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92" r:id="rId22"/>
    <p:sldId id="293" r:id="rId23"/>
    <p:sldId id="275" r:id="rId24"/>
    <p:sldId id="276" r:id="rId25"/>
    <p:sldId id="285" r:id="rId26"/>
    <p:sldId id="286" r:id="rId27"/>
    <p:sldId id="294" r:id="rId28"/>
    <p:sldId id="277" r:id="rId29"/>
    <p:sldId id="287" r:id="rId30"/>
    <p:sldId id="279" r:id="rId31"/>
    <p:sldId id="280" r:id="rId32"/>
    <p:sldId id="281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8994953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子类：机器人（</a:t>
            </a:r>
            <a:r>
              <a:rPr lang="zh-CN" altLang="en-US" sz="2400" b="1" i="1" dirty="0"/>
              <a:t>强迫 </a:t>
            </a:r>
            <a:r>
              <a:rPr lang="zh-CN" altLang="en-US" sz="2400" b="1" dirty="0"/>
              <a:t>吃喝拉撒）</a:t>
            </a:r>
            <a:endParaRPr lang="en-CA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C0710-10CD-E9C0-C26B-824041F6B80F}"/>
              </a:ext>
            </a:extLst>
          </p:cNvPr>
          <p:cNvSpPr/>
          <p:nvPr/>
        </p:nvSpPr>
        <p:spPr>
          <a:xfrm>
            <a:off x="957430" y="4279301"/>
            <a:ext cx="101434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the difference between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High-level </a:t>
            </a:r>
            <a:r>
              <a:rPr lang="zh-CN" altLang="en-US" sz="2000" b="1" dirty="0"/>
              <a:t>的实体不应该依赖于</a:t>
            </a:r>
            <a:r>
              <a:rPr lang="en-US" sz="2000" b="1" dirty="0"/>
              <a:t>low-level </a:t>
            </a:r>
            <a:r>
              <a:rPr lang="zh-CN" altLang="en-US" sz="2000" b="1" dirty="0"/>
              <a:t>的实体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7FA-53C6-3BA9-85BC-CCA6EFB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will see 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741-111E-BCA0-502E-6A29A15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725169"/>
          </a:xfrm>
        </p:spPr>
        <p:txBody>
          <a:bodyPr/>
          <a:lstStyle/>
          <a:p>
            <a:r>
              <a:rPr lang="en-CA" dirty="0"/>
              <a:t>S.O.L.I.D rules</a:t>
            </a:r>
          </a:p>
          <a:p>
            <a:r>
              <a:rPr lang="en-CA" dirty="0"/>
              <a:t>Design Pattern Overview</a:t>
            </a:r>
          </a:p>
          <a:p>
            <a:r>
              <a:rPr lang="en-CA" dirty="0"/>
              <a:t>Factory Design Pattern</a:t>
            </a:r>
          </a:p>
          <a:p>
            <a:r>
              <a:rPr lang="en-CA" dirty="0"/>
              <a:t>Design a Kindle Reader</a:t>
            </a:r>
          </a:p>
          <a:p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4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F0FA8-AE6B-D6F1-C347-331EF3F9CE3E}"/>
              </a:ext>
            </a:extLst>
          </p:cNvPr>
          <p:cNvSpPr txBox="1"/>
          <p:nvPr/>
        </p:nvSpPr>
        <p:spPr>
          <a:xfrm>
            <a:off x="1845892" y="68366"/>
            <a:ext cx="3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 what if the </a:t>
            </a:r>
            <a:r>
              <a:rPr lang="en-CA" i="1" dirty="0">
                <a:solidFill>
                  <a:schemeClr val="accent2"/>
                </a:solidFill>
              </a:rPr>
              <a:t>input String </a:t>
            </a:r>
            <a:r>
              <a:rPr lang="en-CA" dirty="0"/>
              <a:t>is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9BA07-06D1-3EDD-BE11-7D69C4DC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6" y="1958019"/>
            <a:ext cx="6561408" cy="2941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D344D-67DD-1BC3-3B9D-B685B5E3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431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93720-62D7-A6AA-45B5-C5CFDC9A03B0}"/>
              </a:ext>
            </a:extLst>
          </p:cNvPr>
          <p:cNvSpPr txBox="1"/>
          <p:nvPr/>
        </p:nvSpPr>
        <p:spPr>
          <a:xfrm>
            <a:off x="1845892" y="1135166"/>
            <a:ext cx="38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Potential Solution: </a:t>
            </a:r>
            <a:r>
              <a:rPr lang="en-CA" dirty="0">
                <a:solidFill>
                  <a:schemeClr val="accent2"/>
                </a:solidFill>
              </a:rPr>
              <a:t>Multi-Methods</a:t>
            </a:r>
          </a:p>
        </p:txBody>
      </p:sp>
    </p:spTree>
    <p:extLst>
      <p:ext uri="{BB962C8B-B14F-4D97-AF65-F5344CB8AC3E}">
        <p14:creationId xmlns:p14="http://schemas.microsoft.com/office/powerpoint/2010/main" val="188414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A78B-D9DF-A5EF-2C99-3D220B4A873C}"/>
              </a:ext>
            </a:extLst>
          </p:cNvPr>
          <p:cNvSpPr txBox="1"/>
          <p:nvPr/>
        </p:nvSpPr>
        <p:spPr>
          <a:xfrm>
            <a:off x="1760433" y="418743"/>
            <a:ext cx="220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Is it </a:t>
            </a:r>
            <a:r>
              <a:rPr lang="en-CA" dirty="0">
                <a:solidFill>
                  <a:schemeClr val="accent2"/>
                </a:solidFill>
              </a:rPr>
              <a:t>good enough</a:t>
            </a:r>
            <a:r>
              <a:rPr lang="en-CA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DE6E1-28AA-D686-B18B-DF5762B0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67" y="323366"/>
            <a:ext cx="6333333" cy="57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2982F-F65A-3FDD-7E17-156AD07D1C4C}"/>
              </a:ext>
            </a:extLst>
          </p:cNvPr>
          <p:cNvSpPr txBox="1"/>
          <p:nvPr/>
        </p:nvSpPr>
        <p:spPr>
          <a:xfrm>
            <a:off x="926032" y="2246119"/>
            <a:ext cx="44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Potential Solution: </a:t>
            </a:r>
            <a:r>
              <a:rPr lang="en-CA" dirty="0">
                <a:solidFill>
                  <a:schemeClr val="accent2"/>
                </a:solidFill>
              </a:rPr>
              <a:t>Static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Multi-Methods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9CA3B-B92B-6A8C-DABB-7E5DC17CFE56}"/>
              </a:ext>
            </a:extLst>
          </p:cNvPr>
          <p:cNvSpPr/>
          <p:nvPr/>
        </p:nvSpPr>
        <p:spPr>
          <a:xfrm>
            <a:off x="7246834" y="2246119"/>
            <a:ext cx="86312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342F1-493C-1AA4-BFF3-CC7B7CAE1118}"/>
              </a:ext>
            </a:extLst>
          </p:cNvPr>
          <p:cNvSpPr/>
          <p:nvPr/>
        </p:nvSpPr>
        <p:spPr>
          <a:xfrm>
            <a:off x="7246834" y="997009"/>
            <a:ext cx="86312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F2E9A-6606-2D4E-3943-739D366B3993}"/>
              </a:ext>
            </a:extLst>
          </p:cNvPr>
          <p:cNvSpPr txBox="1"/>
          <p:nvPr/>
        </p:nvSpPr>
        <p:spPr>
          <a:xfrm>
            <a:off x="574705" y="4485117"/>
            <a:ext cx="51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What’s the </a:t>
            </a:r>
            <a:r>
              <a:rPr lang="en-CA" dirty="0">
                <a:solidFill>
                  <a:schemeClr val="accent2"/>
                </a:solidFill>
              </a:rPr>
              <a:t>disadvantage</a:t>
            </a:r>
            <a:r>
              <a:rPr lang="en-CA" dirty="0"/>
              <a:t> of Simple Factory Pattern?</a:t>
            </a:r>
          </a:p>
        </p:txBody>
      </p:sp>
    </p:spTree>
    <p:extLst>
      <p:ext uri="{BB962C8B-B14F-4D97-AF65-F5344CB8AC3E}">
        <p14:creationId xmlns:p14="http://schemas.microsoft.com/office/powerpoint/2010/main" val="29625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6CDA9-5F77-4708-906D-DDF3A82B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03" y="-10758"/>
            <a:ext cx="6538097" cy="61619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A6FE55-7FF1-BC6D-4D9C-539303B4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4" y="386927"/>
            <a:ext cx="5765296" cy="57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88A4A-CE2C-C1B2-2879-DF3C5CD1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10" y="386927"/>
            <a:ext cx="4594771" cy="60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84F4B3-302E-7960-DA19-E36E7F5B40A7}"/>
              </a:ext>
            </a:extLst>
          </p:cNvPr>
          <p:cNvSpPr txBox="1"/>
          <p:nvPr/>
        </p:nvSpPr>
        <p:spPr>
          <a:xfrm>
            <a:off x="2357675" y="83890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2BFE9-AD3C-F5C5-2750-4DB80911DBAF}"/>
              </a:ext>
            </a:extLst>
          </p:cNvPr>
          <p:cNvSpPr txBox="1"/>
          <p:nvPr/>
        </p:nvSpPr>
        <p:spPr>
          <a:xfrm>
            <a:off x="8235614" y="83890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64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539578-1F98-0036-FF53-188DA633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78" y="-51180"/>
            <a:ext cx="8957217" cy="690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2BC72-44D8-0BB0-FE8F-5A3085038116}"/>
              </a:ext>
            </a:extLst>
          </p:cNvPr>
          <p:cNvSpPr txBox="1"/>
          <p:nvPr/>
        </p:nvSpPr>
        <p:spPr>
          <a:xfrm>
            <a:off x="2525455" y="189192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76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E312E-7EC8-2B61-8B02-42C7FE9FCAE6}"/>
              </a:ext>
            </a:extLst>
          </p:cNvPr>
          <p:cNvSpPr txBox="1"/>
          <p:nvPr/>
        </p:nvSpPr>
        <p:spPr>
          <a:xfrm>
            <a:off x="324740" y="222191"/>
            <a:ext cx="62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a </a:t>
            </a:r>
            <a:r>
              <a:rPr lang="en-CA" dirty="0">
                <a:solidFill>
                  <a:schemeClr val="accent2"/>
                </a:solidFill>
              </a:rPr>
              <a:t>Abstract Factory Method</a:t>
            </a:r>
            <a:r>
              <a:rPr lang="en-CA" dirty="0"/>
              <a:t>?</a:t>
            </a:r>
          </a:p>
          <a:p>
            <a:endParaRPr lang="en-CA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6EEA7D-D346-4591-6500-2EE426918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60732"/>
              </p:ext>
            </p:extLst>
          </p:nvPr>
        </p:nvGraphicFramePr>
        <p:xfrm>
          <a:off x="1963633" y="1840391"/>
          <a:ext cx="8385324" cy="24160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95108">
                  <a:extLst>
                    <a:ext uri="{9D8B030D-6E8A-4147-A177-3AD203B41FA5}">
                      <a16:colId xmlns:a16="http://schemas.microsoft.com/office/drawing/2014/main" val="3472275078"/>
                    </a:ext>
                  </a:extLst>
                </a:gridCol>
                <a:gridCol w="2795108">
                  <a:extLst>
                    <a:ext uri="{9D8B030D-6E8A-4147-A177-3AD203B41FA5}">
                      <a16:colId xmlns:a16="http://schemas.microsoft.com/office/drawing/2014/main" val="617316412"/>
                    </a:ext>
                  </a:extLst>
                </a:gridCol>
                <a:gridCol w="2795108">
                  <a:extLst>
                    <a:ext uri="{9D8B030D-6E8A-4147-A177-3AD203B41FA5}">
                      <a16:colId xmlns:a16="http://schemas.microsoft.com/office/drawing/2014/main" val="412881521"/>
                    </a:ext>
                  </a:extLst>
                </a:gridCol>
              </a:tblGrid>
              <a:tr h="792406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Factory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Abstract 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805870"/>
                  </a:ext>
                </a:extLst>
              </a:tr>
              <a:tr h="79240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CA" dirty="0"/>
                        <a:t> Abstract Factory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Factories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US" altLang="zh-CN" dirty="0"/>
                        <a:t> Abstract Factory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US" dirty="0"/>
                        <a:t> Concrete Factories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888808"/>
                  </a:ext>
                </a:extLst>
              </a:tr>
              <a:tr h="83124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lang="en-CA" dirty="0"/>
                        <a:t> Abstract Product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Abstract Products</a:t>
                      </a:r>
                    </a:p>
                    <a:p>
                      <a:pPr algn="l"/>
                      <a:r>
                        <a:rPr lang="en-CA" b="1" dirty="0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lang="en-CA" dirty="0"/>
                        <a:t> Concrete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11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2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493160" y="3216536"/>
            <a:ext cx="11361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Question: </a:t>
            </a:r>
          </a:p>
          <a:p>
            <a:r>
              <a:rPr lang="en-CA" sz="2800" dirty="0"/>
              <a:t>Please design a kindle that can open </a:t>
            </a:r>
            <a:r>
              <a:rPr lang="en-CA" sz="2800" dirty="0">
                <a:solidFill>
                  <a:schemeClr val="accent2"/>
                </a:solidFill>
              </a:rPr>
              <a:t>3</a:t>
            </a:r>
            <a:r>
              <a:rPr lang="en-CA" sz="2800" dirty="0"/>
              <a:t> different types of documents, including: </a:t>
            </a:r>
            <a:r>
              <a:rPr lang="en-CA" sz="2800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0B6329B-6E23-5F6A-FF11-6855803B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5" y="396117"/>
            <a:ext cx="11197159" cy="60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34D23-DC70-8225-B9C9-FABD5A877981}"/>
              </a:ext>
            </a:extLst>
          </p:cNvPr>
          <p:cNvSpPr/>
          <p:nvPr/>
        </p:nvSpPr>
        <p:spPr>
          <a:xfrm>
            <a:off x="1631733" y="132695"/>
            <a:ext cx="8928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Structural – Decoration Pattern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65B3-3A0A-1213-BA37-53AABF7886BA}"/>
              </a:ext>
            </a:extLst>
          </p:cNvPr>
          <p:cNvSpPr txBox="1"/>
          <p:nvPr/>
        </p:nvSpPr>
        <p:spPr>
          <a:xfrm>
            <a:off x="788670" y="1337310"/>
            <a:ext cx="1062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decorator pattern can be thought of as a wrapper or more formally a way to </a:t>
            </a:r>
            <a:r>
              <a:rPr lang="en-CA" sz="2400" b="1" dirty="0"/>
              <a:t>enhance or extend the behavior of an object dynamically</a:t>
            </a:r>
            <a:r>
              <a:rPr lang="en-CA" sz="2400" dirty="0"/>
              <a:t>. The pattern provides an </a:t>
            </a:r>
            <a:r>
              <a:rPr lang="en-CA" sz="2400" b="1" dirty="0"/>
              <a:t>alternative to subclassing</a:t>
            </a:r>
            <a:r>
              <a:rPr lang="en-CA" sz="2400" dirty="0"/>
              <a:t> when new functionality is desired.</a:t>
            </a:r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In short : The decorator </a:t>
            </a:r>
            <a:r>
              <a:rPr lang="en-CA" sz="2400" b="1" dirty="0"/>
              <a:t>adds behavior to the existing functionality </a:t>
            </a:r>
            <a:r>
              <a:rPr lang="en-CA" sz="2400" dirty="0"/>
              <a:t>of the wrapped object</a:t>
            </a:r>
          </a:p>
        </p:txBody>
      </p:sp>
    </p:spTree>
    <p:extLst>
      <p:ext uri="{BB962C8B-B14F-4D97-AF65-F5344CB8AC3E}">
        <p14:creationId xmlns:p14="http://schemas.microsoft.com/office/powerpoint/2010/main" val="2710166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02F326-A7EA-A67C-D680-31AEB793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86" y="178312"/>
            <a:ext cx="9047747" cy="6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50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15172B-C958-CBE7-482D-3280B6CF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4" y="196515"/>
            <a:ext cx="9705807" cy="6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19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B6069-935A-770E-0A40-DEFEBD3FAB54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Coffee Maker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0072D-D8F3-B8A4-A9AD-D3DD8278C6BC}"/>
              </a:ext>
            </a:extLst>
          </p:cNvPr>
          <p:cNvSpPr txBox="1"/>
          <p:nvPr/>
        </p:nvSpPr>
        <p:spPr>
          <a:xfrm>
            <a:off x="493160" y="3216536"/>
            <a:ext cx="113617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Question: </a:t>
            </a:r>
          </a:p>
          <a:p>
            <a:r>
              <a:rPr lang="en-CA" sz="2800" dirty="0"/>
              <a:t>Please design a coffee maker that can input a coffee pack and output a cup of coffee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2"/>
                </a:solidFill>
              </a:rPr>
              <a:t>Each Coffee Pack has </a:t>
            </a:r>
            <a:r>
              <a:rPr lang="en-US" altLang="zh-CN" sz="2800" dirty="0">
                <a:solidFill>
                  <a:schemeClr val="accent2"/>
                </a:solidFill>
              </a:rPr>
              <a:t>recipe that includes Sugar and Milk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The cost of normal coffee is $2, for each ingredients, add $0.5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Please use Decoration Design Pattern</a:t>
            </a:r>
            <a:endParaRPr lang="en-C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1423</Words>
  <Application>Microsoft Office PowerPoint</Application>
  <PresentationFormat>Widescreen</PresentationFormat>
  <Paragraphs>137</Paragraphs>
  <Slides>36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What you will see … …</vt:lpstr>
      <vt:lpstr>S.O.L.I.D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Kevin Zhu</cp:lastModifiedBy>
  <cp:revision>21</cp:revision>
  <dcterms:created xsi:type="dcterms:W3CDTF">2022-06-02T13:27:38Z</dcterms:created>
  <dcterms:modified xsi:type="dcterms:W3CDTF">2022-06-22T13:34:40Z</dcterms:modified>
</cp:coreProperties>
</file>