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83" r:id="rId6"/>
    <p:sldId id="260" r:id="rId7"/>
    <p:sldId id="258" r:id="rId8"/>
    <p:sldId id="262" r:id="rId9"/>
    <p:sldId id="263" r:id="rId10"/>
    <p:sldId id="264" r:id="rId11"/>
    <p:sldId id="281"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53CB3F-29E2-43DE-B27C-4E36E5E1A4F8}"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52204721-E819-456B-8CCF-07F9030DBF6F}">
      <dgm:prSet/>
      <dgm:spPr/>
      <dgm:t>
        <a:bodyPr/>
        <a:lstStyle/>
        <a:p>
          <a:r>
            <a:rPr lang="zh-CN" b="0" i="0" dirty="0"/>
            <a:t>美国心理学家菲利普</a:t>
          </a:r>
          <a:r>
            <a:rPr lang="en-US" b="0" i="0" dirty="0"/>
            <a:t>·</a:t>
          </a:r>
          <a:r>
            <a:rPr lang="zh-CN" b="0" i="0" dirty="0"/>
            <a:t>津巴多曾提出过一个著名的理论：破窗效应</a:t>
          </a:r>
          <a:endParaRPr lang="en-US" dirty="0"/>
        </a:p>
      </dgm:t>
    </dgm:pt>
    <dgm:pt modelId="{1B5C074E-74CB-4614-8035-D3A4BD175E2F}" type="parTrans" cxnId="{A37AFD6F-849C-4C4B-896F-CFECE63AA491}">
      <dgm:prSet/>
      <dgm:spPr/>
      <dgm:t>
        <a:bodyPr/>
        <a:lstStyle/>
        <a:p>
          <a:endParaRPr lang="en-US"/>
        </a:p>
      </dgm:t>
    </dgm:pt>
    <dgm:pt modelId="{73AC53F9-6F78-445E-AFBA-8A13AB0962C1}" type="sibTrans" cxnId="{A37AFD6F-849C-4C4B-896F-CFECE63AA491}">
      <dgm:prSet/>
      <dgm:spPr/>
      <dgm:t>
        <a:bodyPr/>
        <a:lstStyle/>
        <a:p>
          <a:endParaRPr lang="en-US"/>
        </a:p>
      </dgm:t>
    </dgm:pt>
    <dgm:pt modelId="{DF8DD975-530E-416E-A3C8-D65C0A84B2CC}">
      <dgm:prSet/>
      <dgm:spPr/>
      <dgm:t>
        <a:bodyPr/>
        <a:lstStyle/>
        <a:p>
          <a:r>
            <a:rPr lang="zh-CN" b="0" i="0" dirty="0"/>
            <a:t>环境中的不良现象如果被放任存在，会诱使人们仿效，甚至变本加厉</a:t>
          </a:r>
          <a:endParaRPr lang="en-US" dirty="0"/>
        </a:p>
      </dgm:t>
    </dgm:pt>
    <dgm:pt modelId="{7F054656-C417-41C4-A6A2-308A2BBCFB42}" type="parTrans" cxnId="{A458132A-F2FC-41A1-A5C7-9A72B57BFECE}">
      <dgm:prSet/>
      <dgm:spPr/>
      <dgm:t>
        <a:bodyPr/>
        <a:lstStyle/>
        <a:p>
          <a:endParaRPr lang="en-US"/>
        </a:p>
      </dgm:t>
    </dgm:pt>
    <dgm:pt modelId="{ABF57A70-7510-4FB3-B0F5-82FE6C5ED02F}" type="sibTrans" cxnId="{A458132A-F2FC-41A1-A5C7-9A72B57BFECE}">
      <dgm:prSet/>
      <dgm:spPr/>
      <dgm:t>
        <a:bodyPr/>
        <a:lstStyle/>
        <a:p>
          <a:endParaRPr lang="en-US"/>
        </a:p>
      </dgm:t>
    </dgm:pt>
    <dgm:pt modelId="{538AB9C4-766B-40DA-A8DB-E2FBD30CC687}">
      <dgm:prSet/>
      <dgm:spPr/>
      <dgm:t>
        <a:bodyPr/>
        <a:lstStyle/>
        <a:p>
          <a:r>
            <a:rPr lang="zh-CN"/>
            <a:t>如果我们只盯着社会的阴暗面，结果自己的心灵也变得狭隘和阴暗，自己也会不自觉地成为了社会上的一扇“破窗”。</a:t>
          </a:r>
          <a:endParaRPr lang="en-US"/>
        </a:p>
      </dgm:t>
    </dgm:pt>
    <dgm:pt modelId="{A2EA6F5B-3204-496A-B55C-3A9E307DF42B}" type="parTrans" cxnId="{B514DF7F-3302-45AD-9A66-D0D1C981BC22}">
      <dgm:prSet/>
      <dgm:spPr/>
      <dgm:t>
        <a:bodyPr/>
        <a:lstStyle/>
        <a:p>
          <a:endParaRPr lang="en-US"/>
        </a:p>
      </dgm:t>
    </dgm:pt>
    <dgm:pt modelId="{1594C668-9E75-43E0-8638-7A61302EFADB}" type="sibTrans" cxnId="{B514DF7F-3302-45AD-9A66-D0D1C981BC22}">
      <dgm:prSet/>
      <dgm:spPr/>
      <dgm:t>
        <a:bodyPr/>
        <a:lstStyle/>
        <a:p>
          <a:endParaRPr lang="en-US"/>
        </a:p>
      </dgm:t>
    </dgm:pt>
    <dgm:pt modelId="{E1DA4CD8-EB2D-4697-854E-46ACC15EE7FC}">
      <dgm:prSet/>
      <dgm:spPr/>
      <dgm:t>
        <a:bodyPr/>
        <a:lstStyle/>
        <a:p>
          <a:r>
            <a:rPr lang="zh-CN"/>
            <a:t>因此，不要让自己做第</a:t>
          </a:r>
          <a:r>
            <a:rPr lang="en-CA"/>
            <a:t>N</a:t>
          </a:r>
          <a:r>
            <a:rPr lang="zh-CN"/>
            <a:t>次打破窗户的人，还要努力做“修复第一扇窗户”的人。即使我们无法选择环境，甚至无力去改变环境时，我们还可以努力，那就是使自己不要成为一扇“破窗”。</a:t>
          </a:r>
          <a:endParaRPr lang="en-US"/>
        </a:p>
      </dgm:t>
    </dgm:pt>
    <dgm:pt modelId="{8C201BE5-EDFC-4D0B-8EA5-C4B44F6B678F}" type="parTrans" cxnId="{ACF8B192-2FFE-4F52-B774-D94CC57320C4}">
      <dgm:prSet/>
      <dgm:spPr/>
      <dgm:t>
        <a:bodyPr/>
        <a:lstStyle/>
        <a:p>
          <a:endParaRPr lang="en-US"/>
        </a:p>
      </dgm:t>
    </dgm:pt>
    <dgm:pt modelId="{0213AF48-19FE-4877-8300-6BC5E44E6BE7}" type="sibTrans" cxnId="{ACF8B192-2FFE-4F52-B774-D94CC57320C4}">
      <dgm:prSet/>
      <dgm:spPr/>
      <dgm:t>
        <a:bodyPr/>
        <a:lstStyle/>
        <a:p>
          <a:endParaRPr lang="en-US"/>
        </a:p>
      </dgm:t>
    </dgm:pt>
    <dgm:pt modelId="{15337B47-2C98-42BA-8AE4-9F857E5811CA}" type="pres">
      <dgm:prSet presAssocID="{9053CB3F-29E2-43DE-B27C-4E36E5E1A4F8}" presName="vert0" presStyleCnt="0">
        <dgm:presLayoutVars>
          <dgm:dir/>
          <dgm:animOne val="branch"/>
          <dgm:animLvl val="lvl"/>
        </dgm:presLayoutVars>
      </dgm:prSet>
      <dgm:spPr/>
    </dgm:pt>
    <dgm:pt modelId="{CEBF362E-7EFF-4141-88D1-DCC074B97B1C}" type="pres">
      <dgm:prSet presAssocID="{52204721-E819-456B-8CCF-07F9030DBF6F}" presName="thickLine" presStyleLbl="alignNode1" presStyleIdx="0" presStyleCnt="4"/>
      <dgm:spPr/>
    </dgm:pt>
    <dgm:pt modelId="{31625218-AE18-41EF-9D1B-AF2532590AC3}" type="pres">
      <dgm:prSet presAssocID="{52204721-E819-456B-8CCF-07F9030DBF6F}" presName="horz1" presStyleCnt="0"/>
      <dgm:spPr/>
    </dgm:pt>
    <dgm:pt modelId="{79579E49-EAE3-4845-BEDE-ECF62F695DE7}" type="pres">
      <dgm:prSet presAssocID="{52204721-E819-456B-8CCF-07F9030DBF6F}" presName="tx1" presStyleLbl="revTx" presStyleIdx="0" presStyleCnt="4"/>
      <dgm:spPr/>
    </dgm:pt>
    <dgm:pt modelId="{62AE20D7-CEEC-471E-BF65-37D2F2DB3019}" type="pres">
      <dgm:prSet presAssocID="{52204721-E819-456B-8CCF-07F9030DBF6F}" presName="vert1" presStyleCnt="0"/>
      <dgm:spPr/>
    </dgm:pt>
    <dgm:pt modelId="{62DB78E1-43E9-4AC1-A778-422E320E99A3}" type="pres">
      <dgm:prSet presAssocID="{DF8DD975-530E-416E-A3C8-D65C0A84B2CC}" presName="thickLine" presStyleLbl="alignNode1" presStyleIdx="1" presStyleCnt="4"/>
      <dgm:spPr/>
    </dgm:pt>
    <dgm:pt modelId="{4D031EA0-CD2E-46B3-A1B0-F343FD3AB7B4}" type="pres">
      <dgm:prSet presAssocID="{DF8DD975-530E-416E-A3C8-D65C0A84B2CC}" presName="horz1" presStyleCnt="0"/>
      <dgm:spPr/>
    </dgm:pt>
    <dgm:pt modelId="{46853ADB-76DA-425B-9ED7-3C21F305B420}" type="pres">
      <dgm:prSet presAssocID="{DF8DD975-530E-416E-A3C8-D65C0A84B2CC}" presName="tx1" presStyleLbl="revTx" presStyleIdx="1" presStyleCnt="4"/>
      <dgm:spPr/>
    </dgm:pt>
    <dgm:pt modelId="{FFA8C8DB-6563-45F4-B226-E0FA266571BD}" type="pres">
      <dgm:prSet presAssocID="{DF8DD975-530E-416E-A3C8-D65C0A84B2CC}" presName="vert1" presStyleCnt="0"/>
      <dgm:spPr/>
    </dgm:pt>
    <dgm:pt modelId="{5DC5CCF1-ED59-450B-A278-2420495491EB}" type="pres">
      <dgm:prSet presAssocID="{538AB9C4-766B-40DA-A8DB-E2FBD30CC687}" presName="thickLine" presStyleLbl="alignNode1" presStyleIdx="2" presStyleCnt="4"/>
      <dgm:spPr/>
    </dgm:pt>
    <dgm:pt modelId="{85E67006-F4A2-4FA0-8ECB-CAC09BD1248F}" type="pres">
      <dgm:prSet presAssocID="{538AB9C4-766B-40DA-A8DB-E2FBD30CC687}" presName="horz1" presStyleCnt="0"/>
      <dgm:spPr/>
    </dgm:pt>
    <dgm:pt modelId="{9E6C9B46-9D36-4A22-9FCA-A5BC75439675}" type="pres">
      <dgm:prSet presAssocID="{538AB9C4-766B-40DA-A8DB-E2FBD30CC687}" presName="tx1" presStyleLbl="revTx" presStyleIdx="2" presStyleCnt="4"/>
      <dgm:spPr/>
    </dgm:pt>
    <dgm:pt modelId="{8EB85A41-D841-4E62-AB78-7CE8A44F65BD}" type="pres">
      <dgm:prSet presAssocID="{538AB9C4-766B-40DA-A8DB-E2FBD30CC687}" presName="vert1" presStyleCnt="0"/>
      <dgm:spPr/>
    </dgm:pt>
    <dgm:pt modelId="{77640BFD-0872-489B-B100-B45917A34FAA}" type="pres">
      <dgm:prSet presAssocID="{E1DA4CD8-EB2D-4697-854E-46ACC15EE7FC}" presName="thickLine" presStyleLbl="alignNode1" presStyleIdx="3" presStyleCnt="4"/>
      <dgm:spPr/>
    </dgm:pt>
    <dgm:pt modelId="{A3B38F6D-9B7B-43E9-923C-CEC4594D92B8}" type="pres">
      <dgm:prSet presAssocID="{E1DA4CD8-EB2D-4697-854E-46ACC15EE7FC}" presName="horz1" presStyleCnt="0"/>
      <dgm:spPr/>
    </dgm:pt>
    <dgm:pt modelId="{D7251F05-3936-4770-899E-FD9B69882B7B}" type="pres">
      <dgm:prSet presAssocID="{E1DA4CD8-EB2D-4697-854E-46ACC15EE7FC}" presName="tx1" presStyleLbl="revTx" presStyleIdx="3" presStyleCnt="4"/>
      <dgm:spPr/>
    </dgm:pt>
    <dgm:pt modelId="{B0B61A9A-CF24-4C2A-9EEC-BA7C80336F20}" type="pres">
      <dgm:prSet presAssocID="{E1DA4CD8-EB2D-4697-854E-46ACC15EE7FC}" presName="vert1" presStyleCnt="0"/>
      <dgm:spPr/>
    </dgm:pt>
  </dgm:ptLst>
  <dgm:cxnLst>
    <dgm:cxn modelId="{A458132A-F2FC-41A1-A5C7-9A72B57BFECE}" srcId="{9053CB3F-29E2-43DE-B27C-4E36E5E1A4F8}" destId="{DF8DD975-530E-416E-A3C8-D65C0A84B2CC}" srcOrd="1" destOrd="0" parTransId="{7F054656-C417-41C4-A6A2-308A2BBCFB42}" sibTransId="{ABF57A70-7510-4FB3-B0F5-82FE6C5ED02F}"/>
    <dgm:cxn modelId="{D3DF9A3E-586C-4A66-9BC2-36591FF640CF}" type="presOf" srcId="{DF8DD975-530E-416E-A3C8-D65C0A84B2CC}" destId="{46853ADB-76DA-425B-9ED7-3C21F305B420}" srcOrd="0" destOrd="0" presId="urn:microsoft.com/office/officeart/2008/layout/LinedList"/>
    <dgm:cxn modelId="{0ED51D5D-00C2-4030-AE41-E3B32882E6B8}" type="presOf" srcId="{E1DA4CD8-EB2D-4697-854E-46ACC15EE7FC}" destId="{D7251F05-3936-4770-899E-FD9B69882B7B}" srcOrd="0" destOrd="0" presId="urn:microsoft.com/office/officeart/2008/layout/LinedList"/>
    <dgm:cxn modelId="{A37AFD6F-849C-4C4B-896F-CFECE63AA491}" srcId="{9053CB3F-29E2-43DE-B27C-4E36E5E1A4F8}" destId="{52204721-E819-456B-8CCF-07F9030DBF6F}" srcOrd="0" destOrd="0" parTransId="{1B5C074E-74CB-4614-8035-D3A4BD175E2F}" sibTransId="{73AC53F9-6F78-445E-AFBA-8A13AB0962C1}"/>
    <dgm:cxn modelId="{A635D27E-DB9F-48F3-BC82-495A139B1FFB}" type="presOf" srcId="{9053CB3F-29E2-43DE-B27C-4E36E5E1A4F8}" destId="{15337B47-2C98-42BA-8AE4-9F857E5811CA}" srcOrd="0" destOrd="0" presId="urn:microsoft.com/office/officeart/2008/layout/LinedList"/>
    <dgm:cxn modelId="{B514DF7F-3302-45AD-9A66-D0D1C981BC22}" srcId="{9053CB3F-29E2-43DE-B27C-4E36E5E1A4F8}" destId="{538AB9C4-766B-40DA-A8DB-E2FBD30CC687}" srcOrd="2" destOrd="0" parTransId="{A2EA6F5B-3204-496A-B55C-3A9E307DF42B}" sibTransId="{1594C668-9E75-43E0-8638-7A61302EFADB}"/>
    <dgm:cxn modelId="{A0BE4990-6284-4D93-BD96-B838FE651FA2}" type="presOf" srcId="{538AB9C4-766B-40DA-A8DB-E2FBD30CC687}" destId="{9E6C9B46-9D36-4A22-9FCA-A5BC75439675}" srcOrd="0" destOrd="0" presId="urn:microsoft.com/office/officeart/2008/layout/LinedList"/>
    <dgm:cxn modelId="{ACF8B192-2FFE-4F52-B774-D94CC57320C4}" srcId="{9053CB3F-29E2-43DE-B27C-4E36E5E1A4F8}" destId="{E1DA4CD8-EB2D-4697-854E-46ACC15EE7FC}" srcOrd="3" destOrd="0" parTransId="{8C201BE5-EDFC-4D0B-8EA5-C4B44F6B678F}" sibTransId="{0213AF48-19FE-4877-8300-6BC5E44E6BE7}"/>
    <dgm:cxn modelId="{36516FD8-7AA0-4C1D-8D53-D56EFD7A0199}" type="presOf" srcId="{52204721-E819-456B-8CCF-07F9030DBF6F}" destId="{79579E49-EAE3-4845-BEDE-ECF62F695DE7}" srcOrd="0" destOrd="0" presId="urn:microsoft.com/office/officeart/2008/layout/LinedList"/>
    <dgm:cxn modelId="{80F74FC6-78DC-4ACA-8E5D-F5B10B641BE4}" type="presParOf" srcId="{15337B47-2C98-42BA-8AE4-9F857E5811CA}" destId="{CEBF362E-7EFF-4141-88D1-DCC074B97B1C}" srcOrd="0" destOrd="0" presId="urn:microsoft.com/office/officeart/2008/layout/LinedList"/>
    <dgm:cxn modelId="{FFB6D12A-295E-4AD8-963D-698583118D67}" type="presParOf" srcId="{15337B47-2C98-42BA-8AE4-9F857E5811CA}" destId="{31625218-AE18-41EF-9D1B-AF2532590AC3}" srcOrd="1" destOrd="0" presId="urn:microsoft.com/office/officeart/2008/layout/LinedList"/>
    <dgm:cxn modelId="{00FF7994-7A75-4BB3-A7D0-97BFE8E885FD}" type="presParOf" srcId="{31625218-AE18-41EF-9D1B-AF2532590AC3}" destId="{79579E49-EAE3-4845-BEDE-ECF62F695DE7}" srcOrd="0" destOrd="0" presId="urn:microsoft.com/office/officeart/2008/layout/LinedList"/>
    <dgm:cxn modelId="{6B0F0262-51D8-4FA4-8D18-E6BCE5576859}" type="presParOf" srcId="{31625218-AE18-41EF-9D1B-AF2532590AC3}" destId="{62AE20D7-CEEC-471E-BF65-37D2F2DB3019}" srcOrd="1" destOrd="0" presId="urn:microsoft.com/office/officeart/2008/layout/LinedList"/>
    <dgm:cxn modelId="{2A3DCBAD-B4EB-4738-9155-8A76E2949132}" type="presParOf" srcId="{15337B47-2C98-42BA-8AE4-9F857E5811CA}" destId="{62DB78E1-43E9-4AC1-A778-422E320E99A3}" srcOrd="2" destOrd="0" presId="urn:microsoft.com/office/officeart/2008/layout/LinedList"/>
    <dgm:cxn modelId="{2F24504B-AA3E-4E1C-8212-B8608CBEF96F}" type="presParOf" srcId="{15337B47-2C98-42BA-8AE4-9F857E5811CA}" destId="{4D031EA0-CD2E-46B3-A1B0-F343FD3AB7B4}" srcOrd="3" destOrd="0" presId="urn:microsoft.com/office/officeart/2008/layout/LinedList"/>
    <dgm:cxn modelId="{597C8834-66EF-42BD-B4F2-286AC009AAC7}" type="presParOf" srcId="{4D031EA0-CD2E-46B3-A1B0-F343FD3AB7B4}" destId="{46853ADB-76DA-425B-9ED7-3C21F305B420}" srcOrd="0" destOrd="0" presId="urn:microsoft.com/office/officeart/2008/layout/LinedList"/>
    <dgm:cxn modelId="{F0B179AF-DA5E-4B4A-BB09-57FB5748F0F3}" type="presParOf" srcId="{4D031EA0-CD2E-46B3-A1B0-F343FD3AB7B4}" destId="{FFA8C8DB-6563-45F4-B226-E0FA266571BD}" srcOrd="1" destOrd="0" presId="urn:microsoft.com/office/officeart/2008/layout/LinedList"/>
    <dgm:cxn modelId="{D3F3197C-47E9-4C25-881A-7E6D225697CA}" type="presParOf" srcId="{15337B47-2C98-42BA-8AE4-9F857E5811CA}" destId="{5DC5CCF1-ED59-450B-A278-2420495491EB}" srcOrd="4" destOrd="0" presId="urn:microsoft.com/office/officeart/2008/layout/LinedList"/>
    <dgm:cxn modelId="{C7424FA6-74C9-453D-85C0-9562B20A0230}" type="presParOf" srcId="{15337B47-2C98-42BA-8AE4-9F857E5811CA}" destId="{85E67006-F4A2-4FA0-8ECB-CAC09BD1248F}" srcOrd="5" destOrd="0" presId="urn:microsoft.com/office/officeart/2008/layout/LinedList"/>
    <dgm:cxn modelId="{BEF73341-D2DB-40F8-802B-BE99C15071D6}" type="presParOf" srcId="{85E67006-F4A2-4FA0-8ECB-CAC09BD1248F}" destId="{9E6C9B46-9D36-4A22-9FCA-A5BC75439675}" srcOrd="0" destOrd="0" presId="urn:microsoft.com/office/officeart/2008/layout/LinedList"/>
    <dgm:cxn modelId="{D6E855B7-2473-4E8D-98DD-226EE9FF1302}" type="presParOf" srcId="{85E67006-F4A2-4FA0-8ECB-CAC09BD1248F}" destId="{8EB85A41-D841-4E62-AB78-7CE8A44F65BD}" srcOrd="1" destOrd="0" presId="urn:microsoft.com/office/officeart/2008/layout/LinedList"/>
    <dgm:cxn modelId="{EDA36889-9954-4D24-A520-C39CE4C9008F}" type="presParOf" srcId="{15337B47-2C98-42BA-8AE4-9F857E5811CA}" destId="{77640BFD-0872-489B-B100-B45917A34FAA}" srcOrd="6" destOrd="0" presId="urn:microsoft.com/office/officeart/2008/layout/LinedList"/>
    <dgm:cxn modelId="{6B4DD16E-1A71-4108-877A-8AD7150CC798}" type="presParOf" srcId="{15337B47-2C98-42BA-8AE4-9F857E5811CA}" destId="{A3B38F6D-9B7B-43E9-923C-CEC4594D92B8}" srcOrd="7" destOrd="0" presId="urn:microsoft.com/office/officeart/2008/layout/LinedList"/>
    <dgm:cxn modelId="{D9052A77-CD58-4145-B1E6-222BC2302157}" type="presParOf" srcId="{A3B38F6D-9B7B-43E9-923C-CEC4594D92B8}" destId="{D7251F05-3936-4770-899E-FD9B69882B7B}" srcOrd="0" destOrd="0" presId="urn:microsoft.com/office/officeart/2008/layout/LinedList"/>
    <dgm:cxn modelId="{C2DAAAC2-C2BA-4256-9B3B-0B21D4D90C79}" type="presParOf" srcId="{A3B38F6D-9B7B-43E9-923C-CEC4594D92B8}" destId="{B0B61A9A-CF24-4C2A-9EEC-BA7C80336F2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0D4872-54B5-45D9-8FE3-071C15843BD0}"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42C1A601-8B0E-46A0-8EBD-91D29F7C6505}">
      <dgm:prSet/>
      <dgm:spPr/>
      <dgm:t>
        <a:bodyPr/>
        <a:lstStyle/>
        <a:p>
          <a:pPr>
            <a:lnSpc>
              <a:spcPct val="100000"/>
            </a:lnSpc>
          </a:pPr>
          <a:r>
            <a:rPr lang="en-CA" b="0" i="0"/>
            <a:t>keep code organized and structured as originally intended</a:t>
          </a:r>
          <a:endParaRPr lang="en-US"/>
        </a:p>
      </dgm:t>
    </dgm:pt>
    <dgm:pt modelId="{696882C2-79C3-43BE-972D-ADAE4CCE0C2C}" type="parTrans" cxnId="{76DDCB21-D314-46D2-A1CF-7784A7AFF5CE}">
      <dgm:prSet/>
      <dgm:spPr/>
      <dgm:t>
        <a:bodyPr/>
        <a:lstStyle/>
        <a:p>
          <a:endParaRPr lang="en-US"/>
        </a:p>
      </dgm:t>
    </dgm:pt>
    <dgm:pt modelId="{DCFF9189-5ED3-4837-B7CA-F69857C8EEDF}" type="sibTrans" cxnId="{76DDCB21-D314-46D2-A1CF-7784A7AFF5CE}">
      <dgm:prSet/>
      <dgm:spPr/>
      <dgm:t>
        <a:bodyPr/>
        <a:lstStyle/>
        <a:p>
          <a:endParaRPr lang="en-US"/>
        </a:p>
      </dgm:t>
    </dgm:pt>
    <dgm:pt modelId="{8BE4C63E-746B-47A8-BADC-D3D0CB23A2C1}">
      <dgm:prSet/>
      <dgm:spPr/>
      <dgm:t>
        <a:bodyPr/>
        <a:lstStyle/>
        <a:p>
          <a:pPr>
            <a:lnSpc>
              <a:spcPct val="100000"/>
            </a:lnSpc>
          </a:pPr>
          <a:r>
            <a:rPr lang="en-CA" b="0" i="0"/>
            <a:t>maintaining good separation of concerns </a:t>
          </a:r>
          <a:endParaRPr lang="en-US"/>
        </a:p>
      </dgm:t>
    </dgm:pt>
    <dgm:pt modelId="{25982831-7B21-43D5-A662-B31156FF7E33}" type="parTrans" cxnId="{707B8A9D-B4AE-4B47-95D2-B11168140B19}">
      <dgm:prSet/>
      <dgm:spPr/>
      <dgm:t>
        <a:bodyPr/>
        <a:lstStyle/>
        <a:p>
          <a:endParaRPr lang="en-US"/>
        </a:p>
      </dgm:t>
    </dgm:pt>
    <dgm:pt modelId="{D5063DE0-0BC1-4C01-9FB7-02DDF512CA73}" type="sibTrans" cxnId="{707B8A9D-B4AE-4B47-95D2-B11168140B19}">
      <dgm:prSet/>
      <dgm:spPr/>
      <dgm:t>
        <a:bodyPr/>
        <a:lstStyle/>
        <a:p>
          <a:endParaRPr lang="en-US"/>
        </a:p>
      </dgm:t>
    </dgm:pt>
    <dgm:pt modelId="{43610A57-DF85-4142-99F3-1BD3B16000DF}">
      <dgm:prSet/>
      <dgm:spPr/>
      <dgm:t>
        <a:bodyPr/>
        <a:lstStyle/>
        <a:p>
          <a:pPr>
            <a:lnSpc>
              <a:spcPct val="100000"/>
            </a:lnSpc>
          </a:pPr>
          <a:r>
            <a:rPr lang="en-CA" b="0" i="0"/>
            <a:t>properly decoupling classes and modules</a:t>
          </a:r>
          <a:endParaRPr lang="en-US"/>
        </a:p>
      </dgm:t>
    </dgm:pt>
    <dgm:pt modelId="{6F831EB1-0866-47D6-A049-1D11EC397967}" type="parTrans" cxnId="{AA7332F8-1F95-4FD3-9B37-35E3A129A781}">
      <dgm:prSet/>
      <dgm:spPr/>
      <dgm:t>
        <a:bodyPr/>
        <a:lstStyle/>
        <a:p>
          <a:endParaRPr lang="en-US"/>
        </a:p>
      </dgm:t>
    </dgm:pt>
    <dgm:pt modelId="{C06FE4F3-65AC-4FB7-AD5E-9549602D03B3}" type="sibTrans" cxnId="{AA7332F8-1F95-4FD3-9B37-35E3A129A781}">
      <dgm:prSet/>
      <dgm:spPr/>
      <dgm:t>
        <a:bodyPr/>
        <a:lstStyle/>
        <a:p>
          <a:endParaRPr lang="en-US"/>
        </a:p>
      </dgm:t>
    </dgm:pt>
    <dgm:pt modelId="{49BD4CED-0B4F-49AC-BF8B-53725ADD0C9E}" type="pres">
      <dgm:prSet presAssocID="{710D4872-54B5-45D9-8FE3-071C15843BD0}" presName="root" presStyleCnt="0">
        <dgm:presLayoutVars>
          <dgm:dir/>
          <dgm:resizeHandles val="exact"/>
        </dgm:presLayoutVars>
      </dgm:prSet>
      <dgm:spPr/>
    </dgm:pt>
    <dgm:pt modelId="{52BC9C08-C640-4188-9A75-BB6605703AE3}" type="pres">
      <dgm:prSet presAssocID="{42C1A601-8B0E-46A0-8EBD-91D29F7C6505}" presName="compNode" presStyleCnt="0"/>
      <dgm:spPr/>
    </dgm:pt>
    <dgm:pt modelId="{894F3FD4-64AE-4F81-9487-9C892D984765}" type="pres">
      <dgm:prSet presAssocID="{42C1A601-8B0E-46A0-8EBD-91D29F7C6505}" presName="bgRect" presStyleLbl="bgShp" presStyleIdx="0" presStyleCnt="3"/>
      <dgm:spPr/>
    </dgm:pt>
    <dgm:pt modelId="{8826D464-ECEC-4144-875B-2480288B1095}" type="pres">
      <dgm:prSet presAssocID="{42C1A601-8B0E-46A0-8EBD-91D29F7C650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D5AACEC0-7DF4-437D-8133-AD00E847121E}" type="pres">
      <dgm:prSet presAssocID="{42C1A601-8B0E-46A0-8EBD-91D29F7C6505}" presName="spaceRect" presStyleCnt="0"/>
      <dgm:spPr/>
    </dgm:pt>
    <dgm:pt modelId="{F5F3DE3D-5351-484D-A0BE-E7A8E5B75517}" type="pres">
      <dgm:prSet presAssocID="{42C1A601-8B0E-46A0-8EBD-91D29F7C6505}" presName="parTx" presStyleLbl="revTx" presStyleIdx="0" presStyleCnt="3">
        <dgm:presLayoutVars>
          <dgm:chMax val="0"/>
          <dgm:chPref val="0"/>
        </dgm:presLayoutVars>
      </dgm:prSet>
      <dgm:spPr/>
    </dgm:pt>
    <dgm:pt modelId="{82A1B351-FAFD-4C5C-9F88-D0B33597FC85}" type="pres">
      <dgm:prSet presAssocID="{DCFF9189-5ED3-4837-B7CA-F69857C8EEDF}" presName="sibTrans" presStyleCnt="0"/>
      <dgm:spPr/>
    </dgm:pt>
    <dgm:pt modelId="{49213744-2DC9-44F4-A77C-E6A1409E4837}" type="pres">
      <dgm:prSet presAssocID="{8BE4C63E-746B-47A8-BADC-D3D0CB23A2C1}" presName="compNode" presStyleCnt="0"/>
      <dgm:spPr/>
    </dgm:pt>
    <dgm:pt modelId="{97299CB0-E959-471F-B193-D71A2C558BED}" type="pres">
      <dgm:prSet presAssocID="{8BE4C63E-746B-47A8-BADC-D3D0CB23A2C1}" presName="bgRect" presStyleLbl="bgShp" presStyleIdx="1" presStyleCnt="3"/>
      <dgm:spPr/>
    </dgm:pt>
    <dgm:pt modelId="{C3DCA0EE-6F69-408C-919C-F1254BEDAC6B}" type="pres">
      <dgm:prSet presAssocID="{8BE4C63E-746B-47A8-BADC-D3D0CB23A2C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9FD57FF-6599-4C9F-830B-0AE580088FDA}" type="pres">
      <dgm:prSet presAssocID="{8BE4C63E-746B-47A8-BADC-D3D0CB23A2C1}" presName="spaceRect" presStyleCnt="0"/>
      <dgm:spPr/>
    </dgm:pt>
    <dgm:pt modelId="{1687A060-25F1-4C7E-B520-27DBC8A32010}" type="pres">
      <dgm:prSet presAssocID="{8BE4C63E-746B-47A8-BADC-D3D0CB23A2C1}" presName="parTx" presStyleLbl="revTx" presStyleIdx="1" presStyleCnt="3">
        <dgm:presLayoutVars>
          <dgm:chMax val="0"/>
          <dgm:chPref val="0"/>
        </dgm:presLayoutVars>
      </dgm:prSet>
      <dgm:spPr/>
    </dgm:pt>
    <dgm:pt modelId="{287716A1-8008-470D-A203-13A3252168D7}" type="pres">
      <dgm:prSet presAssocID="{D5063DE0-0BC1-4C01-9FB7-02DDF512CA73}" presName="sibTrans" presStyleCnt="0"/>
      <dgm:spPr/>
    </dgm:pt>
    <dgm:pt modelId="{9B4E2B34-9FEE-4EB2-8617-52A7130D40F0}" type="pres">
      <dgm:prSet presAssocID="{43610A57-DF85-4142-99F3-1BD3B16000DF}" presName="compNode" presStyleCnt="0"/>
      <dgm:spPr/>
    </dgm:pt>
    <dgm:pt modelId="{1276AE29-EBDC-4D72-B056-3C32E38A0BC7}" type="pres">
      <dgm:prSet presAssocID="{43610A57-DF85-4142-99F3-1BD3B16000DF}" presName="bgRect" presStyleLbl="bgShp" presStyleIdx="2" presStyleCnt="3"/>
      <dgm:spPr/>
    </dgm:pt>
    <dgm:pt modelId="{7451AA7C-608B-4EBD-B8AB-05228DE969A2}" type="pres">
      <dgm:prSet presAssocID="{43610A57-DF85-4142-99F3-1BD3B16000D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ED8789E5-6F96-4D51-BC44-5BD25F783892}" type="pres">
      <dgm:prSet presAssocID="{43610A57-DF85-4142-99F3-1BD3B16000DF}" presName="spaceRect" presStyleCnt="0"/>
      <dgm:spPr/>
    </dgm:pt>
    <dgm:pt modelId="{74808E7E-36C5-427F-BCCC-5BAE9312FB97}" type="pres">
      <dgm:prSet presAssocID="{43610A57-DF85-4142-99F3-1BD3B16000DF}" presName="parTx" presStyleLbl="revTx" presStyleIdx="2" presStyleCnt="3">
        <dgm:presLayoutVars>
          <dgm:chMax val="0"/>
          <dgm:chPref val="0"/>
        </dgm:presLayoutVars>
      </dgm:prSet>
      <dgm:spPr/>
    </dgm:pt>
  </dgm:ptLst>
  <dgm:cxnLst>
    <dgm:cxn modelId="{76DDCB21-D314-46D2-A1CF-7784A7AFF5CE}" srcId="{710D4872-54B5-45D9-8FE3-071C15843BD0}" destId="{42C1A601-8B0E-46A0-8EBD-91D29F7C6505}" srcOrd="0" destOrd="0" parTransId="{696882C2-79C3-43BE-972D-ADAE4CCE0C2C}" sibTransId="{DCFF9189-5ED3-4837-B7CA-F69857C8EEDF}"/>
    <dgm:cxn modelId="{3B0FFA21-77B9-48B8-B011-39E2783CF616}" type="presOf" srcId="{710D4872-54B5-45D9-8FE3-071C15843BD0}" destId="{49BD4CED-0B4F-49AC-BF8B-53725ADD0C9E}" srcOrd="0" destOrd="0" presId="urn:microsoft.com/office/officeart/2018/2/layout/IconVerticalSolidList"/>
    <dgm:cxn modelId="{5E735939-7E8D-4B9A-AE35-008E887D57C6}" type="presOf" srcId="{8BE4C63E-746B-47A8-BADC-D3D0CB23A2C1}" destId="{1687A060-25F1-4C7E-B520-27DBC8A32010}" srcOrd="0" destOrd="0" presId="urn:microsoft.com/office/officeart/2018/2/layout/IconVerticalSolidList"/>
    <dgm:cxn modelId="{7225C898-43FE-4EEC-AE6C-A82ADA8817A6}" type="presOf" srcId="{42C1A601-8B0E-46A0-8EBD-91D29F7C6505}" destId="{F5F3DE3D-5351-484D-A0BE-E7A8E5B75517}" srcOrd="0" destOrd="0" presId="urn:microsoft.com/office/officeart/2018/2/layout/IconVerticalSolidList"/>
    <dgm:cxn modelId="{707B8A9D-B4AE-4B47-95D2-B11168140B19}" srcId="{710D4872-54B5-45D9-8FE3-071C15843BD0}" destId="{8BE4C63E-746B-47A8-BADC-D3D0CB23A2C1}" srcOrd="1" destOrd="0" parTransId="{25982831-7B21-43D5-A662-B31156FF7E33}" sibTransId="{D5063DE0-0BC1-4C01-9FB7-02DDF512CA73}"/>
    <dgm:cxn modelId="{0FA89BA2-9AFD-4C3C-A0CC-9FFA6C7B63CA}" type="presOf" srcId="{43610A57-DF85-4142-99F3-1BD3B16000DF}" destId="{74808E7E-36C5-427F-BCCC-5BAE9312FB97}" srcOrd="0" destOrd="0" presId="urn:microsoft.com/office/officeart/2018/2/layout/IconVerticalSolidList"/>
    <dgm:cxn modelId="{AA7332F8-1F95-4FD3-9B37-35E3A129A781}" srcId="{710D4872-54B5-45D9-8FE3-071C15843BD0}" destId="{43610A57-DF85-4142-99F3-1BD3B16000DF}" srcOrd="2" destOrd="0" parTransId="{6F831EB1-0866-47D6-A049-1D11EC397967}" sibTransId="{C06FE4F3-65AC-4FB7-AD5E-9549602D03B3}"/>
    <dgm:cxn modelId="{B82AD5E8-8E7F-4541-A23F-D492B0423167}" type="presParOf" srcId="{49BD4CED-0B4F-49AC-BF8B-53725ADD0C9E}" destId="{52BC9C08-C640-4188-9A75-BB6605703AE3}" srcOrd="0" destOrd="0" presId="urn:microsoft.com/office/officeart/2018/2/layout/IconVerticalSolidList"/>
    <dgm:cxn modelId="{E7D45AAB-59F9-44BB-9ACF-3AFB4A3C18A2}" type="presParOf" srcId="{52BC9C08-C640-4188-9A75-BB6605703AE3}" destId="{894F3FD4-64AE-4F81-9487-9C892D984765}" srcOrd="0" destOrd="0" presId="urn:microsoft.com/office/officeart/2018/2/layout/IconVerticalSolidList"/>
    <dgm:cxn modelId="{69B9BF35-9573-46D2-B797-F78305642D3D}" type="presParOf" srcId="{52BC9C08-C640-4188-9A75-BB6605703AE3}" destId="{8826D464-ECEC-4144-875B-2480288B1095}" srcOrd="1" destOrd="0" presId="urn:microsoft.com/office/officeart/2018/2/layout/IconVerticalSolidList"/>
    <dgm:cxn modelId="{8409D285-3309-49A8-82D8-C43F3E4B51B6}" type="presParOf" srcId="{52BC9C08-C640-4188-9A75-BB6605703AE3}" destId="{D5AACEC0-7DF4-437D-8133-AD00E847121E}" srcOrd="2" destOrd="0" presId="urn:microsoft.com/office/officeart/2018/2/layout/IconVerticalSolidList"/>
    <dgm:cxn modelId="{563119D3-A65E-4EAB-8192-3FD667D2AAB0}" type="presParOf" srcId="{52BC9C08-C640-4188-9A75-BB6605703AE3}" destId="{F5F3DE3D-5351-484D-A0BE-E7A8E5B75517}" srcOrd="3" destOrd="0" presId="urn:microsoft.com/office/officeart/2018/2/layout/IconVerticalSolidList"/>
    <dgm:cxn modelId="{8E1D8664-57AE-410B-B7F3-359F1BD09CDA}" type="presParOf" srcId="{49BD4CED-0B4F-49AC-BF8B-53725ADD0C9E}" destId="{82A1B351-FAFD-4C5C-9F88-D0B33597FC85}" srcOrd="1" destOrd="0" presId="urn:microsoft.com/office/officeart/2018/2/layout/IconVerticalSolidList"/>
    <dgm:cxn modelId="{3B45153E-877A-4693-9937-7A89DF970480}" type="presParOf" srcId="{49BD4CED-0B4F-49AC-BF8B-53725ADD0C9E}" destId="{49213744-2DC9-44F4-A77C-E6A1409E4837}" srcOrd="2" destOrd="0" presId="urn:microsoft.com/office/officeart/2018/2/layout/IconVerticalSolidList"/>
    <dgm:cxn modelId="{2CCB2BE8-FA17-4016-995F-1A7282D3A8CA}" type="presParOf" srcId="{49213744-2DC9-44F4-A77C-E6A1409E4837}" destId="{97299CB0-E959-471F-B193-D71A2C558BED}" srcOrd="0" destOrd="0" presId="urn:microsoft.com/office/officeart/2018/2/layout/IconVerticalSolidList"/>
    <dgm:cxn modelId="{D45D5B5D-1B12-4B69-9EA6-18C1ACB83D49}" type="presParOf" srcId="{49213744-2DC9-44F4-A77C-E6A1409E4837}" destId="{C3DCA0EE-6F69-408C-919C-F1254BEDAC6B}" srcOrd="1" destOrd="0" presId="urn:microsoft.com/office/officeart/2018/2/layout/IconVerticalSolidList"/>
    <dgm:cxn modelId="{97FB343C-D2A2-4C96-953C-3FCBCC612180}" type="presParOf" srcId="{49213744-2DC9-44F4-A77C-E6A1409E4837}" destId="{59FD57FF-6599-4C9F-830B-0AE580088FDA}" srcOrd="2" destOrd="0" presId="urn:microsoft.com/office/officeart/2018/2/layout/IconVerticalSolidList"/>
    <dgm:cxn modelId="{556B3D39-E6E6-42F0-92D3-EB154404C337}" type="presParOf" srcId="{49213744-2DC9-44F4-A77C-E6A1409E4837}" destId="{1687A060-25F1-4C7E-B520-27DBC8A32010}" srcOrd="3" destOrd="0" presId="urn:microsoft.com/office/officeart/2018/2/layout/IconVerticalSolidList"/>
    <dgm:cxn modelId="{A46F2156-B738-45EE-9B6D-89BA7BEC2AC2}" type="presParOf" srcId="{49BD4CED-0B4F-49AC-BF8B-53725ADD0C9E}" destId="{287716A1-8008-470D-A203-13A3252168D7}" srcOrd="3" destOrd="0" presId="urn:microsoft.com/office/officeart/2018/2/layout/IconVerticalSolidList"/>
    <dgm:cxn modelId="{A3A66F81-F755-43EC-80A6-2851B6273D1B}" type="presParOf" srcId="{49BD4CED-0B4F-49AC-BF8B-53725ADD0C9E}" destId="{9B4E2B34-9FEE-4EB2-8617-52A7130D40F0}" srcOrd="4" destOrd="0" presId="urn:microsoft.com/office/officeart/2018/2/layout/IconVerticalSolidList"/>
    <dgm:cxn modelId="{596A27F9-01A2-430C-89E9-B0A5952A1ED9}" type="presParOf" srcId="{9B4E2B34-9FEE-4EB2-8617-52A7130D40F0}" destId="{1276AE29-EBDC-4D72-B056-3C32E38A0BC7}" srcOrd="0" destOrd="0" presId="urn:microsoft.com/office/officeart/2018/2/layout/IconVerticalSolidList"/>
    <dgm:cxn modelId="{C81D0641-F4ED-45C4-A9A6-EBFCBD7C4A2E}" type="presParOf" srcId="{9B4E2B34-9FEE-4EB2-8617-52A7130D40F0}" destId="{7451AA7C-608B-4EBD-B8AB-05228DE969A2}" srcOrd="1" destOrd="0" presId="urn:microsoft.com/office/officeart/2018/2/layout/IconVerticalSolidList"/>
    <dgm:cxn modelId="{E33B35F6-02C4-4E32-87D9-B82687563052}" type="presParOf" srcId="{9B4E2B34-9FEE-4EB2-8617-52A7130D40F0}" destId="{ED8789E5-6F96-4D51-BC44-5BD25F783892}" srcOrd="2" destOrd="0" presId="urn:microsoft.com/office/officeart/2018/2/layout/IconVerticalSolidList"/>
    <dgm:cxn modelId="{74ABA28D-6907-4C52-9C06-717DC0092259}" type="presParOf" srcId="{9B4E2B34-9FEE-4EB2-8617-52A7130D40F0}" destId="{74808E7E-36C5-427F-BCCC-5BAE9312FB9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83F90D-9F39-478D-BDBF-5F3FA72895B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95D3B89-5BF8-408C-93FA-DD83AA3B4A2B}">
      <dgm:prSet/>
      <dgm:spPr/>
      <dgm:t>
        <a:bodyPr/>
        <a:lstStyle/>
        <a:p>
          <a:r>
            <a:rPr lang="en-CA" b="0" i="0"/>
            <a:t>It helps the team create a common model, between the business and IT stakeholders in the company, that the team can use to communicate about the business requirements, data entities, and process models.</a:t>
          </a:r>
          <a:endParaRPr lang="en-US"/>
        </a:p>
      </dgm:t>
    </dgm:pt>
    <dgm:pt modelId="{C5DEF777-E8B6-448F-8B92-E0FC5785682A}" type="parTrans" cxnId="{05A491A6-079A-47A4-BDDC-E45A74F4FF5C}">
      <dgm:prSet/>
      <dgm:spPr/>
      <dgm:t>
        <a:bodyPr/>
        <a:lstStyle/>
        <a:p>
          <a:endParaRPr lang="en-US"/>
        </a:p>
      </dgm:t>
    </dgm:pt>
    <dgm:pt modelId="{24D588C1-0DC4-47BF-94D4-F28C43AFB29B}" type="sibTrans" cxnId="{05A491A6-079A-47A4-BDDC-E45A74F4FF5C}">
      <dgm:prSet/>
      <dgm:spPr/>
      <dgm:t>
        <a:bodyPr/>
        <a:lstStyle/>
        <a:p>
          <a:endParaRPr lang="en-US"/>
        </a:p>
      </dgm:t>
    </dgm:pt>
    <dgm:pt modelId="{034486A3-130B-401C-B982-1BF622E04F6F}">
      <dgm:prSet/>
      <dgm:spPr/>
      <dgm:t>
        <a:bodyPr/>
        <a:lstStyle/>
        <a:p>
          <a:r>
            <a:rPr lang="en-CA" b="0" i="0"/>
            <a:t>The model is modular, extensible and easy to maintain as the design reflects the business model.</a:t>
          </a:r>
          <a:endParaRPr lang="en-US"/>
        </a:p>
      </dgm:t>
    </dgm:pt>
    <dgm:pt modelId="{755F8F9D-DF87-4B0B-95F0-2AEA2F949676}" type="parTrans" cxnId="{A8C8C514-367A-48D8-9643-8958B1E62502}">
      <dgm:prSet/>
      <dgm:spPr/>
      <dgm:t>
        <a:bodyPr/>
        <a:lstStyle/>
        <a:p>
          <a:endParaRPr lang="en-US"/>
        </a:p>
      </dgm:t>
    </dgm:pt>
    <dgm:pt modelId="{0EC2BA16-DF5E-4C9D-BC60-91E4E7DD869F}" type="sibTrans" cxnId="{A8C8C514-367A-48D8-9643-8958B1E62502}">
      <dgm:prSet/>
      <dgm:spPr/>
      <dgm:t>
        <a:bodyPr/>
        <a:lstStyle/>
        <a:p>
          <a:endParaRPr lang="en-US"/>
        </a:p>
      </dgm:t>
    </dgm:pt>
    <dgm:pt modelId="{9ECBDB14-F95B-42DD-94FC-C6D07B54E962}">
      <dgm:prSet/>
      <dgm:spPr/>
      <dgm:t>
        <a:bodyPr/>
        <a:lstStyle/>
        <a:p>
          <a:r>
            <a:rPr lang="en-CA" b="0" i="0"/>
            <a:t>It improves the reusability and testability of the business domain objects.</a:t>
          </a:r>
          <a:endParaRPr lang="en-US"/>
        </a:p>
      </dgm:t>
    </dgm:pt>
    <dgm:pt modelId="{112F810A-0CFE-40AB-8547-2761AD0C08FD}" type="parTrans" cxnId="{445B2E73-9B5D-4700-A7C0-6E5762807F3C}">
      <dgm:prSet/>
      <dgm:spPr/>
      <dgm:t>
        <a:bodyPr/>
        <a:lstStyle/>
        <a:p>
          <a:endParaRPr lang="en-US"/>
        </a:p>
      </dgm:t>
    </dgm:pt>
    <dgm:pt modelId="{5D3C1F2C-91D1-432F-AAED-010617AAD0ED}" type="sibTrans" cxnId="{445B2E73-9B5D-4700-A7C0-6E5762807F3C}">
      <dgm:prSet/>
      <dgm:spPr/>
      <dgm:t>
        <a:bodyPr/>
        <a:lstStyle/>
        <a:p>
          <a:endParaRPr lang="en-US"/>
        </a:p>
      </dgm:t>
    </dgm:pt>
    <dgm:pt modelId="{F69A2A52-347F-4F26-B66A-801A7E6E5453}" type="pres">
      <dgm:prSet presAssocID="{F483F90D-9F39-478D-BDBF-5F3FA72895BC}" presName="root" presStyleCnt="0">
        <dgm:presLayoutVars>
          <dgm:dir/>
          <dgm:resizeHandles val="exact"/>
        </dgm:presLayoutVars>
      </dgm:prSet>
      <dgm:spPr/>
    </dgm:pt>
    <dgm:pt modelId="{A731BA43-4141-4286-9DF3-7CC35CB99848}" type="pres">
      <dgm:prSet presAssocID="{295D3B89-5BF8-408C-93FA-DD83AA3B4A2B}" presName="compNode" presStyleCnt="0"/>
      <dgm:spPr/>
    </dgm:pt>
    <dgm:pt modelId="{908C0C1A-751B-4AC3-8EEB-449FEA7071E5}" type="pres">
      <dgm:prSet presAssocID="{295D3B89-5BF8-408C-93FA-DD83AA3B4A2B}" presName="bgRect" presStyleLbl="bgShp" presStyleIdx="0" presStyleCnt="3"/>
      <dgm:spPr/>
    </dgm:pt>
    <dgm:pt modelId="{96519A85-FC88-45B9-A128-3A7CCAD3BDCE}" type="pres">
      <dgm:prSet presAssocID="{295D3B89-5BF8-408C-93FA-DD83AA3B4A2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of People"/>
        </a:ext>
      </dgm:extLst>
    </dgm:pt>
    <dgm:pt modelId="{37B066EB-96E1-4CB9-8E37-CB5B2C188988}" type="pres">
      <dgm:prSet presAssocID="{295D3B89-5BF8-408C-93FA-DD83AA3B4A2B}" presName="spaceRect" presStyleCnt="0"/>
      <dgm:spPr/>
    </dgm:pt>
    <dgm:pt modelId="{2E936DD5-BB5C-487B-A165-412E04E9FD93}" type="pres">
      <dgm:prSet presAssocID="{295D3B89-5BF8-408C-93FA-DD83AA3B4A2B}" presName="parTx" presStyleLbl="revTx" presStyleIdx="0" presStyleCnt="3">
        <dgm:presLayoutVars>
          <dgm:chMax val="0"/>
          <dgm:chPref val="0"/>
        </dgm:presLayoutVars>
      </dgm:prSet>
      <dgm:spPr/>
    </dgm:pt>
    <dgm:pt modelId="{914B6159-61C0-437B-BB2C-318D0493EE94}" type="pres">
      <dgm:prSet presAssocID="{24D588C1-0DC4-47BF-94D4-F28C43AFB29B}" presName="sibTrans" presStyleCnt="0"/>
      <dgm:spPr/>
    </dgm:pt>
    <dgm:pt modelId="{5DBDDC74-EF3E-49DA-95CC-5059776EB647}" type="pres">
      <dgm:prSet presAssocID="{034486A3-130B-401C-B982-1BF622E04F6F}" presName="compNode" presStyleCnt="0"/>
      <dgm:spPr/>
    </dgm:pt>
    <dgm:pt modelId="{D8E8BE5B-CEDC-4B35-8D27-0B3BBD0C0D32}" type="pres">
      <dgm:prSet presAssocID="{034486A3-130B-401C-B982-1BF622E04F6F}" presName="bgRect" presStyleLbl="bgShp" presStyleIdx="1" presStyleCnt="3"/>
      <dgm:spPr/>
    </dgm:pt>
    <dgm:pt modelId="{EDA34C7C-1795-4F7B-A234-A0F972FC652B}" type="pres">
      <dgm:prSet presAssocID="{034486A3-130B-401C-B982-1BF622E04F6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ttens"/>
        </a:ext>
      </dgm:extLst>
    </dgm:pt>
    <dgm:pt modelId="{3A0506CB-3790-4D53-A24B-713B9D9AFF6D}" type="pres">
      <dgm:prSet presAssocID="{034486A3-130B-401C-B982-1BF622E04F6F}" presName="spaceRect" presStyleCnt="0"/>
      <dgm:spPr/>
    </dgm:pt>
    <dgm:pt modelId="{A204EFBB-BE1C-49D0-A4ED-340AF4493238}" type="pres">
      <dgm:prSet presAssocID="{034486A3-130B-401C-B982-1BF622E04F6F}" presName="parTx" presStyleLbl="revTx" presStyleIdx="1" presStyleCnt="3">
        <dgm:presLayoutVars>
          <dgm:chMax val="0"/>
          <dgm:chPref val="0"/>
        </dgm:presLayoutVars>
      </dgm:prSet>
      <dgm:spPr/>
    </dgm:pt>
    <dgm:pt modelId="{D71721E8-8817-4999-BE79-6E81FB74CAF6}" type="pres">
      <dgm:prSet presAssocID="{0EC2BA16-DF5E-4C9D-BC60-91E4E7DD869F}" presName="sibTrans" presStyleCnt="0"/>
      <dgm:spPr/>
    </dgm:pt>
    <dgm:pt modelId="{3C2E7A36-245E-464A-A25D-4E0632986B12}" type="pres">
      <dgm:prSet presAssocID="{9ECBDB14-F95B-42DD-94FC-C6D07B54E962}" presName="compNode" presStyleCnt="0"/>
      <dgm:spPr/>
    </dgm:pt>
    <dgm:pt modelId="{F6A404FC-E440-4987-82C1-23E451817A60}" type="pres">
      <dgm:prSet presAssocID="{9ECBDB14-F95B-42DD-94FC-C6D07B54E962}" presName="bgRect" presStyleLbl="bgShp" presStyleIdx="2" presStyleCnt="3"/>
      <dgm:spPr/>
    </dgm:pt>
    <dgm:pt modelId="{AB876A15-E557-49A2-A26B-6E74ABF4B434}" type="pres">
      <dgm:prSet presAssocID="{9ECBDB14-F95B-42DD-94FC-C6D07B54E96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orkflow"/>
        </a:ext>
      </dgm:extLst>
    </dgm:pt>
    <dgm:pt modelId="{3F50BF01-7859-468C-A850-E9ED866709E5}" type="pres">
      <dgm:prSet presAssocID="{9ECBDB14-F95B-42DD-94FC-C6D07B54E962}" presName="spaceRect" presStyleCnt="0"/>
      <dgm:spPr/>
    </dgm:pt>
    <dgm:pt modelId="{C97CCA37-04AA-47BB-BBCD-88B8E329029A}" type="pres">
      <dgm:prSet presAssocID="{9ECBDB14-F95B-42DD-94FC-C6D07B54E962}" presName="parTx" presStyleLbl="revTx" presStyleIdx="2" presStyleCnt="3">
        <dgm:presLayoutVars>
          <dgm:chMax val="0"/>
          <dgm:chPref val="0"/>
        </dgm:presLayoutVars>
      </dgm:prSet>
      <dgm:spPr/>
    </dgm:pt>
  </dgm:ptLst>
  <dgm:cxnLst>
    <dgm:cxn modelId="{A8C8C514-367A-48D8-9643-8958B1E62502}" srcId="{F483F90D-9F39-478D-BDBF-5F3FA72895BC}" destId="{034486A3-130B-401C-B982-1BF622E04F6F}" srcOrd="1" destOrd="0" parTransId="{755F8F9D-DF87-4B0B-95F0-2AEA2F949676}" sibTransId="{0EC2BA16-DF5E-4C9D-BC60-91E4E7DD869F}"/>
    <dgm:cxn modelId="{8FB82C5B-3F2C-44A1-840D-062308909A3C}" type="presOf" srcId="{034486A3-130B-401C-B982-1BF622E04F6F}" destId="{A204EFBB-BE1C-49D0-A4ED-340AF4493238}" srcOrd="0" destOrd="0" presId="urn:microsoft.com/office/officeart/2018/2/layout/IconVerticalSolidList"/>
    <dgm:cxn modelId="{2D8DB05F-FB54-467E-8425-603E07C15ECA}" type="presOf" srcId="{9ECBDB14-F95B-42DD-94FC-C6D07B54E962}" destId="{C97CCA37-04AA-47BB-BBCD-88B8E329029A}" srcOrd="0" destOrd="0" presId="urn:microsoft.com/office/officeart/2018/2/layout/IconVerticalSolidList"/>
    <dgm:cxn modelId="{BAE23C60-14B9-45E1-B45F-E2EDCDB123EB}" type="presOf" srcId="{F483F90D-9F39-478D-BDBF-5F3FA72895BC}" destId="{F69A2A52-347F-4F26-B66A-801A7E6E5453}" srcOrd="0" destOrd="0" presId="urn:microsoft.com/office/officeart/2018/2/layout/IconVerticalSolidList"/>
    <dgm:cxn modelId="{445B2E73-9B5D-4700-A7C0-6E5762807F3C}" srcId="{F483F90D-9F39-478D-BDBF-5F3FA72895BC}" destId="{9ECBDB14-F95B-42DD-94FC-C6D07B54E962}" srcOrd="2" destOrd="0" parTransId="{112F810A-0CFE-40AB-8547-2761AD0C08FD}" sibTransId="{5D3C1F2C-91D1-432F-AAED-010617AAD0ED}"/>
    <dgm:cxn modelId="{E5D55799-3014-4A8B-BBDB-293FE1B9CDF4}" type="presOf" srcId="{295D3B89-5BF8-408C-93FA-DD83AA3B4A2B}" destId="{2E936DD5-BB5C-487B-A165-412E04E9FD93}" srcOrd="0" destOrd="0" presId="urn:microsoft.com/office/officeart/2018/2/layout/IconVerticalSolidList"/>
    <dgm:cxn modelId="{05A491A6-079A-47A4-BDDC-E45A74F4FF5C}" srcId="{F483F90D-9F39-478D-BDBF-5F3FA72895BC}" destId="{295D3B89-5BF8-408C-93FA-DD83AA3B4A2B}" srcOrd="0" destOrd="0" parTransId="{C5DEF777-E8B6-448F-8B92-E0FC5785682A}" sibTransId="{24D588C1-0DC4-47BF-94D4-F28C43AFB29B}"/>
    <dgm:cxn modelId="{CB60AEAA-8278-47D0-AD8D-BD89921B3FEB}" type="presParOf" srcId="{F69A2A52-347F-4F26-B66A-801A7E6E5453}" destId="{A731BA43-4141-4286-9DF3-7CC35CB99848}" srcOrd="0" destOrd="0" presId="urn:microsoft.com/office/officeart/2018/2/layout/IconVerticalSolidList"/>
    <dgm:cxn modelId="{28CBED2D-9C7C-4575-9F4E-7FFEEA40E3AF}" type="presParOf" srcId="{A731BA43-4141-4286-9DF3-7CC35CB99848}" destId="{908C0C1A-751B-4AC3-8EEB-449FEA7071E5}" srcOrd="0" destOrd="0" presId="urn:microsoft.com/office/officeart/2018/2/layout/IconVerticalSolidList"/>
    <dgm:cxn modelId="{70704335-DA5F-40A2-8715-483D1CA18F01}" type="presParOf" srcId="{A731BA43-4141-4286-9DF3-7CC35CB99848}" destId="{96519A85-FC88-45B9-A128-3A7CCAD3BDCE}" srcOrd="1" destOrd="0" presId="urn:microsoft.com/office/officeart/2018/2/layout/IconVerticalSolidList"/>
    <dgm:cxn modelId="{8030D885-99A5-419B-8D52-8635E9C9CC96}" type="presParOf" srcId="{A731BA43-4141-4286-9DF3-7CC35CB99848}" destId="{37B066EB-96E1-4CB9-8E37-CB5B2C188988}" srcOrd="2" destOrd="0" presId="urn:microsoft.com/office/officeart/2018/2/layout/IconVerticalSolidList"/>
    <dgm:cxn modelId="{938A99F9-62FF-4523-B55A-1C0839DC71E7}" type="presParOf" srcId="{A731BA43-4141-4286-9DF3-7CC35CB99848}" destId="{2E936DD5-BB5C-487B-A165-412E04E9FD93}" srcOrd="3" destOrd="0" presId="urn:microsoft.com/office/officeart/2018/2/layout/IconVerticalSolidList"/>
    <dgm:cxn modelId="{503648A2-7415-45A8-8359-C12EAD03876F}" type="presParOf" srcId="{F69A2A52-347F-4F26-B66A-801A7E6E5453}" destId="{914B6159-61C0-437B-BB2C-318D0493EE94}" srcOrd="1" destOrd="0" presId="urn:microsoft.com/office/officeart/2018/2/layout/IconVerticalSolidList"/>
    <dgm:cxn modelId="{59D57AF3-0063-4274-AB53-7F859B1AB44A}" type="presParOf" srcId="{F69A2A52-347F-4F26-B66A-801A7E6E5453}" destId="{5DBDDC74-EF3E-49DA-95CC-5059776EB647}" srcOrd="2" destOrd="0" presId="urn:microsoft.com/office/officeart/2018/2/layout/IconVerticalSolidList"/>
    <dgm:cxn modelId="{AB1013BE-E7F3-4A5B-A73B-819EE42B3FB3}" type="presParOf" srcId="{5DBDDC74-EF3E-49DA-95CC-5059776EB647}" destId="{D8E8BE5B-CEDC-4B35-8D27-0B3BBD0C0D32}" srcOrd="0" destOrd="0" presId="urn:microsoft.com/office/officeart/2018/2/layout/IconVerticalSolidList"/>
    <dgm:cxn modelId="{3556C20E-DF79-4475-AB48-96A2A9DADE59}" type="presParOf" srcId="{5DBDDC74-EF3E-49DA-95CC-5059776EB647}" destId="{EDA34C7C-1795-4F7B-A234-A0F972FC652B}" srcOrd="1" destOrd="0" presId="urn:microsoft.com/office/officeart/2018/2/layout/IconVerticalSolidList"/>
    <dgm:cxn modelId="{EB9116EA-F3CD-400E-BF18-7E4DDF028929}" type="presParOf" srcId="{5DBDDC74-EF3E-49DA-95CC-5059776EB647}" destId="{3A0506CB-3790-4D53-A24B-713B9D9AFF6D}" srcOrd="2" destOrd="0" presId="urn:microsoft.com/office/officeart/2018/2/layout/IconVerticalSolidList"/>
    <dgm:cxn modelId="{04B79552-56DB-44BA-BF2C-9FFFCFA5DFF2}" type="presParOf" srcId="{5DBDDC74-EF3E-49DA-95CC-5059776EB647}" destId="{A204EFBB-BE1C-49D0-A4ED-340AF4493238}" srcOrd="3" destOrd="0" presId="urn:microsoft.com/office/officeart/2018/2/layout/IconVerticalSolidList"/>
    <dgm:cxn modelId="{E209AA28-9042-4111-8C3D-3CA31A2C9D10}" type="presParOf" srcId="{F69A2A52-347F-4F26-B66A-801A7E6E5453}" destId="{D71721E8-8817-4999-BE79-6E81FB74CAF6}" srcOrd="3" destOrd="0" presId="urn:microsoft.com/office/officeart/2018/2/layout/IconVerticalSolidList"/>
    <dgm:cxn modelId="{A1383FA3-2EFB-4221-A218-EF2B28CC60E0}" type="presParOf" srcId="{F69A2A52-347F-4F26-B66A-801A7E6E5453}" destId="{3C2E7A36-245E-464A-A25D-4E0632986B12}" srcOrd="4" destOrd="0" presId="urn:microsoft.com/office/officeart/2018/2/layout/IconVerticalSolidList"/>
    <dgm:cxn modelId="{0CF9708C-EA3B-4C1D-A931-FC6BCC2016A6}" type="presParOf" srcId="{3C2E7A36-245E-464A-A25D-4E0632986B12}" destId="{F6A404FC-E440-4987-82C1-23E451817A60}" srcOrd="0" destOrd="0" presId="urn:microsoft.com/office/officeart/2018/2/layout/IconVerticalSolidList"/>
    <dgm:cxn modelId="{E9D09CEA-2EC1-4BFD-AFDC-3F7ADACF9F90}" type="presParOf" srcId="{3C2E7A36-245E-464A-A25D-4E0632986B12}" destId="{AB876A15-E557-49A2-A26B-6E74ABF4B434}" srcOrd="1" destOrd="0" presId="urn:microsoft.com/office/officeart/2018/2/layout/IconVerticalSolidList"/>
    <dgm:cxn modelId="{014885D8-E0CA-464D-B0F0-68D3A7CE6BBE}" type="presParOf" srcId="{3C2E7A36-245E-464A-A25D-4E0632986B12}" destId="{3F50BF01-7859-468C-A850-E9ED866709E5}" srcOrd="2" destOrd="0" presId="urn:microsoft.com/office/officeart/2018/2/layout/IconVerticalSolidList"/>
    <dgm:cxn modelId="{B546E9A8-A794-444C-9B2E-2B930413CC77}" type="presParOf" srcId="{3C2E7A36-245E-464A-A25D-4E0632986B12}" destId="{C97CCA37-04AA-47BB-BBCD-88B8E329029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1A88F9-DB11-443A-A3FA-73E31842056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D3322E8-AA97-4C5B-8FF5-3E806EAAD84F}">
      <dgm:prSet/>
      <dgm:spPr/>
      <dgm:t>
        <a:bodyPr/>
        <a:lstStyle/>
        <a:p>
          <a:r>
            <a:rPr lang="en-CA" b="0" i="0"/>
            <a:t>DDD proposes to model the domain effectively by doing a collaborative approach, involving all parties that hold not only technical, but business knowledge as well</a:t>
          </a:r>
          <a:endParaRPr lang="en-US"/>
        </a:p>
      </dgm:t>
    </dgm:pt>
    <dgm:pt modelId="{1C86BE1D-8C85-47C3-934E-DA3BE4F670AE}" type="parTrans" cxnId="{A96EBEB4-4BA6-4A06-BC60-741E4DA49D4B}">
      <dgm:prSet/>
      <dgm:spPr/>
      <dgm:t>
        <a:bodyPr/>
        <a:lstStyle/>
        <a:p>
          <a:endParaRPr lang="en-US"/>
        </a:p>
      </dgm:t>
    </dgm:pt>
    <dgm:pt modelId="{8EB58A42-2B85-4E80-8B36-FA6EC163C8C7}" type="sibTrans" cxnId="{A96EBEB4-4BA6-4A06-BC60-741E4DA49D4B}">
      <dgm:prSet/>
      <dgm:spPr/>
      <dgm:t>
        <a:bodyPr/>
        <a:lstStyle/>
        <a:p>
          <a:endParaRPr lang="en-US"/>
        </a:p>
      </dgm:t>
    </dgm:pt>
    <dgm:pt modelId="{D4C7631E-F302-4D91-89E7-E57F9FAB921F}">
      <dgm:prSet/>
      <dgm:spPr/>
      <dgm:t>
        <a:bodyPr/>
        <a:lstStyle/>
        <a:p>
          <a:r>
            <a:rPr lang="en-CA" b="0" i="0"/>
            <a:t>Developers collaborate with domain experts with the intention of constantly refining the Domain Model, forcing them to learn important details and principles of the business problem they are trying to solve, instead of just producing code mechanically</a:t>
          </a:r>
          <a:endParaRPr lang="en-US"/>
        </a:p>
      </dgm:t>
    </dgm:pt>
    <dgm:pt modelId="{ADB85EAA-3FF8-4708-A4B2-0D80987F77EC}" type="parTrans" cxnId="{0E699B2B-8151-4D97-BAA7-D085D86C1FCC}">
      <dgm:prSet/>
      <dgm:spPr/>
      <dgm:t>
        <a:bodyPr/>
        <a:lstStyle/>
        <a:p>
          <a:endParaRPr lang="en-US"/>
        </a:p>
      </dgm:t>
    </dgm:pt>
    <dgm:pt modelId="{B63CF39A-0661-42C7-ACD6-AD224DDA50F1}" type="sibTrans" cxnId="{0E699B2B-8151-4D97-BAA7-D085D86C1FCC}">
      <dgm:prSet/>
      <dgm:spPr/>
      <dgm:t>
        <a:bodyPr/>
        <a:lstStyle/>
        <a:p>
          <a:endParaRPr lang="en-US"/>
        </a:p>
      </dgm:t>
    </dgm:pt>
    <dgm:pt modelId="{2A89C74D-A149-4F08-A2B3-52ABF8D3BB65}" type="pres">
      <dgm:prSet presAssocID="{091A88F9-DB11-443A-A3FA-73E318420565}" presName="linear" presStyleCnt="0">
        <dgm:presLayoutVars>
          <dgm:animLvl val="lvl"/>
          <dgm:resizeHandles val="exact"/>
        </dgm:presLayoutVars>
      </dgm:prSet>
      <dgm:spPr/>
    </dgm:pt>
    <dgm:pt modelId="{E7B6D1BB-FF41-44CB-9EAD-3A810F45DD9A}" type="pres">
      <dgm:prSet presAssocID="{2D3322E8-AA97-4C5B-8FF5-3E806EAAD84F}" presName="parentText" presStyleLbl="node1" presStyleIdx="0" presStyleCnt="2">
        <dgm:presLayoutVars>
          <dgm:chMax val="0"/>
          <dgm:bulletEnabled val="1"/>
        </dgm:presLayoutVars>
      </dgm:prSet>
      <dgm:spPr/>
    </dgm:pt>
    <dgm:pt modelId="{99397DFE-BEE3-47F2-85D4-760E0EDBA1A1}" type="pres">
      <dgm:prSet presAssocID="{8EB58A42-2B85-4E80-8B36-FA6EC163C8C7}" presName="spacer" presStyleCnt="0"/>
      <dgm:spPr/>
    </dgm:pt>
    <dgm:pt modelId="{C998FFD2-F4B1-4A0C-BF08-EDADDABEAC06}" type="pres">
      <dgm:prSet presAssocID="{D4C7631E-F302-4D91-89E7-E57F9FAB921F}" presName="parentText" presStyleLbl="node1" presStyleIdx="1" presStyleCnt="2">
        <dgm:presLayoutVars>
          <dgm:chMax val="0"/>
          <dgm:bulletEnabled val="1"/>
        </dgm:presLayoutVars>
      </dgm:prSet>
      <dgm:spPr/>
    </dgm:pt>
  </dgm:ptLst>
  <dgm:cxnLst>
    <dgm:cxn modelId="{D3F6A307-D411-4FDF-BC2A-3E45B69D40A4}" type="presOf" srcId="{2D3322E8-AA97-4C5B-8FF5-3E806EAAD84F}" destId="{E7B6D1BB-FF41-44CB-9EAD-3A810F45DD9A}" srcOrd="0" destOrd="0" presId="urn:microsoft.com/office/officeart/2005/8/layout/vList2"/>
    <dgm:cxn modelId="{81AFE50B-412D-4784-A139-B48B9A05E524}" type="presOf" srcId="{D4C7631E-F302-4D91-89E7-E57F9FAB921F}" destId="{C998FFD2-F4B1-4A0C-BF08-EDADDABEAC06}" srcOrd="0" destOrd="0" presId="urn:microsoft.com/office/officeart/2005/8/layout/vList2"/>
    <dgm:cxn modelId="{EE69B319-7375-40E6-9A4C-D9C4ED5B5781}" type="presOf" srcId="{091A88F9-DB11-443A-A3FA-73E318420565}" destId="{2A89C74D-A149-4F08-A2B3-52ABF8D3BB65}" srcOrd="0" destOrd="0" presId="urn:microsoft.com/office/officeart/2005/8/layout/vList2"/>
    <dgm:cxn modelId="{0E699B2B-8151-4D97-BAA7-D085D86C1FCC}" srcId="{091A88F9-DB11-443A-A3FA-73E318420565}" destId="{D4C7631E-F302-4D91-89E7-E57F9FAB921F}" srcOrd="1" destOrd="0" parTransId="{ADB85EAA-3FF8-4708-A4B2-0D80987F77EC}" sibTransId="{B63CF39A-0661-42C7-ACD6-AD224DDA50F1}"/>
    <dgm:cxn modelId="{A96EBEB4-4BA6-4A06-BC60-741E4DA49D4B}" srcId="{091A88F9-DB11-443A-A3FA-73E318420565}" destId="{2D3322E8-AA97-4C5B-8FF5-3E806EAAD84F}" srcOrd="0" destOrd="0" parTransId="{1C86BE1D-8C85-47C3-934E-DA3BE4F670AE}" sibTransId="{8EB58A42-2B85-4E80-8B36-FA6EC163C8C7}"/>
    <dgm:cxn modelId="{1CCB1C6E-A519-4240-8B61-3F4B799B45A9}" type="presParOf" srcId="{2A89C74D-A149-4F08-A2B3-52ABF8D3BB65}" destId="{E7B6D1BB-FF41-44CB-9EAD-3A810F45DD9A}" srcOrd="0" destOrd="0" presId="urn:microsoft.com/office/officeart/2005/8/layout/vList2"/>
    <dgm:cxn modelId="{872A12B5-BC98-4010-8A29-00074E661B52}" type="presParOf" srcId="{2A89C74D-A149-4F08-A2B3-52ABF8D3BB65}" destId="{99397DFE-BEE3-47F2-85D4-760E0EDBA1A1}" srcOrd="1" destOrd="0" presId="urn:microsoft.com/office/officeart/2005/8/layout/vList2"/>
    <dgm:cxn modelId="{4D5C0637-CD0B-42C2-9E41-307D6BC14633}" type="presParOf" srcId="{2A89C74D-A149-4F08-A2B3-52ABF8D3BB65}" destId="{C998FFD2-F4B1-4A0C-BF08-EDADDABEAC0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BF89EF1-12E0-4DCC-8CCD-9C2DDDC7A628}"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069BBFDB-6539-4F3D-87B2-4AC83376C36D}">
      <dgm:prSet/>
      <dgm:spPr/>
      <dgm:t>
        <a:bodyPr/>
        <a:lstStyle/>
        <a:p>
          <a:r>
            <a:rPr lang="en-CA" b="0" i="0"/>
            <a:t>. For the domain model for each Bounded Context, you identify and define the entities, value objects, and aggregates that model your domain. </a:t>
          </a:r>
          <a:endParaRPr lang="en-US"/>
        </a:p>
      </dgm:t>
    </dgm:pt>
    <dgm:pt modelId="{F9E7EA05-524E-4569-86CF-D57B8D498DFC}" type="parTrans" cxnId="{A42860A5-3763-4FFA-AFD7-4CE222F20D90}">
      <dgm:prSet/>
      <dgm:spPr/>
      <dgm:t>
        <a:bodyPr/>
        <a:lstStyle/>
        <a:p>
          <a:endParaRPr lang="en-US"/>
        </a:p>
      </dgm:t>
    </dgm:pt>
    <dgm:pt modelId="{B3F5CF3D-F9DD-471B-9A7A-A1BBE6A159D5}" type="sibTrans" cxnId="{A42860A5-3763-4FFA-AFD7-4CE222F20D90}">
      <dgm:prSet/>
      <dgm:spPr/>
      <dgm:t>
        <a:bodyPr/>
        <a:lstStyle/>
        <a:p>
          <a:endParaRPr lang="en-US"/>
        </a:p>
      </dgm:t>
    </dgm:pt>
    <dgm:pt modelId="{692A2BAA-EF72-47F8-A740-16917487DC16}">
      <dgm:prSet/>
      <dgm:spPr/>
      <dgm:t>
        <a:bodyPr/>
        <a:lstStyle/>
        <a:p>
          <a:r>
            <a:rPr lang="en-CA"/>
            <a:t>B</a:t>
          </a:r>
          <a:r>
            <a:rPr lang="en-CA" b="0" i="0"/>
            <a:t>uild and refine a domain model that is contained within a boundary that defines your context. And that is explicit in the form of a microservice. </a:t>
          </a:r>
          <a:endParaRPr lang="en-US"/>
        </a:p>
      </dgm:t>
    </dgm:pt>
    <dgm:pt modelId="{FBE9059A-6EC5-4975-A9AB-3DA8C93CFA5F}" type="parTrans" cxnId="{4CCD2D9D-7FD6-420A-9A5C-52F83B89797D}">
      <dgm:prSet/>
      <dgm:spPr/>
      <dgm:t>
        <a:bodyPr/>
        <a:lstStyle/>
        <a:p>
          <a:endParaRPr lang="en-US"/>
        </a:p>
      </dgm:t>
    </dgm:pt>
    <dgm:pt modelId="{4D884772-ABB7-4314-9DFD-9F7968F11DF4}" type="sibTrans" cxnId="{4CCD2D9D-7FD6-420A-9A5C-52F83B89797D}">
      <dgm:prSet/>
      <dgm:spPr/>
      <dgm:t>
        <a:bodyPr/>
        <a:lstStyle/>
        <a:p>
          <a:endParaRPr lang="en-US"/>
        </a:p>
      </dgm:t>
    </dgm:pt>
    <dgm:pt modelId="{39FCD7C4-6C2C-4DDC-BB31-D2B4018CCC03}">
      <dgm:prSet/>
      <dgm:spPr/>
      <dgm:t>
        <a:bodyPr/>
        <a:lstStyle/>
        <a:p>
          <a:r>
            <a:rPr lang="en-CA" b="0" i="0"/>
            <a:t>The components within those boundaries end up being your microservices, although in some cases a BC or business microservices can be composed of several physical services. DDD is about boundaries and so are microservices.</a:t>
          </a:r>
          <a:endParaRPr lang="en-US"/>
        </a:p>
      </dgm:t>
    </dgm:pt>
    <dgm:pt modelId="{D1817EB0-0234-490E-966C-BB0C67A65B72}" type="parTrans" cxnId="{BD4B0591-445E-49E2-A64B-5EBF022816CC}">
      <dgm:prSet/>
      <dgm:spPr/>
      <dgm:t>
        <a:bodyPr/>
        <a:lstStyle/>
        <a:p>
          <a:endParaRPr lang="en-US"/>
        </a:p>
      </dgm:t>
    </dgm:pt>
    <dgm:pt modelId="{21A9D260-5511-49C6-BACD-6545154D11B5}" type="sibTrans" cxnId="{BD4B0591-445E-49E2-A64B-5EBF022816CC}">
      <dgm:prSet/>
      <dgm:spPr/>
      <dgm:t>
        <a:bodyPr/>
        <a:lstStyle/>
        <a:p>
          <a:endParaRPr lang="en-US"/>
        </a:p>
      </dgm:t>
    </dgm:pt>
    <dgm:pt modelId="{4D920893-44E8-4774-A36F-3B4C6C401D1C}" type="pres">
      <dgm:prSet presAssocID="{5BF89EF1-12E0-4DCC-8CCD-9C2DDDC7A628}" presName="vert0" presStyleCnt="0">
        <dgm:presLayoutVars>
          <dgm:dir/>
          <dgm:animOne val="branch"/>
          <dgm:animLvl val="lvl"/>
        </dgm:presLayoutVars>
      </dgm:prSet>
      <dgm:spPr/>
    </dgm:pt>
    <dgm:pt modelId="{465D2AD1-CB4D-4E54-AB01-7E040D6B57BC}" type="pres">
      <dgm:prSet presAssocID="{069BBFDB-6539-4F3D-87B2-4AC83376C36D}" presName="thickLine" presStyleLbl="alignNode1" presStyleIdx="0" presStyleCnt="3"/>
      <dgm:spPr/>
    </dgm:pt>
    <dgm:pt modelId="{332BA023-C7F5-4C59-B00E-F9D0FC418B16}" type="pres">
      <dgm:prSet presAssocID="{069BBFDB-6539-4F3D-87B2-4AC83376C36D}" presName="horz1" presStyleCnt="0"/>
      <dgm:spPr/>
    </dgm:pt>
    <dgm:pt modelId="{023908A0-802D-4451-8B61-EDC67511E9AB}" type="pres">
      <dgm:prSet presAssocID="{069BBFDB-6539-4F3D-87B2-4AC83376C36D}" presName="tx1" presStyleLbl="revTx" presStyleIdx="0" presStyleCnt="3"/>
      <dgm:spPr/>
    </dgm:pt>
    <dgm:pt modelId="{737BDA1C-E995-47CA-82A5-74B0AC0885CC}" type="pres">
      <dgm:prSet presAssocID="{069BBFDB-6539-4F3D-87B2-4AC83376C36D}" presName="vert1" presStyleCnt="0"/>
      <dgm:spPr/>
    </dgm:pt>
    <dgm:pt modelId="{BBE73919-DC3F-4F33-8534-0A01F99BD8AA}" type="pres">
      <dgm:prSet presAssocID="{692A2BAA-EF72-47F8-A740-16917487DC16}" presName="thickLine" presStyleLbl="alignNode1" presStyleIdx="1" presStyleCnt="3"/>
      <dgm:spPr/>
    </dgm:pt>
    <dgm:pt modelId="{92E8F50B-69E2-4695-94B1-2075EC6D98AD}" type="pres">
      <dgm:prSet presAssocID="{692A2BAA-EF72-47F8-A740-16917487DC16}" presName="horz1" presStyleCnt="0"/>
      <dgm:spPr/>
    </dgm:pt>
    <dgm:pt modelId="{FE966E37-FEA1-4334-AAE4-79A99AF6D0B8}" type="pres">
      <dgm:prSet presAssocID="{692A2BAA-EF72-47F8-A740-16917487DC16}" presName="tx1" presStyleLbl="revTx" presStyleIdx="1" presStyleCnt="3"/>
      <dgm:spPr/>
    </dgm:pt>
    <dgm:pt modelId="{2534FD3D-5190-421C-8EF2-D02C10C01F57}" type="pres">
      <dgm:prSet presAssocID="{692A2BAA-EF72-47F8-A740-16917487DC16}" presName="vert1" presStyleCnt="0"/>
      <dgm:spPr/>
    </dgm:pt>
    <dgm:pt modelId="{BBA6C3E5-D535-4F64-B1B4-7DB25F44B4E6}" type="pres">
      <dgm:prSet presAssocID="{39FCD7C4-6C2C-4DDC-BB31-D2B4018CCC03}" presName="thickLine" presStyleLbl="alignNode1" presStyleIdx="2" presStyleCnt="3"/>
      <dgm:spPr/>
    </dgm:pt>
    <dgm:pt modelId="{926243E0-9242-4B7B-B8E1-89A7EE1530C1}" type="pres">
      <dgm:prSet presAssocID="{39FCD7C4-6C2C-4DDC-BB31-D2B4018CCC03}" presName="horz1" presStyleCnt="0"/>
      <dgm:spPr/>
    </dgm:pt>
    <dgm:pt modelId="{75C2594F-FFFC-4422-BA9A-53C8A4683F7A}" type="pres">
      <dgm:prSet presAssocID="{39FCD7C4-6C2C-4DDC-BB31-D2B4018CCC03}" presName="tx1" presStyleLbl="revTx" presStyleIdx="2" presStyleCnt="3"/>
      <dgm:spPr/>
    </dgm:pt>
    <dgm:pt modelId="{767FABF7-637D-497B-99AA-639D83A6FC8C}" type="pres">
      <dgm:prSet presAssocID="{39FCD7C4-6C2C-4DDC-BB31-D2B4018CCC03}" presName="vert1" presStyleCnt="0"/>
      <dgm:spPr/>
    </dgm:pt>
  </dgm:ptLst>
  <dgm:cxnLst>
    <dgm:cxn modelId="{107B9406-4A69-47D7-B994-BE5F525DC142}" type="presOf" srcId="{39FCD7C4-6C2C-4DDC-BB31-D2B4018CCC03}" destId="{75C2594F-FFFC-4422-BA9A-53C8A4683F7A}" srcOrd="0" destOrd="0" presId="urn:microsoft.com/office/officeart/2008/layout/LinedList"/>
    <dgm:cxn modelId="{DFB13236-5162-4B18-9323-1FFCD4E1FE41}" type="presOf" srcId="{069BBFDB-6539-4F3D-87B2-4AC83376C36D}" destId="{023908A0-802D-4451-8B61-EDC67511E9AB}" srcOrd="0" destOrd="0" presId="urn:microsoft.com/office/officeart/2008/layout/LinedList"/>
    <dgm:cxn modelId="{F6FF4E49-A871-460F-95F7-2C6F1FFA0D92}" type="presOf" srcId="{692A2BAA-EF72-47F8-A740-16917487DC16}" destId="{FE966E37-FEA1-4334-AAE4-79A99AF6D0B8}" srcOrd="0" destOrd="0" presId="urn:microsoft.com/office/officeart/2008/layout/LinedList"/>
    <dgm:cxn modelId="{BD4B0591-445E-49E2-A64B-5EBF022816CC}" srcId="{5BF89EF1-12E0-4DCC-8CCD-9C2DDDC7A628}" destId="{39FCD7C4-6C2C-4DDC-BB31-D2B4018CCC03}" srcOrd="2" destOrd="0" parTransId="{D1817EB0-0234-490E-966C-BB0C67A65B72}" sibTransId="{21A9D260-5511-49C6-BACD-6545154D11B5}"/>
    <dgm:cxn modelId="{4CCD2D9D-7FD6-420A-9A5C-52F83B89797D}" srcId="{5BF89EF1-12E0-4DCC-8CCD-9C2DDDC7A628}" destId="{692A2BAA-EF72-47F8-A740-16917487DC16}" srcOrd="1" destOrd="0" parTransId="{FBE9059A-6EC5-4975-A9AB-3DA8C93CFA5F}" sibTransId="{4D884772-ABB7-4314-9DFD-9F7968F11DF4}"/>
    <dgm:cxn modelId="{3A98AC9D-11EE-4E94-AF6B-1EEBF8093E97}" type="presOf" srcId="{5BF89EF1-12E0-4DCC-8CCD-9C2DDDC7A628}" destId="{4D920893-44E8-4774-A36F-3B4C6C401D1C}" srcOrd="0" destOrd="0" presId="urn:microsoft.com/office/officeart/2008/layout/LinedList"/>
    <dgm:cxn modelId="{A42860A5-3763-4FFA-AFD7-4CE222F20D90}" srcId="{5BF89EF1-12E0-4DCC-8CCD-9C2DDDC7A628}" destId="{069BBFDB-6539-4F3D-87B2-4AC83376C36D}" srcOrd="0" destOrd="0" parTransId="{F9E7EA05-524E-4569-86CF-D57B8D498DFC}" sibTransId="{B3F5CF3D-F9DD-471B-9A7A-A1BBE6A159D5}"/>
    <dgm:cxn modelId="{81679875-ED43-4ADA-A2B6-801BBCAE2E49}" type="presParOf" srcId="{4D920893-44E8-4774-A36F-3B4C6C401D1C}" destId="{465D2AD1-CB4D-4E54-AB01-7E040D6B57BC}" srcOrd="0" destOrd="0" presId="urn:microsoft.com/office/officeart/2008/layout/LinedList"/>
    <dgm:cxn modelId="{0E9C617C-44C1-4687-BDCD-58816F1E2A19}" type="presParOf" srcId="{4D920893-44E8-4774-A36F-3B4C6C401D1C}" destId="{332BA023-C7F5-4C59-B00E-F9D0FC418B16}" srcOrd="1" destOrd="0" presId="urn:microsoft.com/office/officeart/2008/layout/LinedList"/>
    <dgm:cxn modelId="{2E62B41A-894C-45BF-A1F3-D183874472F7}" type="presParOf" srcId="{332BA023-C7F5-4C59-B00E-F9D0FC418B16}" destId="{023908A0-802D-4451-8B61-EDC67511E9AB}" srcOrd="0" destOrd="0" presId="urn:microsoft.com/office/officeart/2008/layout/LinedList"/>
    <dgm:cxn modelId="{B213FE53-326E-4999-9710-8656CBF1A15C}" type="presParOf" srcId="{332BA023-C7F5-4C59-B00E-F9D0FC418B16}" destId="{737BDA1C-E995-47CA-82A5-74B0AC0885CC}" srcOrd="1" destOrd="0" presId="urn:microsoft.com/office/officeart/2008/layout/LinedList"/>
    <dgm:cxn modelId="{D7251F28-54E1-4917-ABC1-E23AD90F5273}" type="presParOf" srcId="{4D920893-44E8-4774-A36F-3B4C6C401D1C}" destId="{BBE73919-DC3F-4F33-8534-0A01F99BD8AA}" srcOrd="2" destOrd="0" presId="urn:microsoft.com/office/officeart/2008/layout/LinedList"/>
    <dgm:cxn modelId="{68B46D45-BA3F-4B34-92B4-CB62E4F7D834}" type="presParOf" srcId="{4D920893-44E8-4774-A36F-3B4C6C401D1C}" destId="{92E8F50B-69E2-4695-94B1-2075EC6D98AD}" srcOrd="3" destOrd="0" presId="urn:microsoft.com/office/officeart/2008/layout/LinedList"/>
    <dgm:cxn modelId="{45CF4164-02A8-4751-8E80-E203F62EEFF6}" type="presParOf" srcId="{92E8F50B-69E2-4695-94B1-2075EC6D98AD}" destId="{FE966E37-FEA1-4334-AAE4-79A99AF6D0B8}" srcOrd="0" destOrd="0" presId="urn:microsoft.com/office/officeart/2008/layout/LinedList"/>
    <dgm:cxn modelId="{8154B068-7626-4412-9AD6-E46A27521119}" type="presParOf" srcId="{92E8F50B-69E2-4695-94B1-2075EC6D98AD}" destId="{2534FD3D-5190-421C-8EF2-D02C10C01F57}" srcOrd="1" destOrd="0" presId="urn:microsoft.com/office/officeart/2008/layout/LinedList"/>
    <dgm:cxn modelId="{F7687CC8-913C-4F2F-BACF-29788B90D240}" type="presParOf" srcId="{4D920893-44E8-4774-A36F-3B4C6C401D1C}" destId="{BBA6C3E5-D535-4F64-B1B4-7DB25F44B4E6}" srcOrd="4" destOrd="0" presId="urn:microsoft.com/office/officeart/2008/layout/LinedList"/>
    <dgm:cxn modelId="{5F086169-77F9-463A-ABB8-D7816A2C9563}" type="presParOf" srcId="{4D920893-44E8-4774-A36F-3B4C6C401D1C}" destId="{926243E0-9242-4B7B-B8E1-89A7EE1530C1}" srcOrd="5" destOrd="0" presId="urn:microsoft.com/office/officeart/2008/layout/LinedList"/>
    <dgm:cxn modelId="{DA6E4276-F3CA-4CD5-8DE6-CDE9DEFC605D}" type="presParOf" srcId="{926243E0-9242-4B7B-B8E1-89A7EE1530C1}" destId="{75C2594F-FFFC-4422-BA9A-53C8A4683F7A}" srcOrd="0" destOrd="0" presId="urn:microsoft.com/office/officeart/2008/layout/LinedList"/>
    <dgm:cxn modelId="{F4E247D1-EE85-48B3-97AC-95AF80AB9B6E}" type="presParOf" srcId="{926243E0-9242-4B7B-B8E1-89A7EE1530C1}" destId="{767FABF7-637D-497B-99AA-639D83A6FC8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F362E-7EFF-4141-88D1-DCC074B97B1C}">
      <dsp:nvSpPr>
        <dsp:cNvPr id="0" name=""/>
        <dsp:cNvSpPr/>
      </dsp:nvSpPr>
      <dsp:spPr>
        <a:xfrm>
          <a:off x="0" y="0"/>
          <a:ext cx="6735443"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579E49-EAE3-4845-BEDE-ECF62F695DE7}">
      <dsp:nvSpPr>
        <dsp:cNvPr id="0" name=""/>
        <dsp:cNvSpPr/>
      </dsp:nvSpPr>
      <dsp:spPr>
        <a:xfrm>
          <a:off x="0" y="0"/>
          <a:ext cx="6735443" cy="1391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zh-CN" sz="1900" b="0" i="0" kern="1200" dirty="0"/>
            <a:t>美国心理学家菲利普</a:t>
          </a:r>
          <a:r>
            <a:rPr lang="en-US" sz="1900" b="0" i="0" kern="1200" dirty="0"/>
            <a:t>·</a:t>
          </a:r>
          <a:r>
            <a:rPr lang="zh-CN" sz="1900" b="0" i="0" kern="1200" dirty="0"/>
            <a:t>津巴多曾提出过一个著名的理论：破窗效应</a:t>
          </a:r>
          <a:endParaRPr lang="en-US" sz="1900" kern="1200" dirty="0"/>
        </a:p>
      </dsp:txBody>
      <dsp:txXfrm>
        <a:off x="0" y="0"/>
        <a:ext cx="6735443" cy="1391150"/>
      </dsp:txXfrm>
    </dsp:sp>
    <dsp:sp modelId="{62DB78E1-43E9-4AC1-A778-422E320E99A3}">
      <dsp:nvSpPr>
        <dsp:cNvPr id="0" name=""/>
        <dsp:cNvSpPr/>
      </dsp:nvSpPr>
      <dsp:spPr>
        <a:xfrm>
          <a:off x="0" y="1391150"/>
          <a:ext cx="6735443"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853ADB-76DA-425B-9ED7-3C21F305B420}">
      <dsp:nvSpPr>
        <dsp:cNvPr id="0" name=""/>
        <dsp:cNvSpPr/>
      </dsp:nvSpPr>
      <dsp:spPr>
        <a:xfrm>
          <a:off x="0" y="1391150"/>
          <a:ext cx="6735443" cy="1391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zh-CN" sz="1900" b="0" i="0" kern="1200" dirty="0"/>
            <a:t>环境中的不良现象如果被放任存在，会诱使人们仿效，甚至变本加厉</a:t>
          </a:r>
          <a:endParaRPr lang="en-US" sz="1900" kern="1200" dirty="0"/>
        </a:p>
      </dsp:txBody>
      <dsp:txXfrm>
        <a:off x="0" y="1391150"/>
        <a:ext cx="6735443" cy="1391150"/>
      </dsp:txXfrm>
    </dsp:sp>
    <dsp:sp modelId="{5DC5CCF1-ED59-450B-A278-2420495491EB}">
      <dsp:nvSpPr>
        <dsp:cNvPr id="0" name=""/>
        <dsp:cNvSpPr/>
      </dsp:nvSpPr>
      <dsp:spPr>
        <a:xfrm>
          <a:off x="0" y="2782301"/>
          <a:ext cx="6735443"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6C9B46-9D36-4A22-9FCA-A5BC75439675}">
      <dsp:nvSpPr>
        <dsp:cNvPr id="0" name=""/>
        <dsp:cNvSpPr/>
      </dsp:nvSpPr>
      <dsp:spPr>
        <a:xfrm>
          <a:off x="0" y="2782301"/>
          <a:ext cx="6735443" cy="1391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zh-CN" sz="1900" kern="1200"/>
            <a:t>如果我们只盯着社会的阴暗面，结果自己的心灵也变得狭隘和阴暗，自己也会不自觉地成为了社会上的一扇“破窗”。</a:t>
          </a:r>
          <a:endParaRPr lang="en-US" sz="1900" kern="1200"/>
        </a:p>
      </dsp:txBody>
      <dsp:txXfrm>
        <a:off x="0" y="2782301"/>
        <a:ext cx="6735443" cy="1391150"/>
      </dsp:txXfrm>
    </dsp:sp>
    <dsp:sp modelId="{77640BFD-0872-489B-B100-B45917A34FAA}">
      <dsp:nvSpPr>
        <dsp:cNvPr id="0" name=""/>
        <dsp:cNvSpPr/>
      </dsp:nvSpPr>
      <dsp:spPr>
        <a:xfrm>
          <a:off x="0" y="4173451"/>
          <a:ext cx="6735443"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251F05-3936-4770-899E-FD9B69882B7B}">
      <dsp:nvSpPr>
        <dsp:cNvPr id="0" name=""/>
        <dsp:cNvSpPr/>
      </dsp:nvSpPr>
      <dsp:spPr>
        <a:xfrm>
          <a:off x="0" y="4173451"/>
          <a:ext cx="6735443" cy="1391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zh-CN" sz="1900" kern="1200"/>
            <a:t>因此，不要让自己做第</a:t>
          </a:r>
          <a:r>
            <a:rPr lang="en-CA" sz="1900" kern="1200"/>
            <a:t>N</a:t>
          </a:r>
          <a:r>
            <a:rPr lang="zh-CN" sz="1900" kern="1200"/>
            <a:t>次打破窗户的人，还要努力做“修复第一扇窗户”的人。即使我们无法选择环境，甚至无力去改变环境时，我们还可以努力，那就是使自己不要成为一扇“破窗”。</a:t>
          </a:r>
          <a:endParaRPr lang="en-US" sz="1900" kern="1200"/>
        </a:p>
      </dsp:txBody>
      <dsp:txXfrm>
        <a:off x="0" y="4173451"/>
        <a:ext cx="6735443" cy="13911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4F3FD4-64AE-4F81-9487-9C892D984765}">
      <dsp:nvSpPr>
        <dsp:cNvPr id="0" name=""/>
        <dsp:cNvSpPr/>
      </dsp:nvSpPr>
      <dsp:spPr>
        <a:xfrm>
          <a:off x="0" y="67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26D464-ECEC-4144-875B-2480288B1095}">
      <dsp:nvSpPr>
        <dsp:cNvPr id="0" name=""/>
        <dsp:cNvSpPr/>
      </dsp:nvSpPr>
      <dsp:spPr>
        <a:xfrm>
          <a:off x="475646" y="354458"/>
          <a:ext cx="864811" cy="864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F3DE3D-5351-484D-A0BE-E7A8E5B75517}">
      <dsp:nvSpPr>
        <dsp:cNvPr id="0" name=""/>
        <dsp:cNvSpPr/>
      </dsp:nvSpPr>
      <dsp:spPr>
        <a:xfrm>
          <a:off x="1816103" y="67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111250">
            <a:lnSpc>
              <a:spcPct val="100000"/>
            </a:lnSpc>
            <a:spcBef>
              <a:spcPct val="0"/>
            </a:spcBef>
            <a:spcAft>
              <a:spcPct val="35000"/>
            </a:spcAft>
            <a:buNone/>
          </a:pPr>
          <a:r>
            <a:rPr lang="en-CA" sz="2500" b="0" i="0" kern="1200"/>
            <a:t>keep code organized and structured as originally intended</a:t>
          </a:r>
          <a:endParaRPr lang="en-US" sz="2500" kern="1200"/>
        </a:p>
      </dsp:txBody>
      <dsp:txXfrm>
        <a:off x="1816103" y="671"/>
        <a:ext cx="4447536" cy="1572384"/>
      </dsp:txXfrm>
    </dsp:sp>
    <dsp:sp modelId="{97299CB0-E959-471F-B193-D71A2C558BED}">
      <dsp:nvSpPr>
        <dsp:cNvPr id="0" name=""/>
        <dsp:cNvSpPr/>
      </dsp:nvSpPr>
      <dsp:spPr>
        <a:xfrm>
          <a:off x="0" y="196615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DCA0EE-6F69-408C-919C-F1254BEDAC6B}">
      <dsp:nvSpPr>
        <dsp:cNvPr id="0" name=""/>
        <dsp:cNvSpPr/>
      </dsp:nvSpPr>
      <dsp:spPr>
        <a:xfrm>
          <a:off x="475646" y="2319938"/>
          <a:ext cx="864811" cy="864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87A060-25F1-4C7E-B520-27DBC8A32010}">
      <dsp:nvSpPr>
        <dsp:cNvPr id="0" name=""/>
        <dsp:cNvSpPr/>
      </dsp:nvSpPr>
      <dsp:spPr>
        <a:xfrm>
          <a:off x="1816103" y="196615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111250">
            <a:lnSpc>
              <a:spcPct val="100000"/>
            </a:lnSpc>
            <a:spcBef>
              <a:spcPct val="0"/>
            </a:spcBef>
            <a:spcAft>
              <a:spcPct val="35000"/>
            </a:spcAft>
            <a:buNone/>
          </a:pPr>
          <a:r>
            <a:rPr lang="en-CA" sz="2500" b="0" i="0" kern="1200"/>
            <a:t>maintaining good separation of concerns </a:t>
          </a:r>
          <a:endParaRPr lang="en-US" sz="2500" kern="1200"/>
        </a:p>
      </dsp:txBody>
      <dsp:txXfrm>
        <a:off x="1816103" y="1966151"/>
        <a:ext cx="4447536" cy="1572384"/>
      </dsp:txXfrm>
    </dsp:sp>
    <dsp:sp modelId="{1276AE29-EBDC-4D72-B056-3C32E38A0BC7}">
      <dsp:nvSpPr>
        <dsp:cNvPr id="0" name=""/>
        <dsp:cNvSpPr/>
      </dsp:nvSpPr>
      <dsp:spPr>
        <a:xfrm>
          <a:off x="0" y="3931632"/>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51AA7C-608B-4EBD-B8AB-05228DE969A2}">
      <dsp:nvSpPr>
        <dsp:cNvPr id="0" name=""/>
        <dsp:cNvSpPr/>
      </dsp:nvSpPr>
      <dsp:spPr>
        <a:xfrm>
          <a:off x="475646" y="4285418"/>
          <a:ext cx="864811" cy="864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808E7E-36C5-427F-BCCC-5BAE9312FB97}">
      <dsp:nvSpPr>
        <dsp:cNvPr id="0" name=""/>
        <dsp:cNvSpPr/>
      </dsp:nvSpPr>
      <dsp:spPr>
        <a:xfrm>
          <a:off x="1816103" y="3931632"/>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111250">
            <a:lnSpc>
              <a:spcPct val="100000"/>
            </a:lnSpc>
            <a:spcBef>
              <a:spcPct val="0"/>
            </a:spcBef>
            <a:spcAft>
              <a:spcPct val="35000"/>
            </a:spcAft>
            <a:buNone/>
          </a:pPr>
          <a:r>
            <a:rPr lang="en-CA" sz="2500" b="0" i="0" kern="1200"/>
            <a:t>properly decoupling classes and modules</a:t>
          </a:r>
          <a:endParaRPr lang="en-US" sz="2500" kern="1200"/>
        </a:p>
      </dsp:txBody>
      <dsp:txXfrm>
        <a:off x="1816103" y="3931632"/>
        <a:ext cx="4447536" cy="15723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8C0C1A-751B-4AC3-8EEB-449FEA7071E5}">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519A85-FC88-45B9-A128-3A7CCAD3BDCE}">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936DD5-BB5C-487B-A165-412E04E9FD93}">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CA" sz="2300" b="0" i="0" kern="1200"/>
            <a:t>It helps the team create a common model, between the business and IT stakeholders in the company, that the team can use to communicate about the business requirements, data entities, and process models.</a:t>
          </a:r>
          <a:endParaRPr lang="en-US" sz="2300" kern="1200"/>
        </a:p>
      </dsp:txBody>
      <dsp:txXfrm>
        <a:off x="1437631" y="531"/>
        <a:ext cx="9077968" cy="1244702"/>
      </dsp:txXfrm>
    </dsp:sp>
    <dsp:sp modelId="{D8E8BE5B-CEDC-4B35-8D27-0B3BBD0C0D32}">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A34C7C-1795-4F7B-A234-A0F972FC652B}">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04EFBB-BE1C-49D0-A4ED-340AF4493238}">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CA" sz="2300" b="0" i="0" kern="1200"/>
            <a:t>The model is modular, extensible and easy to maintain as the design reflects the business model.</a:t>
          </a:r>
          <a:endParaRPr lang="en-US" sz="2300" kern="1200"/>
        </a:p>
      </dsp:txBody>
      <dsp:txXfrm>
        <a:off x="1437631" y="1556410"/>
        <a:ext cx="9077968" cy="1244702"/>
      </dsp:txXfrm>
    </dsp:sp>
    <dsp:sp modelId="{F6A404FC-E440-4987-82C1-23E451817A60}">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876A15-E557-49A2-A26B-6E74ABF4B434}">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7CCA37-04AA-47BB-BBCD-88B8E329029A}">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CA" sz="2300" b="0" i="0" kern="1200"/>
            <a:t>It improves the reusability and testability of the business domain objects.</a:t>
          </a:r>
          <a:endParaRPr lang="en-US" sz="2300" kern="1200"/>
        </a:p>
      </dsp:txBody>
      <dsp:txXfrm>
        <a:off x="1437631" y="3112289"/>
        <a:ext cx="9077968" cy="12447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B6D1BB-FF41-44CB-9EAD-3A810F45DD9A}">
      <dsp:nvSpPr>
        <dsp:cNvPr id="0" name=""/>
        <dsp:cNvSpPr/>
      </dsp:nvSpPr>
      <dsp:spPr>
        <a:xfrm>
          <a:off x="0" y="28466"/>
          <a:ext cx="5367528" cy="261904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CA" sz="2200" b="0" i="0" kern="1200"/>
            <a:t>DDD proposes to model the domain effectively by doing a collaborative approach, involving all parties that hold not only technical, but business knowledge as well</a:t>
          </a:r>
          <a:endParaRPr lang="en-US" sz="2200" kern="1200"/>
        </a:p>
      </dsp:txBody>
      <dsp:txXfrm>
        <a:off x="127851" y="156317"/>
        <a:ext cx="5111826" cy="2363343"/>
      </dsp:txXfrm>
    </dsp:sp>
    <dsp:sp modelId="{C998FFD2-F4B1-4A0C-BF08-EDADDABEAC06}">
      <dsp:nvSpPr>
        <dsp:cNvPr id="0" name=""/>
        <dsp:cNvSpPr/>
      </dsp:nvSpPr>
      <dsp:spPr>
        <a:xfrm>
          <a:off x="0" y="2710871"/>
          <a:ext cx="5367528" cy="261904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CA" sz="2200" b="0" i="0" kern="1200"/>
            <a:t>Developers collaborate with domain experts with the intention of constantly refining the Domain Model, forcing them to learn important details and principles of the business problem they are trying to solve, instead of just producing code mechanically</a:t>
          </a:r>
          <a:endParaRPr lang="en-US" sz="2200" kern="1200"/>
        </a:p>
      </dsp:txBody>
      <dsp:txXfrm>
        <a:off x="127851" y="2838722"/>
        <a:ext cx="5111826" cy="23633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5D2AD1-CB4D-4E54-AB01-7E040D6B57BC}">
      <dsp:nvSpPr>
        <dsp:cNvPr id="0" name=""/>
        <dsp:cNvSpPr/>
      </dsp:nvSpPr>
      <dsp:spPr>
        <a:xfrm>
          <a:off x="0" y="2124"/>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3908A0-802D-4451-8B61-EDC67511E9AB}">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CA" sz="2600" b="0" i="0" kern="1200"/>
            <a:t>. For the domain model for each Bounded Context, you identify and define the entities, value objects, and aggregates that model your domain. </a:t>
          </a:r>
          <a:endParaRPr lang="en-US" sz="2600" kern="1200"/>
        </a:p>
      </dsp:txBody>
      <dsp:txXfrm>
        <a:off x="0" y="2124"/>
        <a:ext cx="10515600" cy="1449029"/>
      </dsp:txXfrm>
    </dsp:sp>
    <dsp:sp modelId="{BBE73919-DC3F-4F33-8534-0A01F99BD8AA}">
      <dsp:nvSpPr>
        <dsp:cNvPr id="0" name=""/>
        <dsp:cNvSpPr/>
      </dsp:nvSpPr>
      <dsp:spPr>
        <a:xfrm>
          <a:off x="0" y="1451154"/>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966E37-FEA1-4334-AAE4-79A99AF6D0B8}">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CA" sz="2600" kern="1200"/>
            <a:t>B</a:t>
          </a:r>
          <a:r>
            <a:rPr lang="en-CA" sz="2600" b="0" i="0" kern="1200"/>
            <a:t>uild and refine a domain model that is contained within a boundary that defines your context. And that is explicit in the form of a microservice. </a:t>
          </a:r>
          <a:endParaRPr lang="en-US" sz="2600" kern="1200"/>
        </a:p>
      </dsp:txBody>
      <dsp:txXfrm>
        <a:off x="0" y="1451154"/>
        <a:ext cx="10515600" cy="1449029"/>
      </dsp:txXfrm>
    </dsp:sp>
    <dsp:sp modelId="{BBA6C3E5-D535-4F64-B1B4-7DB25F44B4E6}">
      <dsp:nvSpPr>
        <dsp:cNvPr id="0" name=""/>
        <dsp:cNvSpPr/>
      </dsp:nvSpPr>
      <dsp:spPr>
        <a:xfrm>
          <a:off x="0" y="2900183"/>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C2594F-FFFC-4422-BA9A-53C8A4683F7A}">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CA" sz="2600" b="0" i="0" kern="1200"/>
            <a:t>The components within those boundaries end up being your microservices, although in some cases a BC or business microservices can be composed of several physical services. DDD is about boundaries and so are microservices.</a:t>
          </a:r>
          <a:endParaRPr lang="en-US" sz="2600" kern="1200"/>
        </a:p>
      </dsp:txBody>
      <dsp:txXfrm>
        <a:off x="0" y="2900183"/>
        <a:ext cx="10515600" cy="144902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60A36-3F79-0B62-E818-FEF3657B30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6DEAE3A-2301-D63F-0878-EF9848CFAC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A6843BA-7ED5-B863-BF80-D3C16580B9E7}"/>
              </a:ext>
            </a:extLst>
          </p:cNvPr>
          <p:cNvSpPr>
            <a:spLocks noGrp="1"/>
          </p:cNvSpPr>
          <p:nvPr>
            <p:ph type="dt" sz="half" idx="10"/>
          </p:nvPr>
        </p:nvSpPr>
        <p:spPr/>
        <p:txBody>
          <a:bodyPr/>
          <a:lstStyle/>
          <a:p>
            <a:fld id="{DD3ECF6E-51E8-44C4-A8A2-52A6C7CBF371}" type="datetimeFigureOut">
              <a:rPr lang="en-CA" smtClean="0"/>
              <a:t>2022-05-19</a:t>
            </a:fld>
            <a:endParaRPr lang="en-CA"/>
          </a:p>
        </p:txBody>
      </p:sp>
      <p:sp>
        <p:nvSpPr>
          <p:cNvPr id="5" name="Footer Placeholder 4">
            <a:extLst>
              <a:ext uri="{FF2B5EF4-FFF2-40B4-BE49-F238E27FC236}">
                <a16:creationId xmlns:a16="http://schemas.microsoft.com/office/drawing/2014/main" id="{8C6B0561-F099-E108-1DAE-3FB864CADDD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4782E81-88D9-8DFF-3001-CF13E355CF21}"/>
              </a:ext>
            </a:extLst>
          </p:cNvPr>
          <p:cNvSpPr>
            <a:spLocks noGrp="1"/>
          </p:cNvSpPr>
          <p:nvPr>
            <p:ph type="sldNum" sz="quarter" idx="12"/>
          </p:nvPr>
        </p:nvSpPr>
        <p:spPr/>
        <p:txBody>
          <a:bodyPr/>
          <a:lstStyle/>
          <a:p>
            <a:fld id="{5A165D59-EE7D-488C-96A0-D7868B2EB492}" type="slidenum">
              <a:rPr lang="en-CA" smtClean="0"/>
              <a:t>‹#›</a:t>
            </a:fld>
            <a:endParaRPr lang="en-CA"/>
          </a:p>
        </p:txBody>
      </p:sp>
    </p:spTree>
    <p:extLst>
      <p:ext uri="{BB962C8B-B14F-4D97-AF65-F5344CB8AC3E}">
        <p14:creationId xmlns:p14="http://schemas.microsoft.com/office/powerpoint/2010/main" val="950877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70FED-0B6C-D9DB-62DF-EDC0E324F27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C926BA6-1F4C-98C8-B482-C46B8DE7EF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334AE28-045B-0065-CC75-D2142A8FC3E1}"/>
              </a:ext>
            </a:extLst>
          </p:cNvPr>
          <p:cNvSpPr>
            <a:spLocks noGrp="1"/>
          </p:cNvSpPr>
          <p:nvPr>
            <p:ph type="dt" sz="half" idx="10"/>
          </p:nvPr>
        </p:nvSpPr>
        <p:spPr/>
        <p:txBody>
          <a:bodyPr/>
          <a:lstStyle/>
          <a:p>
            <a:fld id="{DD3ECF6E-51E8-44C4-A8A2-52A6C7CBF371}" type="datetimeFigureOut">
              <a:rPr lang="en-CA" smtClean="0"/>
              <a:t>2022-05-19</a:t>
            </a:fld>
            <a:endParaRPr lang="en-CA"/>
          </a:p>
        </p:txBody>
      </p:sp>
      <p:sp>
        <p:nvSpPr>
          <p:cNvPr id="5" name="Footer Placeholder 4">
            <a:extLst>
              <a:ext uri="{FF2B5EF4-FFF2-40B4-BE49-F238E27FC236}">
                <a16:creationId xmlns:a16="http://schemas.microsoft.com/office/drawing/2014/main" id="{928872BB-5AFD-D32E-11FA-4AC37357820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990EC3B-BD98-9A8D-CD37-FB98515C0331}"/>
              </a:ext>
            </a:extLst>
          </p:cNvPr>
          <p:cNvSpPr>
            <a:spLocks noGrp="1"/>
          </p:cNvSpPr>
          <p:nvPr>
            <p:ph type="sldNum" sz="quarter" idx="12"/>
          </p:nvPr>
        </p:nvSpPr>
        <p:spPr/>
        <p:txBody>
          <a:bodyPr/>
          <a:lstStyle/>
          <a:p>
            <a:fld id="{5A165D59-EE7D-488C-96A0-D7868B2EB492}" type="slidenum">
              <a:rPr lang="en-CA" smtClean="0"/>
              <a:t>‹#›</a:t>
            </a:fld>
            <a:endParaRPr lang="en-CA"/>
          </a:p>
        </p:txBody>
      </p:sp>
    </p:spTree>
    <p:extLst>
      <p:ext uri="{BB962C8B-B14F-4D97-AF65-F5344CB8AC3E}">
        <p14:creationId xmlns:p14="http://schemas.microsoft.com/office/powerpoint/2010/main" val="2565359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8372A2-2A6A-9987-5930-24ADD99FB9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80C9083-77BE-FDCA-5173-018B39CCE2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19A3163-589F-CF36-2201-A91700C30A9E}"/>
              </a:ext>
            </a:extLst>
          </p:cNvPr>
          <p:cNvSpPr>
            <a:spLocks noGrp="1"/>
          </p:cNvSpPr>
          <p:nvPr>
            <p:ph type="dt" sz="half" idx="10"/>
          </p:nvPr>
        </p:nvSpPr>
        <p:spPr/>
        <p:txBody>
          <a:bodyPr/>
          <a:lstStyle/>
          <a:p>
            <a:fld id="{DD3ECF6E-51E8-44C4-A8A2-52A6C7CBF371}" type="datetimeFigureOut">
              <a:rPr lang="en-CA" smtClean="0"/>
              <a:t>2022-05-19</a:t>
            </a:fld>
            <a:endParaRPr lang="en-CA"/>
          </a:p>
        </p:txBody>
      </p:sp>
      <p:sp>
        <p:nvSpPr>
          <p:cNvPr id="5" name="Footer Placeholder 4">
            <a:extLst>
              <a:ext uri="{FF2B5EF4-FFF2-40B4-BE49-F238E27FC236}">
                <a16:creationId xmlns:a16="http://schemas.microsoft.com/office/drawing/2014/main" id="{D0C989F2-D141-DF4B-502F-72AA39037E6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E291EEC-219E-7491-B55F-6F2E29FC62EF}"/>
              </a:ext>
            </a:extLst>
          </p:cNvPr>
          <p:cNvSpPr>
            <a:spLocks noGrp="1"/>
          </p:cNvSpPr>
          <p:nvPr>
            <p:ph type="sldNum" sz="quarter" idx="12"/>
          </p:nvPr>
        </p:nvSpPr>
        <p:spPr/>
        <p:txBody>
          <a:bodyPr/>
          <a:lstStyle/>
          <a:p>
            <a:fld id="{5A165D59-EE7D-488C-96A0-D7868B2EB492}" type="slidenum">
              <a:rPr lang="en-CA" smtClean="0"/>
              <a:t>‹#›</a:t>
            </a:fld>
            <a:endParaRPr lang="en-CA"/>
          </a:p>
        </p:txBody>
      </p:sp>
    </p:spTree>
    <p:extLst>
      <p:ext uri="{BB962C8B-B14F-4D97-AF65-F5344CB8AC3E}">
        <p14:creationId xmlns:p14="http://schemas.microsoft.com/office/powerpoint/2010/main" val="902285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4A2B4-65A2-955C-2848-CCA7F4FCD55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A06A44D-65C2-838F-8D60-10C52574BC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E04DFD7-5ACC-1D65-6437-C23EDC62717A}"/>
              </a:ext>
            </a:extLst>
          </p:cNvPr>
          <p:cNvSpPr>
            <a:spLocks noGrp="1"/>
          </p:cNvSpPr>
          <p:nvPr>
            <p:ph type="dt" sz="half" idx="10"/>
          </p:nvPr>
        </p:nvSpPr>
        <p:spPr/>
        <p:txBody>
          <a:bodyPr/>
          <a:lstStyle/>
          <a:p>
            <a:fld id="{DD3ECF6E-51E8-44C4-A8A2-52A6C7CBF371}" type="datetimeFigureOut">
              <a:rPr lang="en-CA" smtClean="0"/>
              <a:t>2022-05-19</a:t>
            </a:fld>
            <a:endParaRPr lang="en-CA"/>
          </a:p>
        </p:txBody>
      </p:sp>
      <p:sp>
        <p:nvSpPr>
          <p:cNvPr id="5" name="Footer Placeholder 4">
            <a:extLst>
              <a:ext uri="{FF2B5EF4-FFF2-40B4-BE49-F238E27FC236}">
                <a16:creationId xmlns:a16="http://schemas.microsoft.com/office/drawing/2014/main" id="{CC00FF3D-3691-B2BF-EA9A-0BD0706B2FE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71B70C6-7519-6D5D-B881-7E641A6F11A9}"/>
              </a:ext>
            </a:extLst>
          </p:cNvPr>
          <p:cNvSpPr>
            <a:spLocks noGrp="1"/>
          </p:cNvSpPr>
          <p:nvPr>
            <p:ph type="sldNum" sz="quarter" idx="12"/>
          </p:nvPr>
        </p:nvSpPr>
        <p:spPr/>
        <p:txBody>
          <a:bodyPr/>
          <a:lstStyle/>
          <a:p>
            <a:fld id="{5A165D59-EE7D-488C-96A0-D7868B2EB492}" type="slidenum">
              <a:rPr lang="en-CA" smtClean="0"/>
              <a:t>‹#›</a:t>
            </a:fld>
            <a:endParaRPr lang="en-CA"/>
          </a:p>
        </p:txBody>
      </p:sp>
    </p:spTree>
    <p:extLst>
      <p:ext uri="{BB962C8B-B14F-4D97-AF65-F5344CB8AC3E}">
        <p14:creationId xmlns:p14="http://schemas.microsoft.com/office/powerpoint/2010/main" val="2529936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D9B6E-1EC5-AD82-A8A4-B6C6EFCCB7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454057D-BC7E-BBD6-84B7-3C9631AAE2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A1A54E-8A27-CF8D-77AA-30F5DEFCDB3B}"/>
              </a:ext>
            </a:extLst>
          </p:cNvPr>
          <p:cNvSpPr>
            <a:spLocks noGrp="1"/>
          </p:cNvSpPr>
          <p:nvPr>
            <p:ph type="dt" sz="half" idx="10"/>
          </p:nvPr>
        </p:nvSpPr>
        <p:spPr/>
        <p:txBody>
          <a:bodyPr/>
          <a:lstStyle/>
          <a:p>
            <a:fld id="{DD3ECF6E-51E8-44C4-A8A2-52A6C7CBF371}" type="datetimeFigureOut">
              <a:rPr lang="en-CA" smtClean="0"/>
              <a:t>2022-05-19</a:t>
            </a:fld>
            <a:endParaRPr lang="en-CA"/>
          </a:p>
        </p:txBody>
      </p:sp>
      <p:sp>
        <p:nvSpPr>
          <p:cNvPr id="5" name="Footer Placeholder 4">
            <a:extLst>
              <a:ext uri="{FF2B5EF4-FFF2-40B4-BE49-F238E27FC236}">
                <a16:creationId xmlns:a16="http://schemas.microsoft.com/office/drawing/2014/main" id="{11630B4E-AC58-C938-44B3-BC1F1C53A9E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61D97ED-F35A-30D5-9D0A-E48277C0D913}"/>
              </a:ext>
            </a:extLst>
          </p:cNvPr>
          <p:cNvSpPr>
            <a:spLocks noGrp="1"/>
          </p:cNvSpPr>
          <p:nvPr>
            <p:ph type="sldNum" sz="quarter" idx="12"/>
          </p:nvPr>
        </p:nvSpPr>
        <p:spPr/>
        <p:txBody>
          <a:bodyPr/>
          <a:lstStyle/>
          <a:p>
            <a:fld id="{5A165D59-EE7D-488C-96A0-D7868B2EB492}" type="slidenum">
              <a:rPr lang="en-CA" smtClean="0"/>
              <a:t>‹#›</a:t>
            </a:fld>
            <a:endParaRPr lang="en-CA"/>
          </a:p>
        </p:txBody>
      </p:sp>
    </p:spTree>
    <p:extLst>
      <p:ext uri="{BB962C8B-B14F-4D97-AF65-F5344CB8AC3E}">
        <p14:creationId xmlns:p14="http://schemas.microsoft.com/office/powerpoint/2010/main" val="1627663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90370-0C49-3084-76D7-45D07D0ADE1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6F3F140-73D4-58F2-AA24-4A5F551959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BC7F8D7-CEB0-F373-7D44-A553CAD3FA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69013DE-9060-AF66-853B-152105FC2F92}"/>
              </a:ext>
            </a:extLst>
          </p:cNvPr>
          <p:cNvSpPr>
            <a:spLocks noGrp="1"/>
          </p:cNvSpPr>
          <p:nvPr>
            <p:ph type="dt" sz="half" idx="10"/>
          </p:nvPr>
        </p:nvSpPr>
        <p:spPr/>
        <p:txBody>
          <a:bodyPr/>
          <a:lstStyle/>
          <a:p>
            <a:fld id="{DD3ECF6E-51E8-44C4-A8A2-52A6C7CBF371}" type="datetimeFigureOut">
              <a:rPr lang="en-CA" smtClean="0"/>
              <a:t>2022-05-19</a:t>
            </a:fld>
            <a:endParaRPr lang="en-CA"/>
          </a:p>
        </p:txBody>
      </p:sp>
      <p:sp>
        <p:nvSpPr>
          <p:cNvPr id="6" name="Footer Placeholder 5">
            <a:extLst>
              <a:ext uri="{FF2B5EF4-FFF2-40B4-BE49-F238E27FC236}">
                <a16:creationId xmlns:a16="http://schemas.microsoft.com/office/drawing/2014/main" id="{31B74EE7-C74D-F754-5D9B-C3FE9F80CB4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1709FD1-6612-71EA-CEDF-95D010B41C93}"/>
              </a:ext>
            </a:extLst>
          </p:cNvPr>
          <p:cNvSpPr>
            <a:spLocks noGrp="1"/>
          </p:cNvSpPr>
          <p:nvPr>
            <p:ph type="sldNum" sz="quarter" idx="12"/>
          </p:nvPr>
        </p:nvSpPr>
        <p:spPr/>
        <p:txBody>
          <a:bodyPr/>
          <a:lstStyle/>
          <a:p>
            <a:fld id="{5A165D59-EE7D-488C-96A0-D7868B2EB492}" type="slidenum">
              <a:rPr lang="en-CA" smtClean="0"/>
              <a:t>‹#›</a:t>
            </a:fld>
            <a:endParaRPr lang="en-CA"/>
          </a:p>
        </p:txBody>
      </p:sp>
    </p:spTree>
    <p:extLst>
      <p:ext uri="{BB962C8B-B14F-4D97-AF65-F5344CB8AC3E}">
        <p14:creationId xmlns:p14="http://schemas.microsoft.com/office/powerpoint/2010/main" val="207665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C88AB-ECEB-6104-7E7B-639A8C441C4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3CCF1B9-069F-1262-3357-D7A0915391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C18AC5-D7BD-1AEC-A147-8F336D92AF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374A6F0-B41F-F3F7-9D93-52FBEF652F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EC4816-7F53-1B44-4DF7-BD352236CF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AC9E03E-4A15-B2C8-A94E-1DAD3F3211A7}"/>
              </a:ext>
            </a:extLst>
          </p:cNvPr>
          <p:cNvSpPr>
            <a:spLocks noGrp="1"/>
          </p:cNvSpPr>
          <p:nvPr>
            <p:ph type="dt" sz="half" idx="10"/>
          </p:nvPr>
        </p:nvSpPr>
        <p:spPr/>
        <p:txBody>
          <a:bodyPr/>
          <a:lstStyle/>
          <a:p>
            <a:fld id="{DD3ECF6E-51E8-44C4-A8A2-52A6C7CBF371}" type="datetimeFigureOut">
              <a:rPr lang="en-CA" smtClean="0"/>
              <a:t>2022-05-19</a:t>
            </a:fld>
            <a:endParaRPr lang="en-CA"/>
          </a:p>
        </p:txBody>
      </p:sp>
      <p:sp>
        <p:nvSpPr>
          <p:cNvPr id="8" name="Footer Placeholder 7">
            <a:extLst>
              <a:ext uri="{FF2B5EF4-FFF2-40B4-BE49-F238E27FC236}">
                <a16:creationId xmlns:a16="http://schemas.microsoft.com/office/drawing/2014/main" id="{2AEB3156-BDE4-075F-7E40-A35852329BA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E996B2A-1F10-13B5-A8CC-72F93D1F07E0}"/>
              </a:ext>
            </a:extLst>
          </p:cNvPr>
          <p:cNvSpPr>
            <a:spLocks noGrp="1"/>
          </p:cNvSpPr>
          <p:nvPr>
            <p:ph type="sldNum" sz="quarter" idx="12"/>
          </p:nvPr>
        </p:nvSpPr>
        <p:spPr/>
        <p:txBody>
          <a:bodyPr/>
          <a:lstStyle/>
          <a:p>
            <a:fld id="{5A165D59-EE7D-488C-96A0-D7868B2EB492}" type="slidenum">
              <a:rPr lang="en-CA" smtClean="0"/>
              <a:t>‹#›</a:t>
            </a:fld>
            <a:endParaRPr lang="en-CA"/>
          </a:p>
        </p:txBody>
      </p:sp>
    </p:spTree>
    <p:extLst>
      <p:ext uri="{BB962C8B-B14F-4D97-AF65-F5344CB8AC3E}">
        <p14:creationId xmlns:p14="http://schemas.microsoft.com/office/powerpoint/2010/main" val="887963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B39B1-41EC-B189-4BCC-170BB481FD8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22B0DCA-3CF2-430F-6ACD-ECE8CE08C914}"/>
              </a:ext>
            </a:extLst>
          </p:cNvPr>
          <p:cNvSpPr>
            <a:spLocks noGrp="1"/>
          </p:cNvSpPr>
          <p:nvPr>
            <p:ph type="dt" sz="half" idx="10"/>
          </p:nvPr>
        </p:nvSpPr>
        <p:spPr/>
        <p:txBody>
          <a:bodyPr/>
          <a:lstStyle/>
          <a:p>
            <a:fld id="{DD3ECF6E-51E8-44C4-A8A2-52A6C7CBF371}" type="datetimeFigureOut">
              <a:rPr lang="en-CA" smtClean="0"/>
              <a:t>2022-05-19</a:t>
            </a:fld>
            <a:endParaRPr lang="en-CA"/>
          </a:p>
        </p:txBody>
      </p:sp>
      <p:sp>
        <p:nvSpPr>
          <p:cNvPr id="4" name="Footer Placeholder 3">
            <a:extLst>
              <a:ext uri="{FF2B5EF4-FFF2-40B4-BE49-F238E27FC236}">
                <a16:creationId xmlns:a16="http://schemas.microsoft.com/office/drawing/2014/main" id="{CC7AB439-9B6B-10CE-A6F7-B99C5406A432}"/>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35420F5C-B321-6A97-64A5-3BBBE08CF326}"/>
              </a:ext>
            </a:extLst>
          </p:cNvPr>
          <p:cNvSpPr>
            <a:spLocks noGrp="1"/>
          </p:cNvSpPr>
          <p:nvPr>
            <p:ph type="sldNum" sz="quarter" idx="12"/>
          </p:nvPr>
        </p:nvSpPr>
        <p:spPr/>
        <p:txBody>
          <a:bodyPr/>
          <a:lstStyle/>
          <a:p>
            <a:fld id="{5A165D59-EE7D-488C-96A0-D7868B2EB492}" type="slidenum">
              <a:rPr lang="en-CA" smtClean="0"/>
              <a:t>‹#›</a:t>
            </a:fld>
            <a:endParaRPr lang="en-CA"/>
          </a:p>
        </p:txBody>
      </p:sp>
    </p:spTree>
    <p:extLst>
      <p:ext uri="{BB962C8B-B14F-4D97-AF65-F5344CB8AC3E}">
        <p14:creationId xmlns:p14="http://schemas.microsoft.com/office/powerpoint/2010/main" val="936960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6322B8-6352-0877-9193-01DCD4E7CF29}"/>
              </a:ext>
            </a:extLst>
          </p:cNvPr>
          <p:cNvSpPr>
            <a:spLocks noGrp="1"/>
          </p:cNvSpPr>
          <p:nvPr>
            <p:ph type="dt" sz="half" idx="10"/>
          </p:nvPr>
        </p:nvSpPr>
        <p:spPr/>
        <p:txBody>
          <a:bodyPr/>
          <a:lstStyle/>
          <a:p>
            <a:fld id="{DD3ECF6E-51E8-44C4-A8A2-52A6C7CBF371}" type="datetimeFigureOut">
              <a:rPr lang="en-CA" smtClean="0"/>
              <a:t>2022-05-19</a:t>
            </a:fld>
            <a:endParaRPr lang="en-CA"/>
          </a:p>
        </p:txBody>
      </p:sp>
      <p:sp>
        <p:nvSpPr>
          <p:cNvPr id="3" name="Footer Placeholder 2">
            <a:extLst>
              <a:ext uri="{FF2B5EF4-FFF2-40B4-BE49-F238E27FC236}">
                <a16:creationId xmlns:a16="http://schemas.microsoft.com/office/drawing/2014/main" id="{4735BA99-EF5A-D324-9E10-08AD06B39F9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1D384C6-1C3A-86F5-D59B-F1EA1FE089DC}"/>
              </a:ext>
            </a:extLst>
          </p:cNvPr>
          <p:cNvSpPr>
            <a:spLocks noGrp="1"/>
          </p:cNvSpPr>
          <p:nvPr>
            <p:ph type="sldNum" sz="quarter" idx="12"/>
          </p:nvPr>
        </p:nvSpPr>
        <p:spPr/>
        <p:txBody>
          <a:bodyPr/>
          <a:lstStyle/>
          <a:p>
            <a:fld id="{5A165D59-EE7D-488C-96A0-D7868B2EB492}" type="slidenum">
              <a:rPr lang="en-CA" smtClean="0"/>
              <a:t>‹#›</a:t>
            </a:fld>
            <a:endParaRPr lang="en-CA"/>
          </a:p>
        </p:txBody>
      </p:sp>
    </p:spTree>
    <p:extLst>
      <p:ext uri="{BB962C8B-B14F-4D97-AF65-F5344CB8AC3E}">
        <p14:creationId xmlns:p14="http://schemas.microsoft.com/office/powerpoint/2010/main" val="1051682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88B77-7E63-10FE-DC1A-42F4147E6A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2B96CF7-4F19-AAA5-6CE0-9A465968D9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234C734-44BC-9E87-B36D-18ACCD2E2A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5063B5-1F75-ED18-B4FC-BD6CD0575818}"/>
              </a:ext>
            </a:extLst>
          </p:cNvPr>
          <p:cNvSpPr>
            <a:spLocks noGrp="1"/>
          </p:cNvSpPr>
          <p:nvPr>
            <p:ph type="dt" sz="half" idx="10"/>
          </p:nvPr>
        </p:nvSpPr>
        <p:spPr/>
        <p:txBody>
          <a:bodyPr/>
          <a:lstStyle/>
          <a:p>
            <a:fld id="{DD3ECF6E-51E8-44C4-A8A2-52A6C7CBF371}" type="datetimeFigureOut">
              <a:rPr lang="en-CA" smtClean="0"/>
              <a:t>2022-05-19</a:t>
            </a:fld>
            <a:endParaRPr lang="en-CA"/>
          </a:p>
        </p:txBody>
      </p:sp>
      <p:sp>
        <p:nvSpPr>
          <p:cNvPr id="6" name="Footer Placeholder 5">
            <a:extLst>
              <a:ext uri="{FF2B5EF4-FFF2-40B4-BE49-F238E27FC236}">
                <a16:creationId xmlns:a16="http://schemas.microsoft.com/office/drawing/2014/main" id="{D0AA38AB-9729-E0FF-2765-5630971DC9F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8926C2E-3090-F321-9B37-08E3F0889ADE}"/>
              </a:ext>
            </a:extLst>
          </p:cNvPr>
          <p:cNvSpPr>
            <a:spLocks noGrp="1"/>
          </p:cNvSpPr>
          <p:nvPr>
            <p:ph type="sldNum" sz="quarter" idx="12"/>
          </p:nvPr>
        </p:nvSpPr>
        <p:spPr/>
        <p:txBody>
          <a:bodyPr/>
          <a:lstStyle/>
          <a:p>
            <a:fld id="{5A165D59-EE7D-488C-96A0-D7868B2EB492}" type="slidenum">
              <a:rPr lang="en-CA" smtClean="0"/>
              <a:t>‹#›</a:t>
            </a:fld>
            <a:endParaRPr lang="en-CA"/>
          </a:p>
        </p:txBody>
      </p:sp>
    </p:spTree>
    <p:extLst>
      <p:ext uri="{BB962C8B-B14F-4D97-AF65-F5344CB8AC3E}">
        <p14:creationId xmlns:p14="http://schemas.microsoft.com/office/powerpoint/2010/main" val="2548778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A12FA-1393-625A-B127-CB9C8CA7CF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290801E-3B5B-FE90-261D-A4C20D1B4E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56FB6D0-BCB7-F9F9-AA90-4F1B0CE3A9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9EA9FF-11F5-9AF6-7BED-A5CCC529DF5B}"/>
              </a:ext>
            </a:extLst>
          </p:cNvPr>
          <p:cNvSpPr>
            <a:spLocks noGrp="1"/>
          </p:cNvSpPr>
          <p:nvPr>
            <p:ph type="dt" sz="half" idx="10"/>
          </p:nvPr>
        </p:nvSpPr>
        <p:spPr/>
        <p:txBody>
          <a:bodyPr/>
          <a:lstStyle/>
          <a:p>
            <a:fld id="{DD3ECF6E-51E8-44C4-A8A2-52A6C7CBF371}" type="datetimeFigureOut">
              <a:rPr lang="en-CA" smtClean="0"/>
              <a:t>2022-05-19</a:t>
            </a:fld>
            <a:endParaRPr lang="en-CA"/>
          </a:p>
        </p:txBody>
      </p:sp>
      <p:sp>
        <p:nvSpPr>
          <p:cNvPr id="6" name="Footer Placeholder 5">
            <a:extLst>
              <a:ext uri="{FF2B5EF4-FFF2-40B4-BE49-F238E27FC236}">
                <a16:creationId xmlns:a16="http://schemas.microsoft.com/office/drawing/2014/main" id="{7E6CE31C-1C36-036D-FF4B-8F1E0AA2B0A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2226B29-59C6-AF05-4D00-EC381BA4E41D}"/>
              </a:ext>
            </a:extLst>
          </p:cNvPr>
          <p:cNvSpPr>
            <a:spLocks noGrp="1"/>
          </p:cNvSpPr>
          <p:nvPr>
            <p:ph type="sldNum" sz="quarter" idx="12"/>
          </p:nvPr>
        </p:nvSpPr>
        <p:spPr/>
        <p:txBody>
          <a:bodyPr/>
          <a:lstStyle/>
          <a:p>
            <a:fld id="{5A165D59-EE7D-488C-96A0-D7868B2EB492}" type="slidenum">
              <a:rPr lang="en-CA" smtClean="0"/>
              <a:t>‹#›</a:t>
            </a:fld>
            <a:endParaRPr lang="en-CA"/>
          </a:p>
        </p:txBody>
      </p:sp>
    </p:spTree>
    <p:extLst>
      <p:ext uri="{BB962C8B-B14F-4D97-AF65-F5344CB8AC3E}">
        <p14:creationId xmlns:p14="http://schemas.microsoft.com/office/powerpoint/2010/main" val="1460745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F688A8-53E9-825D-A52F-7E366E6086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C9504C7-F5EF-9D6F-B8D1-A34591A27C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F45498E-CF5E-FD1F-23D9-D8DB039E6A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3ECF6E-51E8-44C4-A8A2-52A6C7CBF371}" type="datetimeFigureOut">
              <a:rPr lang="en-CA" smtClean="0"/>
              <a:t>2022-05-19</a:t>
            </a:fld>
            <a:endParaRPr lang="en-CA"/>
          </a:p>
        </p:txBody>
      </p:sp>
      <p:sp>
        <p:nvSpPr>
          <p:cNvPr id="5" name="Footer Placeholder 4">
            <a:extLst>
              <a:ext uri="{FF2B5EF4-FFF2-40B4-BE49-F238E27FC236}">
                <a16:creationId xmlns:a16="http://schemas.microsoft.com/office/drawing/2014/main" id="{FF61B4D7-5BD1-C0E2-7D5C-A34C2012D0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7E89770-7A28-B0DF-9B8B-90B41845FB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165D59-EE7D-488C-96A0-D7868B2EB492}" type="slidenum">
              <a:rPr lang="en-CA" smtClean="0"/>
              <a:t>‹#›</a:t>
            </a:fld>
            <a:endParaRPr lang="en-CA"/>
          </a:p>
        </p:txBody>
      </p:sp>
    </p:spTree>
    <p:extLst>
      <p:ext uri="{BB962C8B-B14F-4D97-AF65-F5344CB8AC3E}">
        <p14:creationId xmlns:p14="http://schemas.microsoft.com/office/powerpoint/2010/main" val="525753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zh.wikipedia.org/wiki/%E8%BB%9F%E9%AB%94" TargetMode="External"/><Relationship Id="rId2" Type="http://schemas.openxmlformats.org/officeDocument/2006/relationships/hyperlink" Target="https://en.wikipedia.org/wiki/Software_ro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aike.baidu.com/item/%E6%B6%82%E9%B8%A6/1547" TargetMode="External"/><Relationship Id="rId2" Type="http://schemas.openxmlformats.org/officeDocument/2006/relationships/hyperlink" Target="https://baike.baidu.com/item/%E7%8A%AF%E7%BD%AA%E5%AD%A6/7617600" TargetMode="External"/><Relationship Id="rId1" Type="http://schemas.openxmlformats.org/officeDocument/2006/relationships/slideLayout" Target="../slideLayouts/slideLayout2.xml"/><Relationship Id="rId6" Type="http://schemas.openxmlformats.org/officeDocument/2006/relationships/hyperlink" Target="https://baike.baidu.com/item/%E7%8A%AF%E7%BD%AA%E5%BF%83%E7%90%86%E5%AD%A6/6443" TargetMode="External"/><Relationship Id="rId5" Type="http://schemas.openxmlformats.org/officeDocument/2006/relationships/hyperlink" Target="https://baike.baidu.com/item/%E4%B8%8D%E5%A0%AA%E5%85%A5%E7%9B%AE/1759841" TargetMode="External"/><Relationship Id="rId4" Type="http://schemas.openxmlformats.org/officeDocument/2006/relationships/hyperlink" Target="https://baike.baidu.com/item/%E4%B9%B1%E4%B8%83%E5%85%AB%E7%B3%9F/64494" TargetMode="Externa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1832EC4-3669-29FD-7AF8-53924DE732A4}"/>
              </a:ext>
            </a:extLst>
          </p:cNvPr>
          <p:cNvSpPr>
            <a:spLocks noGrp="1"/>
          </p:cNvSpPr>
          <p:nvPr>
            <p:ph type="ctrTitle"/>
          </p:nvPr>
        </p:nvSpPr>
        <p:spPr>
          <a:xfrm>
            <a:off x="3315031" y="1380754"/>
            <a:ext cx="5561938" cy="2513516"/>
          </a:xfrm>
        </p:spPr>
        <p:txBody>
          <a:bodyPr>
            <a:normAutofit/>
          </a:bodyPr>
          <a:lstStyle/>
          <a:p>
            <a:r>
              <a:rPr lang="en-CA"/>
              <a:t>Domain Driven Design</a:t>
            </a:r>
          </a:p>
        </p:txBody>
      </p:sp>
      <p:sp>
        <p:nvSpPr>
          <p:cNvPr id="3" name="Subtitle 2">
            <a:extLst>
              <a:ext uri="{FF2B5EF4-FFF2-40B4-BE49-F238E27FC236}">
                <a16:creationId xmlns:a16="http://schemas.microsoft.com/office/drawing/2014/main" id="{B7B29B51-2306-85C3-1B67-3C4D42BCB7B6}"/>
              </a:ext>
            </a:extLst>
          </p:cNvPr>
          <p:cNvSpPr>
            <a:spLocks noGrp="1"/>
          </p:cNvSpPr>
          <p:nvPr>
            <p:ph type="subTitle" idx="1"/>
          </p:nvPr>
        </p:nvSpPr>
        <p:spPr>
          <a:xfrm>
            <a:off x="3315031" y="4076802"/>
            <a:ext cx="5561938" cy="1534587"/>
          </a:xfrm>
        </p:spPr>
        <p:txBody>
          <a:bodyPr>
            <a:normAutofit/>
          </a:bodyPr>
          <a:lstStyle/>
          <a:p>
            <a:r>
              <a:rPr lang="en-CA"/>
              <a:t>Principle and Practise</a:t>
            </a:r>
          </a:p>
        </p:txBody>
      </p:sp>
      <p:sp>
        <p:nvSpPr>
          <p:cNvPr id="28"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369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FA8561-F265-C87C-805C-F10D6F40846F}"/>
              </a:ext>
            </a:extLst>
          </p:cNvPr>
          <p:cNvSpPr>
            <a:spLocks noGrp="1"/>
          </p:cNvSpPr>
          <p:nvPr>
            <p:ph type="title"/>
          </p:nvPr>
        </p:nvSpPr>
        <p:spPr>
          <a:xfrm>
            <a:off x="1171074" y="1396686"/>
            <a:ext cx="3240506" cy="4064628"/>
          </a:xfrm>
        </p:spPr>
        <p:txBody>
          <a:bodyPr>
            <a:normAutofit/>
          </a:bodyPr>
          <a:lstStyle/>
          <a:p>
            <a:r>
              <a:rPr lang="en-CA">
                <a:solidFill>
                  <a:srgbClr val="FFFFFF"/>
                </a:solidFill>
              </a:rPr>
              <a:t>DDD-Definition</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E168D7C-DE93-E345-CB23-ADC4097673A0}"/>
              </a:ext>
            </a:extLst>
          </p:cNvPr>
          <p:cNvSpPr>
            <a:spLocks noGrp="1"/>
          </p:cNvSpPr>
          <p:nvPr>
            <p:ph idx="1"/>
          </p:nvPr>
        </p:nvSpPr>
        <p:spPr>
          <a:xfrm>
            <a:off x="5370153" y="1526033"/>
            <a:ext cx="5536397" cy="3935281"/>
          </a:xfrm>
        </p:spPr>
        <p:txBody>
          <a:bodyPr>
            <a:normAutofit/>
          </a:bodyPr>
          <a:lstStyle/>
          <a:p>
            <a:r>
              <a:rPr lang="en-CA" sz="2600" b="0" i="0">
                <a:effectLst/>
                <a:latin typeface="charter"/>
              </a:rPr>
              <a:t>Domain-Driven Design is an approach to software design that glues the system’s implementation to a constantly evolving model, leaving aside irrelevant details like programming languages, infrastructure technologies, </a:t>
            </a:r>
            <a:r>
              <a:rPr lang="en-CA" sz="2600" b="0" i="0" err="1">
                <a:effectLst/>
                <a:latin typeface="charter"/>
              </a:rPr>
              <a:t>etc</a:t>
            </a:r>
            <a:r>
              <a:rPr lang="en-CA" sz="2600" b="0" i="0">
                <a:effectLst/>
                <a:latin typeface="charter"/>
              </a:rPr>
              <a:t>…</a:t>
            </a:r>
          </a:p>
          <a:p>
            <a:r>
              <a:rPr lang="en-CA" sz="2600" b="0" i="0">
                <a:effectLst/>
                <a:latin typeface="charter"/>
              </a:rPr>
              <a:t>It focuses mainly on a business problem and how to strictly organize the logic that solves it. </a:t>
            </a:r>
          </a:p>
          <a:p>
            <a:endParaRPr lang="en-CA" sz="2600"/>
          </a:p>
        </p:txBody>
      </p:sp>
    </p:spTree>
    <p:extLst>
      <p:ext uri="{BB962C8B-B14F-4D97-AF65-F5344CB8AC3E}">
        <p14:creationId xmlns:p14="http://schemas.microsoft.com/office/powerpoint/2010/main" val="2809011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0FA2-6736-67CB-4159-09DCC573E92B}"/>
              </a:ext>
            </a:extLst>
          </p:cNvPr>
          <p:cNvSpPr>
            <a:spLocks noGrp="1"/>
          </p:cNvSpPr>
          <p:nvPr>
            <p:ph type="title"/>
          </p:nvPr>
        </p:nvSpPr>
        <p:spPr>
          <a:xfrm>
            <a:off x="841248" y="256032"/>
            <a:ext cx="10506456" cy="1014984"/>
          </a:xfrm>
        </p:spPr>
        <p:txBody>
          <a:bodyPr anchor="b">
            <a:normAutofit/>
          </a:bodyPr>
          <a:lstStyle/>
          <a:p>
            <a:r>
              <a:rPr lang="en-CA" dirty="0"/>
              <a:t>Benefits</a:t>
            </a:r>
          </a:p>
        </p:txBody>
      </p:sp>
      <p:graphicFrame>
        <p:nvGraphicFramePr>
          <p:cNvPr id="5" name="Content Placeholder 2">
            <a:extLst>
              <a:ext uri="{FF2B5EF4-FFF2-40B4-BE49-F238E27FC236}">
                <a16:creationId xmlns:a16="http://schemas.microsoft.com/office/drawing/2014/main" id="{0030B14C-A294-BF5E-3B19-0EAA0BC35CD7}"/>
              </a:ext>
            </a:extLst>
          </p:cNvPr>
          <p:cNvGraphicFramePr>
            <a:graphicFrameLocks noGrp="1"/>
          </p:cNvGraphicFramePr>
          <p:nvPr>
            <p:ph idx="1"/>
            <p:extLst>
              <p:ext uri="{D42A27DB-BD31-4B8C-83A1-F6EECF244321}">
                <p14:modId xmlns:p14="http://schemas.microsoft.com/office/powerpoint/2010/main" val="268933342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4116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D77C3A-D493-9D91-6373-A798DC7B1EE4}"/>
              </a:ext>
            </a:extLst>
          </p:cNvPr>
          <p:cNvSpPr>
            <a:spLocks noGrp="1"/>
          </p:cNvSpPr>
          <p:nvPr>
            <p:ph type="title"/>
          </p:nvPr>
        </p:nvSpPr>
        <p:spPr>
          <a:xfrm>
            <a:off x="686834" y="1153572"/>
            <a:ext cx="3200400" cy="4461163"/>
          </a:xfrm>
        </p:spPr>
        <p:txBody>
          <a:bodyPr>
            <a:normAutofit/>
          </a:bodyPr>
          <a:lstStyle/>
          <a:p>
            <a:r>
              <a:rPr lang="en-CA" sz="4100">
                <a:solidFill>
                  <a:srgbClr val="FFFFFF"/>
                </a:solidFill>
              </a:rPr>
              <a:t>Methodology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42C8112-BF0C-3AFF-3E34-4E1ABD487A69}"/>
              </a:ext>
            </a:extLst>
          </p:cNvPr>
          <p:cNvSpPr>
            <a:spLocks noGrp="1"/>
          </p:cNvSpPr>
          <p:nvPr>
            <p:ph idx="1"/>
          </p:nvPr>
        </p:nvSpPr>
        <p:spPr>
          <a:xfrm>
            <a:off x="4447308" y="591344"/>
            <a:ext cx="6906491" cy="5585619"/>
          </a:xfrm>
        </p:spPr>
        <p:txBody>
          <a:bodyPr anchor="ctr">
            <a:normAutofit/>
          </a:bodyPr>
          <a:lstStyle/>
          <a:p>
            <a:r>
              <a:rPr lang="en-CA" b="1" i="0">
                <a:effectLst/>
                <a:latin typeface="sohne"/>
              </a:rPr>
              <a:t>Strategic Design</a:t>
            </a:r>
          </a:p>
          <a:p>
            <a:pPr lvl="1"/>
            <a:r>
              <a:rPr lang="en-CA" i="0">
                <a:effectLst/>
                <a:latin typeface="sohne"/>
              </a:rPr>
              <a:t>Splitting your design so as to not lose your mind</a:t>
            </a:r>
          </a:p>
          <a:p>
            <a:pPr lvl="1"/>
            <a:r>
              <a:rPr lang="en-CA" b="0" i="0">
                <a:effectLst/>
                <a:latin typeface="charter"/>
              </a:rPr>
              <a:t>Breaking down the model into Bounded Contexts that interact with each other — which themselves have their own unified model both in concept and in code</a:t>
            </a:r>
            <a:endParaRPr lang="en-CA"/>
          </a:p>
          <a:p>
            <a:endParaRPr lang="en-CA"/>
          </a:p>
        </p:txBody>
      </p:sp>
    </p:spTree>
    <p:extLst>
      <p:ext uri="{BB962C8B-B14F-4D97-AF65-F5344CB8AC3E}">
        <p14:creationId xmlns:p14="http://schemas.microsoft.com/office/powerpoint/2010/main" val="1933805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AB56FA-3125-CD15-1B93-9081C1E762EE}"/>
              </a:ext>
            </a:extLst>
          </p:cNvPr>
          <p:cNvSpPr>
            <a:spLocks noGrp="1"/>
          </p:cNvSpPr>
          <p:nvPr>
            <p:ph type="title"/>
          </p:nvPr>
        </p:nvSpPr>
        <p:spPr>
          <a:xfrm>
            <a:off x="686834" y="1153572"/>
            <a:ext cx="3200400" cy="4461163"/>
          </a:xfrm>
        </p:spPr>
        <p:txBody>
          <a:bodyPr>
            <a:normAutofit/>
          </a:bodyPr>
          <a:lstStyle/>
          <a:p>
            <a:r>
              <a:rPr lang="en-CA" sz="4100">
                <a:solidFill>
                  <a:srgbClr val="FFFFFF"/>
                </a:solidFill>
              </a:rPr>
              <a:t>Methodology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F04A53C-F600-1249-5E11-71E24FED29F1}"/>
              </a:ext>
            </a:extLst>
          </p:cNvPr>
          <p:cNvSpPr>
            <a:spLocks noGrp="1"/>
          </p:cNvSpPr>
          <p:nvPr>
            <p:ph idx="1"/>
          </p:nvPr>
        </p:nvSpPr>
        <p:spPr>
          <a:xfrm>
            <a:off x="4447308" y="591344"/>
            <a:ext cx="6906491" cy="5585619"/>
          </a:xfrm>
        </p:spPr>
        <p:txBody>
          <a:bodyPr anchor="ctr">
            <a:normAutofit/>
          </a:bodyPr>
          <a:lstStyle/>
          <a:p>
            <a:r>
              <a:rPr lang="en-CA" b="1" i="0">
                <a:effectLst/>
                <a:latin typeface="sohne"/>
              </a:rPr>
              <a:t>Bounded Context</a:t>
            </a:r>
          </a:p>
          <a:p>
            <a:pPr lvl="1"/>
            <a:r>
              <a:rPr lang="en-CA" b="0" i="0">
                <a:effectLst/>
                <a:latin typeface="charter"/>
              </a:rPr>
              <a:t>is a conceptual boundary around parts of the application and/or the project in terms of business domain, teams, and code. </a:t>
            </a:r>
          </a:p>
          <a:p>
            <a:pPr lvl="1"/>
            <a:r>
              <a:rPr lang="en-CA" b="0" i="0">
                <a:effectLst/>
                <a:latin typeface="charter"/>
              </a:rPr>
              <a:t>It groups related components and concepts and avoids ambiguity as some of these could have similar meanings without a clear context.</a:t>
            </a:r>
            <a:endParaRPr lang="en-CA"/>
          </a:p>
          <a:p>
            <a:pPr lvl="1"/>
            <a:r>
              <a:rPr lang="en-CA" b="0" i="0">
                <a:effectLst/>
                <a:latin typeface="charter"/>
              </a:rPr>
              <a:t>In many projects, teams are split by Bounded Contexts, each of them specializing on its own domain expertise and logic.</a:t>
            </a:r>
            <a:endParaRPr lang="en-CA"/>
          </a:p>
          <a:p>
            <a:endParaRPr lang="en-CA"/>
          </a:p>
        </p:txBody>
      </p:sp>
    </p:spTree>
    <p:extLst>
      <p:ext uri="{BB962C8B-B14F-4D97-AF65-F5344CB8AC3E}">
        <p14:creationId xmlns:p14="http://schemas.microsoft.com/office/powerpoint/2010/main" val="2410838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D8E3BE-CBC7-6A68-C2A8-82988E02BC8E}"/>
              </a:ext>
            </a:extLst>
          </p:cNvPr>
          <p:cNvSpPr>
            <a:spLocks noGrp="1"/>
          </p:cNvSpPr>
          <p:nvPr>
            <p:ph type="title"/>
          </p:nvPr>
        </p:nvSpPr>
        <p:spPr>
          <a:xfrm>
            <a:off x="686834" y="1153572"/>
            <a:ext cx="3200400" cy="4461163"/>
          </a:xfrm>
        </p:spPr>
        <p:txBody>
          <a:bodyPr>
            <a:normAutofit/>
          </a:bodyPr>
          <a:lstStyle/>
          <a:p>
            <a:r>
              <a:rPr lang="en-CA" sz="4100">
                <a:solidFill>
                  <a:srgbClr val="FFFFFF"/>
                </a:solidFill>
              </a:rPr>
              <a:t>Methodology</a:t>
            </a:r>
          </a:p>
        </p:txBody>
      </p:sp>
      <p:sp>
        <p:nvSpPr>
          <p:cNvPr id="23" name="Arc 2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EB35D93-8B67-832E-9618-4A89C1F2A384}"/>
              </a:ext>
            </a:extLst>
          </p:cNvPr>
          <p:cNvSpPr>
            <a:spLocks noGrp="1"/>
          </p:cNvSpPr>
          <p:nvPr>
            <p:ph idx="1"/>
          </p:nvPr>
        </p:nvSpPr>
        <p:spPr>
          <a:xfrm>
            <a:off x="4447308" y="591344"/>
            <a:ext cx="6906491" cy="5585619"/>
          </a:xfrm>
        </p:spPr>
        <p:txBody>
          <a:bodyPr anchor="ctr">
            <a:normAutofit/>
          </a:bodyPr>
          <a:lstStyle/>
          <a:p>
            <a:r>
              <a:rPr lang="en-CA" b="1" i="0">
                <a:effectLst/>
                <a:latin typeface="sohne"/>
              </a:rPr>
              <a:t>Context Mapping</a:t>
            </a:r>
          </a:p>
          <a:p>
            <a:pPr lvl="1"/>
            <a:r>
              <a:rPr lang="en-CA" b="0" i="0">
                <a:effectLst/>
                <a:latin typeface="charter"/>
              </a:rPr>
              <a:t>Identifying and graphically documenting each Bounded Context in the project is called Context Mapping. </a:t>
            </a:r>
          </a:p>
          <a:p>
            <a:pPr lvl="1"/>
            <a:r>
              <a:rPr lang="en-CA" b="0" i="0">
                <a:effectLst/>
                <a:latin typeface="charter"/>
              </a:rPr>
              <a:t>Context Maps help better understand how Bounded Contexts and teams relate and communicate with each other. </a:t>
            </a:r>
          </a:p>
          <a:p>
            <a:pPr lvl="1"/>
            <a:r>
              <a:rPr lang="en-CA" b="0" i="0">
                <a:effectLst/>
                <a:latin typeface="charter"/>
              </a:rPr>
              <a:t>give a clear idea of the actual boundaries and help teams visually describe the conceptual subdivisions of the system’s design.</a:t>
            </a:r>
            <a:endParaRPr lang="en-CA"/>
          </a:p>
        </p:txBody>
      </p:sp>
    </p:spTree>
    <p:extLst>
      <p:ext uri="{BB962C8B-B14F-4D97-AF65-F5344CB8AC3E}">
        <p14:creationId xmlns:p14="http://schemas.microsoft.com/office/powerpoint/2010/main" val="520781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4" name="Rectangle 70">
            <a:extLst>
              <a:ext uri="{FF2B5EF4-FFF2-40B4-BE49-F238E27FC236}">
                <a16:creationId xmlns:a16="http://schemas.microsoft.com/office/drawing/2014/main" id="{59F81F08-B3D2-4FCD-AA95-9A7D77BA25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66537C28-7D02-447F-9F0C-36DE2D1BF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518"/>
            <a:ext cx="128016" cy="53218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26" name="Picture 2" descr="Diagram&#10;&#10;Description automatically generated">
            <a:extLst>
              <a:ext uri="{FF2B5EF4-FFF2-40B4-BE49-F238E27FC236}">
                <a16:creationId xmlns:a16="http://schemas.microsoft.com/office/drawing/2014/main" id="{D68F1145-DE73-E2C0-2997-CDC533AB385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637" r="1" b="9262"/>
          <a:stretch/>
        </p:blipFill>
        <p:spPr bwMode="auto">
          <a:xfrm>
            <a:off x="650945" y="537518"/>
            <a:ext cx="10927080" cy="5318896"/>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4EA3CC4C-B1A0-4F1A-9CF7-5A51A4EDEE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945" y="6197504"/>
            <a:ext cx="109270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6359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761768-3858-4B55-A983-E0B7B1409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6D22F9-5988-8309-8642-71F445CF7285}"/>
              </a:ext>
            </a:extLst>
          </p:cNvPr>
          <p:cNvSpPr>
            <a:spLocks noGrp="1"/>
          </p:cNvSpPr>
          <p:nvPr>
            <p:ph type="title"/>
          </p:nvPr>
        </p:nvSpPr>
        <p:spPr>
          <a:xfrm>
            <a:off x="1016805" y="1345958"/>
            <a:ext cx="4193196" cy="4166085"/>
          </a:xfrm>
        </p:spPr>
        <p:txBody>
          <a:bodyPr>
            <a:normAutofit/>
          </a:bodyPr>
          <a:lstStyle/>
          <a:p>
            <a:r>
              <a:rPr lang="en-CA" b="1" i="0">
                <a:effectLst/>
                <a:latin typeface="sohne"/>
              </a:rPr>
              <a:t>Collaborative Modeling</a:t>
            </a:r>
            <a:endParaRPr lang="en-CA" dirty="0"/>
          </a:p>
        </p:txBody>
      </p:sp>
      <p:grpSp>
        <p:nvGrpSpPr>
          <p:cNvPr id="15" name="Group 14">
            <a:extLst>
              <a:ext uri="{FF2B5EF4-FFF2-40B4-BE49-F238E27FC236}">
                <a16:creationId xmlns:a16="http://schemas.microsoft.com/office/drawing/2014/main" id="{AB70F8CE-E82E-416C-9783-C495D90B9E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6" name="Rectangle 2">
              <a:extLst>
                <a:ext uri="{FF2B5EF4-FFF2-40B4-BE49-F238E27FC236}">
                  <a16:creationId xmlns:a16="http://schemas.microsoft.com/office/drawing/2014/main" id="{29A4BC2C-696B-4395-9400-045CDEEA35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9">
              <a:extLst>
                <a:ext uri="{FF2B5EF4-FFF2-40B4-BE49-F238E27FC236}">
                  <a16:creationId xmlns:a16="http://schemas.microsoft.com/office/drawing/2014/main" id="{260F70B9-87BD-4263-9F05-E90EA5889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2">
              <a:extLst>
                <a:ext uri="{FF2B5EF4-FFF2-40B4-BE49-F238E27FC236}">
                  <a16:creationId xmlns:a16="http://schemas.microsoft.com/office/drawing/2014/main" id="{032DDFCA-6EDF-4605-9349-8ED81B247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9361BA33-8989-4034-B3B2-3353D81F1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0418FE74-A99A-4EFE-A5EF-293657165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3860D389-B4A1-4C8D-B729-1FBAAF932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94EE628D-5F81-4593-A546-FE5341A4F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2">
              <a:extLst>
                <a:ext uri="{FF2B5EF4-FFF2-40B4-BE49-F238E27FC236}">
                  <a16:creationId xmlns:a16="http://schemas.microsoft.com/office/drawing/2014/main" id="{3F59FFE1-E919-4382-8B19-0F59E0CFD8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C72A68C0-67B2-4059-B9FB-DAF2DE6C9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76E81708-DB09-4AC2-B02A-07394F8D2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9EE3BA06-C343-456D-B024-9F730A332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6CD71060-F14E-4990-8698-52DFE9C73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2">
              <a:extLst>
                <a:ext uri="{FF2B5EF4-FFF2-40B4-BE49-F238E27FC236}">
                  <a16:creationId xmlns:a16="http://schemas.microsoft.com/office/drawing/2014/main" id="{88D6FF31-8CBC-4EA6-886D-2798CFA58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8331D18D-CADD-4888-99CB-C76BDBF9F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CA52436E-27FC-4F19-97F2-1E1ABAA8C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7910BDE3-A3BE-43A9-9337-0B4354956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B6EAAB17-E229-40D5-9D27-4FC5B49F6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2">
              <a:extLst>
                <a:ext uri="{FF2B5EF4-FFF2-40B4-BE49-F238E27FC236}">
                  <a16:creationId xmlns:a16="http://schemas.microsoft.com/office/drawing/2014/main" id="{EE364DC9-B9E3-4C68-B68C-ED16C8E583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53718762-3A1D-4B08-AA92-C57069D44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A0C820CF-BE9A-4275-84DC-80740E34E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
              <a:extLst>
                <a:ext uri="{FF2B5EF4-FFF2-40B4-BE49-F238E27FC236}">
                  <a16:creationId xmlns:a16="http://schemas.microsoft.com/office/drawing/2014/main" id="{11490484-3AE4-41A8-976F-26E4D4892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59">
              <a:extLst>
                <a:ext uri="{FF2B5EF4-FFF2-40B4-BE49-F238E27FC236}">
                  <a16:creationId xmlns:a16="http://schemas.microsoft.com/office/drawing/2014/main" id="{D5969311-8D34-4F15-BE5D-95F0B6EDC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2">
              <a:extLst>
                <a:ext uri="{FF2B5EF4-FFF2-40B4-BE49-F238E27FC236}">
                  <a16:creationId xmlns:a16="http://schemas.microsoft.com/office/drawing/2014/main" id="{B64A2B04-A2CC-4FE5-B1FD-B16A84A38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095AA4F0-534F-4A74-AA86-6A9EC993D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51B81732-52BB-4062-8A4A-3C477855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2">
            <a:extLst>
              <a:ext uri="{FF2B5EF4-FFF2-40B4-BE49-F238E27FC236}">
                <a16:creationId xmlns:a16="http://schemas.microsoft.com/office/drawing/2014/main" id="{F18A2268-36C6-7367-721F-1CE6B9638498}"/>
              </a:ext>
            </a:extLst>
          </p:cNvPr>
          <p:cNvGraphicFramePr>
            <a:graphicFrameLocks noGrp="1"/>
          </p:cNvGraphicFramePr>
          <p:nvPr>
            <p:ph idx="1"/>
            <p:extLst>
              <p:ext uri="{D42A27DB-BD31-4B8C-83A1-F6EECF244321}">
                <p14:modId xmlns:p14="http://schemas.microsoft.com/office/powerpoint/2010/main" val="1316209897"/>
              </p:ext>
            </p:extLst>
          </p:nvPr>
        </p:nvGraphicFramePr>
        <p:xfrm>
          <a:off x="6227064" y="749808"/>
          <a:ext cx="5367528" cy="5358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1298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80CA22-918D-3D32-3811-1E1F7355EEDA}"/>
              </a:ext>
            </a:extLst>
          </p:cNvPr>
          <p:cNvSpPr>
            <a:spLocks noGrp="1"/>
          </p:cNvSpPr>
          <p:nvPr>
            <p:ph type="title"/>
          </p:nvPr>
        </p:nvSpPr>
        <p:spPr>
          <a:xfrm>
            <a:off x="1171074" y="1396686"/>
            <a:ext cx="3240506" cy="4064628"/>
          </a:xfrm>
        </p:spPr>
        <p:txBody>
          <a:bodyPr>
            <a:normAutofit/>
          </a:bodyPr>
          <a:lstStyle/>
          <a:p>
            <a:r>
              <a:rPr lang="en-CA" sz="4100" b="1" i="0">
                <a:solidFill>
                  <a:srgbClr val="FFFFFF"/>
                </a:solidFill>
                <a:effectLst/>
                <a:latin typeface="sohne"/>
              </a:rPr>
              <a:t>Collaborative Modeling</a:t>
            </a:r>
            <a:endParaRPr lang="en-CA" sz="410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9"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D42048B-1DE0-EB4F-F695-ED070462E8EC}"/>
              </a:ext>
            </a:extLst>
          </p:cNvPr>
          <p:cNvSpPr>
            <a:spLocks noGrp="1"/>
          </p:cNvSpPr>
          <p:nvPr>
            <p:ph idx="1"/>
          </p:nvPr>
        </p:nvSpPr>
        <p:spPr>
          <a:xfrm>
            <a:off x="5370153" y="1526033"/>
            <a:ext cx="5536397" cy="3935281"/>
          </a:xfrm>
        </p:spPr>
        <p:txBody>
          <a:bodyPr>
            <a:normAutofit/>
          </a:bodyPr>
          <a:lstStyle/>
          <a:p>
            <a:r>
              <a:rPr lang="en-CA" sz="2400" b="0" i="0">
                <a:effectLst/>
                <a:latin typeface="charter"/>
              </a:rPr>
              <a:t>To enable this collaboration between business and technical teams, the Domain Model should use a language that joins business with technical jargon, and finds a middle ground that all team members can understand and agree on, this is called a Ubiquitous Language to improve every interaction between tech and business teams, making the m less ambiguous and more effective.</a:t>
            </a:r>
            <a:endParaRPr lang="en-CA" sz="2400"/>
          </a:p>
          <a:p>
            <a:endParaRPr lang="en-CA" sz="2400"/>
          </a:p>
        </p:txBody>
      </p:sp>
    </p:spTree>
    <p:extLst>
      <p:ext uri="{BB962C8B-B14F-4D97-AF65-F5344CB8AC3E}">
        <p14:creationId xmlns:p14="http://schemas.microsoft.com/office/powerpoint/2010/main" val="1898531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CDD64E-6368-848D-BEA3-DDBE69FC14E4}"/>
              </a:ext>
            </a:extLst>
          </p:cNvPr>
          <p:cNvSpPr>
            <a:spLocks noGrp="1"/>
          </p:cNvSpPr>
          <p:nvPr>
            <p:ph type="title"/>
          </p:nvPr>
        </p:nvSpPr>
        <p:spPr>
          <a:xfrm>
            <a:off x="956826" y="1112969"/>
            <a:ext cx="3937298" cy="4166010"/>
          </a:xfrm>
        </p:spPr>
        <p:txBody>
          <a:bodyPr>
            <a:normAutofit/>
          </a:bodyPr>
          <a:lstStyle/>
          <a:p>
            <a:r>
              <a:rPr lang="en-CA" b="1" i="0">
                <a:solidFill>
                  <a:srgbClr val="FFFFFF"/>
                </a:solidFill>
                <a:effectLst/>
                <a:latin typeface="sohne"/>
              </a:rPr>
              <a:t>Tactical Design</a:t>
            </a:r>
            <a:endParaRPr lang="en-CA">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758E9E1-CF9F-614B-C49F-C7DC4AC16982}"/>
              </a:ext>
            </a:extLst>
          </p:cNvPr>
          <p:cNvSpPr>
            <a:spLocks noGrp="1"/>
          </p:cNvSpPr>
          <p:nvPr>
            <p:ph idx="1"/>
          </p:nvPr>
        </p:nvSpPr>
        <p:spPr>
          <a:xfrm>
            <a:off x="6096000" y="820880"/>
            <a:ext cx="5257799" cy="4889350"/>
          </a:xfrm>
        </p:spPr>
        <p:txBody>
          <a:bodyPr anchor="t">
            <a:normAutofit/>
          </a:bodyPr>
          <a:lstStyle/>
          <a:p>
            <a:r>
              <a:rPr lang="en-CA" sz="1500" b="1">
                <a:latin typeface="sohne"/>
              </a:rPr>
              <a:t>Domain Object (</a:t>
            </a:r>
            <a:r>
              <a:rPr lang="en-CA" sz="1500" b="1" i="0">
                <a:effectLst/>
                <a:latin typeface="sohne"/>
              </a:rPr>
              <a:t>Entity)</a:t>
            </a:r>
          </a:p>
          <a:p>
            <a:pPr lvl="1"/>
            <a:r>
              <a:rPr lang="en-CA" sz="1500" b="0" i="0">
                <a:effectLst/>
                <a:latin typeface="charter"/>
              </a:rPr>
              <a:t>Objects that have a unique identity and possess a thread of continuity</a:t>
            </a:r>
          </a:p>
          <a:p>
            <a:pPr lvl="1"/>
            <a:r>
              <a:rPr lang="en-CA" sz="1500" b="0" i="0">
                <a:effectLst/>
                <a:latin typeface="charter"/>
              </a:rPr>
              <a:t>Domain Entity</a:t>
            </a:r>
            <a:endParaRPr lang="en-CA" sz="1500">
              <a:latin typeface="charter"/>
            </a:endParaRPr>
          </a:p>
          <a:p>
            <a:r>
              <a:rPr lang="en-CA" sz="1500" b="1" i="0">
                <a:effectLst/>
                <a:latin typeface="sohne"/>
              </a:rPr>
              <a:t>Value Object</a:t>
            </a:r>
          </a:p>
          <a:p>
            <a:pPr lvl="1"/>
            <a:r>
              <a:rPr lang="en-CA" sz="1500" b="0" i="0">
                <a:effectLst/>
                <a:latin typeface="charter"/>
              </a:rPr>
              <a:t>Objects that describe characteristics, and that do not possess any unique identity are called Value Objects, they care only about what they are, not who they are</a:t>
            </a:r>
            <a:endParaRPr lang="en-CA" sz="1500" b="1" i="0">
              <a:effectLst/>
              <a:latin typeface="sohne"/>
            </a:endParaRPr>
          </a:p>
          <a:p>
            <a:pPr lvl="1"/>
            <a:r>
              <a:rPr lang="en-CA" sz="1500" b="0" i="0">
                <a:effectLst/>
                <a:latin typeface="charter"/>
              </a:rPr>
              <a:t>Value Objects are attributes of, and can be shared by multiple entities</a:t>
            </a:r>
          </a:p>
          <a:p>
            <a:pPr lvl="1"/>
            <a:r>
              <a:rPr lang="en-CA" sz="1500" b="0" i="0">
                <a:effectLst/>
                <a:latin typeface="charter"/>
              </a:rPr>
              <a:t>Value Objects must be immutable, forcing the system to replace them by fresh new instances, when an update is required</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076003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11678F-71FC-4AB4-B0C3-C91994D216E8}"/>
              </a:ext>
            </a:extLst>
          </p:cNvPr>
          <p:cNvSpPr>
            <a:spLocks noGrp="1"/>
          </p:cNvSpPr>
          <p:nvPr>
            <p:ph type="title"/>
          </p:nvPr>
        </p:nvSpPr>
        <p:spPr>
          <a:xfrm>
            <a:off x="1389278" y="1233241"/>
            <a:ext cx="3240506" cy="4064628"/>
          </a:xfrm>
        </p:spPr>
        <p:txBody>
          <a:bodyPr>
            <a:normAutofit/>
          </a:bodyPr>
          <a:lstStyle/>
          <a:p>
            <a:r>
              <a:rPr lang="en-CA" b="1" i="0">
                <a:solidFill>
                  <a:srgbClr val="FFFFFF"/>
                </a:solidFill>
                <a:effectLst/>
                <a:latin typeface="sohne"/>
              </a:rPr>
              <a:t>Tactical Design</a:t>
            </a:r>
            <a:endParaRPr lang="en-CA" dirty="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E7DD6F0-4DED-209C-4C34-26C54E476481}"/>
              </a:ext>
            </a:extLst>
          </p:cNvPr>
          <p:cNvSpPr>
            <a:spLocks noGrp="1"/>
          </p:cNvSpPr>
          <p:nvPr>
            <p:ph idx="1"/>
          </p:nvPr>
        </p:nvSpPr>
        <p:spPr>
          <a:xfrm>
            <a:off x="6096000" y="820880"/>
            <a:ext cx="5257799" cy="4889350"/>
          </a:xfrm>
        </p:spPr>
        <p:txBody>
          <a:bodyPr anchor="t">
            <a:normAutofit/>
          </a:bodyPr>
          <a:lstStyle/>
          <a:p>
            <a:r>
              <a:rPr lang="en-CA" sz="1700" b="1">
                <a:latin typeface="sohne"/>
              </a:rPr>
              <a:t>Services</a:t>
            </a:r>
            <a:endParaRPr lang="en-CA" sz="1700" b="1" i="0">
              <a:effectLst/>
              <a:latin typeface="sohne"/>
            </a:endParaRPr>
          </a:p>
          <a:p>
            <a:pPr lvl="1"/>
            <a:r>
              <a:rPr lang="en-CA" sz="1700" b="0" i="0">
                <a:effectLst/>
                <a:latin typeface="charter"/>
              </a:rPr>
              <a:t>Services are classes that offer stateless operations.</a:t>
            </a:r>
            <a:endParaRPr lang="en-CA" sz="1700" b="1">
              <a:latin typeface="sohne"/>
            </a:endParaRPr>
          </a:p>
          <a:p>
            <a:endParaRPr lang="en-CA" sz="1700" b="1">
              <a:latin typeface="sohne"/>
            </a:endParaRPr>
          </a:p>
          <a:p>
            <a:r>
              <a:rPr lang="en-CA" sz="1700" b="1" i="0">
                <a:effectLst/>
                <a:latin typeface="sohne"/>
              </a:rPr>
              <a:t>Aggregates</a:t>
            </a:r>
          </a:p>
          <a:p>
            <a:pPr lvl="1"/>
            <a:r>
              <a:rPr lang="en-CA" sz="1700" b="0" i="0">
                <a:effectLst/>
                <a:latin typeface="charter"/>
              </a:rPr>
              <a:t>Aggregates are collections of related Entities and Value Objects, clustered together representing a transactional boundary</a:t>
            </a:r>
          </a:p>
          <a:p>
            <a:pPr lvl="1"/>
            <a:r>
              <a:rPr lang="en-CA" sz="1700" b="0" i="0">
                <a:effectLst/>
                <a:latin typeface="charter"/>
              </a:rPr>
              <a:t> No objects within the Aggregate can be called directly from the outside world, thus maintaining consistency within</a:t>
            </a:r>
            <a:endParaRPr lang="en-CA" sz="170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729207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2BDC60-E344-B470-1C2E-E2016FAB15E5}"/>
              </a:ext>
            </a:extLst>
          </p:cNvPr>
          <p:cNvSpPr>
            <a:spLocks noGrp="1"/>
          </p:cNvSpPr>
          <p:nvPr>
            <p:ph type="title"/>
          </p:nvPr>
        </p:nvSpPr>
        <p:spPr>
          <a:xfrm>
            <a:off x="1171074" y="1396686"/>
            <a:ext cx="3240506" cy="4064628"/>
          </a:xfrm>
        </p:spPr>
        <p:txBody>
          <a:bodyPr>
            <a:normAutofit/>
          </a:bodyPr>
          <a:lstStyle/>
          <a:p>
            <a:r>
              <a:rPr lang="en-CA" b="0" i="0">
                <a:solidFill>
                  <a:srgbClr val="FFFFFF"/>
                </a:solidFill>
                <a:effectLst/>
                <a:latin typeface="charter"/>
              </a:rPr>
              <a:t> Software Entropy</a:t>
            </a:r>
            <a:endParaRPr lang="en-CA">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3B4097C-2380-02D7-58C9-ADFCD67D3D93}"/>
              </a:ext>
            </a:extLst>
          </p:cNvPr>
          <p:cNvSpPr>
            <a:spLocks noGrp="1"/>
          </p:cNvSpPr>
          <p:nvPr>
            <p:ph idx="1"/>
          </p:nvPr>
        </p:nvSpPr>
        <p:spPr>
          <a:xfrm>
            <a:off x="5370153" y="1526033"/>
            <a:ext cx="5536397" cy="3935281"/>
          </a:xfrm>
        </p:spPr>
        <p:txBody>
          <a:bodyPr>
            <a:normAutofit/>
          </a:bodyPr>
          <a:lstStyle/>
          <a:p>
            <a:r>
              <a:rPr lang="en-CA" sz="2200" b="1" i="0">
                <a:effectLst/>
                <a:latin typeface="Arial" panose="020B0604020202020204" pitchFamily="34" charset="0"/>
              </a:rPr>
              <a:t>Software entropy</a:t>
            </a:r>
            <a:r>
              <a:rPr lang="en-CA" sz="2200" b="0" i="0">
                <a:effectLst/>
                <a:latin typeface="Arial" panose="020B0604020202020204" pitchFamily="34" charset="0"/>
              </a:rPr>
              <a:t> is the idea that </a:t>
            </a:r>
            <a:r>
              <a:rPr lang="en-CA" sz="2200" b="0" i="0" u="none" strike="noStrike">
                <a:effectLst/>
                <a:latin typeface="Arial" panose="020B0604020202020204" pitchFamily="34" charset="0"/>
                <a:hlinkClick r:id="rId2" tooltip="Software rot"/>
              </a:rPr>
              <a:t>software eventually rots</a:t>
            </a:r>
            <a:r>
              <a:rPr lang="en-CA" sz="2200" b="0" i="0">
                <a:effectLst/>
                <a:latin typeface="Arial" panose="020B0604020202020204" pitchFamily="34" charset="0"/>
              </a:rPr>
              <a:t> as it is changed if sufficient care isn't taken to maintain coherence with product design and established design principles</a:t>
            </a:r>
            <a:endParaRPr lang="en-CA" sz="2200" b="0" i="0">
              <a:effectLst/>
              <a:latin typeface="charter"/>
            </a:endParaRPr>
          </a:p>
          <a:p>
            <a:endParaRPr lang="en-CA" sz="2200">
              <a:latin typeface="charter"/>
            </a:endParaRPr>
          </a:p>
          <a:p>
            <a:r>
              <a:rPr lang="zh-CN" altLang="en-US" sz="2200" b="1" i="0">
                <a:effectLst/>
                <a:latin typeface="Arial" panose="020B0604020202020204" pitchFamily="34" charset="0"/>
              </a:rPr>
              <a:t>软件熵</a:t>
            </a:r>
            <a:r>
              <a:rPr lang="zh-CN" altLang="en-US" sz="2200" b="0" i="0">
                <a:effectLst/>
                <a:latin typeface="Arial" panose="020B0604020202020204" pitchFamily="34" charset="0"/>
              </a:rPr>
              <a:t>（</a:t>
            </a:r>
            <a:r>
              <a:rPr lang="en-US" altLang="zh-CN" sz="2200" b="1" i="0">
                <a:effectLst/>
                <a:latin typeface="Arial" panose="020B0604020202020204" pitchFamily="34" charset="0"/>
              </a:rPr>
              <a:t>Software entropy</a:t>
            </a:r>
            <a:r>
              <a:rPr lang="zh-CN" altLang="en-US" sz="2200" b="0" i="0">
                <a:effectLst/>
                <a:latin typeface="Arial" panose="020B0604020202020204" pitchFamily="34" charset="0"/>
              </a:rPr>
              <a:t>）是指</a:t>
            </a:r>
            <a:r>
              <a:rPr lang="zh-CN" altLang="en-US" sz="2200" b="0" i="0" u="none" strike="noStrike">
                <a:effectLst/>
                <a:latin typeface="Arial" panose="020B0604020202020204" pitchFamily="34" charset="0"/>
                <a:hlinkClick r:id="rId3" tooltip="软件"/>
              </a:rPr>
              <a:t>软件</a:t>
            </a:r>
            <a:r>
              <a:rPr lang="zh-CN" altLang="en-US" sz="2200" b="0" i="0">
                <a:effectLst/>
                <a:latin typeface="Arial" panose="020B0604020202020204" pitchFamily="34" charset="0"/>
              </a:rPr>
              <a:t>的无序程度。软件熵可用来说明软件在经过不断修改后，无序程度提高的现象。</a:t>
            </a:r>
            <a:endParaRPr lang="en-CA" sz="2200" b="0" i="0">
              <a:effectLst/>
              <a:latin typeface="charter"/>
            </a:endParaRPr>
          </a:p>
        </p:txBody>
      </p:sp>
    </p:spTree>
    <p:extLst>
      <p:ext uri="{BB962C8B-B14F-4D97-AF65-F5344CB8AC3E}">
        <p14:creationId xmlns:p14="http://schemas.microsoft.com/office/powerpoint/2010/main" val="1876283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C41AE8-E83F-2B42-F3C8-7BD9DDA759C2}"/>
              </a:ext>
            </a:extLst>
          </p:cNvPr>
          <p:cNvSpPr>
            <a:spLocks noGrp="1"/>
          </p:cNvSpPr>
          <p:nvPr>
            <p:ph type="title"/>
          </p:nvPr>
        </p:nvSpPr>
        <p:spPr>
          <a:xfrm>
            <a:off x="1171074" y="1396686"/>
            <a:ext cx="3240506" cy="4064628"/>
          </a:xfrm>
        </p:spPr>
        <p:txBody>
          <a:bodyPr>
            <a:normAutofit/>
          </a:bodyPr>
          <a:lstStyle/>
          <a:p>
            <a:r>
              <a:rPr lang="en-CA">
                <a:solidFill>
                  <a:srgbClr val="FFFFFF"/>
                </a:solidFill>
              </a:rPr>
              <a:t>Tactical Design</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0879672-4EB6-38C5-1A13-254C1954F577}"/>
              </a:ext>
            </a:extLst>
          </p:cNvPr>
          <p:cNvSpPr>
            <a:spLocks noGrp="1"/>
          </p:cNvSpPr>
          <p:nvPr>
            <p:ph idx="1"/>
          </p:nvPr>
        </p:nvSpPr>
        <p:spPr>
          <a:xfrm>
            <a:off x="5370153" y="1526033"/>
            <a:ext cx="5536397" cy="3935281"/>
          </a:xfrm>
        </p:spPr>
        <p:txBody>
          <a:bodyPr>
            <a:normAutofit/>
          </a:bodyPr>
          <a:lstStyle/>
          <a:p>
            <a:r>
              <a:rPr lang="en-CA" sz="2200" b="1" i="0">
                <a:effectLst/>
                <a:latin typeface="sohne"/>
              </a:rPr>
              <a:t>Repositories</a:t>
            </a:r>
          </a:p>
          <a:p>
            <a:r>
              <a:rPr lang="en-CA" sz="2200" b="0" i="0">
                <a:effectLst/>
                <a:latin typeface="charter"/>
              </a:rPr>
              <a:t> an interface that hides the implementation details from the client, so that it does not depend on the infrastructure specifics, but merely on an abstraction.</a:t>
            </a:r>
          </a:p>
          <a:p>
            <a:r>
              <a:rPr lang="en-CA" sz="2200" b="0" i="0">
                <a:effectLst/>
                <a:latin typeface="charter"/>
              </a:rPr>
              <a:t>provide an interface that the Domain Layer can use to retrieve stored objects, avoiding tight-coupling with the storage logic and giving the client an illusion that the objects are being retrieved directly from memory.</a:t>
            </a:r>
            <a:endParaRPr lang="en-CA" sz="2200"/>
          </a:p>
        </p:txBody>
      </p:sp>
    </p:spTree>
    <p:extLst>
      <p:ext uri="{BB962C8B-B14F-4D97-AF65-F5344CB8AC3E}">
        <p14:creationId xmlns:p14="http://schemas.microsoft.com/office/powerpoint/2010/main" val="3678575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835413A-0413-071F-3F39-00B741FFED36}"/>
              </a:ext>
            </a:extLst>
          </p:cNvPr>
          <p:cNvSpPr>
            <a:spLocks noGrp="1"/>
          </p:cNvSpPr>
          <p:nvPr>
            <p:ph type="title"/>
          </p:nvPr>
        </p:nvSpPr>
        <p:spPr>
          <a:xfrm>
            <a:off x="838200" y="365125"/>
            <a:ext cx="10515600" cy="1325563"/>
          </a:xfrm>
        </p:spPr>
        <p:txBody>
          <a:bodyPr>
            <a:normAutofit/>
          </a:bodyPr>
          <a:lstStyle/>
          <a:p>
            <a:r>
              <a:rPr lang="en-CA" dirty="0"/>
              <a:t>Isolation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5F3AFFB-559A-9D46-7950-4AF012999643}"/>
              </a:ext>
            </a:extLst>
          </p:cNvPr>
          <p:cNvSpPr>
            <a:spLocks noGrp="1"/>
          </p:cNvSpPr>
          <p:nvPr>
            <p:ph idx="1"/>
          </p:nvPr>
        </p:nvSpPr>
        <p:spPr>
          <a:xfrm>
            <a:off x="838200" y="1825625"/>
            <a:ext cx="10515600" cy="4351338"/>
          </a:xfrm>
        </p:spPr>
        <p:txBody>
          <a:bodyPr>
            <a:normAutofit/>
          </a:bodyPr>
          <a:lstStyle/>
          <a:p>
            <a:r>
              <a:rPr lang="en-CA" sz="2200" b="0" i="0">
                <a:effectLst/>
                <a:latin typeface="charter"/>
              </a:rPr>
              <a:t>DDD proposes a Layered Architecture as a way to separate concerns and avoid responsibility confusion by splitting the codebase in 4 main layers: </a:t>
            </a:r>
          </a:p>
          <a:p>
            <a:r>
              <a:rPr lang="en-CA" sz="2200" b="1" i="0">
                <a:effectLst/>
                <a:latin typeface="charter"/>
              </a:rPr>
              <a:t>User Interface Layer:</a:t>
            </a:r>
            <a:r>
              <a:rPr lang="en-CA" sz="2200" b="0" i="0">
                <a:effectLst/>
                <a:latin typeface="charter"/>
              </a:rPr>
              <a:t> is responsible for displaying data and capturing user’s commands.</a:t>
            </a:r>
          </a:p>
          <a:p>
            <a:pPr>
              <a:buFont typeface="Arial" panose="020B0604020202020204" pitchFamily="34" charset="0"/>
              <a:buChar char="•"/>
            </a:pPr>
            <a:r>
              <a:rPr lang="en-CA" sz="2200" b="1" i="0">
                <a:effectLst/>
                <a:latin typeface="charter"/>
              </a:rPr>
              <a:t>Application Layer:</a:t>
            </a:r>
            <a:r>
              <a:rPr lang="en-CA" sz="2200" b="0" i="0">
                <a:effectLst/>
                <a:latin typeface="charter"/>
              </a:rPr>
              <a:t> serves as an orchestrator of domain work, it does not know domain rules, but organizes and delegates domain objects to do their job. It is also the only layer accessible to other bounded contexts.</a:t>
            </a:r>
          </a:p>
          <a:p>
            <a:pPr>
              <a:buFont typeface="Arial" panose="020B0604020202020204" pitchFamily="34" charset="0"/>
              <a:buChar char="•"/>
            </a:pPr>
            <a:r>
              <a:rPr lang="en-CA" sz="2200" b="1" i="0">
                <a:effectLst/>
                <a:latin typeface="charter"/>
              </a:rPr>
              <a:t>Domain Model Layer:</a:t>
            </a:r>
            <a:r>
              <a:rPr lang="en-CA" sz="2200" b="0" i="0">
                <a:effectLst/>
                <a:latin typeface="charter"/>
              </a:rPr>
              <a:t> holds the business logic and rules, as well as the business state. It is where the Domain Model lives.</a:t>
            </a:r>
          </a:p>
          <a:p>
            <a:pPr>
              <a:buFont typeface="Arial" panose="020B0604020202020204" pitchFamily="34" charset="0"/>
              <a:buChar char="•"/>
            </a:pPr>
            <a:r>
              <a:rPr lang="en-CA" sz="2200" b="1" i="0">
                <a:effectLst/>
                <a:latin typeface="charter"/>
              </a:rPr>
              <a:t>Infrastructure Layer:</a:t>
            </a:r>
            <a:r>
              <a:rPr lang="en-CA" sz="2200" b="0" i="0">
                <a:effectLst/>
                <a:latin typeface="charter"/>
              </a:rPr>
              <a:t> implements all the technical functionalities the application needs to support the higher layers, persistence, messaging, communication between layer</a:t>
            </a:r>
          </a:p>
          <a:p>
            <a:endParaRPr lang="en-CA" sz="2200"/>
          </a:p>
        </p:txBody>
      </p:sp>
    </p:spTree>
    <p:extLst>
      <p:ext uri="{BB962C8B-B14F-4D97-AF65-F5344CB8AC3E}">
        <p14:creationId xmlns:p14="http://schemas.microsoft.com/office/powerpoint/2010/main" val="2980399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5861440-2F9D-DE39-E52B-B3A80D7B6A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9692" y="329609"/>
            <a:ext cx="12323874" cy="6624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977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AB4B234-DFC2-8E4E-0033-52AB39A8B9C8}"/>
              </a:ext>
            </a:extLst>
          </p:cNvPr>
          <p:cNvPicPr>
            <a:picLocks noChangeAspect="1"/>
          </p:cNvPicPr>
          <p:nvPr/>
        </p:nvPicPr>
        <p:blipFill rotWithShape="1">
          <a:blip r:embed="rId2">
            <a:duotone>
              <a:schemeClr val="bg2">
                <a:shade val="45000"/>
                <a:satMod val="135000"/>
              </a:schemeClr>
              <a:prstClr val="white"/>
            </a:duotone>
          </a:blip>
          <a:srcRect t="14122"/>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C7D56-0547-F89B-BCA8-4D9A201FE6D9}"/>
              </a:ext>
            </a:extLst>
          </p:cNvPr>
          <p:cNvSpPr>
            <a:spLocks noGrp="1"/>
          </p:cNvSpPr>
          <p:nvPr>
            <p:ph type="title"/>
          </p:nvPr>
        </p:nvSpPr>
        <p:spPr>
          <a:xfrm>
            <a:off x="838200" y="365125"/>
            <a:ext cx="10515600" cy="1325563"/>
          </a:xfrm>
        </p:spPr>
        <p:txBody>
          <a:bodyPr>
            <a:normAutofit/>
          </a:bodyPr>
          <a:lstStyle/>
          <a:p>
            <a:r>
              <a:rPr lang="en-CA">
                <a:latin typeface="Segoe UI" panose="020B0502040204020203" pitchFamily="34" charset="0"/>
              </a:rPr>
              <a:t>DDD-M</a:t>
            </a:r>
            <a:r>
              <a:rPr lang="en-CA" b="0" i="0">
                <a:effectLst/>
                <a:latin typeface="Segoe UI" panose="020B0502040204020203" pitchFamily="34" charset="0"/>
              </a:rPr>
              <a:t>icroservices</a:t>
            </a:r>
            <a:endParaRPr lang="en-CA" dirty="0"/>
          </a:p>
        </p:txBody>
      </p:sp>
      <p:graphicFrame>
        <p:nvGraphicFramePr>
          <p:cNvPr id="5" name="Content Placeholder 2">
            <a:extLst>
              <a:ext uri="{FF2B5EF4-FFF2-40B4-BE49-F238E27FC236}">
                <a16:creationId xmlns:a16="http://schemas.microsoft.com/office/drawing/2014/main" id="{6D9E2666-0B8B-AFBD-DFF5-811A21EEA9DB}"/>
              </a:ext>
            </a:extLst>
          </p:cNvPr>
          <p:cNvGraphicFramePr>
            <a:graphicFrameLocks noGrp="1"/>
          </p:cNvGraphicFramePr>
          <p:nvPr>
            <p:ph idx="1"/>
            <p:extLst>
              <p:ext uri="{D42A27DB-BD31-4B8C-83A1-F6EECF244321}">
                <p14:modId xmlns:p14="http://schemas.microsoft.com/office/powerpoint/2010/main" val="334874907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35452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BA101EF-8A9C-4191-43C5-8961439F9FAD}"/>
              </a:ext>
            </a:extLst>
          </p:cNvPr>
          <p:cNvSpPr>
            <a:spLocks noGrp="1"/>
          </p:cNvSpPr>
          <p:nvPr>
            <p:ph type="title"/>
          </p:nvPr>
        </p:nvSpPr>
        <p:spPr>
          <a:xfrm>
            <a:off x="838200" y="365125"/>
            <a:ext cx="10515600" cy="1325563"/>
          </a:xfrm>
        </p:spPr>
        <p:txBody>
          <a:bodyPr>
            <a:normAutofit/>
          </a:bodyPr>
          <a:lstStyle/>
          <a:p>
            <a:r>
              <a:rPr lang="en-CA"/>
              <a:t>Microservices </a:t>
            </a:r>
            <a:r>
              <a:rPr lang="en-CA">
                <a:latin typeface="Segoe UI" panose="020B0502040204020203" pitchFamily="34" charset="0"/>
              </a:rPr>
              <a:t>B</a:t>
            </a:r>
            <a:r>
              <a:rPr lang="en-CA" b="0" i="0">
                <a:effectLst/>
                <a:latin typeface="Segoe UI" panose="020B0502040204020203" pitchFamily="34" charset="0"/>
              </a:rPr>
              <a:t>oundaries</a:t>
            </a:r>
            <a:endParaRPr lang="en-CA"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9239637-6D73-F284-83BD-3562928B7EAC}"/>
              </a:ext>
            </a:extLst>
          </p:cNvPr>
          <p:cNvSpPr>
            <a:spLocks noGrp="1"/>
          </p:cNvSpPr>
          <p:nvPr>
            <p:ph idx="1"/>
          </p:nvPr>
        </p:nvSpPr>
        <p:spPr>
          <a:xfrm>
            <a:off x="838200" y="1825625"/>
            <a:ext cx="10515600" cy="4351338"/>
          </a:xfrm>
        </p:spPr>
        <p:txBody>
          <a:bodyPr>
            <a:normAutofit/>
          </a:bodyPr>
          <a:lstStyle/>
          <a:p>
            <a:r>
              <a:rPr lang="en-CA" b="0" i="0">
                <a:effectLst/>
                <a:latin typeface="Segoe UI" panose="020B0502040204020203" pitchFamily="34" charset="0"/>
              </a:rPr>
              <a:t>Determining where to place boundaries between Bounded Contexts balances two competing goals. </a:t>
            </a:r>
          </a:p>
          <a:p>
            <a:pPr lvl="1"/>
            <a:r>
              <a:rPr lang="en-CA" b="0" i="0">
                <a:effectLst/>
                <a:latin typeface="Segoe UI" panose="020B0502040204020203" pitchFamily="34" charset="0"/>
              </a:rPr>
              <a:t>First, you want to initially create the smallest possible microservices, although that should not be the main driver; you should create a boundary around things that need cohesion. </a:t>
            </a:r>
          </a:p>
          <a:p>
            <a:pPr lvl="1"/>
            <a:r>
              <a:rPr lang="en-CA" b="0" i="0">
                <a:effectLst/>
                <a:latin typeface="Segoe UI" panose="020B0502040204020203" pitchFamily="34" charset="0"/>
              </a:rPr>
              <a:t>Second, you want to avoid chatty communications between microservices.</a:t>
            </a:r>
          </a:p>
          <a:p>
            <a:pPr marL="457200" lvl="1" indent="0">
              <a:buNone/>
            </a:pPr>
            <a:endParaRPr lang="en-CA">
              <a:latin typeface="Segoe UI" panose="020B0502040204020203" pitchFamily="34" charset="0"/>
            </a:endParaRPr>
          </a:p>
          <a:p>
            <a:pPr marL="457200" lvl="1" indent="0">
              <a:buNone/>
            </a:pPr>
            <a:r>
              <a:rPr lang="en-CA" b="0" i="0">
                <a:effectLst/>
                <a:latin typeface="Segoe UI" panose="020B0502040204020203" pitchFamily="34" charset="0"/>
              </a:rPr>
              <a:t>Cohesion is key within a single bounded context</a:t>
            </a:r>
            <a:endParaRPr lang="en-CA" dirty="0"/>
          </a:p>
        </p:txBody>
      </p:sp>
    </p:spTree>
    <p:extLst>
      <p:ext uri="{BB962C8B-B14F-4D97-AF65-F5344CB8AC3E}">
        <p14:creationId xmlns:p14="http://schemas.microsoft.com/office/powerpoint/2010/main" val="1833829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Isosceles Triangle 2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Diagram&#10;&#10;Description automatically generated">
            <a:extLst>
              <a:ext uri="{FF2B5EF4-FFF2-40B4-BE49-F238E27FC236}">
                <a16:creationId xmlns:a16="http://schemas.microsoft.com/office/drawing/2014/main" id="{A98CC8E3-6645-41A9-06A1-720B46D1D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020" y="643467"/>
            <a:ext cx="10037959" cy="5571065"/>
          </a:xfrm>
          <a:prstGeom prst="rect">
            <a:avLst/>
          </a:prstGeom>
          <a:ln>
            <a:noFill/>
          </a:ln>
        </p:spPr>
      </p:pic>
      <p:sp>
        <p:nvSpPr>
          <p:cNvPr id="25" name="Isosceles Triangle 2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3287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FE58464F-BBFD-9199-A66A-F628C071F61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15"/>
          <a:stretch/>
        </p:blipFill>
        <p:spPr>
          <a:xfrm>
            <a:off x="1143021" y="643467"/>
            <a:ext cx="9905958" cy="5571065"/>
          </a:xfrm>
          <a:prstGeom prst="rect">
            <a:avLst/>
          </a:prstGeom>
          <a:ln>
            <a:noFill/>
          </a:ln>
        </p:spPr>
      </p:pic>
    </p:spTree>
    <p:extLst>
      <p:ext uri="{BB962C8B-B14F-4D97-AF65-F5344CB8AC3E}">
        <p14:creationId xmlns:p14="http://schemas.microsoft.com/office/powerpoint/2010/main" val="1394713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1DEFC1-631C-227F-4E2A-267DCBC12C66}"/>
              </a:ext>
            </a:extLst>
          </p:cNvPr>
          <p:cNvSpPr>
            <a:spLocks noGrp="1"/>
          </p:cNvSpPr>
          <p:nvPr>
            <p:ph type="title"/>
          </p:nvPr>
        </p:nvSpPr>
        <p:spPr>
          <a:xfrm>
            <a:off x="686834" y="1153572"/>
            <a:ext cx="3200400" cy="4461163"/>
          </a:xfrm>
        </p:spPr>
        <p:txBody>
          <a:bodyPr>
            <a:normAutofit/>
          </a:bodyPr>
          <a:lstStyle/>
          <a:p>
            <a:r>
              <a:rPr lang="en-CA" b="1" i="0">
                <a:solidFill>
                  <a:srgbClr val="FFFFFF"/>
                </a:solidFill>
                <a:effectLst/>
                <a:latin typeface="Segoe UI" panose="020B0502040204020203" pitchFamily="34" charset="0"/>
              </a:rPr>
              <a:t>Domain Events</a:t>
            </a:r>
            <a:endParaRPr lang="en-CA">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290E072-B1C3-324B-46B0-4E33BD2FA746}"/>
              </a:ext>
            </a:extLst>
          </p:cNvPr>
          <p:cNvSpPr>
            <a:spLocks noGrp="1"/>
          </p:cNvSpPr>
          <p:nvPr>
            <p:ph idx="1"/>
          </p:nvPr>
        </p:nvSpPr>
        <p:spPr>
          <a:xfrm>
            <a:off x="4447308" y="591344"/>
            <a:ext cx="6906491" cy="5585619"/>
          </a:xfrm>
        </p:spPr>
        <p:txBody>
          <a:bodyPr anchor="ctr">
            <a:normAutofit/>
          </a:bodyPr>
          <a:lstStyle/>
          <a:p>
            <a:r>
              <a:rPr lang="en-CA" b="0" i="0">
                <a:effectLst/>
                <a:latin typeface="Segoe UI" panose="020B0502040204020203" pitchFamily="34" charset="0"/>
              </a:rPr>
              <a:t>Use domain events to explicitly implement side effects of changes within your domain. In other words, and using DDD terminology, use domain events to explicitly implement side effects across multiple aggregates</a:t>
            </a:r>
          </a:p>
          <a:p>
            <a:r>
              <a:rPr lang="en-CA" b="0" i="0">
                <a:effectLst/>
                <a:latin typeface="Segoe UI" panose="020B0502040204020203" pitchFamily="34" charset="0"/>
              </a:rPr>
              <a:t>A domain event should be used to propagate state changes across multiple aggregates within the same domain model.</a:t>
            </a:r>
            <a:endParaRPr lang="en-CA" dirty="0"/>
          </a:p>
        </p:txBody>
      </p:sp>
    </p:spTree>
    <p:extLst>
      <p:ext uri="{BB962C8B-B14F-4D97-AF65-F5344CB8AC3E}">
        <p14:creationId xmlns:p14="http://schemas.microsoft.com/office/powerpoint/2010/main" val="714920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3">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5" name="Content Placeholder 4" descr="Diagram&#10;&#10;Description automatically generated">
            <a:extLst>
              <a:ext uri="{FF2B5EF4-FFF2-40B4-BE49-F238E27FC236}">
                <a16:creationId xmlns:a16="http://schemas.microsoft.com/office/drawing/2014/main" id="{B2AF829D-E89C-D116-5533-335FCBC3636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2027"/>
          <a:stretch/>
        </p:blipFill>
        <p:spPr>
          <a:xfrm>
            <a:off x="797391" y="804334"/>
            <a:ext cx="10615494" cy="5070210"/>
          </a:xfrm>
          <a:prstGeom prst="rect">
            <a:avLst/>
          </a:prstGeom>
        </p:spPr>
      </p:pic>
    </p:spTree>
    <p:extLst>
      <p:ext uri="{BB962C8B-B14F-4D97-AF65-F5344CB8AC3E}">
        <p14:creationId xmlns:p14="http://schemas.microsoft.com/office/powerpoint/2010/main" val="4243158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B7A2A3-97CD-4933-BD11-D15E67C720B4}"/>
              </a:ext>
            </a:extLst>
          </p:cNvPr>
          <p:cNvSpPr>
            <a:spLocks noGrp="1"/>
          </p:cNvSpPr>
          <p:nvPr>
            <p:ph type="title"/>
          </p:nvPr>
        </p:nvSpPr>
        <p:spPr>
          <a:xfrm>
            <a:off x="1171074" y="1396686"/>
            <a:ext cx="3240506" cy="4064628"/>
          </a:xfrm>
        </p:spPr>
        <p:txBody>
          <a:bodyPr>
            <a:normAutofit/>
          </a:bodyPr>
          <a:lstStyle/>
          <a:p>
            <a:r>
              <a:rPr lang="en-CA" b="0" i="0">
                <a:solidFill>
                  <a:srgbClr val="FFFFFF"/>
                </a:solidFill>
                <a:effectLst/>
                <a:latin typeface="charter"/>
              </a:rPr>
              <a:t>Software Entropy</a:t>
            </a:r>
            <a:endParaRPr lang="en-CA">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A27A7B0-9EAE-B88D-FDBD-2C3F7A235B83}"/>
              </a:ext>
            </a:extLst>
          </p:cNvPr>
          <p:cNvSpPr>
            <a:spLocks noGrp="1"/>
          </p:cNvSpPr>
          <p:nvPr>
            <p:ph idx="1"/>
          </p:nvPr>
        </p:nvSpPr>
        <p:spPr>
          <a:xfrm>
            <a:off x="5370153" y="1526033"/>
            <a:ext cx="5536397" cy="3935281"/>
          </a:xfrm>
        </p:spPr>
        <p:txBody>
          <a:bodyPr>
            <a:normAutofit/>
          </a:bodyPr>
          <a:lstStyle/>
          <a:p>
            <a:r>
              <a:rPr lang="zh-CN" altLang="en-US" dirty="0"/>
              <a:t>尽管软件开发几乎不受任何物理定律的约束，熵（</a:t>
            </a:r>
            <a:r>
              <a:rPr lang="en-US" altLang="zh-CN" dirty="0"/>
              <a:t>entropy</a:t>
            </a:r>
            <a:r>
              <a:rPr lang="zh-CN" altLang="en-US" dirty="0"/>
              <a:t>）对我们的影响却很大。</a:t>
            </a:r>
            <a:endParaRPr lang="en-CA" altLang="zh-CN"/>
          </a:p>
          <a:p>
            <a:r>
              <a:rPr lang="zh-CN" altLang="en-US" dirty="0"/>
              <a:t>熵是一个来自物理学的概念，指的是某个系统中的 “无序” 的总量，</a:t>
            </a:r>
            <a:endParaRPr lang="en-CA" altLang="zh-CN"/>
          </a:p>
          <a:p>
            <a:pPr marL="0" indent="0">
              <a:buNone/>
            </a:pPr>
            <a:r>
              <a:rPr lang="zh-CN" altLang="en-US" dirty="0"/>
              <a:t>热力学定律保证了宇宙中的熵倾向于最大化</a:t>
            </a:r>
            <a:endParaRPr lang="en-CA" altLang="zh-CN"/>
          </a:p>
          <a:p>
            <a:r>
              <a:rPr lang="zh-CN" altLang="en-US" dirty="0"/>
              <a:t>当软件中的无序增长时，称之为 </a:t>
            </a:r>
            <a:r>
              <a:rPr lang="zh-CN" altLang="en-US" b="1" dirty="0"/>
              <a:t>“软件腐烂（</a:t>
            </a:r>
            <a:r>
              <a:rPr lang="en-US" altLang="zh-CN" b="1" dirty="0"/>
              <a:t>software rot</a:t>
            </a:r>
            <a:r>
              <a:rPr lang="zh-CN" altLang="en-US" b="1" dirty="0"/>
              <a:t>）”</a:t>
            </a:r>
            <a:endParaRPr lang="en-CA" altLang="zh-CN" b="1"/>
          </a:p>
          <a:p>
            <a:endParaRPr lang="zh-CN" altLang="en-US" dirty="0"/>
          </a:p>
        </p:txBody>
      </p:sp>
    </p:spTree>
    <p:extLst>
      <p:ext uri="{BB962C8B-B14F-4D97-AF65-F5344CB8AC3E}">
        <p14:creationId xmlns:p14="http://schemas.microsoft.com/office/powerpoint/2010/main" val="1740747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5E8C6-7FD2-52D6-DEAC-519EB824DABD}"/>
              </a:ext>
            </a:extLst>
          </p:cNvPr>
          <p:cNvSpPr>
            <a:spLocks noGrp="1"/>
          </p:cNvSpPr>
          <p:nvPr>
            <p:ph type="title"/>
          </p:nvPr>
        </p:nvSpPr>
        <p:spPr>
          <a:xfrm>
            <a:off x="686834" y="1153572"/>
            <a:ext cx="3200400" cy="4461163"/>
          </a:xfrm>
        </p:spPr>
        <p:txBody>
          <a:bodyPr>
            <a:normAutofit/>
          </a:bodyPr>
          <a:lstStyle/>
          <a:p>
            <a:r>
              <a:rPr lang="en-CA" b="0" i="0">
                <a:solidFill>
                  <a:srgbClr val="FFFFFF"/>
                </a:solidFill>
                <a:effectLst/>
                <a:latin typeface="charter"/>
              </a:rPr>
              <a:t>Software Entropy</a:t>
            </a:r>
            <a:endParaRPr lang="en-CA">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52F74D0-097C-2BA1-EE94-E1EABF7B292F}"/>
              </a:ext>
            </a:extLst>
          </p:cNvPr>
          <p:cNvSpPr>
            <a:spLocks noGrp="1"/>
          </p:cNvSpPr>
          <p:nvPr>
            <p:ph idx="1"/>
          </p:nvPr>
        </p:nvSpPr>
        <p:spPr>
          <a:xfrm>
            <a:off x="4447308" y="591344"/>
            <a:ext cx="6906491" cy="5585619"/>
          </a:xfrm>
        </p:spPr>
        <p:txBody>
          <a:bodyPr anchor="ctr">
            <a:normAutofit/>
          </a:bodyPr>
          <a:lstStyle/>
          <a:p>
            <a:r>
              <a:rPr lang="zh-CN" altLang="en-US" b="0" i="0">
                <a:effectLst/>
                <a:latin typeface="pingfang SC"/>
              </a:rPr>
              <a:t>很多元素可以崔进软件腐烂，其中最重要的一个似乎是开发项目时的心理（或文化），即使你的团队只有你一个人，你开发项目时的心理也可能是非常微妙的事情。尽管制定了最好的计划，拥有最好的开发者，项目在其生命周期中仍可能遭遇毁灭和衰败，而另一些项目，尽管遇到巨大的困难和接连而来的挫折，却成功的击败自然的无序倾向，设法取得相当好的结果</a:t>
            </a:r>
            <a:endParaRPr lang="en-CA"/>
          </a:p>
        </p:txBody>
      </p:sp>
    </p:spTree>
    <p:extLst>
      <p:ext uri="{BB962C8B-B14F-4D97-AF65-F5344CB8AC3E}">
        <p14:creationId xmlns:p14="http://schemas.microsoft.com/office/powerpoint/2010/main" val="4246106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2DF879-10E6-93D7-7919-FA61D6AD3632}"/>
              </a:ext>
            </a:extLst>
          </p:cNvPr>
          <p:cNvSpPr>
            <a:spLocks noGrp="1"/>
          </p:cNvSpPr>
          <p:nvPr>
            <p:ph type="title"/>
          </p:nvPr>
        </p:nvSpPr>
        <p:spPr>
          <a:xfrm>
            <a:off x="1171074" y="1396686"/>
            <a:ext cx="3240506" cy="4064628"/>
          </a:xfrm>
        </p:spPr>
        <p:txBody>
          <a:bodyPr>
            <a:normAutofit/>
          </a:bodyPr>
          <a:lstStyle/>
          <a:p>
            <a:r>
              <a:rPr lang="en-US" altLang="zh-CN" b="0" i="0">
                <a:solidFill>
                  <a:srgbClr val="FFFFFF"/>
                </a:solidFill>
                <a:effectLst/>
                <a:latin typeface="Helvetica Neue"/>
              </a:rPr>
              <a:t>Broken windows theory</a:t>
            </a:r>
            <a:endParaRPr lang="en-CA">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D53D781-8C82-B113-97B8-BAEB5CE6F718}"/>
              </a:ext>
            </a:extLst>
          </p:cNvPr>
          <p:cNvSpPr>
            <a:spLocks noGrp="1"/>
          </p:cNvSpPr>
          <p:nvPr>
            <p:ph idx="1"/>
          </p:nvPr>
        </p:nvSpPr>
        <p:spPr>
          <a:xfrm>
            <a:off x="5370153" y="1526033"/>
            <a:ext cx="5536397" cy="3935281"/>
          </a:xfrm>
        </p:spPr>
        <p:txBody>
          <a:bodyPr>
            <a:normAutofit/>
          </a:bodyPr>
          <a:lstStyle/>
          <a:p>
            <a:r>
              <a:rPr lang="zh-CN" altLang="en-US" sz="1800" b="0" i="0">
                <a:effectLst/>
                <a:latin typeface="Helvetica Neue"/>
              </a:rPr>
              <a:t>破窗效应（英语：</a:t>
            </a:r>
            <a:r>
              <a:rPr lang="en-US" altLang="zh-CN" sz="1800" b="0" i="0">
                <a:effectLst/>
                <a:latin typeface="Helvetica Neue"/>
              </a:rPr>
              <a:t>Broken windows theory</a:t>
            </a:r>
            <a:r>
              <a:rPr lang="zh-CN" altLang="en-US" sz="1800" b="0" i="0">
                <a:effectLst/>
                <a:latin typeface="Helvetica Neue"/>
              </a:rPr>
              <a:t>）是</a:t>
            </a:r>
            <a:r>
              <a:rPr lang="zh-CN" altLang="en-US" sz="1800" b="0" i="0" u="none" strike="noStrike">
                <a:effectLst/>
                <a:latin typeface="Helvetica Neue"/>
                <a:hlinkClick r:id="rId2"/>
              </a:rPr>
              <a:t>犯罪学</a:t>
            </a:r>
            <a:r>
              <a:rPr lang="zh-CN" altLang="en-US" sz="1800" b="0" i="0">
                <a:effectLst/>
                <a:latin typeface="Helvetica Neue"/>
              </a:rPr>
              <a:t>的一个理论，该理论由詹姆士</a:t>
            </a:r>
            <a:r>
              <a:rPr lang="en-US" altLang="zh-CN" sz="1800" b="0" i="0">
                <a:effectLst/>
                <a:latin typeface="Helvetica Neue"/>
              </a:rPr>
              <a:t>·</a:t>
            </a:r>
            <a:r>
              <a:rPr lang="zh-CN" altLang="en-US" sz="1800" b="0" i="0">
                <a:effectLst/>
                <a:latin typeface="Helvetica Neue"/>
              </a:rPr>
              <a:t>威尔逊（</a:t>
            </a:r>
            <a:r>
              <a:rPr lang="en-US" altLang="zh-CN" sz="1800" b="0" i="0">
                <a:effectLst/>
                <a:latin typeface="Helvetica Neue"/>
              </a:rPr>
              <a:t>James Q. Wilson</a:t>
            </a:r>
            <a:r>
              <a:rPr lang="zh-CN" altLang="en-US" sz="1800" b="0" i="0">
                <a:effectLst/>
                <a:latin typeface="Helvetica Neue"/>
              </a:rPr>
              <a:t>）及乔治</a:t>
            </a:r>
            <a:r>
              <a:rPr lang="en-US" altLang="zh-CN" sz="1800" b="0" i="0">
                <a:effectLst/>
                <a:latin typeface="Helvetica Neue"/>
              </a:rPr>
              <a:t>·</a:t>
            </a:r>
            <a:r>
              <a:rPr lang="zh-CN" altLang="en-US" sz="1800" b="0" i="0">
                <a:effectLst/>
                <a:latin typeface="Helvetica Neue"/>
              </a:rPr>
              <a:t>凯林（</a:t>
            </a:r>
            <a:r>
              <a:rPr lang="en-US" altLang="zh-CN" sz="1800" b="0" i="0">
                <a:effectLst/>
                <a:latin typeface="Helvetica Neue"/>
              </a:rPr>
              <a:t>George L. </a:t>
            </a:r>
            <a:r>
              <a:rPr lang="en-US" altLang="zh-CN" sz="1800" b="0" i="0" err="1">
                <a:effectLst/>
                <a:latin typeface="Helvetica Neue"/>
              </a:rPr>
              <a:t>Kelling</a:t>
            </a:r>
            <a:r>
              <a:rPr lang="zh-CN" altLang="en-US" sz="1800" b="0" i="0">
                <a:effectLst/>
                <a:latin typeface="Helvetica Neue"/>
              </a:rPr>
              <a:t>）提出，并刊于</a:t>
            </a:r>
            <a:r>
              <a:rPr lang="en-US" altLang="zh-CN" sz="1800" b="0" i="0">
                <a:effectLst/>
                <a:latin typeface="Helvetica Neue"/>
              </a:rPr>
              <a:t>《The Atlantic Monthly》1982</a:t>
            </a:r>
            <a:r>
              <a:rPr lang="zh-CN" altLang="en-US" sz="1800" b="0" i="0">
                <a:effectLst/>
                <a:latin typeface="Helvetica Neue"/>
              </a:rPr>
              <a:t>年</a:t>
            </a:r>
            <a:r>
              <a:rPr lang="en-US" altLang="zh-CN" sz="1800" b="0" i="0">
                <a:effectLst/>
                <a:latin typeface="Helvetica Neue"/>
              </a:rPr>
              <a:t>3</a:t>
            </a:r>
            <a:r>
              <a:rPr lang="zh-CN" altLang="en-US" sz="1800" b="0" i="0">
                <a:effectLst/>
                <a:latin typeface="Helvetica Neue"/>
              </a:rPr>
              <a:t>月版的一篇题为</a:t>
            </a:r>
            <a:r>
              <a:rPr lang="en-US" altLang="zh-CN" sz="1800" b="0" i="0">
                <a:effectLst/>
                <a:latin typeface="Helvetica Neue"/>
              </a:rPr>
              <a:t>《Broken Windows》</a:t>
            </a:r>
            <a:r>
              <a:rPr lang="zh-CN" altLang="en-US" sz="1800" b="0" i="0">
                <a:effectLst/>
                <a:latin typeface="Helvetica Neue"/>
              </a:rPr>
              <a:t>的文章。</a:t>
            </a:r>
          </a:p>
          <a:p>
            <a:r>
              <a:rPr lang="zh-CN" altLang="en-US" sz="1800" b="0" i="0">
                <a:effectLst/>
                <a:latin typeface="Helvetica Neue"/>
              </a:rPr>
              <a:t>此理论认为环境中的不良现象如果被放任存在，会诱使人们仿效，甚至变本加厉。以一幢有少许破窗的建筑为例，如果那些窗不被修理好，可能将会有破坏者破坏更多的窗户。最终他们甚至会闯入建筑内，如果发现无人居住，也许就在那里定居或者纵火。一面墙，如果出现一些</a:t>
            </a:r>
            <a:r>
              <a:rPr lang="zh-CN" altLang="en-US" sz="1800" b="0" i="0" u="none" strike="noStrike">
                <a:effectLst/>
                <a:latin typeface="Helvetica Neue"/>
                <a:hlinkClick r:id="rId3"/>
              </a:rPr>
              <a:t>涂鸦</a:t>
            </a:r>
            <a:r>
              <a:rPr lang="zh-CN" altLang="en-US" sz="1800" b="0" i="0">
                <a:effectLst/>
                <a:latin typeface="Helvetica Neue"/>
              </a:rPr>
              <a:t>没有被清洗掉，很快的，墙上就布满了</a:t>
            </a:r>
            <a:r>
              <a:rPr lang="zh-CN" altLang="en-US" sz="1800" b="0" i="0" u="none" strike="noStrike">
                <a:effectLst/>
                <a:latin typeface="Helvetica Neue"/>
                <a:hlinkClick r:id="rId4"/>
              </a:rPr>
              <a:t>乱七八糟</a:t>
            </a:r>
            <a:r>
              <a:rPr lang="zh-CN" altLang="en-US" sz="1800" b="0" i="0">
                <a:effectLst/>
                <a:latin typeface="Helvetica Neue"/>
              </a:rPr>
              <a:t>、</a:t>
            </a:r>
            <a:r>
              <a:rPr lang="zh-CN" altLang="en-US" sz="1800" b="0" i="0" u="none" strike="noStrike">
                <a:effectLst/>
                <a:latin typeface="Helvetica Neue"/>
                <a:hlinkClick r:id="rId5"/>
              </a:rPr>
              <a:t>不堪入目</a:t>
            </a:r>
            <a:r>
              <a:rPr lang="zh-CN" altLang="en-US" sz="1800" b="0" i="0">
                <a:effectLst/>
                <a:latin typeface="Helvetica Neue"/>
              </a:rPr>
              <a:t>的东西；一条人行道有些许纸屑，不久后就会有更多垃圾，最终人们会视若理所当然地将垃圾顺手丢弃在地上。这个现象，就是</a:t>
            </a:r>
            <a:r>
              <a:rPr lang="zh-CN" altLang="en-US" sz="1800" b="0" i="0" u="none" strike="noStrike">
                <a:effectLst/>
                <a:latin typeface="Helvetica Neue"/>
                <a:hlinkClick r:id="rId6"/>
              </a:rPr>
              <a:t>犯罪心理学</a:t>
            </a:r>
            <a:r>
              <a:rPr lang="zh-CN" altLang="en-US" sz="1800" b="0" i="0">
                <a:effectLst/>
                <a:latin typeface="Helvetica Neue"/>
              </a:rPr>
              <a:t>中的破窗效应</a:t>
            </a:r>
          </a:p>
          <a:p>
            <a:endParaRPr lang="en-CA" sz="1800"/>
          </a:p>
        </p:txBody>
      </p:sp>
    </p:spTree>
    <p:extLst>
      <p:ext uri="{BB962C8B-B14F-4D97-AF65-F5344CB8AC3E}">
        <p14:creationId xmlns:p14="http://schemas.microsoft.com/office/powerpoint/2010/main" val="1598262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7CE4B-818C-054F-238F-1818C8050153}"/>
              </a:ext>
            </a:extLst>
          </p:cNvPr>
          <p:cNvSpPr>
            <a:spLocks noGrp="1"/>
          </p:cNvSpPr>
          <p:nvPr>
            <p:ph type="title"/>
          </p:nvPr>
        </p:nvSpPr>
        <p:spPr>
          <a:xfrm>
            <a:off x="838200" y="643467"/>
            <a:ext cx="2951205" cy="5571066"/>
          </a:xfrm>
        </p:spPr>
        <p:txBody>
          <a:bodyPr>
            <a:normAutofit/>
          </a:bodyPr>
          <a:lstStyle/>
          <a:p>
            <a:r>
              <a:rPr lang="zh-CN" altLang="en-US" b="1" i="0">
                <a:solidFill>
                  <a:srgbClr val="FFFFFF"/>
                </a:solidFill>
                <a:effectLst/>
                <a:latin typeface="-apple-system"/>
              </a:rPr>
              <a:t>破窗效应</a:t>
            </a:r>
            <a:endParaRPr lang="en-CA">
              <a:solidFill>
                <a:srgbClr val="FFFFFF"/>
              </a:solidFill>
            </a:endParaRPr>
          </a:p>
        </p:txBody>
      </p:sp>
      <p:sp>
        <p:nvSpPr>
          <p:cNvPr id="14" name="Rectangle: Rounded Corners 13">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ED382D8-7F3F-4DB2-AE12-97771604BDF1}"/>
              </a:ext>
            </a:extLst>
          </p:cNvPr>
          <p:cNvGraphicFramePr>
            <a:graphicFrameLocks noGrp="1"/>
          </p:cNvGraphicFramePr>
          <p:nvPr>
            <p:ph idx="1"/>
            <p:extLst>
              <p:ext uri="{D42A27DB-BD31-4B8C-83A1-F6EECF244321}">
                <p14:modId xmlns:p14="http://schemas.microsoft.com/office/powerpoint/2010/main" val="3058888767"/>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6892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60B3A3-AA00-8B78-E6C4-C621F20B5980}"/>
              </a:ext>
            </a:extLst>
          </p:cNvPr>
          <p:cNvSpPr>
            <a:spLocks noGrp="1"/>
          </p:cNvSpPr>
          <p:nvPr>
            <p:ph type="title"/>
          </p:nvPr>
        </p:nvSpPr>
        <p:spPr>
          <a:xfrm>
            <a:off x="838200" y="557189"/>
            <a:ext cx="3374136" cy="5567891"/>
          </a:xfrm>
        </p:spPr>
        <p:txBody>
          <a:bodyPr>
            <a:normAutofit/>
          </a:bodyPr>
          <a:lstStyle/>
          <a:p>
            <a:r>
              <a:rPr lang="en-CA" sz="5200" b="0" i="0">
                <a:effectLst/>
                <a:latin typeface="charter"/>
              </a:rPr>
              <a:t>Numerous </a:t>
            </a:r>
            <a:r>
              <a:rPr lang="en-CA" sz="5200">
                <a:latin typeface="charter"/>
              </a:rPr>
              <a:t>I</a:t>
            </a:r>
            <a:r>
              <a:rPr lang="en-CA" sz="5200" b="0" i="0">
                <a:effectLst/>
                <a:latin typeface="charter"/>
              </a:rPr>
              <a:t>terations</a:t>
            </a:r>
            <a:endParaRPr lang="en-CA" sz="5200"/>
          </a:p>
        </p:txBody>
      </p:sp>
      <p:graphicFrame>
        <p:nvGraphicFramePr>
          <p:cNvPr id="5" name="Content Placeholder 2">
            <a:extLst>
              <a:ext uri="{FF2B5EF4-FFF2-40B4-BE49-F238E27FC236}">
                <a16:creationId xmlns:a16="http://schemas.microsoft.com/office/drawing/2014/main" id="{D317763F-FB8E-7A98-EC04-2D93B91C4DE2}"/>
              </a:ext>
            </a:extLst>
          </p:cNvPr>
          <p:cNvGraphicFramePr>
            <a:graphicFrameLocks noGrp="1"/>
          </p:cNvGraphicFramePr>
          <p:nvPr>
            <p:ph idx="1"/>
            <p:extLst>
              <p:ext uri="{D42A27DB-BD31-4B8C-83A1-F6EECF244321}">
                <p14:modId xmlns:p14="http://schemas.microsoft.com/office/powerpoint/2010/main" val="3507568281"/>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5143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F005C1-691C-D19D-8AFE-0F876638102C}"/>
              </a:ext>
            </a:extLst>
          </p:cNvPr>
          <p:cNvSpPr>
            <a:spLocks noGrp="1"/>
          </p:cNvSpPr>
          <p:nvPr>
            <p:ph type="title"/>
          </p:nvPr>
        </p:nvSpPr>
        <p:spPr>
          <a:xfrm>
            <a:off x="686834" y="1153572"/>
            <a:ext cx="3200400" cy="4461163"/>
          </a:xfrm>
        </p:spPr>
        <p:txBody>
          <a:bodyPr>
            <a:normAutofit/>
          </a:bodyPr>
          <a:lstStyle/>
          <a:p>
            <a:r>
              <a:rPr lang="en-CA" b="0" i="0">
                <a:solidFill>
                  <a:srgbClr val="FFFFFF"/>
                </a:solidFill>
                <a:effectLst/>
                <a:latin typeface="charter"/>
              </a:rPr>
              <a:t>Model-View-Controller (MVC) architecture</a:t>
            </a:r>
            <a:endParaRPr lang="en-CA">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27B54D0-9BA8-B5D5-8819-EEE2F754D8BB}"/>
              </a:ext>
            </a:extLst>
          </p:cNvPr>
          <p:cNvSpPr>
            <a:spLocks noGrp="1"/>
          </p:cNvSpPr>
          <p:nvPr>
            <p:ph idx="1"/>
          </p:nvPr>
        </p:nvSpPr>
        <p:spPr>
          <a:xfrm>
            <a:off x="4447308" y="591344"/>
            <a:ext cx="6906491" cy="5585619"/>
          </a:xfrm>
        </p:spPr>
        <p:txBody>
          <a:bodyPr anchor="ctr">
            <a:normAutofit/>
          </a:bodyPr>
          <a:lstStyle/>
          <a:p>
            <a:r>
              <a:rPr lang="en-CA" sz="2400" b="0" i="0">
                <a:effectLst/>
                <a:latin typeface="charter"/>
              </a:rPr>
              <a:t>the “M” layer would hold all the business logic, but would not provide clear rules on how to maintain proper responsibility boundaries.</a:t>
            </a:r>
          </a:p>
          <a:p>
            <a:endParaRPr lang="en-CA" sz="2400">
              <a:latin typeface="charter"/>
            </a:endParaRPr>
          </a:p>
          <a:p>
            <a:r>
              <a:rPr lang="en-CA" sz="2400" b="0" i="0">
                <a:effectLst/>
                <a:latin typeface="charter"/>
              </a:rPr>
              <a:t> there was always risk of logic and responsibility leakage between components, making maintainability and stability trickier as the model evolved.</a:t>
            </a:r>
          </a:p>
          <a:p>
            <a:r>
              <a:rPr lang="en-CA" sz="2400" b="0" i="0">
                <a:effectLst/>
                <a:latin typeface="charter"/>
              </a:rPr>
              <a:t>communication with business experts, requirements gathering, and consensus between technical and non-technical teams to properly design and implement a system that solves a business problem is a constant iterative process where things can easily get misinterpreted, and ultimately derail the project from its original goals.</a:t>
            </a:r>
            <a:endParaRPr lang="en-CA" sz="2400"/>
          </a:p>
        </p:txBody>
      </p:sp>
    </p:spTree>
    <p:extLst>
      <p:ext uri="{BB962C8B-B14F-4D97-AF65-F5344CB8AC3E}">
        <p14:creationId xmlns:p14="http://schemas.microsoft.com/office/powerpoint/2010/main" val="3721809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84EB31-527D-4731-1831-B1F87142966E}"/>
              </a:ext>
            </a:extLst>
          </p:cNvPr>
          <p:cNvSpPr>
            <a:spLocks noGrp="1"/>
          </p:cNvSpPr>
          <p:nvPr>
            <p:ph type="title"/>
          </p:nvPr>
        </p:nvSpPr>
        <p:spPr>
          <a:xfrm>
            <a:off x="686834" y="591344"/>
            <a:ext cx="3200400" cy="5585619"/>
          </a:xfrm>
        </p:spPr>
        <p:txBody>
          <a:bodyPr>
            <a:normAutofit/>
          </a:bodyPr>
          <a:lstStyle/>
          <a:p>
            <a:r>
              <a:rPr lang="en-CA" b="0" i="0">
                <a:solidFill>
                  <a:srgbClr val="FFFFFF"/>
                </a:solidFill>
                <a:effectLst/>
                <a:latin typeface="charter"/>
              </a:rPr>
              <a:t>Domain-Driven Design (DDD)</a:t>
            </a:r>
            <a:endParaRPr lang="en-CA">
              <a:solidFill>
                <a:srgbClr val="FFFFFF"/>
              </a:solidFill>
            </a:endParaRPr>
          </a:p>
        </p:txBody>
      </p:sp>
      <p:sp>
        <p:nvSpPr>
          <p:cNvPr id="1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004CAA0-B921-CFAF-652C-822C4C7E50C4}"/>
              </a:ext>
            </a:extLst>
          </p:cNvPr>
          <p:cNvSpPr>
            <a:spLocks noGrp="1"/>
          </p:cNvSpPr>
          <p:nvPr>
            <p:ph idx="1"/>
          </p:nvPr>
        </p:nvSpPr>
        <p:spPr>
          <a:xfrm>
            <a:off x="4447308" y="591344"/>
            <a:ext cx="6906491" cy="5585619"/>
          </a:xfrm>
        </p:spPr>
        <p:txBody>
          <a:bodyPr anchor="ctr">
            <a:normAutofit/>
          </a:bodyPr>
          <a:lstStyle/>
          <a:p>
            <a:r>
              <a:rPr lang="en-CA" b="0" i="0">
                <a:effectLst/>
                <a:latin typeface="charter"/>
              </a:rPr>
              <a:t>reconciling the technical and non-technical forces that collide in a software project, and proposing a set of practices and patterns that facilitate building a successful system</a:t>
            </a:r>
          </a:p>
          <a:p>
            <a:endParaRPr lang="en-CA">
              <a:latin typeface="charter"/>
            </a:endParaRPr>
          </a:p>
          <a:p>
            <a:r>
              <a:rPr lang="en-CA" b="0" i="1">
                <a:effectLst/>
                <a:latin typeface="charter"/>
              </a:rPr>
              <a:t>“A specific sphere of activity or knowledge that defines a set of common requirements, terminology, and functionality on which the application logic works to solve a problem.”</a:t>
            </a:r>
            <a:endParaRPr lang="en-CA" dirty="0"/>
          </a:p>
        </p:txBody>
      </p:sp>
    </p:spTree>
    <p:extLst>
      <p:ext uri="{BB962C8B-B14F-4D97-AF65-F5344CB8AC3E}">
        <p14:creationId xmlns:p14="http://schemas.microsoft.com/office/powerpoint/2010/main" val="145024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203</TotalTime>
  <Words>2008</Words>
  <Application>Microsoft Office PowerPoint</Application>
  <PresentationFormat>Widescreen</PresentationFormat>
  <Paragraphs>98</Paragraphs>
  <Slides>28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-apple-system</vt:lpstr>
      <vt:lpstr>charter</vt:lpstr>
      <vt:lpstr>Helvetica Neue</vt:lpstr>
      <vt:lpstr>pingfang SC</vt:lpstr>
      <vt:lpstr>sohne</vt:lpstr>
      <vt:lpstr>Arial</vt:lpstr>
      <vt:lpstr>Calibri</vt:lpstr>
      <vt:lpstr>Calibri Light</vt:lpstr>
      <vt:lpstr>Segoe UI</vt:lpstr>
      <vt:lpstr>Office Theme</vt:lpstr>
      <vt:lpstr>Domain Driven Design</vt:lpstr>
      <vt:lpstr> Software Entropy</vt:lpstr>
      <vt:lpstr>Software Entropy</vt:lpstr>
      <vt:lpstr>Software Entropy</vt:lpstr>
      <vt:lpstr>Broken windows theory</vt:lpstr>
      <vt:lpstr>破窗效应</vt:lpstr>
      <vt:lpstr>Numerous Iterations</vt:lpstr>
      <vt:lpstr>Model-View-Controller (MVC) architecture</vt:lpstr>
      <vt:lpstr>Domain-Driven Design (DDD)</vt:lpstr>
      <vt:lpstr>DDD-Definition</vt:lpstr>
      <vt:lpstr>Benefits</vt:lpstr>
      <vt:lpstr>Methodology</vt:lpstr>
      <vt:lpstr>Methodology</vt:lpstr>
      <vt:lpstr>Methodology</vt:lpstr>
      <vt:lpstr>PowerPoint Presentation</vt:lpstr>
      <vt:lpstr>Collaborative Modeling</vt:lpstr>
      <vt:lpstr>Collaborative Modeling</vt:lpstr>
      <vt:lpstr>Tactical Design</vt:lpstr>
      <vt:lpstr>Tactical Design</vt:lpstr>
      <vt:lpstr>Tactical Design</vt:lpstr>
      <vt:lpstr>Isolation</vt:lpstr>
      <vt:lpstr>PowerPoint Presentation</vt:lpstr>
      <vt:lpstr>DDD-Microservices</vt:lpstr>
      <vt:lpstr>Microservices Boundaries</vt:lpstr>
      <vt:lpstr>PowerPoint Presentation</vt:lpstr>
      <vt:lpstr>PowerPoint Presentation</vt:lpstr>
      <vt:lpstr>Domain Events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Driven Design</dc:title>
  <dc:creator>Manfred Hu</dc:creator>
  <cp:lastModifiedBy>Manfred Hu</cp:lastModifiedBy>
  <cp:revision>8</cp:revision>
  <dcterms:created xsi:type="dcterms:W3CDTF">2022-05-19T02:13:43Z</dcterms:created>
  <dcterms:modified xsi:type="dcterms:W3CDTF">2022-05-19T14:26:33Z</dcterms:modified>
</cp:coreProperties>
</file>