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57" r:id="rId18"/>
    <p:sldId id="272" r:id="rId19"/>
    <p:sldId id="273" r:id="rId20"/>
    <p:sldId id="274" r:id="rId21"/>
    <p:sldId id="275" r:id="rId22"/>
    <p:sldId id="276" r:id="rId23"/>
    <p:sldId id="285" r:id="rId24"/>
    <p:sldId id="286" r:id="rId25"/>
    <p:sldId id="277" r:id="rId26"/>
    <p:sldId id="287" r:id="rId27"/>
    <p:sldId id="279" r:id="rId28"/>
    <p:sldId id="280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D64F-4B5A-416E-C5E2-E9407DF48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EE752-E38C-10F1-8C81-F1B491E4F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1FD60-87FC-33F4-CBBD-49D99D01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6A8EB-03C1-42F6-8D75-B6D82877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BACA9-D8FE-E759-B433-A9244C55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30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1B84-91A8-2AE2-70DC-CA6C8849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0F45E-5714-463F-2C41-E2A17544F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02466-35C0-E8A0-2E60-294B2E8E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CAB5-926F-2662-C383-E0D1B232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40E38-424A-1DD0-66E9-5F7B98B8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80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53A29-98A7-75F5-354E-BB9CEF502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D6544-86BD-2899-6383-29AC10756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DBAAA-43E8-D1DB-C13E-53D76B58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F78EE-9754-B346-15CE-63E6F133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BE15B-2D3E-1B8E-D0B8-FDE64A29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33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9A29-8028-BE56-0DE6-CF92CB60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E513A-C0B1-0586-F093-20528285E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DDB6F-37A4-8F49-576E-09DD57B2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0C895-D032-4414-53FF-2A7CD9F3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E468E-5296-636F-6A96-A16E1F70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659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E3A4-3C50-86B7-EF48-23880518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9AAB1-E3DB-7571-AA61-160BD8226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DEBFB-9AD9-77A2-259C-81E268AA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7D174-A407-0525-6247-A264059E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70282-A1D7-E28B-135A-2C747419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13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630E-2A8B-290C-5F72-55289008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F236B-952F-80E3-4130-6A000094F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E2B38-A3AC-EAD5-38F8-2B142D3A6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F42CD-EBB2-D882-2820-867B5635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3DE84-21D7-3277-1332-418F279E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E6142-F695-30C4-53AD-B9EFFB37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231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31AC-25F9-C088-3ECD-5FFA4B51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984C7-B792-239B-9125-77FF5502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3F4C2-6F23-A5B3-BD46-51615FA62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BB840-3A5A-87E7-37E6-2AA305035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CAB4C-F85F-2990-D24C-31C44B64B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25218-5547-1578-9F04-8D32F3DF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DBDF1-EDF0-756D-8D2E-798D2C83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9A460-ADC2-A767-9D2F-DF562B09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2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802C-629A-F8A7-562E-F0ECDCB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7DF3E-1689-A6B4-5275-D2946DA7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CD62A-11B1-F2BA-7C06-9C07B4DE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C8B2E-0038-E1D6-83FC-09292076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306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9BA7B-0D1D-6B1C-EF70-2D6565EA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8B64F-80C7-1AA5-8D15-37AA16A6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06E45-8960-3555-8F93-2B63C648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19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973A-C2A5-9486-582E-6940B5C6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29DCB-65A5-BB94-4694-7EB8D0537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86719-0E47-3223-7CAC-0B725ED07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7C24E-D191-8ACE-327D-273D4260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37E96-E184-B65D-1461-26D5BA15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24666-2507-2A6A-96DD-913ACD6C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01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E63F-D1BB-8636-0A2B-2158F975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75A18-F77C-3D40-F12B-786C2829C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C690F-AE1C-AAC1-11D0-893BD5E47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3E983-BA0B-AAEB-4174-3863997A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28E6-9BDE-49F8-80E1-230A40971B7D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3C0D9-72A8-F898-E4B3-71AEB68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B9C65-B25F-0E61-8024-64C01505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38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6DD2D-A3D3-B733-B78E-7FCDFE076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06947-08BF-A77F-00C4-E16EF29D5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A0F15-5065-CF14-26E4-5426C0CDA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828E6-9BDE-49F8-80E1-230A40971B7D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A01AA-F528-95F7-B069-D17D62D06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C443-B56B-DA50-1A49-9255052B8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297DE-5FDA-4EAB-82B6-2754AAEA9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648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27A7-1DB3-6FA1-EED3-F67326354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62" y="111640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CA" dirty="0"/>
              <a:t>Design Pattern </a:t>
            </a:r>
            <a:br>
              <a:rPr lang="en-CA" dirty="0"/>
            </a:br>
            <a:r>
              <a:rPr lang="en-CA" dirty="0"/>
              <a:t>And </a:t>
            </a:r>
            <a:br>
              <a:rPr lang="en-CA" dirty="0"/>
            </a:br>
            <a:r>
              <a:rPr lang="en-CA" dirty="0"/>
              <a:t>Object Oriented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4D248-6047-27BC-2087-1272B8758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1086" y="4312043"/>
            <a:ext cx="3822551" cy="461963"/>
          </a:xfrm>
        </p:spPr>
        <p:txBody>
          <a:bodyPr/>
          <a:lstStyle/>
          <a:p>
            <a:r>
              <a:rPr lang="en-CA" dirty="0"/>
              <a:t>BY </a:t>
            </a:r>
            <a:r>
              <a:rPr lang="en-CA" i="1" dirty="0"/>
              <a:t>He Zhu</a:t>
            </a:r>
            <a:r>
              <a:rPr lang="en-CA" dirty="0"/>
              <a:t> @OTT</a:t>
            </a:r>
          </a:p>
        </p:txBody>
      </p:sp>
    </p:spTree>
    <p:extLst>
      <p:ext uri="{BB962C8B-B14F-4D97-AF65-F5344CB8AC3E}">
        <p14:creationId xmlns:p14="http://schemas.microsoft.com/office/powerpoint/2010/main" val="340680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A01E4F-6237-564C-CB13-E8B908363571}"/>
              </a:ext>
            </a:extLst>
          </p:cNvPr>
          <p:cNvSpPr txBox="1"/>
          <p:nvPr/>
        </p:nvSpPr>
        <p:spPr>
          <a:xfrm>
            <a:off x="1667435" y="903642"/>
            <a:ext cx="9184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解决方案：建立 </a:t>
            </a:r>
            <a:r>
              <a:rPr lang="zh-CN" altLang="en-US" sz="3600" b="1" dirty="0"/>
              <a:t>立体图形类 </a:t>
            </a:r>
            <a:r>
              <a:rPr lang="zh-CN" altLang="en-US" sz="3600" dirty="0"/>
              <a:t>和 </a:t>
            </a:r>
            <a:r>
              <a:rPr lang="zh-CN" altLang="en-US" sz="3600" b="1" dirty="0"/>
              <a:t>平面图形类</a:t>
            </a:r>
            <a:endParaRPr lang="en-CA" altLang="zh-CN" sz="3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不用怕父类定义的多</a:t>
            </a:r>
            <a:endParaRPr lang="en-CA" altLang="zh-CN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D8EAA-CD1B-4A41-C2E1-9F66982510C3}"/>
              </a:ext>
            </a:extLst>
          </p:cNvPr>
          <p:cNvSpPr/>
          <p:nvPr/>
        </p:nvSpPr>
        <p:spPr>
          <a:xfrm>
            <a:off x="2194931" y="3957038"/>
            <a:ext cx="7802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能不能再举一个例子呢？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120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2D08E0-77AE-18E7-2866-21461C7AC3C1}"/>
              </a:ext>
            </a:extLst>
          </p:cNvPr>
          <p:cNvSpPr/>
          <p:nvPr/>
        </p:nvSpPr>
        <p:spPr>
          <a:xfrm>
            <a:off x="744535" y="428530"/>
            <a:ext cx="107029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Interface Segregation Principle </a:t>
            </a:r>
            <a:r>
              <a:rPr lang="zh-CN" altLang="en-US" sz="4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接口分离原则</a:t>
            </a:r>
            <a:endParaRPr lang="en-US" sz="4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4483F-D2A8-AE8F-494E-201FDE9FFA71}"/>
              </a:ext>
            </a:extLst>
          </p:cNvPr>
          <p:cNvSpPr txBox="1"/>
          <p:nvPr/>
        </p:nvSpPr>
        <p:spPr>
          <a:xfrm>
            <a:off x="957430" y="1564032"/>
            <a:ext cx="8994953" cy="1697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不应该强迫一个类实现它用不上的接口</a:t>
            </a:r>
            <a:endParaRPr lang="en-CA" altLang="zh-CN" sz="24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父类：人类 （吃喝拉撒）</a:t>
            </a:r>
            <a:endParaRPr lang="en-CA" altLang="zh-CN" sz="24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子类：机器人（</a:t>
            </a:r>
            <a:r>
              <a:rPr lang="zh-CN" altLang="en-US" sz="2400" b="1" i="1" dirty="0"/>
              <a:t>强迫 </a:t>
            </a:r>
            <a:r>
              <a:rPr lang="zh-CN" altLang="en-US" sz="2400" b="1" dirty="0"/>
              <a:t>吃喝拉撒）</a:t>
            </a:r>
            <a:endParaRPr lang="en-CA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C0710-10CD-E9C0-C26B-824041F6B80F}"/>
              </a:ext>
            </a:extLst>
          </p:cNvPr>
          <p:cNvSpPr/>
          <p:nvPr/>
        </p:nvSpPr>
        <p:spPr>
          <a:xfrm>
            <a:off x="957430" y="4279301"/>
            <a:ext cx="101434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What’s the difference between </a:t>
            </a:r>
            <a:r>
              <a:rPr lang="en-US" sz="3200" b="0" i="1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abstract</a:t>
            </a:r>
            <a:r>
              <a:rPr lang="en-US" sz="32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b="0" i="1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</a:t>
            </a:r>
            <a:r>
              <a:rPr lang="en-US" sz="3200" b="0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</a:t>
            </a:r>
            <a:r>
              <a:rPr lang="en-US" sz="3200" b="0" i="1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interface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6298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30171C-BB78-0832-716F-DD8D85AEA152}"/>
              </a:ext>
            </a:extLst>
          </p:cNvPr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kern="120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Dependency Inversion Principle </a:t>
            </a:r>
            <a:r>
              <a:rPr lang="zh-CN" altLang="en-US" sz="3600" b="0" kern="120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依赖反转原则</a:t>
            </a:r>
            <a:endParaRPr lang="en-US" sz="3600" b="0" kern="1200" cap="none" spc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EB1899-761B-A67F-D003-5A4D7397D3F7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抽象不应该依赖于具体实现，</a:t>
            </a:r>
            <a:r>
              <a:rPr lang="zh-CN" altLang="en-US" sz="2000" b="1" dirty="0"/>
              <a:t>具体实现应该依赖于抽象</a:t>
            </a:r>
            <a:endParaRPr lang="en-US" altLang="zh-CN" sz="20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High-level </a:t>
            </a:r>
            <a:r>
              <a:rPr lang="zh-CN" altLang="en-US" sz="2000" b="1" dirty="0"/>
              <a:t>的实体不应该依赖于</a:t>
            </a:r>
            <a:r>
              <a:rPr lang="en-US" sz="2000" b="1" dirty="0"/>
              <a:t>low-level </a:t>
            </a:r>
            <a:r>
              <a:rPr lang="zh-CN" altLang="en-US" sz="2000" b="1" dirty="0"/>
              <a:t>的实体</a:t>
            </a:r>
            <a:endParaRPr lang="en-US" sz="20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D7C37CF-E847-83D2-6DF7-3F9A0E7A0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820" y="1738411"/>
            <a:ext cx="7641179" cy="511958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274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6A503EA-951B-702B-FEA0-31B2C3BD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230523" cy="68544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CC1504-05CC-47FF-45CA-5FCC154447BE}"/>
              </a:ext>
            </a:extLst>
          </p:cNvPr>
          <p:cNvSpPr txBox="1"/>
          <p:nvPr/>
        </p:nvSpPr>
        <p:spPr>
          <a:xfrm>
            <a:off x="6914698" y="0"/>
            <a:ext cx="5277302" cy="13753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AreaCalculate </a:t>
            </a:r>
            <a:r>
              <a:rPr lang="zh-CN" altLang="en-US" sz="2000" dirty="0"/>
              <a:t>对 </a:t>
            </a:r>
            <a:r>
              <a:rPr lang="en-US" altLang="zh-CN" sz="2000" dirty="0"/>
              <a:t>Triangle</a:t>
            </a:r>
            <a:r>
              <a:rPr lang="zh-CN" altLang="en-US" sz="2000" dirty="0"/>
              <a:t>（外部类）有依赖</a:t>
            </a:r>
            <a:endParaRPr lang="en-US" altLang="zh-CN" sz="20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如果 </a:t>
            </a:r>
            <a:r>
              <a:rPr lang="en-US" altLang="zh-CN" sz="2000" dirty="0"/>
              <a:t>Triangle </a:t>
            </a:r>
            <a:r>
              <a:rPr lang="zh-CN" altLang="en-US" sz="2000" dirty="0"/>
              <a:t>被删除了，则无法编译</a:t>
            </a:r>
            <a:endParaRPr lang="en-US" altLang="zh-CN" sz="20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如果 </a:t>
            </a:r>
            <a:r>
              <a:rPr lang="en-US" sz="2000" b="1" i="1" dirty="0"/>
              <a:t>Triangle </a:t>
            </a:r>
            <a:r>
              <a:rPr lang="zh-CN" altLang="en-US" sz="2000" b="1" i="1" dirty="0"/>
              <a:t>中的</a:t>
            </a:r>
            <a:r>
              <a:rPr lang="en-US" altLang="zh-CN" sz="2000" b="1" i="1" dirty="0"/>
              <a:t> h or b </a:t>
            </a:r>
            <a:r>
              <a:rPr lang="zh-CN" altLang="en-US" sz="2000" b="1" i="1" dirty="0"/>
              <a:t>变成 </a:t>
            </a:r>
            <a:r>
              <a:rPr lang="en-US" altLang="zh-CN" sz="2000" b="1" i="1" dirty="0"/>
              <a:t>private</a:t>
            </a:r>
            <a:r>
              <a:rPr lang="zh-CN" altLang="en-US" sz="2000" b="1" i="1" dirty="0"/>
              <a:t>，则无法调用</a:t>
            </a:r>
            <a:r>
              <a:rPr lang="zh-CN" altLang="en-US" sz="2000" dirty="0"/>
              <a:t>，直接影响 </a:t>
            </a:r>
            <a:r>
              <a:rPr lang="en-US" altLang="zh-CN" sz="2000" dirty="0"/>
              <a:t>AreaCalculator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20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D298A3-7114-7AB1-663F-A6FB1384BD14}"/>
              </a:ext>
            </a:extLst>
          </p:cNvPr>
          <p:cNvSpPr txBox="1"/>
          <p:nvPr/>
        </p:nvSpPr>
        <p:spPr>
          <a:xfrm>
            <a:off x="852497" y="3241796"/>
            <a:ext cx="410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应该依赖于 </a:t>
            </a:r>
            <a:r>
              <a:rPr lang="zh-CN" altLang="en-US" b="1" dirty="0"/>
              <a:t>抽象的</a:t>
            </a:r>
            <a:r>
              <a:rPr lang="zh-CN" altLang="en-US" dirty="0"/>
              <a:t>，如 </a:t>
            </a:r>
            <a:r>
              <a:rPr lang="en-US" altLang="zh-CN" dirty="0"/>
              <a:t>Shape </a:t>
            </a:r>
            <a:endParaRPr lang="en-CA" b="1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D4659-386C-5E56-8D63-464B012230A5}"/>
              </a:ext>
            </a:extLst>
          </p:cNvPr>
          <p:cNvSpPr/>
          <p:nvPr/>
        </p:nvSpPr>
        <p:spPr>
          <a:xfrm>
            <a:off x="532133" y="540689"/>
            <a:ext cx="42709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Good Practice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8E967-7080-1FE7-8885-132E3933B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110" y="1292080"/>
            <a:ext cx="7388889" cy="560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60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A8AE9B-58F4-85F3-E027-102CCA1FC092}"/>
              </a:ext>
            </a:extLst>
          </p:cNvPr>
          <p:cNvSpPr/>
          <p:nvPr/>
        </p:nvSpPr>
        <p:spPr>
          <a:xfrm>
            <a:off x="852930" y="385497"/>
            <a:ext cx="104861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迪米特法则（最少知道原则）（</a:t>
            </a:r>
            <a:r>
              <a:rPr lang="en-US" sz="3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Demeter Principle）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129FCE-6EF2-5A9A-9996-01D7359EE480}"/>
              </a:ext>
            </a:extLst>
          </p:cNvPr>
          <p:cNvSpPr txBox="1"/>
          <p:nvPr/>
        </p:nvSpPr>
        <p:spPr>
          <a:xfrm>
            <a:off x="852930" y="1226372"/>
            <a:ext cx="107007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一个类</a:t>
            </a:r>
            <a:r>
              <a:rPr lang="zh-CN" altLang="en-US" sz="2800" dirty="0">
                <a:solidFill>
                  <a:schemeClr val="accent2"/>
                </a:solidFill>
              </a:rPr>
              <a:t>对自己依赖的类知道的越少越好</a:t>
            </a:r>
            <a:r>
              <a:rPr lang="zh-CN" altLang="en-US" sz="2800" dirty="0"/>
              <a:t>。也就是说无论被依赖的类多么复杂，都应该将逻辑封装在方法的内部，通过 </a:t>
            </a:r>
            <a:r>
              <a:rPr lang="en-US" altLang="zh-CN" sz="2800" dirty="0"/>
              <a:t>public </a:t>
            </a:r>
            <a:r>
              <a:rPr lang="zh-CN" altLang="en-US" sz="2800" dirty="0"/>
              <a:t>方法提供给外部。这样当被依赖的类变化时，才能最小的影响该类。</a:t>
            </a:r>
            <a:br>
              <a:rPr lang="en-CA" altLang="zh-CN" sz="2800" dirty="0"/>
            </a:br>
            <a:endParaRPr lang="en-CA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最少知道原则的另一个表达方式是：只与直接的朋友通信。类之间只要有耦合关系，就叫朋友关系。耦合分为依赖、关联、聚合、组合等。我们称出现为成员变量、方法参数、方法返回值中的类为直接朋友。局部变量、临时变量则不是直接的朋友。我们要求陌生的类不要作为局部变量出现在类中。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669360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127C70-2622-922B-EC0B-303BF30665BB}"/>
              </a:ext>
            </a:extLst>
          </p:cNvPr>
          <p:cNvSpPr/>
          <p:nvPr/>
        </p:nvSpPr>
        <p:spPr>
          <a:xfrm>
            <a:off x="3095831" y="0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设计模式的分类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B0D101-D4F8-6745-451C-1022284F61C0}"/>
              </a:ext>
            </a:extLst>
          </p:cNvPr>
          <p:cNvSpPr txBox="1"/>
          <p:nvPr/>
        </p:nvSpPr>
        <p:spPr>
          <a:xfrm>
            <a:off x="785310" y="1225689"/>
            <a:ext cx="4087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创建型模式，共五种：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i="1" dirty="0">
                <a:solidFill>
                  <a:srgbClr val="FF0000"/>
                </a:solidFill>
              </a:rPr>
              <a:t>（简单）工厂方法模式</a:t>
            </a:r>
            <a:endParaRPr lang="en-CA" altLang="zh-CN" sz="2400" b="1" i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抽象工厂模式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i="1" dirty="0">
                <a:solidFill>
                  <a:schemeClr val="accent2"/>
                </a:solidFill>
              </a:rPr>
              <a:t>单例模式</a:t>
            </a:r>
            <a:endParaRPr lang="en-CA" altLang="zh-CN" sz="2400" i="1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建造者模式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原型模式</a:t>
            </a:r>
            <a:br>
              <a:rPr lang="en-CA" altLang="zh-CN" sz="2400" dirty="0"/>
            </a:br>
            <a:endParaRPr lang="en-CA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结构型模式，共七种：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适配器模式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i="1" dirty="0">
                <a:solidFill>
                  <a:schemeClr val="accent2"/>
                </a:solidFill>
              </a:rPr>
              <a:t>装饰器模式</a:t>
            </a:r>
            <a:endParaRPr lang="en-CA" altLang="zh-CN" sz="2400" i="1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代理模式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外观模式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桥接模式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组合模式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享元模式</a:t>
            </a:r>
            <a:endParaRPr lang="en-CA" altLang="zh-C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69040-1E7B-4559-56B2-839D58135533}"/>
              </a:ext>
            </a:extLst>
          </p:cNvPr>
          <p:cNvSpPr txBox="1"/>
          <p:nvPr/>
        </p:nvSpPr>
        <p:spPr>
          <a:xfrm>
            <a:off x="6174889" y="1430766"/>
            <a:ext cx="50321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行为型模式，共十一种：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i="1" dirty="0">
                <a:solidFill>
                  <a:schemeClr val="accent2"/>
                </a:solidFill>
              </a:rPr>
              <a:t>策略模式</a:t>
            </a:r>
            <a:endParaRPr lang="en-CA" altLang="zh-CN" sz="2400" i="1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模板方法模式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观察者模式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迭代子模式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责任链模式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命令模式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备忘录模式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i="1" dirty="0">
                <a:solidFill>
                  <a:schemeClr val="accent2"/>
                </a:solidFill>
              </a:rPr>
              <a:t>状态模式</a:t>
            </a:r>
            <a:endParaRPr lang="en-CA" altLang="zh-CN" sz="2400" i="1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访问者模式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中介者模式</a:t>
            </a:r>
            <a:endParaRPr lang="en-CA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解释器模式</a:t>
            </a:r>
            <a:endParaRPr lang="en-CA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3088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44CBAB-F9C2-BACC-71EE-95BA67ED2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001" y="0"/>
            <a:ext cx="570999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DEDF5E-7729-A7AA-C889-15F3F8573EB1}"/>
              </a:ext>
            </a:extLst>
          </p:cNvPr>
          <p:cNvSpPr/>
          <p:nvPr/>
        </p:nvSpPr>
        <p:spPr>
          <a:xfrm>
            <a:off x="7255379" y="4922378"/>
            <a:ext cx="1375873" cy="47001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7096A2-F4AB-45E8-E809-A64B3E30C1B3}"/>
              </a:ext>
            </a:extLst>
          </p:cNvPr>
          <p:cNvSpPr/>
          <p:nvPr/>
        </p:nvSpPr>
        <p:spPr>
          <a:xfrm>
            <a:off x="3382710" y="6185731"/>
            <a:ext cx="1044011" cy="44580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C3C04B-2DD3-C0B4-D4BE-1C61EC3E261F}"/>
              </a:ext>
            </a:extLst>
          </p:cNvPr>
          <p:cNvSpPr/>
          <p:nvPr/>
        </p:nvSpPr>
        <p:spPr>
          <a:xfrm>
            <a:off x="3234602" y="3510899"/>
            <a:ext cx="1044012" cy="44580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40E6E7-9147-3CCF-4C7E-EE8D688D4720}"/>
              </a:ext>
            </a:extLst>
          </p:cNvPr>
          <p:cNvSpPr/>
          <p:nvPr/>
        </p:nvSpPr>
        <p:spPr>
          <a:xfrm>
            <a:off x="3102845" y="1911410"/>
            <a:ext cx="1044012" cy="44580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6020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B19799-5C95-2DFB-2981-96547E78E4B5}"/>
              </a:ext>
            </a:extLst>
          </p:cNvPr>
          <p:cNvSpPr/>
          <p:nvPr/>
        </p:nvSpPr>
        <p:spPr>
          <a:xfrm>
            <a:off x="1044021" y="129092"/>
            <a:ext cx="10276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[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简单</a:t>
            </a:r>
            <a:r>
              <a:rPr lang="en-CA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]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工厂模式（</a:t>
            </a:r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Simple Factory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）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E0AB37-18FC-0E4F-DD73-6C8F8AB5DB20}"/>
              </a:ext>
            </a:extLst>
          </p:cNvPr>
          <p:cNvSpPr txBox="1"/>
          <p:nvPr/>
        </p:nvSpPr>
        <p:spPr>
          <a:xfrm>
            <a:off x="279700" y="1138987"/>
            <a:ext cx="536806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首先，简单工厂模式不属于</a:t>
            </a:r>
            <a:r>
              <a:rPr lang="en-US" altLang="zh-CN" dirty="0"/>
              <a:t>23</a:t>
            </a:r>
            <a:r>
              <a:rPr lang="zh-CN" altLang="en-US" dirty="0"/>
              <a:t>中设计模式，简单工厂一般分为：</a:t>
            </a:r>
            <a:endParaRPr lang="en-CA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i="1" dirty="0"/>
              <a:t>普通简单工厂、多方法简单工厂、静态方法简单工厂</a:t>
            </a:r>
            <a:endParaRPr lang="en-CA" altLang="zh-CN" b="1" i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工厂模式</a:t>
            </a:r>
            <a:endParaRPr lang="en-CA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抽象工厂模式</a:t>
            </a:r>
            <a:br>
              <a:rPr lang="en-CA" altLang="zh-CN" dirty="0"/>
            </a:br>
            <a:endParaRPr lang="en-CA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就是建立一个</a:t>
            </a:r>
            <a:r>
              <a:rPr lang="zh-CN" altLang="en-US" b="1" dirty="0"/>
              <a:t>工厂类</a:t>
            </a:r>
            <a:r>
              <a:rPr lang="zh-CN" altLang="en-US" dirty="0"/>
              <a:t>，对实现了同一接口的一些类进行 </a:t>
            </a:r>
            <a:r>
              <a:rPr lang="zh-CN" altLang="en-US" b="1" dirty="0"/>
              <a:t>实例的创建</a:t>
            </a:r>
            <a:endParaRPr lang="en-CA" b="1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A3CD5972-E232-2C8B-9941-A694D6039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971" y="1225551"/>
            <a:ext cx="6608029" cy="354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811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701D3-2250-C4E2-7D45-7A2D7B110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654" y="0"/>
            <a:ext cx="7474659" cy="685800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37FA-53C6-3BA9-85BC-CCA6EFB0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you will see …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38741-111E-BCA0-502E-6A29A156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3725169"/>
          </a:xfrm>
        </p:spPr>
        <p:txBody>
          <a:bodyPr/>
          <a:lstStyle/>
          <a:p>
            <a:r>
              <a:rPr lang="en-CA" dirty="0"/>
              <a:t>S.O.L.I.D rules</a:t>
            </a:r>
          </a:p>
          <a:p>
            <a:r>
              <a:rPr lang="en-CA" dirty="0"/>
              <a:t>Design Pattern Overview</a:t>
            </a:r>
          </a:p>
          <a:p>
            <a:r>
              <a:rPr lang="en-CA" dirty="0"/>
              <a:t>Factory Design Pattern</a:t>
            </a:r>
          </a:p>
          <a:p>
            <a:r>
              <a:rPr lang="en-CA" dirty="0"/>
              <a:t>Design a Kindle Reader</a:t>
            </a:r>
          </a:p>
          <a:p>
            <a:r>
              <a:rPr lang="en-CA" dirty="0"/>
              <a:t>…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0040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4D9ED9-7EFB-B951-B880-A61AF8936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142" y="-1"/>
            <a:ext cx="6518557" cy="685275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27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6D216C-96CC-BB3B-906A-254695A10293}"/>
              </a:ext>
            </a:extLst>
          </p:cNvPr>
          <p:cNvSpPr/>
          <p:nvPr/>
        </p:nvSpPr>
        <p:spPr>
          <a:xfrm>
            <a:off x="1269135" y="191862"/>
            <a:ext cx="89867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工厂方法模式 </a:t>
            </a:r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Factory Method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69111-3CCB-32C6-35E7-69232BA71D16}"/>
              </a:ext>
            </a:extLst>
          </p:cNvPr>
          <p:cNvSpPr txBox="1"/>
          <p:nvPr/>
        </p:nvSpPr>
        <p:spPr>
          <a:xfrm>
            <a:off x="957431" y="1333948"/>
            <a:ext cx="1000461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简单工厂模式有一个问题就是，类的创建依赖工厂类，也就是说，如果想要拓展程序，</a:t>
            </a:r>
            <a:r>
              <a:rPr lang="zh-CN" altLang="en-US" b="1" dirty="0"/>
              <a:t>必须对工厂类进行修改，这违背了闭包原则</a:t>
            </a:r>
            <a:r>
              <a:rPr lang="zh-CN" altLang="en-US" dirty="0"/>
              <a:t>，所以，从设计角度考虑，有一定的问题</a:t>
            </a:r>
            <a:endParaRPr lang="en-CA" altLang="zh-CN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如何解决？就用到工厂方法模式，</a:t>
            </a:r>
            <a:r>
              <a:rPr lang="zh-CN" altLang="en-US" b="1" dirty="0">
                <a:solidFill>
                  <a:schemeClr val="accent2"/>
                </a:solidFill>
              </a:rPr>
              <a:t>创建一个工厂接口 </a:t>
            </a:r>
            <a:r>
              <a:rPr lang="zh-CN" altLang="en-US" dirty="0"/>
              <a:t>和 </a:t>
            </a:r>
            <a:r>
              <a:rPr lang="zh-CN" altLang="en-US" b="1" dirty="0">
                <a:solidFill>
                  <a:schemeClr val="accent2"/>
                </a:solidFill>
              </a:rPr>
              <a:t>创建多个工厂实现类</a:t>
            </a:r>
            <a:endParaRPr lang="en-CA" altLang="zh-CN" b="1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这样一旦需要 </a:t>
            </a:r>
            <a:r>
              <a:rPr lang="zh-CN" altLang="en-US" b="1" dirty="0">
                <a:solidFill>
                  <a:schemeClr val="accent2"/>
                </a:solidFill>
              </a:rPr>
              <a:t>增加新的功能</a:t>
            </a:r>
            <a:r>
              <a:rPr lang="zh-CN" altLang="en-US" dirty="0"/>
              <a:t>，直接 </a:t>
            </a:r>
            <a:r>
              <a:rPr lang="zh-CN" altLang="en-US" b="1" dirty="0">
                <a:solidFill>
                  <a:schemeClr val="accent2"/>
                </a:solidFill>
              </a:rPr>
              <a:t>增加新的工厂类</a:t>
            </a:r>
            <a:r>
              <a:rPr lang="zh-CN" altLang="en-US" dirty="0"/>
              <a:t> 就可以了，不需要修改之前的代码。</a:t>
            </a:r>
            <a:endParaRPr lang="en-CA" dirty="0"/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CC2DEC35-13A7-96B3-5865-81105ACAD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83" y="2688165"/>
            <a:ext cx="9815559" cy="414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494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8E63B6-DBFE-2C52-A830-48484B0F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58" y="-10758"/>
            <a:ext cx="587975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EA35C-E9D0-E6F8-EB0E-7D82C6717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524" y="-10234"/>
            <a:ext cx="6390476" cy="611428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787374-3AB6-7FF8-5277-CE17128958FA}"/>
              </a:ext>
            </a:extLst>
          </p:cNvPr>
          <p:cNvCxnSpPr>
            <a:cxnSpLocks/>
          </p:cNvCxnSpPr>
          <p:nvPr/>
        </p:nvCxnSpPr>
        <p:spPr>
          <a:xfrm>
            <a:off x="5788841" y="-22207"/>
            <a:ext cx="0" cy="68802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105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EA6FE55-7FF1-BC6D-4D9C-539303B4B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04" y="386927"/>
            <a:ext cx="5765296" cy="572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9988A4A-CE2C-C1B2-2879-DF3C5CD12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910" y="386927"/>
            <a:ext cx="4594771" cy="609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C84F4B3-302E-7960-DA19-E36E7F5B40A7}"/>
              </a:ext>
            </a:extLst>
          </p:cNvPr>
          <p:cNvSpPr txBox="1"/>
          <p:nvPr/>
        </p:nvSpPr>
        <p:spPr>
          <a:xfrm>
            <a:off x="2357675" y="83890"/>
            <a:ext cx="171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Simple Factory</a:t>
            </a:r>
            <a:endParaRPr lang="zh-CN" alt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72BFE9-AD3C-F5C5-2750-4DB80911DBAF}"/>
              </a:ext>
            </a:extLst>
          </p:cNvPr>
          <p:cNvSpPr txBox="1"/>
          <p:nvPr/>
        </p:nvSpPr>
        <p:spPr>
          <a:xfrm>
            <a:off x="8329618" y="22821"/>
            <a:ext cx="171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Factory Method</a:t>
            </a:r>
            <a:endParaRPr lang="zh-CN" alt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7645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9539578-1F98-0036-FF53-188DA6331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709" y="137757"/>
            <a:ext cx="8227596" cy="634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F2BC72-44D8-0BB0-FE8F-5A3085038116}"/>
              </a:ext>
            </a:extLst>
          </p:cNvPr>
          <p:cNvSpPr txBox="1"/>
          <p:nvPr/>
        </p:nvSpPr>
        <p:spPr>
          <a:xfrm>
            <a:off x="2525455" y="189192"/>
            <a:ext cx="171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Abstract Factory</a:t>
            </a:r>
            <a:endParaRPr lang="zh-CN" alt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876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7768C5-E910-EAD8-4BF1-C76213121050}"/>
              </a:ext>
            </a:extLst>
          </p:cNvPr>
          <p:cNvSpPr/>
          <p:nvPr/>
        </p:nvSpPr>
        <p:spPr>
          <a:xfrm>
            <a:off x="2391749" y="0"/>
            <a:ext cx="674152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Object Oriented Design</a:t>
            </a:r>
          </a:p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·</a:t>
            </a:r>
          </a:p>
          <a:p>
            <a:pPr algn="ctr"/>
            <a:r>
              <a:rPr lang="en-US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Design </a:t>
            </a:r>
            <a:r>
              <a:rPr lang="en-CA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CA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Kindle</a:t>
            </a:r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CA" altLang="zh-CN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Reader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FC4690-CAAD-2F6B-0AE6-BCEF94BE501A}"/>
              </a:ext>
            </a:extLst>
          </p:cNvPr>
          <p:cNvSpPr txBox="1"/>
          <p:nvPr/>
        </p:nvSpPr>
        <p:spPr>
          <a:xfrm>
            <a:off x="1549101" y="3216536"/>
            <a:ext cx="10305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Question: </a:t>
            </a:r>
          </a:p>
          <a:p>
            <a:r>
              <a:rPr lang="en-CA" dirty="0"/>
              <a:t>Please design a kindle that can open </a:t>
            </a:r>
            <a:r>
              <a:rPr lang="en-CA" dirty="0">
                <a:solidFill>
                  <a:schemeClr val="accent2"/>
                </a:solidFill>
              </a:rPr>
              <a:t>3</a:t>
            </a:r>
            <a:r>
              <a:rPr lang="en-CA" dirty="0"/>
              <a:t> different types of documents, including: </a:t>
            </a:r>
            <a:r>
              <a:rPr lang="en-CA" dirty="0">
                <a:solidFill>
                  <a:schemeClr val="accent2"/>
                </a:solidFill>
              </a:rPr>
              <a:t>PDF, MOBI, EPUB</a:t>
            </a:r>
          </a:p>
        </p:txBody>
      </p:sp>
    </p:spTree>
    <p:extLst>
      <p:ext uri="{BB962C8B-B14F-4D97-AF65-F5344CB8AC3E}">
        <p14:creationId xmlns:p14="http://schemas.microsoft.com/office/powerpoint/2010/main" val="3219399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0B6329B-6E23-5F6A-FF11-6855803B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75" y="396117"/>
            <a:ext cx="11197159" cy="606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962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304292-463C-7DB9-4C95-F70B5C80C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2672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06C2DC-EDE3-D40B-FBEB-006AB6226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4" y="0"/>
            <a:ext cx="5476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71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C9759D-0C42-77F9-97D0-6F7216C76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45" y="643467"/>
            <a:ext cx="863731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42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71FF90-196E-9BFA-7CAF-18C384B76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16" y="0"/>
            <a:ext cx="547505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62E815-B60C-5CCC-49D2-70C113CBC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278" y="1"/>
            <a:ext cx="6741722" cy="438374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ACB658-9D7A-7CC0-AB22-FD03F3DD0D7F}"/>
              </a:ext>
            </a:extLst>
          </p:cNvPr>
          <p:cNvCxnSpPr/>
          <p:nvPr/>
        </p:nvCxnSpPr>
        <p:spPr>
          <a:xfrm>
            <a:off x="5469313" y="0"/>
            <a:ext cx="0" cy="6858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73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672A-B040-664D-F834-3911C8CC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设计模式的六大原则</a:t>
            </a:r>
            <a:r>
              <a:rPr lang="en-CA" altLang="zh-CN" dirty="0"/>
              <a:t>- S.O.L.I.D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10975-98D8-B0B3-22F0-2514B07CF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Single Responsibility Principle </a:t>
            </a:r>
            <a:r>
              <a:rPr lang="zh-CN" altLang="en-US" dirty="0"/>
              <a:t>单一责任原则</a:t>
            </a:r>
            <a:endParaRPr lang="en-CA" altLang="zh-CN" dirty="0"/>
          </a:p>
          <a:p>
            <a:r>
              <a:rPr lang="en-CA" dirty="0"/>
              <a:t>Open Close Principle </a:t>
            </a:r>
            <a:r>
              <a:rPr lang="zh-CN" altLang="en-US" dirty="0"/>
              <a:t>开放封闭原则</a:t>
            </a:r>
            <a:endParaRPr lang="en-CA" altLang="zh-CN" dirty="0"/>
          </a:p>
          <a:p>
            <a:r>
              <a:rPr lang="en-CA" dirty="0"/>
              <a:t>Liskov Substitution Principle </a:t>
            </a:r>
            <a:r>
              <a:rPr lang="zh-CN" altLang="en-US" dirty="0"/>
              <a:t>里氏替换原则</a:t>
            </a:r>
            <a:endParaRPr lang="en-CA" altLang="zh-CN" dirty="0"/>
          </a:p>
          <a:p>
            <a:r>
              <a:rPr lang="en-CA" dirty="0"/>
              <a:t>Interface Segregation Principle </a:t>
            </a:r>
            <a:r>
              <a:rPr lang="zh-CN" altLang="en-US" dirty="0"/>
              <a:t>接口分离原则</a:t>
            </a:r>
            <a:endParaRPr lang="en-CA" altLang="zh-CN" dirty="0"/>
          </a:p>
          <a:p>
            <a:r>
              <a:rPr lang="en-CA" dirty="0"/>
              <a:t>Dependency Inversion Principle </a:t>
            </a:r>
            <a:r>
              <a:rPr lang="zh-CN" altLang="en-US" dirty="0"/>
              <a:t>依赖反转原则</a:t>
            </a:r>
          </a:p>
          <a:p>
            <a:r>
              <a:rPr lang="en-CA" altLang="zh-CN" dirty="0"/>
              <a:t>* </a:t>
            </a:r>
            <a:r>
              <a:rPr lang="zh-CN" altLang="en-US" dirty="0"/>
              <a:t>迪米特法则（最少知道原则）（</a:t>
            </a:r>
            <a:r>
              <a:rPr lang="en-CA" altLang="zh-CN" dirty="0"/>
              <a:t>Demeter Principle</a:t>
            </a:r>
            <a:r>
              <a:rPr lang="zh-CN" altLang="en-CA" dirty="0"/>
              <a:t>）</a:t>
            </a:r>
            <a:endParaRPr lang="en-CA" altLang="zh-CN" dirty="0"/>
          </a:p>
          <a:p>
            <a:r>
              <a:rPr lang="en-CA" altLang="zh-CN" dirty="0"/>
              <a:t>* </a:t>
            </a:r>
            <a:r>
              <a:rPr lang="zh-CN" altLang="en-US" dirty="0"/>
              <a:t>合成复用原则（</a:t>
            </a:r>
            <a:r>
              <a:rPr lang="en-CA" altLang="zh-CN" dirty="0"/>
              <a:t>Composite Reuse Principle</a:t>
            </a:r>
            <a:r>
              <a:rPr lang="zh-CN" altLang="en-CA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7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85844-2E93-9098-B68A-11D477D04C14}"/>
              </a:ext>
            </a:extLst>
          </p:cNvPr>
          <p:cNvSpPr txBox="1"/>
          <p:nvPr/>
        </p:nvSpPr>
        <p:spPr>
          <a:xfrm>
            <a:off x="0" y="295835"/>
            <a:ext cx="4693698" cy="11833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Single Responsibility Principle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3200" b="1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单一责任原则</a:t>
            </a:r>
            <a:endParaRPr lang="en-US" altLang="zh-CN" sz="3200" b="1" kern="1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96A32-6AC3-99B5-92D1-73AE0B7A306D}"/>
              </a:ext>
            </a:extLst>
          </p:cNvPr>
          <p:cNvSpPr txBox="1"/>
          <p:nvPr/>
        </p:nvSpPr>
        <p:spPr>
          <a:xfrm>
            <a:off x="228598" y="1775012"/>
            <a:ext cx="4041475" cy="3431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一个类应该有且只有一个去改变他的理由，这意味着一个类应该</a:t>
            </a:r>
            <a:r>
              <a:rPr lang="zh-CN" altLang="en-US" sz="2000" b="1" i="1" dirty="0">
                <a:solidFill>
                  <a:schemeClr val="bg1">
                    <a:alpha val="60000"/>
                  </a:schemeClr>
                </a:solidFill>
              </a:rPr>
              <a:t>只有一项工作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>
                  <a:alpha val="6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类被赋予了 </a:t>
            </a:r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2 </a:t>
            </a: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项工作，原来只是计算面积，现在还需要用 </a:t>
            </a:r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json </a:t>
            </a: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打印出来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>
                  <a:alpha val="60000"/>
                </a:schemeClr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没准还想打印出 </a:t>
            </a:r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text</a:t>
            </a: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xml </a:t>
            </a: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，与 </a:t>
            </a:r>
            <a:r>
              <a:rPr lang="en-US" altLang="zh-CN" sz="2000" dirty="0">
                <a:solidFill>
                  <a:schemeClr val="bg1">
                    <a:alpha val="60000"/>
                  </a:schemeClr>
                </a:solidFill>
              </a:rPr>
              <a:t>Area Calculator </a:t>
            </a:r>
            <a:r>
              <a:rPr lang="zh-CN" altLang="en-US" sz="2000" dirty="0">
                <a:solidFill>
                  <a:schemeClr val="bg1">
                    <a:alpha val="60000"/>
                  </a:schemeClr>
                </a:solidFill>
              </a:rPr>
              <a:t>不符</a:t>
            </a:r>
            <a:endParaRPr lang="en-US" altLang="zh-CN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673BDF-4AD9-B6CD-5DD6-B5B825DD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030" y="0"/>
            <a:ext cx="646797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2CE755-AC34-3F63-BECA-41AD1B5A9983}"/>
              </a:ext>
            </a:extLst>
          </p:cNvPr>
          <p:cNvSpPr txBox="1"/>
          <p:nvPr/>
        </p:nvSpPr>
        <p:spPr>
          <a:xfrm>
            <a:off x="1054249" y="5905949"/>
            <a:ext cx="2173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如何修改呢？</a:t>
            </a:r>
            <a:endParaRPr lang="en-CA" sz="2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354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A33B52-D232-8EF8-C7A6-C8502C77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765" y="0"/>
            <a:ext cx="6544235" cy="6852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D298A3-7114-7AB1-663F-A6FB1384BD14}"/>
              </a:ext>
            </a:extLst>
          </p:cNvPr>
          <p:cNvSpPr txBox="1"/>
          <p:nvPr/>
        </p:nvSpPr>
        <p:spPr>
          <a:xfrm>
            <a:off x="935916" y="3057130"/>
            <a:ext cx="327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变成两个类，然后</a:t>
            </a:r>
            <a:r>
              <a:rPr lang="zh-CN" altLang="en-US" b="1" i="1" dirty="0"/>
              <a:t>各司其职</a:t>
            </a:r>
            <a:endParaRPr lang="en-CA" b="1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D4659-386C-5E56-8D63-464B012230A5}"/>
              </a:ext>
            </a:extLst>
          </p:cNvPr>
          <p:cNvSpPr/>
          <p:nvPr/>
        </p:nvSpPr>
        <p:spPr>
          <a:xfrm>
            <a:off x="769080" y="605235"/>
            <a:ext cx="42709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Good Practice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219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921451-C330-9A31-F9AF-FA2AB8A14715}"/>
              </a:ext>
            </a:extLst>
          </p:cNvPr>
          <p:cNvSpPr txBox="1"/>
          <p:nvPr/>
        </p:nvSpPr>
        <p:spPr>
          <a:xfrm>
            <a:off x="1721224" y="1269402"/>
            <a:ext cx="8477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Open Close Principle 开放封闭原则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B5AF0-097D-EDCF-9B28-C3C0095B354F}"/>
              </a:ext>
            </a:extLst>
          </p:cNvPr>
          <p:cNvSpPr txBox="1"/>
          <p:nvPr/>
        </p:nvSpPr>
        <p:spPr>
          <a:xfrm>
            <a:off x="2363543" y="2951946"/>
            <a:ext cx="8587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对象或实体应该对 </a:t>
            </a:r>
            <a:r>
              <a:rPr lang="zh-CN" altLang="en-US" sz="2800" b="1" dirty="0"/>
              <a:t>扩展开放 </a:t>
            </a:r>
            <a:r>
              <a:rPr lang="zh-CN" altLang="en-US" sz="2800" dirty="0"/>
              <a:t>、对 </a:t>
            </a:r>
            <a:r>
              <a:rPr lang="zh-CN" altLang="en-US" sz="2800" b="1" dirty="0"/>
              <a:t>修改封闭</a:t>
            </a:r>
            <a:r>
              <a:rPr lang="zh-CN" altLang="en-US" sz="2800" dirty="0"/>
              <a:t> </a:t>
            </a:r>
            <a:br>
              <a:rPr lang="en-CA" altLang="zh-CN" sz="2800" dirty="0"/>
            </a:br>
            <a:r>
              <a:rPr lang="en-US" altLang="zh-CN" sz="2800" dirty="0"/>
              <a:t>(</a:t>
            </a:r>
            <a:r>
              <a:rPr lang="en-CA" sz="2800" dirty="0"/>
              <a:t>Open to extension, close to modification)</a:t>
            </a:r>
          </a:p>
        </p:txBody>
      </p:sp>
    </p:spTree>
    <p:extLst>
      <p:ext uri="{BB962C8B-B14F-4D97-AF65-F5344CB8AC3E}">
        <p14:creationId xmlns:p14="http://schemas.microsoft.com/office/powerpoint/2010/main" val="165739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F1D41B-7E6A-56F5-1F6F-DEBE8120D1D1}"/>
              </a:ext>
            </a:extLst>
          </p:cNvPr>
          <p:cNvSpPr txBox="1"/>
          <p:nvPr/>
        </p:nvSpPr>
        <p:spPr>
          <a:xfrm>
            <a:off x="1674518" y="247068"/>
            <a:ext cx="84101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err="1"/>
              <a:t>加入</a:t>
            </a:r>
            <a:r>
              <a:rPr lang="en-CA" sz="2800" dirty="0"/>
              <a:t> Rectangle 违反开放封闭原则，如果有其他图像，需要添加各种各样的函数 </a:t>
            </a:r>
            <a:r>
              <a:rPr lang="zh-CN" altLang="en-US" sz="2800" dirty="0"/>
              <a:t>（</a:t>
            </a:r>
            <a:r>
              <a:rPr lang="en-US" altLang="zh-CN" sz="2800" dirty="0"/>
              <a:t>How to improve?</a:t>
            </a:r>
            <a:r>
              <a:rPr lang="zh-CN" altLang="en-US" sz="2800" dirty="0"/>
              <a:t>）</a:t>
            </a:r>
            <a:endParaRPr lang="en-CA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A827C-1D5F-211C-3E57-E037EB6BA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56" y="1514523"/>
            <a:ext cx="10058688" cy="535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47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8E5A80-F628-9314-FB16-544ABCB89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8450119" cy="694944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EE95D7-C597-99E3-AEA6-F9D18F443884}"/>
              </a:ext>
            </a:extLst>
          </p:cNvPr>
          <p:cNvSpPr/>
          <p:nvPr/>
        </p:nvSpPr>
        <p:spPr>
          <a:xfrm>
            <a:off x="9356643" y="1065007"/>
            <a:ext cx="1659188" cy="613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&lt;&lt;Shape&gt;&gt;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998FAB-DB3C-A929-B41E-87B229BB81EE}"/>
              </a:ext>
            </a:extLst>
          </p:cNvPr>
          <p:cNvSpPr/>
          <p:nvPr/>
        </p:nvSpPr>
        <p:spPr>
          <a:xfrm>
            <a:off x="8529488" y="2137972"/>
            <a:ext cx="1371613" cy="51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Triangle</a:t>
            </a:r>
          </a:p>
          <a:p>
            <a:r>
              <a:rPr lang="en-US" altLang="zh-CN" dirty="0"/>
              <a:t>+</a:t>
            </a:r>
            <a:r>
              <a:rPr lang="en-CA" dirty="0"/>
              <a:t> getArea()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81C422-C5EA-2DCB-E29A-F78897D6651F}"/>
              </a:ext>
            </a:extLst>
          </p:cNvPr>
          <p:cNvSpPr/>
          <p:nvPr/>
        </p:nvSpPr>
        <p:spPr>
          <a:xfrm>
            <a:off x="10587843" y="2137972"/>
            <a:ext cx="1371613" cy="51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Rectangle</a:t>
            </a:r>
          </a:p>
          <a:p>
            <a:r>
              <a:rPr lang="en-US" altLang="zh-CN" dirty="0"/>
              <a:t>+</a:t>
            </a:r>
            <a:r>
              <a:rPr lang="en-CA" dirty="0"/>
              <a:t> getArea()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0705A3-6AB2-8B94-84ED-416BBCF0A0E2}"/>
              </a:ext>
            </a:extLst>
          </p:cNvPr>
          <p:cNvCxnSpPr>
            <a:stCxn id="4" idx="2"/>
            <a:endCxn id="15" idx="0"/>
          </p:cNvCxnSpPr>
          <p:nvPr/>
        </p:nvCxnSpPr>
        <p:spPr>
          <a:xfrm flipH="1">
            <a:off x="9215295" y="1678193"/>
            <a:ext cx="970942" cy="459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C6F629-4A77-A56B-CBCF-DF775683B969}"/>
              </a:ext>
            </a:extLst>
          </p:cNvPr>
          <p:cNvCxnSpPr>
            <a:stCxn id="4" idx="2"/>
            <a:endCxn id="17" idx="0"/>
          </p:cNvCxnSpPr>
          <p:nvPr/>
        </p:nvCxnSpPr>
        <p:spPr>
          <a:xfrm>
            <a:off x="10186237" y="1678193"/>
            <a:ext cx="1087413" cy="459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EB33DC4-0768-28EF-8A93-6B32BD2716AE}"/>
              </a:ext>
            </a:extLst>
          </p:cNvPr>
          <p:cNvSpPr/>
          <p:nvPr/>
        </p:nvSpPr>
        <p:spPr>
          <a:xfrm>
            <a:off x="9045463" y="4062805"/>
            <a:ext cx="2583553" cy="111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AreaCalculator</a:t>
            </a:r>
          </a:p>
          <a:p>
            <a:pPr algn="ctr"/>
            <a:r>
              <a:rPr lang="en-US" altLang="zh-CN" dirty="0"/>
              <a:t>+</a:t>
            </a:r>
            <a:r>
              <a:rPr lang="en-CA" dirty="0"/>
              <a:t> calculateArea(Shape s)</a:t>
            </a:r>
          </a:p>
        </p:txBody>
      </p:sp>
    </p:spTree>
    <p:extLst>
      <p:ext uri="{BB962C8B-B14F-4D97-AF65-F5344CB8AC3E}">
        <p14:creationId xmlns:p14="http://schemas.microsoft.com/office/powerpoint/2010/main" val="143804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6B657A-797A-DC7B-7BDC-4B0F950B5289}"/>
              </a:ext>
            </a:extLst>
          </p:cNvPr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Liskov</a:t>
            </a:r>
            <a:r>
              <a:rPr lang="en-US" sz="4800" b="1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 Substitution Principle </a:t>
            </a:r>
            <a:r>
              <a:rPr lang="zh-CN" altLang="en-US" sz="4800" b="1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里氏替换原则</a:t>
            </a:r>
            <a:endParaRPr lang="en-US" sz="4800" b="1" kern="1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ACFE3-3838-F77C-768B-7206AE43020D}"/>
              </a:ext>
            </a:extLst>
          </p:cNvPr>
          <p:cNvSpPr txBox="1"/>
          <p:nvPr/>
        </p:nvSpPr>
        <p:spPr>
          <a:xfrm>
            <a:off x="0" y="1901741"/>
            <a:ext cx="4651853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/>
              <a:t>任何一个 子类 或 派生类 应该可以替换他们的基类或父类</a:t>
            </a:r>
            <a:endParaRPr lang="en-US" altLang="zh-CN" sz="2000" b="1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父类：人类 （吃喝拉撒）</a:t>
            </a:r>
            <a:endParaRPr lang="en-US" altLang="zh-CN" sz="2000" dirty="0"/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子类：机器人（不能吃喝拉撒）</a:t>
            </a:r>
            <a:endParaRPr lang="en-US" sz="2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26DE0A1C-95B0-7924-9419-F798D5887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059" y="1725467"/>
            <a:ext cx="7445942" cy="511908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9AAED82-1272-4F11-B0C1-020E91B196A7}"/>
              </a:ext>
            </a:extLst>
          </p:cNvPr>
          <p:cNvSpPr txBox="1"/>
          <p:nvPr/>
        </p:nvSpPr>
        <p:spPr>
          <a:xfrm>
            <a:off x="1592284" y="5059055"/>
            <a:ext cx="1809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解决方案？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755201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875</Words>
  <Application>Microsoft Office PowerPoint</Application>
  <PresentationFormat>宽屏</PresentationFormat>
  <Paragraphs>106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Arial</vt:lpstr>
      <vt:lpstr>Calibri</vt:lpstr>
      <vt:lpstr>Calibri Light</vt:lpstr>
      <vt:lpstr>Office Theme</vt:lpstr>
      <vt:lpstr>Design Pattern  And  Object Oriented Design</vt:lpstr>
      <vt:lpstr>What you will see … …</vt:lpstr>
      <vt:lpstr>设计模式的六大原则- S.O.L.I.D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 And  Object Oriented Design</dc:title>
  <dc:creator>Kevin Zhu</dc:creator>
  <cp:lastModifiedBy>He Zhu</cp:lastModifiedBy>
  <cp:revision>15</cp:revision>
  <dcterms:created xsi:type="dcterms:W3CDTF">2022-06-02T13:27:38Z</dcterms:created>
  <dcterms:modified xsi:type="dcterms:W3CDTF">2022-06-16T03:19:39Z</dcterms:modified>
</cp:coreProperties>
</file>