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91" autoAdjust="0"/>
    <p:restoredTop sz="94249" autoAdjust="0"/>
  </p:normalViewPr>
  <p:slideViewPr>
    <p:cSldViewPr snapToGrid="0" showGuides="1">
      <p:cViewPr>
        <p:scale>
          <a:sx n="64" d="100"/>
          <a:sy n="64" d="100"/>
        </p:scale>
        <p:origin x="52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4F608-A552-4A6E-990F-FE4452AB9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79D8C9-2F5B-4595-A383-748B3F5B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B71-0E10-47B1-B5B6-CC4A8D1D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881C-6111-43E1-8746-B3CAA21D2F4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5E96E-30F9-4CFD-9573-F7A38CA1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8EB85-7F43-4395-81D5-4E5EF213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A5C-34D8-40FF-88B6-D33F53F57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C9D18-6FC5-4DB2-84E4-8AD71D40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5BF334-81B7-48C1-8486-F841954E1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1C138-1AC2-4DB2-A212-3B9D722C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881C-6111-43E1-8746-B3CAA21D2F4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D6A9F-B4EA-4FDD-989D-509EBA8B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E808F-427B-44B7-9AEE-2F2B78B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A5C-34D8-40FF-88B6-D33F53F57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5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004E1D-6F78-42CD-BF9A-A9508E222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B606C3-98C7-430C-9FDC-E4EDE27CB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3561D-F4FE-44F5-8628-5F7EC343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881C-6111-43E1-8746-B3CAA21D2F4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EC8F7-ADE6-4E09-8840-4D1547AD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4561B-E344-4A8E-8D40-FADF6257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A5C-34D8-40FF-88B6-D33F53F57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8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86C60-F2BC-4816-B9FB-C4087665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D9BE8-E4DC-43E3-BF56-1A341030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8C109-6BEE-4F26-A4E6-87A55E1E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881C-6111-43E1-8746-B3CAA21D2F4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A1351-9735-44AB-862E-6BBA8140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7CC18-6173-4DA2-B4E5-25F604B4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A5C-34D8-40FF-88B6-D33F53F57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62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10B52-4191-4248-AA4E-6F6ADAD1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31B70-528C-4128-8E07-E12E80BA5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6920D-1BC7-477E-9A4E-6ACE418F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881C-6111-43E1-8746-B3CAA21D2F4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17E91-8389-4FB3-945E-0FF59473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6280C-D551-4EAB-9F36-14309B01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A5C-34D8-40FF-88B6-D33F53F57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3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160D0-549E-46B1-B1BE-DE068EAA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00F7B-2C69-4E39-8EDC-D961E6457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AC88A8-44CD-47CC-A724-4038FAD16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9E578C-E6F2-4336-B57D-E1442442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881C-6111-43E1-8746-B3CAA21D2F4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EF9AC-0F2A-44DE-9933-839BF12F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570B3-5A48-472B-AC26-74737AEC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A5C-34D8-40FF-88B6-D33F53F57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9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B5DAE-66D7-4CC1-A742-1C92A5C3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88E8E-924A-4B04-9150-F6C22E3CD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B61C8C-4DBF-4E7F-98D7-4AE459415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5E9F4D-7A55-429B-9C46-7EAF5C3E0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72579C-9EE9-45F9-AF20-54AD30735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9F2EB0-5624-4B27-8BB9-D1D08E9C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881C-6111-43E1-8746-B3CAA21D2F4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1931BC-FE76-4CAB-81A0-F10E1276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259DB2-C034-471A-8209-92D9A7CE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A5C-34D8-40FF-88B6-D33F53F57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25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17F04-5012-4B51-B744-88848881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9030ED-58D8-4E9B-95D3-3A83CE21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881C-6111-43E1-8746-B3CAA21D2F4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A2AE9-7CC0-449E-9D16-C621C625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E0E36B-8593-4159-82A2-640D5B50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A5C-34D8-40FF-88B6-D33F53F57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5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CE9AC9-8E7E-4EDD-8A69-B3B66E7D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881C-6111-43E1-8746-B3CAA21D2F4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9A6BFB-B5BE-4480-BF10-EEE60707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FCB7CF-DDBC-41C2-9D58-1C4D2BE6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A5C-34D8-40FF-88B6-D33F53F57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5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96849-A96A-4E3C-8381-5C77C221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85BC1-5C1F-4FA6-9116-EA6F3847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CF77DD-8017-4C8F-9363-020088487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FC4A3-6EAD-47C1-84C1-167BA92A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881C-6111-43E1-8746-B3CAA21D2F4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0DC10-06E8-48D4-9059-361476BF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33756-96A5-427B-8CAD-E6D8C235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A5C-34D8-40FF-88B6-D33F53F57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9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7E6D9-D769-4FA4-9666-371499C6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DB78FC-9A07-479C-A8FA-13E382A9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F329E-C69B-4F5B-BD6C-92F776415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D8708A-DE0A-4E5D-8113-C83E1D11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881C-6111-43E1-8746-B3CAA21D2F4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A3B192-ED07-468F-A67F-E88811EB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1510B-82E9-4B08-8491-C88B9FB7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A5C-34D8-40FF-88B6-D33F53F57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6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88CABC-CA96-4004-AD68-46964CE5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F4F2FE-B97F-4ED0-90B4-425FBD2E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26F32-735A-4343-965C-3A439F613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881C-6111-43E1-8746-B3CAA21D2F4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5A403-7442-4778-B5AB-A96DF59C5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40C45-8312-46B3-A5BA-034178280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DA5C-34D8-40FF-88B6-D33F53F57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7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12AD4BB-B08B-43BE-9517-67176F38D5D7}"/>
              </a:ext>
            </a:extLst>
          </p:cNvPr>
          <p:cNvSpPr/>
          <p:nvPr/>
        </p:nvSpPr>
        <p:spPr>
          <a:xfrm>
            <a:off x="5065282" y="144596"/>
            <a:ext cx="2070340" cy="64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构造函数：</a:t>
            </a:r>
            <a:r>
              <a:rPr lang="en-US" altLang="zh-CN" dirty="0"/>
              <a:t>LexicalAnalyzer()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77BF75C-1B0C-4253-B638-BAE1AE953BD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098296" y="791577"/>
            <a:ext cx="2156" cy="2292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BA74E06-608D-4C3E-9B96-FA986E502D15}"/>
              </a:ext>
            </a:extLst>
          </p:cNvPr>
          <p:cNvSpPr/>
          <p:nvPr/>
        </p:nvSpPr>
        <p:spPr>
          <a:xfrm>
            <a:off x="5175269" y="1020874"/>
            <a:ext cx="1846053" cy="388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void Analysis()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874A3B5-F66B-4F43-92DF-762E174FF29F}"/>
              </a:ext>
            </a:extLst>
          </p:cNvPr>
          <p:cNvSpPr/>
          <p:nvPr/>
        </p:nvSpPr>
        <p:spPr>
          <a:xfrm>
            <a:off x="2031478" y="343467"/>
            <a:ext cx="2527541" cy="8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bool analysisWord(char* s, int&amp; ptr, int row);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BE03158-3FDF-4D09-980E-15C0E8706479}"/>
              </a:ext>
            </a:extLst>
          </p:cNvPr>
          <p:cNvSpPr/>
          <p:nvPr/>
        </p:nvSpPr>
        <p:spPr>
          <a:xfrm>
            <a:off x="2031478" y="1316234"/>
            <a:ext cx="2527541" cy="8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bool</a:t>
            </a:r>
          </a:p>
          <a:p>
            <a:pPr algn="ctr"/>
            <a:r>
              <a:rPr lang="en-US" altLang="zh-CN" dirty="0"/>
              <a:t>analysisNumber (char* s, int&amp; ptr, int row);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58A32CF-BD72-48B0-BC3A-B2F15D2942A5}"/>
              </a:ext>
            </a:extLst>
          </p:cNvPr>
          <p:cNvSpPr/>
          <p:nvPr/>
        </p:nvSpPr>
        <p:spPr>
          <a:xfrm>
            <a:off x="6197836" y="2407485"/>
            <a:ext cx="2687126" cy="8951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bool analysisRelation(char* s, int&amp; ptr, int row);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58F4ABA-9884-43FA-AD67-CE45120C5247}"/>
              </a:ext>
            </a:extLst>
          </p:cNvPr>
          <p:cNvSpPr/>
          <p:nvPr/>
        </p:nvSpPr>
        <p:spPr>
          <a:xfrm>
            <a:off x="7637572" y="343466"/>
            <a:ext cx="2687126" cy="908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bool</a:t>
            </a:r>
          </a:p>
          <a:p>
            <a:pPr algn="ctr"/>
            <a:r>
              <a:rPr lang="en-US" altLang="zh-CN" dirty="0"/>
              <a:t>analysisError(char* s, int&amp; ptr, int row);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7F0361B-B5E1-4393-B695-F9D4E472C1AD}"/>
              </a:ext>
            </a:extLst>
          </p:cNvPr>
          <p:cNvSpPr/>
          <p:nvPr/>
        </p:nvSpPr>
        <p:spPr>
          <a:xfrm>
            <a:off x="7637664" y="1329293"/>
            <a:ext cx="2687126" cy="8584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bool analysisSeparator(char* s, int&amp; ptr, int row);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6E8DB6A-A93F-40EF-BB1B-BF641A738172}"/>
              </a:ext>
            </a:extLst>
          </p:cNvPr>
          <p:cNvSpPr/>
          <p:nvPr/>
        </p:nvSpPr>
        <p:spPr>
          <a:xfrm>
            <a:off x="3335641" y="2431170"/>
            <a:ext cx="2687126" cy="8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bool</a:t>
            </a:r>
          </a:p>
          <a:p>
            <a:pPr algn="ctr"/>
            <a:r>
              <a:rPr lang="en-US" altLang="zh-CN" dirty="0"/>
              <a:t>analysisOperator (char* s, int&amp; ptr, int row);</a:t>
            </a:r>
            <a:endParaRPr lang="zh-CN" altLang="en-US" dirty="0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1DBB850E-8631-43E9-957A-6AD1C84F5E86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rot="10800000">
            <a:off x="4559019" y="779217"/>
            <a:ext cx="616250" cy="435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AC7CD859-5074-4361-B00A-07EDBA9D39E3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rot="10800000" flipV="1">
            <a:off x="4559019" y="1214968"/>
            <a:ext cx="616250" cy="537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330C2950-F9EB-41CF-8620-B5D684C4734F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4877697" y="1210570"/>
            <a:ext cx="1022107" cy="14190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3F1A107-4890-4BBC-9CCE-E972EC0CAFB7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16200000" flipH="1">
            <a:off x="6320636" y="1186722"/>
            <a:ext cx="998422" cy="14431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3F607F76-71DA-42AD-B8AB-0E8FAEC678D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7021322" y="797561"/>
            <a:ext cx="616250" cy="417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859B1560-D948-4D14-A702-BAC647D1A081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7021322" y="1214969"/>
            <a:ext cx="616342" cy="543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50B6C2-36B7-4DCA-9DD9-A8527227BB22}"/>
              </a:ext>
            </a:extLst>
          </p:cNvPr>
          <p:cNvGrpSpPr/>
          <p:nvPr/>
        </p:nvGrpSpPr>
        <p:grpSpPr>
          <a:xfrm>
            <a:off x="1339698" y="3723369"/>
            <a:ext cx="9512603" cy="1380978"/>
            <a:chOff x="1415227" y="4179125"/>
            <a:chExt cx="9512603" cy="138097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D1BA312-C152-41D8-89B2-6CA037CF1601}"/>
                </a:ext>
              </a:extLst>
            </p:cNvPr>
            <p:cNvSpPr/>
            <p:nvPr/>
          </p:nvSpPr>
          <p:spPr>
            <a:xfrm>
              <a:off x="1415227" y="4179125"/>
              <a:ext cx="9512603" cy="13809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4BADC5CA-46E3-4A2C-8502-BA5D610F4E97}"/>
                </a:ext>
              </a:extLst>
            </p:cNvPr>
            <p:cNvSpPr/>
            <p:nvPr/>
          </p:nvSpPr>
          <p:spPr>
            <a:xfrm>
              <a:off x="1531149" y="4369561"/>
              <a:ext cx="1764099" cy="102941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bool isWordChar(char c);</a:t>
              </a:r>
              <a:endParaRPr lang="zh-CN" altLang="en-US" dirty="0"/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2DC286D0-B2F9-4204-8667-0CF26D86BD8D}"/>
                </a:ext>
              </a:extLst>
            </p:cNvPr>
            <p:cNvSpPr/>
            <p:nvPr/>
          </p:nvSpPr>
          <p:spPr>
            <a:xfrm>
              <a:off x="3411170" y="4369561"/>
              <a:ext cx="1764099" cy="102941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bool isNumberChar(char c);</a:t>
              </a:r>
              <a:endParaRPr lang="zh-CN" altLang="en-US" dirty="0"/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FE6FFE1C-405C-4FD4-978D-1B790222D54D}"/>
                </a:ext>
              </a:extLst>
            </p:cNvPr>
            <p:cNvSpPr/>
            <p:nvPr/>
          </p:nvSpPr>
          <p:spPr>
            <a:xfrm>
              <a:off x="5291191" y="4373278"/>
              <a:ext cx="1764099" cy="102941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bool isOperatorChar(char c);</a:t>
              </a:r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30542D6-7A11-4A63-921E-3A195C69DE02}"/>
                </a:ext>
              </a:extLst>
            </p:cNvPr>
            <p:cNvSpPr/>
            <p:nvPr/>
          </p:nvSpPr>
          <p:spPr>
            <a:xfrm>
              <a:off x="7171212" y="4370061"/>
              <a:ext cx="1764099" cy="102941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bool isRelationChar(char c);</a:t>
              </a:r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48CE57C-B9F6-4E73-9346-25EBFDEB10A5}"/>
                </a:ext>
              </a:extLst>
            </p:cNvPr>
            <p:cNvSpPr/>
            <p:nvPr/>
          </p:nvSpPr>
          <p:spPr>
            <a:xfrm>
              <a:off x="9051233" y="4368441"/>
              <a:ext cx="1764099" cy="102941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bool isSeparatorChar(char c);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31A84E1-BADF-49AB-8864-DA351CB89380}"/>
              </a:ext>
            </a:extLst>
          </p:cNvPr>
          <p:cNvGrpSpPr/>
          <p:nvPr/>
        </p:nvGrpSpPr>
        <p:grpSpPr>
          <a:xfrm>
            <a:off x="3203984" y="5388294"/>
            <a:ext cx="5755985" cy="1380978"/>
            <a:chOff x="1339698" y="5489303"/>
            <a:chExt cx="5755985" cy="138097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F1BF3F-71F2-4403-A34B-6B8ED12C52E4}"/>
                </a:ext>
              </a:extLst>
            </p:cNvPr>
            <p:cNvSpPr/>
            <p:nvPr/>
          </p:nvSpPr>
          <p:spPr>
            <a:xfrm>
              <a:off x="1339698" y="5489303"/>
              <a:ext cx="5755985" cy="138097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EC4B29E4-14FC-4358-AA02-B5B21005C7E6}"/>
                </a:ext>
              </a:extLst>
            </p:cNvPr>
            <p:cNvSpPr/>
            <p:nvPr/>
          </p:nvSpPr>
          <p:spPr>
            <a:xfrm>
              <a:off x="1455620" y="5649759"/>
              <a:ext cx="1764099" cy="102941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bool isKeyWord(string s);</a:t>
              </a:r>
              <a:endParaRPr lang="zh-CN" altLang="en-US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9BE6CA63-A45F-4C6A-AAD9-D35ACB6B7939}"/>
                </a:ext>
              </a:extLst>
            </p:cNvPr>
            <p:cNvSpPr/>
            <p:nvPr/>
          </p:nvSpPr>
          <p:spPr>
            <a:xfrm>
              <a:off x="3335641" y="5649759"/>
              <a:ext cx="1764099" cy="102941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bool isOperator(string s);</a:t>
              </a:r>
              <a:endParaRPr lang="zh-CN" altLang="en-US" dirty="0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6F0D9DC3-CB68-4CF1-9AE8-365EC8A7FCA3}"/>
                </a:ext>
              </a:extLst>
            </p:cNvPr>
            <p:cNvSpPr/>
            <p:nvPr/>
          </p:nvSpPr>
          <p:spPr>
            <a:xfrm>
              <a:off x="5215662" y="5653476"/>
              <a:ext cx="1764099" cy="102941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bool isRelation(string s);</a:t>
              </a:r>
              <a:endParaRPr lang="zh-CN" altLang="en-US" dirty="0"/>
            </a:p>
          </p:txBody>
        </p:sp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9393055-B4B7-452C-86F8-2F12579A3F8E}"/>
              </a:ext>
            </a:extLst>
          </p:cNvPr>
          <p:cNvSpPr/>
          <p:nvPr/>
        </p:nvSpPr>
        <p:spPr>
          <a:xfrm>
            <a:off x="577223" y="5643034"/>
            <a:ext cx="2268281" cy="8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string cutString(char* s, int begin, int end);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41F56B7-A772-40C0-8A50-1BF8E3BA1DAD}"/>
              </a:ext>
            </a:extLst>
          </p:cNvPr>
          <p:cNvSpPr/>
          <p:nvPr/>
        </p:nvSpPr>
        <p:spPr>
          <a:xfrm>
            <a:off x="9312287" y="5643034"/>
            <a:ext cx="2268281" cy="8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void addBinary(int type, string s, int row, int col);</a:t>
            </a:r>
            <a:endParaRPr lang="zh-CN" altLang="en-US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F66A5955-6851-4B88-AA58-47035D3BE196}"/>
              </a:ext>
            </a:extLst>
          </p:cNvPr>
          <p:cNvCxnSpPr>
            <a:stCxn id="12" idx="1"/>
            <a:endCxn id="2" idx="0"/>
          </p:cNvCxnSpPr>
          <p:nvPr/>
        </p:nvCxnSpPr>
        <p:spPr>
          <a:xfrm rot="10800000" flipH="1" flipV="1">
            <a:off x="2031478" y="779217"/>
            <a:ext cx="4064522" cy="2944152"/>
          </a:xfrm>
          <a:prstGeom prst="bentConnector4">
            <a:avLst>
              <a:gd name="adj1" fmla="val -5624"/>
              <a:gd name="adj2" fmla="val 910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A1FA569-F0D8-4158-BD83-30741EA25F8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1833912" y="1751984"/>
            <a:ext cx="197566" cy="6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50F6C1A-59EF-4E6A-AC06-64BE208F492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679204" y="3302670"/>
            <a:ext cx="0" cy="150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9261CDB-1E52-4D6B-859C-245F47D63F6E}"/>
              </a:ext>
            </a:extLst>
          </p:cNvPr>
          <p:cNvCxnSpPr>
            <a:stCxn id="14" idx="2"/>
          </p:cNvCxnSpPr>
          <p:nvPr/>
        </p:nvCxnSpPr>
        <p:spPr>
          <a:xfrm>
            <a:off x="7541399" y="3302670"/>
            <a:ext cx="0" cy="150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4E86C0B6-2D69-4F48-B044-854FC70AFCAD}"/>
              </a:ext>
            </a:extLst>
          </p:cNvPr>
          <p:cNvCxnSpPr>
            <a:stCxn id="15" idx="3"/>
            <a:endCxn id="2" idx="0"/>
          </p:cNvCxnSpPr>
          <p:nvPr/>
        </p:nvCxnSpPr>
        <p:spPr>
          <a:xfrm flipH="1">
            <a:off x="6096000" y="797561"/>
            <a:ext cx="4228698" cy="2925808"/>
          </a:xfrm>
          <a:prstGeom prst="bentConnector4">
            <a:avLst>
              <a:gd name="adj1" fmla="val -5406"/>
              <a:gd name="adj2" fmla="val 910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119433E-54C0-4707-B8A6-1540DCDB5B04}"/>
              </a:ext>
            </a:extLst>
          </p:cNvPr>
          <p:cNvCxnSpPr>
            <a:stCxn id="16" idx="3"/>
          </p:cNvCxnSpPr>
          <p:nvPr/>
        </p:nvCxnSpPr>
        <p:spPr>
          <a:xfrm flipV="1">
            <a:off x="10324790" y="1751983"/>
            <a:ext cx="243276" cy="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C05B4502-F5EB-4BBA-A5EB-9BD373F2CB00}"/>
              </a:ext>
            </a:extLst>
          </p:cNvPr>
          <p:cNvCxnSpPr>
            <a:cxnSpLocks/>
          </p:cNvCxnSpPr>
          <p:nvPr/>
        </p:nvCxnSpPr>
        <p:spPr>
          <a:xfrm rot="5400000">
            <a:off x="3634339" y="3181373"/>
            <a:ext cx="538687" cy="4384636"/>
          </a:xfrm>
          <a:prstGeom prst="bentConnector3">
            <a:avLst>
              <a:gd name="adj1" fmla="val 249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51BE2B5-B034-47EC-9A77-80585D80D611}"/>
              </a:ext>
            </a:extLst>
          </p:cNvPr>
          <p:cNvCxnSpPr>
            <a:stCxn id="37" idx="3"/>
            <a:endCxn id="27" idx="1"/>
          </p:cNvCxnSpPr>
          <p:nvPr/>
        </p:nvCxnSpPr>
        <p:spPr>
          <a:xfrm flipV="1">
            <a:off x="2845504" y="6078783"/>
            <a:ext cx="3584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13E7908-04A2-45A3-AF23-7EC34AC793BA}"/>
              </a:ext>
            </a:extLst>
          </p:cNvPr>
          <p:cNvCxnSpPr>
            <a:stCxn id="27" idx="3"/>
            <a:endCxn id="39" idx="1"/>
          </p:cNvCxnSpPr>
          <p:nvPr/>
        </p:nvCxnSpPr>
        <p:spPr>
          <a:xfrm>
            <a:off x="8959969" y="6078783"/>
            <a:ext cx="3523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4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矩形: 圆角 318">
            <a:extLst>
              <a:ext uri="{FF2B5EF4-FFF2-40B4-BE49-F238E27FC236}">
                <a16:creationId xmlns:a16="http://schemas.microsoft.com/office/drawing/2014/main" id="{33EBE68C-7478-402C-BC06-12A8BFFDF5A6}"/>
              </a:ext>
            </a:extLst>
          </p:cNvPr>
          <p:cNvSpPr/>
          <p:nvPr/>
        </p:nvSpPr>
        <p:spPr>
          <a:xfrm>
            <a:off x="954903" y="23477"/>
            <a:ext cx="3043297" cy="549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</a:t>
            </a:r>
            <a:endParaRPr lang="en-US" altLang="zh-CN" dirty="0"/>
          </a:p>
          <a:p>
            <a:pPr algn="ctr"/>
            <a:r>
              <a:rPr lang="en-US" altLang="zh-CN" dirty="0"/>
              <a:t>bool makeProjectList ()</a:t>
            </a:r>
            <a:endParaRPr lang="zh-CN" altLang="en-US" dirty="0"/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4871542D-D132-4D2B-8F18-4939C7689112}"/>
              </a:ext>
            </a:extLst>
          </p:cNvPr>
          <p:cNvSpPr/>
          <p:nvPr/>
        </p:nvSpPr>
        <p:spPr>
          <a:xfrm>
            <a:off x="801848" y="705259"/>
            <a:ext cx="3349403" cy="648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在项目集族中添加初始化一个项目集，只含一个项目</a:t>
            </a:r>
            <a:r>
              <a:rPr lang="en-US" altLang="zh-CN" dirty="0"/>
              <a:t>[$-&gt;· $,#]</a:t>
            </a:r>
          </a:p>
        </p:txBody>
      </p: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13B3E23D-B3C8-4CDC-9C23-431D9E83D73F}"/>
              </a:ext>
            </a:extLst>
          </p:cNvPr>
          <p:cNvCxnSpPr>
            <a:cxnSpLocks/>
            <a:stCxn id="319" idx="2"/>
            <a:endCxn id="333" idx="0"/>
          </p:cNvCxnSpPr>
          <p:nvPr/>
        </p:nvCxnSpPr>
        <p:spPr>
          <a:xfrm flipH="1">
            <a:off x="2476550" y="573223"/>
            <a:ext cx="2" cy="13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矩形 358">
            <a:extLst>
              <a:ext uri="{FF2B5EF4-FFF2-40B4-BE49-F238E27FC236}">
                <a16:creationId xmlns:a16="http://schemas.microsoft.com/office/drawing/2014/main" id="{B80C4093-E873-47A5-A534-59EBE92283B9}"/>
              </a:ext>
            </a:extLst>
          </p:cNvPr>
          <p:cNvSpPr/>
          <p:nvPr/>
        </p:nvSpPr>
        <p:spPr>
          <a:xfrm>
            <a:off x="1393958" y="1547711"/>
            <a:ext cx="2165183" cy="565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遍历项目集族</a:t>
            </a:r>
            <a:r>
              <a:rPr lang="en-US" altLang="zh-CN" dirty="0"/>
              <a:t>psi</a:t>
            </a:r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32158D85-D072-4B83-889D-87EA63A805D3}"/>
              </a:ext>
            </a:extLst>
          </p:cNvPr>
          <p:cNvSpPr/>
          <p:nvPr/>
        </p:nvSpPr>
        <p:spPr>
          <a:xfrm>
            <a:off x="1393957" y="2341761"/>
            <a:ext cx="2165183" cy="565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</a:t>
            </a:r>
            <a:r>
              <a:rPr lang="en-US" altLang="zh-CN" dirty="0"/>
              <a:t>psi</a:t>
            </a:r>
            <a:r>
              <a:rPr lang="zh-CN" altLang="en-US" dirty="0"/>
              <a:t>中下一个要处理的字符</a:t>
            </a:r>
            <a:r>
              <a:rPr lang="en-US" altLang="zh-CN" dirty="0" err="1"/>
              <a:t>nmi</a:t>
            </a:r>
            <a:endParaRPr lang="en-US" altLang="zh-CN" dirty="0"/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BD7C7205-FC63-4F61-9262-584EB981E58F}"/>
              </a:ext>
            </a:extLst>
          </p:cNvPr>
          <p:cNvSpPr/>
          <p:nvPr/>
        </p:nvSpPr>
        <p:spPr>
          <a:xfrm>
            <a:off x="591058" y="3099741"/>
            <a:ext cx="3770979" cy="648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</a:t>
            </a:r>
            <a:r>
              <a:rPr lang="en-US" altLang="zh-CN" dirty="0"/>
              <a:t>psi</a:t>
            </a:r>
            <a:r>
              <a:rPr lang="zh-CN" altLang="en-US" dirty="0"/>
              <a:t>中下一个要处理字符是</a:t>
            </a:r>
            <a:r>
              <a:rPr lang="en-US" altLang="zh-CN" dirty="0" err="1"/>
              <a:t>nmi</a:t>
            </a:r>
            <a:r>
              <a:rPr lang="zh-CN" altLang="en-US" dirty="0"/>
              <a:t>的项目添加至新建项目集</a:t>
            </a:r>
            <a:r>
              <a:rPr lang="en-US" altLang="zh-CN" dirty="0"/>
              <a:t>temp</a:t>
            </a:r>
            <a:r>
              <a:rPr lang="zh-CN" altLang="en-US" dirty="0"/>
              <a:t>中</a:t>
            </a:r>
            <a:endParaRPr lang="en-US" altLang="zh-CN" dirty="0"/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1ACF7408-85EB-4EC6-A718-833351631FB8}"/>
              </a:ext>
            </a:extLst>
          </p:cNvPr>
          <p:cNvSpPr/>
          <p:nvPr/>
        </p:nvSpPr>
        <p:spPr>
          <a:xfrm>
            <a:off x="592179" y="3951600"/>
            <a:ext cx="3770979" cy="648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</a:t>
            </a:r>
            <a:r>
              <a:rPr lang="en-US" altLang="zh-CN" dirty="0"/>
              <a:t>temp</a:t>
            </a:r>
            <a:r>
              <a:rPr lang="zh-CN" altLang="en-US" dirty="0"/>
              <a:t>中下一个要处理的字符是非终结符的项目展开</a:t>
            </a:r>
            <a:endParaRPr lang="en-US" altLang="zh-CN" dirty="0"/>
          </a:p>
        </p:txBody>
      </p:sp>
      <p:sp>
        <p:nvSpPr>
          <p:cNvPr id="364" name="菱形 363">
            <a:extLst>
              <a:ext uri="{FF2B5EF4-FFF2-40B4-BE49-F238E27FC236}">
                <a16:creationId xmlns:a16="http://schemas.microsoft.com/office/drawing/2014/main" id="{AD83A46F-FC1D-40B4-8DB4-FDAB064F6C44}"/>
              </a:ext>
            </a:extLst>
          </p:cNvPr>
          <p:cNvSpPr/>
          <p:nvPr/>
        </p:nvSpPr>
        <p:spPr>
          <a:xfrm>
            <a:off x="854358" y="4742291"/>
            <a:ext cx="3244376" cy="6900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temp</a:t>
            </a:r>
            <a:r>
              <a:rPr lang="zh-CN" altLang="en-US" dirty="0"/>
              <a:t>未出现在项目集族中</a:t>
            </a:r>
          </a:p>
        </p:txBody>
      </p: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E83749A6-6730-48EB-A8B0-AE64407E3E2F}"/>
              </a:ext>
            </a:extLst>
          </p:cNvPr>
          <p:cNvCxnSpPr>
            <a:stCxn id="333" idx="2"/>
            <a:endCxn id="359" idx="0"/>
          </p:cNvCxnSpPr>
          <p:nvPr/>
        </p:nvCxnSpPr>
        <p:spPr>
          <a:xfrm>
            <a:off x="2476550" y="1353942"/>
            <a:ext cx="0" cy="19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1E1E11CD-E521-4F54-BBF2-4F879ACE5297}"/>
              </a:ext>
            </a:extLst>
          </p:cNvPr>
          <p:cNvCxnSpPr>
            <a:stCxn id="359" idx="2"/>
            <a:endCxn id="360" idx="0"/>
          </p:cNvCxnSpPr>
          <p:nvPr/>
        </p:nvCxnSpPr>
        <p:spPr>
          <a:xfrm flipH="1">
            <a:off x="2476549" y="2113436"/>
            <a:ext cx="1" cy="22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直接箭头连接符 372">
            <a:extLst>
              <a:ext uri="{FF2B5EF4-FFF2-40B4-BE49-F238E27FC236}">
                <a16:creationId xmlns:a16="http://schemas.microsoft.com/office/drawing/2014/main" id="{6ECEF608-FFE4-497F-9644-A282FB881EFB}"/>
              </a:ext>
            </a:extLst>
          </p:cNvPr>
          <p:cNvCxnSpPr>
            <a:stCxn id="360" idx="2"/>
            <a:endCxn id="361" idx="0"/>
          </p:cNvCxnSpPr>
          <p:nvPr/>
        </p:nvCxnSpPr>
        <p:spPr>
          <a:xfrm flipH="1">
            <a:off x="2476548" y="2907486"/>
            <a:ext cx="1" cy="19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F58C8EF9-F6E6-4834-B710-101E3630759C}"/>
              </a:ext>
            </a:extLst>
          </p:cNvPr>
          <p:cNvCxnSpPr>
            <a:stCxn id="361" idx="2"/>
            <a:endCxn id="363" idx="0"/>
          </p:cNvCxnSpPr>
          <p:nvPr/>
        </p:nvCxnSpPr>
        <p:spPr>
          <a:xfrm>
            <a:off x="2476548" y="3748424"/>
            <a:ext cx="1121" cy="20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7EFFA2F3-06A4-49BC-B336-08ABF44CFDF9}"/>
              </a:ext>
            </a:extLst>
          </p:cNvPr>
          <p:cNvCxnSpPr>
            <a:stCxn id="363" idx="2"/>
            <a:endCxn id="364" idx="0"/>
          </p:cNvCxnSpPr>
          <p:nvPr/>
        </p:nvCxnSpPr>
        <p:spPr>
          <a:xfrm flipH="1">
            <a:off x="2476546" y="4600283"/>
            <a:ext cx="1123" cy="14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2" name="矩形 381">
            <a:extLst>
              <a:ext uri="{FF2B5EF4-FFF2-40B4-BE49-F238E27FC236}">
                <a16:creationId xmlns:a16="http://schemas.microsoft.com/office/drawing/2014/main" id="{C371B32B-18E5-437E-8CD0-075ADB3787E9}"/>
              </a:ext>
            </a:extLst>
          </p:cNvPr>
          <p:cNvSpPr/>
          <p:nvPr/>
        </p:nvSpPr>
        <p:spPr>
          <a:xfrm>
            <a:off x="1095792" y="5596233"/>
            <a:ext cx="2761508" cy="446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</a:t>
            </a:r>
            <a:r>
              <a:rPr lang="en-US" altLang="zh-CN" dirty="0"/>
              <a:t>temp</a:t>
            </a:r>
            <a:r>
              <a:rPr lang="zh-CN" altLang="en-US" dirty="0"/>
              <a:t>添加到项目集族中</a:t>
            </a:r>
            <a:endParaRPr lang="en-US" altLang="zh-CN" dirty="0"/>
          </a:p>
        </p:txBody>
      </p:sp>
      <p:sp>
        <p:nvSpPr>
          <p:cNvPr id="386" name="菱形 385">
            <a:extLst>
              <a:ext uri="{FF2B5EF4-FFF2-40B4-BE49-F238E27FC236}">
                <a16:creationId xmlns:a16="http://schemas.microsoft.com/office/drawing/2014/main" id="{DC15161F-456A-4E4E-A3C1-0A777FBD80F3}"/>
              </a:ext>
            </a:extLst>
          </p:cNvPr>
          <p:cNvSpPr/>
          <p:nvPr/>
        </p:nvSpPr>
        <p:spPr>
          <a:xfrm>
            <a:off x="736777" y="6215553"/>
            <a:ext cx="3479537" cy="55458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nmi</a:t>
            </a:r>
            <a:r>
              <a:rPr lang="zh-CN" altLang="en-US" dirty="0"/>
              <a:t>的遍历完成</a:t>
            </a:r>
          </a:p>
        </p:txBody>
      </p:sp>
      <p:sp>
        <p:nvSpPr>
          <p:cNvPr id="387" name="菱形 386">
            <a:extLst>
              <a:ext uri="{FF2B5EF4-FFF2-40B4-BE49-F238E27FC236}">
                <a16:creationId xmlns:a16="http://schemas.microsoft.com/office/drawing/2014/main" id="{422EE2F1-7232-4D58-8C7B-42F5AF6EFFEA}"/>
              </a:ext>
            </a:extLst>
          </p:cNvPr>
          <p:cNvSpPr/>
          <p:nvPr/>
        </p:nvSpPr>
        <p:spPr>
          <a:xfrm>
            <a:off x="736756" y="6959385"/>
            <a:ext cx="3479537" cy="55458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psi</a:t>
            </a:r>
            <a:r>
              <a:rPr lang="zh-CN" altLang="en-US" dirty="0"/>
              <a:t>的遍历完成</a:t>
            </a:r>
          </a:p>
        </p:txBody>
      </p:sp>
      <p:cxnSp>
        <p:nvCxnSpPr>
          <p:cNvPr id="389" name="直接箭头连接符 388">
            <a:extLst>
              <a:ext uri="{FF2B5EF4-FFF2-40B4-BE49-F238E27FC236}">
                <a16:creationId xmlns:a16="http://schemas.microsoft.com/office/drawing/2014/main" id="{B4CBE4D2-6A21-4A51-AE19-A884DCB222FA}"/>
              </a:ext>
            </a:extLst>
          </p:cNvPr>
          <p:cNvCxnSpPr>
            <a:stCxn id="364" idx="2"/>
            <a:endCxn id="382" idx="0"/>
          </p:cNvCxnSpPr>
          <p:nvPr/>
        </p:nvCxnSpPr>
        <p:spPr>
          <a:xfrm>
            <a:off x="2476546" y="5432376"/>
            <a:ext cx="0" cy="16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504F00A8-ACEA-467C-8007-E17D2FEA38C1}"/>
              </a:ext>
            </a:extLst>
          </p:cNvPr>
          <p:cNvCxnSpPr>
            <a:stCxn id="382" idx="2"/>
            <a:endCxn id="386" idx="0"/>
          </p:cNvCxnSpPr>
          <p:nvPr/>
        </p:nvCxnSpPr>
        <p:spPr>
          <a:xfrm>
            <a:off x="2476546" y="6042239"/>
            <a:ext cx="0" cy="17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4AC35529-E6DA-495C-B3D3-F621F87C87A4}"/>
              </a:ext>
            </a:extLst>
          </p:cNvPr>
          <p:cNvCxnSpPr>
            <a:stCxn id="386" idx="2"/>
            <a:endCxn id="387" idx="0"/>
          </p:cNvCxnSpPr>
          <p:nvPr/>
        </p:nvCxnSpPr>
        <p:spPr>
          <a:xfrm flipH="1">
            <a:off x="2476525" y="6770140"/>
            <a:ext cx="21" cy="18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连接符: 肘形 394">
            <a:extLst>
              <a:ext uri="{FF2B5EF4-FFF2-40B4-BE49-F238E27FC236}">
                <a16:creationId xmlns:a16="http://schemas.microsoft.com/office/drawing/2014/main" id="{00A360F6-0233-4E99-8753-919EBD88805A}"/>
              </a:ext>
            </a:extLst>
          </p:cNvPr>
          <p:cNvCxnSpPr>
            <a:cxnSpLocks/>
            <a:stCxn id="364" idx="3"/>
          </p:cNvCxnSpPr>
          <p:nvPr/>
        </p:nvCxnSpPr>
        <p:spPr>
          <a:xfrm flipH="1">
            <a:off x="2528058" y="5087334"/>
            <a:ext cx="1570676" cy="1088193"/>
          </a:xfrm>
          <a:prstGeom prst="bentConnector3">
            <a:avLst>
              <a:gd name="adj1" fmla="val -145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连接符: 肘形 396">
            <a:extLst>
              <a:ext uri="{FF2B5EF4-FFF2-40B4-BE49-F238E27FC236}">
                <a16:creationId xmlns:a16="http://schemas.microsoft.com/office/drawing/2014/main" id="{B930DED4-50CD-4890-83F1-278CFEA96CE3}"/>
              </a:ext>
            </a:extLst>
          </p:cNvPr>
          <p:cNvCxnSpPr>
            <a:cxnSpLocks/>
            <a:stCxn id="386" idx="3"/>
          </p:cNvCxnSpPr>
          <p:nvPr/>
        </p:nvCxnSpPr>
        <p:spPr>
          <a:xfrm flipH="1" flipV="1">
            <a:off x="2521548" y="2145769"/>
            <a:ext cx="1694766" cy="4347078"/>
          </a:xfrm>
          <a:prstGeom prst="bentConnector4">
            <a:avLst>
              <a:gd name="adj1" fmla="val -13489"/>
              <a:gd name="adj2" fmla="val 983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连接符: 肘形 399">
            <a:extLst>
              <a:ext uri="{FF2B5EF4-FFF2-40B4-BE49-F238E27FC236}">
                <a16:creationId xmlns:a16="http://schemas.microsoft.com/office/drawing/2014/main" id="{4842D220-056C-44BA-901A-F7A8B90C77BF}"/>
              </a:ext>
            </a:extLst>
          </p:cNvPr>
          <p:cNvCxnSpPr>
            <a:cxnSpLocks/>
            <a:stCxn id="387" idx="3"/>
          </p:cNvCxnSpPr>
          <p:nvPr/>
        </p:nvCxnSpPr>
        <p:spPr>
          <a:xfrm flipH="1" flipV="1">
            <a:off x="2497363" y="1323711"/>
            <a:ext cx="1718930" cy="5912968"/>
          </a:xfrm>
          <a:prstGeom prst="bentConnector4">
            <a:avLst>
              <a:gd name="adj1" fmla="val -18049"/>
              <a:gd name="adj2" fmla="val 998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矩形: 圆角 404">
            <a:extLst>
              <a:ext uri="{FF2B5EF4-FFF2-40B4-BE49-F238E27FC236}">
                <a16:creationId xmlns:a16="http://schemas.microsoft.com/office/drawing/2014/main" id="{FE1C9E8E-9501-4D3E-9128-A5C75B6FD456}"/>
              </a:ext>
            </a:extLst>
          </p:cNvPr>
          <p:cNvSpPr/>
          <p:nvPr/>
        </p:nvSpPr>
        <p:spPr>
          <a:xfrm>
            <a:off x="1996538" y="7751857"/>
            <a:ext cx="959971" cy="285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407" name="直接箭头连接符 406">
            <a:extLst>
              <a:ext uri="{FF2B5EF4-FFF2-40B4-BE49-F238E27FC236}">
                <a16:creationId xmlns:a16="http://schemas.microsoft.com/office/drawing/2014/main" id="{EF829452-5D41-4712-BFD0-1D50556D75C3}"/>
              </a:ext>
            </a:extLst>
          </p:cNvPr>
          <p:cNvCxnSpPr>
            <a:cxnSpLocks/>
            <a:stCxn id="387" idx="2"/>
            <a:endCxn id="405" idx="0"/>
          </p:cNvCxnSpPr>
          <p:nvPr/>
        </p:nvCxnSpPr>
        <p:spPr>
          <a:xfrm flipH="1">
            <a:off x="2476524" y="7513972"/>
            <a:ext cx="1" cy="23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矩形: 圆角 473">
            <a:extLst>
              <a:ext uri="{FF2B5EF4-FFF2-40B4-BE49-F238E27FC236}">
                <a16:creationId xmlns:a16="http://schemas.microsoft.com/office/drawing/2014/main" id="{5325128F-286E-47D6-83DD-939D9E3CA0F6}"/>
              </a:ext>
            </a:extLst>
          </p:cNvPr>
          <p:cNvSpPr/>
          <p:nvPr/>
        </p:nvSpPr>
        <p:spPr>
          <a:xfrm>
            <a:off x="5555007" y="533832"/>
            <a:ext cx="3043297" cy="549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</a:t>
            </a:r>
            <a:endParaRPr lang="en-US" altLang="zh-CN" dirty="0"/>
          </a:p>
          <a:p>
            <a:pPr algn="ctr"/>
            <a:r>
              <a:rPr lang="en-US" altLang="zh-CN" dirty="0"/>
              <a:t>bool makeAnalysisTable ()</a:t>
            </a:r>
            <a:endParaRPr lang="zh-CN" altLang="en-US" dirty="0"/>
          </a:p>
        </p:txBody>
      </p:sp>
      <p:cxnSp>
        <p:nvCxnSpPr>
          <p:cNvPr id="475" name="直接箭头连接符 474">
            <a:extLst>
              <a:ext uri="{FF2B5EF4-FFF2-40B4-BE49-F238E27FC236}">
                <a16:creationId xmlns:a16="http://schemas.microsoft.com/office/drawing/2014/main" id="{CE4E8C78-E4A0-4558-A481-434A823895D7}"/>
              </a:ext>
            </a:extLst>
          </p:cNvPr>
          <p:cNvCxnSpPr>
            <a:cxnSpLocks/>
            <a:stCxn id="488" idx="2"/>
            <a:endCxn id="491" idx="0"/>
          </p:cNvCxnSpPr>
          <p:nvPr/>
        </p:nvCxnSpPr>
        <p:spPr>
          <a:xfrm flipH="1">
            <a:off x="7075326" y="1746910"/>
            <a:ext cx="1329" cy="24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6" name="文本框 475">
            <a:extLst>
              <a:ext uri="{FF2B5EF4-FFF2-40B4-BE49-F238E27FC236}">
                <a16:creationId xmlns:a16="http://schemas.microsoft.com/office/drawing/2014/main" id="{391D4AC0-B6CE-4AE5-B1B8-719CCE90B925}"/>
              </a:ext>
            </a:extLst>
          </p:cNvPr>
          <p:cNvSpPr txBox="1"/>
          <p:nvPr/>
        </p:nvSpPr>
        <p:spPr>
          <a:xfrm>
            <a:off x="5373668" y="5689887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477" name="流程图: 决策 476">
            <a:extLst>
              <a:ext uri="{FF2B5EF4-FFF2-40B4-BE49-F238E27FC236}">
                <a16:creationId xmlns:a16="http://schemas.microsoft.com/office/drawing/2014/main" id="{AAE2EA29-84AD-4DE1-8556-20B927B0CD1D}"/>
              </a:ext>
            </a:extLst>
          </p:cNvPr>
          <p:cNvSpPr/>
          <p:nvPr/>
        </p:nvSpPr>
        <p:spPr>
          <a:xfrm>
            <a:off x="5544291" y="3296514"/>
            <a:ext cx="3043297" cy="5100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</a:t>
            </a:r>
            <a:r>
              <a:rPr lang="zh-CN" altLang="en-US" dirty="0"/>
              <a:t>是归约项目</a:t>
            </a:r>
          </a:p>
        </p:txBody>
      </p:sp>
      <p:sp>
        <p:nvSpPr>
          <p:cNvPr id="479" name="矩形: 圆角 478">
            <a:extLst>
              <a:ext uri="{FF2B5EF4-FFF2-40B4-BE49-F238E27FC236}">
                <a16:creationId xmlns:a16="http://schemas.microsoft.com/office/drawing/2014/main" id="{2E2A891C-47B6-4205-8FDD-D444494DD19D}"/>
              </a:ext>
            </a:extLst>
          </p:cNvPr>
          <p:cNvSpPr/>
          <p:nvPr/>
        </p:nvSpPr>
        <p:spPr>
          <a:xfrm>
            <a:off x="6661520" y="7311290"/>
            <a:ext cx="837109" cy="363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C075461C-717F-4161-B055-98ABFDD9B6E8}"/>
              </a:ext>
            </a:extLst>
          </p:cNvPr>
          <p:cNvCxnSpPr>
            <a:cxnSpLocks/>
            <a:stCxn id="477" idx="2"/>
            <a:endCxn id="536" idx="0"/>
          </p:cNvCxnSpPr>
          <p:nvPr/>
        </p:nvCxnSpPr>
        <p:spPr>
          <a:xfrm>
            <a:off x="7065940" y="3806529"/>
            <a:ext cx="3315" cy="26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1A50F3C2-CF93-4932-A3C3-BE9E82FEB3EC}"/>
              </a:ext>
            </a:extLst>
          </p:cNvPr>
          <p:cNvCxnSpPr>
            <a:cxnSpLocks/>
            <a:stCxn id="500" idx="2"/>
            <a:endCxn id="498" idx="0"/>
          </p:cNvCxnSpPr>
          <p:nvPr/>
        </p:nvCxnSpPr>
        <p:spPr>
          <a:xfrm>
            <a:off x="7075323" y="5620135"/>
            <a:ext cx="3" cy="1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2" name="矩形 481">
            <a:extLst>
              <a:ext uri="{FF2B5EF4-FFF2-40B4-BE49-F238E27FC236}">
                <a16:creationId xmlns:a16="http://schemas.microsoft.com/office/drawing/2014/main" id="{11C2AC0C-A16B-4BA4-9EB6-D470E7B7E66D}"/>
              </a:ext>
            </a:extLst>
          </p:cNvPr>
          <p:cNvSpPr/>
          <p:nvPr/>
        </p:nvSpPr>
        <p:spPr>
          <a:xfrm>
            <a:off x="8330911" y="4037774"/>
            <a:ext cx="2020047" cy="669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将记录相应</a:t>
            </a:r>
            <a:r>
              <a:rPr lang="en-US" altLang="zh-CN" dirty="0"/>
              <a:t>Action</a:t>
            </a:r>
            <a:r>
              <a:rPr lang="zh-CN" altLang="en-US" dirty="0"/>
              <a:t>表或</a:t>
            </a:r>
            <a:r>
              <a:rPr lang="en-US" altLang="zh-CN" dirty="0" err="1"/>
              <a:t>Goto</a:t>
            </a:r>
            <a:r>
              <a:rPr lang="zh-CN" altLang="en-US" dirty="0"/>
              <a:t>表</a:t>
            </a:r>
          </a:p>
        </p:txBody>
      </p:sp>
      <p:cxnSp>
        <p:nvCxnSpPr>
          <p:cNvPr id="483" name="连接符: 肘形 482">
            <a:extLst>
              <a:ext uri="{FF2B5EF4-FFF2-40B4-BE49-F238E27FC236}">
                <a16:creationId xmlns:a16="http://schemas.microsoft.com/office/drawing/2014/main" id="{28E6C16F-A22D-4BE6-8558-6804E70DAAED}"/>
              </a:ext>
            </a:extLst>
          </p:cNvPr>
          <p:cNvCxnSpPr>
            <a:cxnSpLocks/>
            <a:stCxn id="477" idx="3"/>
            <a:endCxn id="482" idx="0"/>
          </p:cNvCxnSpPr>
          <p:nvPr/>
        </p:nvCxnSpPr>
        <p:spPr>
          <a:xfrm>
            <a:off x="8587588" y="3551522"/>
            <a:ext cx="753347" cy="486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5" name="文本框 484">
            <a:extLst>
              <a:ext uri="{FF2B5EF4-FFF2-40B4-BE49-F238E27FC236}">
                <a16:creationId xmlns:a16="http://schemas.microsoft.com/office/drawing/2014/main" id="{C43CA00F-8206-4D38-818F-96D9C4CD870E}"/>
              </a:ext>
            </a:extLst>
          </p:cNvPr>
          <p:cNvSpPr txBox="1"/>
          <p:nvPr/>
        </p:nvSpPr>
        <p:spPr>
          <a:xfrm>
            <a:off x="6660179" y="3718001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486" name="文本框 485">
            <a:extLst>
              <a:ext uri="{FF2B5EF4-FFF2-40B4-BE49-F238E27FC236}">
                <a16:creationId xmlns:a16="http://schemas.microsoft.com/office/drawing/2014/main" id="{DFB33D02-03AF-4155-BC62-5C093A99D323}"/>
              </a:ext>
            </a:extLst>
          </p:cNvPr>
          <p:cNvSpPr txBox="1"/>
          <p:nvPr/>
        </p:nvSpPr>
        <p:spPr>
          <a:xfrm>
            <a:off x="8529912" y="3209442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488" name="矩形 487">
            <a:extLst>
              <a:ext uri="{FF2B5EF4-FFF2-40B4-BE49-F238E27FC236}">
                <a16:creationId xmlns:a16="http://schemas.microsoft.com/office/drawing/2014/main" id="{51992E5D-3A22-4D8B-BA57-05942F85345B}"/>
              </a:ext>
            </a:extLst>
          </p:cNvPr>
          <p:cNvSpPr/>
          <p:nvPr/>
        </p:nvSpPr>
        <p:spPr>
          <a:xfrm>
            <a:off x="6177442" y="1311180"/>
            <a:ext cx="1798425" cy="435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初始化分析表</a:t>
            </a:r>
            <a:endParaRPr lang="en-US" altLang="zh-CN" dirty="0"/>
          </a:p>
        </p:txBody>
      </p:sp>
      <p:cxnSp>
        <p:nvCxnSpPr>
          <p:cNvPr id="489" name="直接箭头连接符 488">
            <a:extLst>
              <a:ext uri="{FF2B5EF4-FFF2-40B4-BE49-F238E27FC236}">
                <a16:creationId xmlns:a16="http://schemas.microsoft.com/office/drawing/2014/main" id="{78A71DC3-40E1-42D2-A107-C8A0661B98B5}"/>
              </a:ext>
            </a:extLst>
          </p:cNvPr>
          <p:cNvCxnSpPr>
            <a:cxnSpLocks/>
            <a:stCxn id="474" idx="2"/>
            <a:endCxn id="488" idx="0"/>
          </p:cNvCxnSpPr>
          <p:nvPr/>
        </p:nvCxnSpPr>
        <p:spPr>
          <a:xfrm flipH="1">
            <a:off x="7076655" y="1083578"/>
            <a:ext cx="1" cy="22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0" name="直接箭头连接符 489">
            <a:extLst>
              <a:ext uri="{FF2B5EF4-FFF2-40B4-BE49-F238E27FC236}">
                <a16:creationId xmlns:a16="http://schemas.microsoft.com/office/drawing/2014/main" id="{6C8079CF-8B2D-40AA-BC9A-E71CD2A5AA5E}"/>
              </a:ext>
            </a:extLst>
          </p:cNvPr>
          <p:cNvCxnSpPr>
            <a:cxnSpLocks/>
            <a:stCxn id="498" idx="2"/>
            <a:endCxn id="574" idx="0"/>
          </p:cNvCxnSpPr>
          <p:nvPr/>
        </p:nvCxnSpPr>
        <p:spPr>
          <a:xfrm>
            <a:off x="7075326" y="6299202"/>
            <a:ext cx="4749" cy="26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矩形 490">
            <a:extLst>
              <a:ext uri="{FF2B5EF4-FFF2-40B4-BE49-F238E27FC236}">
                <a16:creationId xmlns:a16="http://schemas.microsoft.com/office/drawing/2014/main" id="{1A534B7B-59FB-46F3-9BE0-ED2B7C133F3F}"/>
              </a:ext>
            </a:extLst>
          </p:cNvPr>
          <p:cNvSpPr/>
          <p:nvPr/>
        </p:nvSpPr>
        <p:spPr>
          <a:xfrm>
            <a:off x="6095179" y="1992414"/>
            <a:ext cx="1960293" cy="435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遍历项目集族</a:t>
            </a:r>
            <a:r>
              <a:rPr lang="en-US" altLang="zh-CN" dirty="0"/>
              <a:t>psi</a:t>
            </a:r>
          </a:p>
        </p:txBody>
      </p:sp>
      <p:cxnSp>
        <p:nvCxnSpPr>
          <p:cNvPr id="492" name="直接箭头连接符 491">
            <a:extLst>
              <a:ext uri="{FF2B5EF4-FFF2-40B4-BE49-F238E27FC236}">
                <a16:creationId xmlns:a16="http://schemas.microsoft.com/office/drawing/2014/main" id="{581BC824-584E-467B-AD11-A6E732429D64}"/>
              </a:ext>
            </a:extLst>
          </p:cNvPr>
          <p:cNvCxnSpPr>
            <a:cxnSpLocks/>
            <a:stCxn id="491" idx="2"/>
            <a:endCxn id="493" idx="0"/>
          </p:cNvCxnSpPr>
          <p:nvPr/>
        </p:nvCxnSpPr>
        <p:spPr>
          <a:xfrm flipH="1">
            <a:off x="7075325" y="2428144"/>
            <a:ext cx="1" cy="20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3" name="矩形 492">
            <a:extLst>
              <a:ext uri="{FF2B5EF4-FFF2-40B4-BE49-F238E27FC236}">
                <a16:creationId xmlns:a16="http://schemas.microsoft.com/office/drawing/2014/main" id="{076189AC-7AB1-4521-890F-0A7C38B1960D}"/>
              </a:ext>
            </a:extLst>
          </p:cNvPr>
          <p:cNvSpPr/>
          <p:nvPr/>
        </p:nvSpPr>
        <p:spPr>
          <a:xfrm>
            <a:off x="5989142" y="2629539"/>
            <a:ext cx="2172366" cy="435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</a:t>
            </a:r>
            <a:r>
              <a:rPr lang="en-US" altLang="zh-CN" dirty="0"/>
              <a:t>psi</a:t>
            </a:r>
            <a:r>
              <a:rPr lang="zh-CN" altLang="en-US" dirty="0"/>
              <a:t>的项目集</a:t>
            </a:r>
            <a:r>
              <a:rPr lang="en-US" altLang="zh-CN" dirty="0"/>
              <a:t>pi</a:t>
            </a:r>
          </a:p>
        </p:txBody>
      </p:sp>
      <p:cxnSp>
        <p:nvCxnSpPr>
          <p:cNvPr id="494" name="直接箭头连接符 493">
            <a:extLst>
              <a:ext uri="{FF2B5EF4-FFF2-40B4-BE49-F238E27FC236}">
                <a16:creationId xmlns:a16="http://schemas.microsoft.com/office/drawing/2014/main" id="{7763EC8E-9B70-4D9E-B5C0-1753270D1AAA}"/>
              </a:ext>
            </a:extLst>
          </p:cNvPr>
          <p:cNvCxnSpPr>
            <a:cxnSpLocks/>
            <a:stCxn id="493" idx="2"/>
            <a:endCxn id="477" idx="0"/>
          </p:cNvCxnSpPr>
          <p:nvPr/>
        </p:nvCxnSpPr>
        <p:spPr>
          <a:xfrm flipH="1">
            <a:off x="7065940" y="3065269"/>
            <a:ext cx="9385" cy="23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21A3E968-B9E3-4AF9-82D7-297DF745DF74}"/>
              </a:ext>
            </a:extLst>
          </p:cNvPr>
          <p:cNvCxnSpPr>
            <a:cxnSpLocks/>
            <a:stCxn id="536" idx="2"/>
            <a:endCxn id="500" idx="0"/>
          </p:cNvCxnSpPr>
          <p:nvPr/>
        </p:nvCxnSpPr>
        <p:spPr>
          <a:xfrm>
            <a:off x="7069255" y="4692864"/>
            <a:ext cx="6068" cy="25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8" name="流程图: 决策 497">
            <a:extLst>
              <a:ext uri="{FF2B5EF4-FFF2-40B4-BE49-F238E27FC236}">
                <a16:creationId xmlns:a16="http://schemas.microsoft.com/office/drawing/2014/main" id="{BBC3E4C7-5C91-4BBC-9BC9-A3F80E7DBE27}"/>
              </a:ext>
            </a:extLst>
          </p:cNvPr>
          <p:cNvSpPr/>
          <p:nvPr/>
        </p:nvSpPr>
        <p:spPr>
          <a:xfrm>
            <a:off x="5491250" y="5819236"/>
            <a:ext cx="3168151" cy="47996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项目集遍历完</a:t>
            </a:r>
          </a:p>
        </p:txBody>
      </p:sp>
      <p:cxnSp>
        <p:nvCxnSpPr>
          <p:cNvPr id="499" name="连接符: 肘形 498">
            <a:extLst>
              <a:ext uri="{FF2B5EF4-FFF2-40B4-BE49-F238E27FC236}">
                <a16:creationId xmlns:a16="http://schemas.microsoft.com/office/drawing/2014/main" id="{E359F0C5-FB25-40DD-83A5-A4527D0AE4EC}"/>
              </a:ext>
            </a:extLst>
          </p:cNvPr>
          <p:cNvCxnSpPr>
            <a:cxnSpLocks/>
            <a:stCxn id="498" idx="1"/>
          </p:cNvCxnSpPr>
          <p:nvPr/>
        </p:nvCxnSpPr>
        <p:spPr>
          <a:xfrm rot="10800000" flipH="1">
            <a:off x="5491249" y="2528841"/>
            <a:ext cx="1581039" cy="3530378"/>
          </a:xfrm>
          <a:prstGeom prst="bentConnector4">
            <a:avLst>
              <a:gd name="adj1" fmla="val -4131"/>
              <a:gd name="adj2" fmla="val 1001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0" name="矩形 499">
            <a:extLst>
              <a:ext uri="{FF2B5EF4-FFF2-40B4-BE49-F238E27FC236}">
                <a16:creationId xmlns:a16="http://schemas.microsoft.com/office/drawing/2014/main" id="{568FFB27-0623-4CC0-B5AE-11355FEF9443}"/>
              </a:ext>
            </a:extLst>
          </p:cNvPr>
          <p:cNvSpPr/>
          <p:nvPr/>
        </p:nvSpPr>
        <p:spPr>
          <a:xfrm>
            <a:off x="5722400" y="4950459"/>
            <a:ext cx="2705846" cy="669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判断是否是</a:t>
            </a:r>
            <a:r>
              <a:rPr lang="en-US" altLang="zh-CN" dirty="0"/>
              <a:t>Acc</a:t>
            </a:r>
            <a:r>
              <a:rPr lang="zh-CN" altLang="en-US" dirty="0"/>
              <a:t>状态，并修改相应表格</a:t>
            </a:r>
          </a:p>
        </p:txBody>
      </p:sp>
      <p:sp>
        <p:nvSpPr>
          <p:cNvPr id="504" name="文本框 503">
            <a:extLst>
              <a:ext uri="{FF2B5EF4-FFF2-40B4-BE49-F238E27FC236}">
                <a16:creationId xmlns:a16="http://schemas.microsoft.com/office/drawing/2014/main" id="{15A868E8-B671-4631-AD9A-A63797EF0318}"/>
              </a:ext>
            </a:extLst>
          </p:cNvPr>
          <p:cNvSpPr txBox="1"/>
          <p:nvPr/>
        </p:nvSpPr>
        <p:spPr>
          <a:xfrm>
            <a:off x="7125076" y="6243885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36" name="矩形 535">
            <a:extLst>
              <a:ext uri="{FF2B5EF4-FFF2-40B4-BE49-F238E27FC236}">
                <a16:creationId xmlns:a16="http://schemas.microsoft.com/office/drawing/2014/main" id="{A4EC6BB9-96CC-4437-9F99-F73BEA4D0ED0}"/>
              </a:ext>
            </a:extLst>
          </p:cNvPr>
          <p:cNvSpPr/>
          <p:nvPr/>
        </p:nvSpPr>
        <p:spPr>
          <a:xfrm>
            <a:off x="5944827" y="4067577"/>
            <a:ext cx="2248855" cy="625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根据站展望符集添加</a:t>
            </a:r>
            <a:r>
              <a:rPr lang="en-US" altLang="zh-CN" dirty="0"/>
              <a:t>Action</a:t>
            </a:r>
            <a:r>
              <a:rPr lang="zh-CN" altLang="en-US" dirty="0"/>
              <a:t>表</a:t>
            </a:r>
            <a:endParaRPr lang="en-US" altLang="zh-CN" dirty="0"/>
          </a:p>
        </p:txBody>
      </p:sp>
      <p:cxnSp>
        <p:nvCxnSpPr>
          <p:cNvPr id="562" name="连接符: 肘形 561">
            <a:extLst>
              <a:ext uri="{FF2B5EF4-FFF2-40B4-BE49-F238E27FC236}">
                <a16:creationId xmlns:a16="http://schemas.microsoft.com/office/drawing/2014/main" id="{D53338E2-E24E-4377-BD35-E9902BB37853}"/>
              </a:ext>
            </a:extLst>
          </p:cNvPr>
          <p:cNvCxnSpPr>
            <a:cxnSpLocks/>
            <a:stCxn id="482" idx="2"/>
          </p:cNvCxnSpPr>
          <p:nvPr/>
        </p:nvCxnSpPr>
        <p:spPr>
          <a:xfrm rot="5400000">
            <a:off x="8148674" y="3638851"/>
            <a:ext cx="123662" cy="2260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4" name="流程图: 决策 573">
            <a:extLst>
              <a:ext uri="{FF2B5EF4-FFF2-40B4-BE49-F238E27FC236}">
                <a16:creationId xmlns:a16="http://schemas.microsoft.com/office/drawing/2014/main" id="{5F0DF179-2354-4D63-8E7E-F200A72FDBC9}"/>
              </a:ext>
            </a:extLst>
          </p:cNvPr>
          <p:cNvSpPr/>
          <p:nvPr/>
        </p:nvSpPr>
        <p:spPr>
          <a:xfrm>
            <a:off x="5052816" y="6562565"/>
            <a:ext cx="4054518" cy="47996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项目集族遍历完成</a:t>
            </a:r>
          </a:p>
        </p:txBody>
      </p:sp>
      <p:cxnSp>
        <p:nvCxnSpPr>
          <p:cNvPr id="580" name="直接箭头连接符 579">
            <a:extLst>
              <a:ext uri="{FF2B5EF4-FFF2-40B4-BE49-F238E27FC236}">
                <a16:creationId xmlns:a16="http://schemas.microsoft.com/office/drawing/2014/main" id="{7C5E6EE4-080A-4A2E-ACEA-0A41932B63F9}"/>
              </a:ext>
            </a:extLst>
          </p:cNvPr>
          <p:cNvCxnSpPr>
            <a:cxnSpLocks/>
            <a:stCxn id="574" idx="2"/>
            <a:endCxn id="479" idx="0"/>
          </p:cNvCxnSpPr>
          <p:nvPr/>
        </p:nvCxnSpPr>
        <p:spPr>
          <a:xfrm>
            <a:off x="7080075" y="7042531"/>
            <a:ext cx="0" cy="26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连接符: 肘形 585">
            <a:extLst>
              <a:ext uri="{FF2B5EF4-FFF2-40B4-BE49-F238E27FC236}">
                <a16:creationId xmlns:a16="http://schemas.microsoft.com/office/drawing/2014/main" id="{7548FC54-00B9-4050-9084-99289A1AE742}"/>
              </a:ext>
            </a:extLst>
          </p:cNvPr>
          <p:cNvCxnSpPr>
            <a:cxnSpLocks/>
            <a:stCxn id="574" idx="1"/>
          </p:cNvCxnSpPr>
          <p:nvPr/>
        </p:nvCxnSpPr>
        <p:spPr>
          <a:xfrm rot="10800000" flipH="1">
            <a:off x="5052816" y="1869662"/>
            <a:ext cx="2027258" cy="4932886"/>
          </a:xfrm>
          <a:prstGeom prst="bentConnector4">
            <a:avLst>
              <a:gd name="adj1" fmla="val 0"/>
              <a:gd name="adj2" fmla="val 1000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1" name="文本框 590">
            <a:extLst>
              <a:ext uri="{FF2B5EF4-FFF2-40B4-BE49-F238E27FC236}">
                <a16:creationId xmlns:a16="http://schemas.microsoft.com/office/drawing/2014/main" id="{26620D6A-8B22-4A6F-9D6D-3EBF172E61BE}"/>
              </a:ext>
            </a:extLst>
          </p:cNvPr>
          <p:cNvSpPr txBox="1"/>
          <p:nvPr/>
        </p:nvSpPr>
        <p:spPr>
          <a:xfrm>
            <a:off x="8531323" y="3217982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92" name="文本框 591">
            <a:extLst>
              <a:ext uri="{FF2B5EF4-FFF2-40B4-BE49-F238E27FC236}">
                <a16:creationId xmlns:a16="http://schemas.microsoft.com/office/drawing/2014/main" id="{2D234588-2332-4007-B333-06C61343E481}"/>
              </a:ext>
            </a:extLst>
          </p:cNvPr>
          <p:cNvSpPr txBox="1"/>
          <p:nvPr/>
        </p:nvSpPr>
        <p:spPr>
          <a:xfrm>
            <a:off x="2572078" y="5308567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93" name="文本框 592">
            <a:extLst>
              <a:ext uri="{FF2B5EF4-FFF2-40B4-BE49-F238E27FC236}">
                <a16:creationId xmlns:a16="http://schemas.microsoft.com/office/drawing/2014/main" id="{9682E231-7977-443A-86A8-311FA97EF9B4}"/>
              </a:ext>
            </a:extLst>
          </p:cNvPr>
          <p:cNvSpPr txBox="1"/>
          <p:nvPr/>
        </p:nvSpPr>
        <p:spPr>
          <a:xfrm>
            <a:off x="2666064" y="6698848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94" name="文本框 593">
            <a:extLst>
              <a:ext uri="{FF2B5EF4-FFF2-40B4-BE49-F238E27FC236}">
                <a16:creationId xmlns:a16="http://schemas.microsoft.com/office/drawing/2014/main" id="{745F173F-9D72-4847-8C00-08B4CC01387A}"/>
              </a:ext>
            </a:extLst>
          </p:cNvPr>
          <p:cNvSpPr txBox="1"/>
          <p:nvPr/>
        </p:nvSpPr>
        <p:spPr>
          <a:xfrm>
            <a:off x="2666064" y="7427779"/>
            <a:ext cx="88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95" name="文本框 594">
            <a:extLst>
              <a:ext uri="{FF2B5EF4-FFF2-40B4-BE49-F238E27FC236}">
                <a16:creationId xmlns:a16="http://schemas.microsoft.com/office/drawing/2014/main" id="{B72902D1-E3DC-4913-BBCE-E702FCD4A59F}"/>
              </a:ext>
            </a:extLst>
          </p:cNvPr>
          <p:cNvSpPr txBox="1"/>
          <p:nvPr/>
        </p:nvSpPr>
        <p:spPr>
          <a:xfrm>
            <a:off x="3785877" y="4746915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596" name="文本框 595">
            <a:extLst>
              <a:ext uri="{FF2B5EF4-FFF2-40B4-BE49-F238E27FC236}">
                <a16:creationId xmlns:a16="http://schemas.microsoft.com/office/drawing/2014/main" id="{767CB98B-BD4A-4792-A887-988EEC76967F}"/>
              </a:ext>
            </a:extLst>
          </p:cNvPr>
          <p:cNvSpPr txBox="1"/>
          <p:nvPr/>
        </p:nvSpPr>
        <p:spPr>
          <a:xfrm>
            <a:off x="4008170" y="6193233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597" name="文本框 596">
            <a:extLst>
              <a:ext uri="{FF2B5EF4-FFF2-40B4-BE49-F238E27FC236}">
                <a16:creationId xmlns:a16="http://schemas.microsoft.com/office/drawing/2014/main" id="{D4180C7D-3BA3-48B2-A5DD-0D69F9579AAD}"/>
              </a:ext>
            </a:extLst>
          </p:cNvPr>
          <p:cNvSpPr txBox="1"/>
          <p:nvPr/>
        </p:nvSpPr>
        <p:spPr>
          <a:xfrm>
            <a:off x="3907228" y="6915342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598" name="文本框 597">
            <a:extLst>
              <a:ext uri="{FF2B5EF4-FFF2-40B4-BE49-F238E27FC236}">
                <a16:creationId xmlns:a16="http://schemas.microsoft.com/office/drawing/2014/main" id="{74409EB8-6E6F-4E42-A406-E681C6CCC87B}"/>
              </a:ext>
            </a:extLst>
          </p:cNvPr>
          <p:cNvSpPr txBox="1"/>
          <p:nvPr/>
        </p:nvSpPr>
        <p:spPr>
          <a:xfrm>
            <a:off x="5019996" y="6428551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599" name="文本框 598">
            <a:extLst>
              <a:ext uri="{FF2B5EF4-FFF2-40B4-BE49-F238E27FC236}">
                <a16:creationId xmlns:a16="http://schemas.microsoft.com/office/drawing/2014/main" id="{18F7C9A7-2295-4C7F-8EB8-D9F0158A8323}"/>
              </a:ext>
            </a:extLst>
          </p:cNvPr>
          <p:cNvSpPr txBox="1"/>
          <p:nvPr/>
        </p:nvSpPr>
        <p:spPr>
          <a:xfrm>
            <a:off x="7094922" y="6982256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270068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70C61017-8EBC-44D7-B1AD-C21F8132573C}"/>
              </a:ext>
            </a:extLst>
          </p:cNvPr>
          <p:cNvSpPr/>
          <p:nvPr/>
        </p:nvSpPr>
        <p:spPr>
          <a:xfrm>
            <a:off x="5020927" y="19328"/>
            <a:ext cx="1640556" cy="500369"/>
          </a:xfrm>
          <a:custGeom>
            <a:avLst/>
            <a:gdLst>
              <a:gd name="connsiteX0" fmla="*/ 0 w 1640556"/>
              <a:gd name="connsiteY0" fmla="*/ 83397 h 500369"/>
              <a:gd name="connsiteX1" fmla="*/ 83397 w 1640556"/>
              <a:gd name="connsiteY1" fmla="*/ 0 h 500369"/>
              <a:gd name="connsiteX2" fmla="*/ 1557159 w 1640556"/>
              <a:gd name="connsiteY2" fmla="*/ 0 h 500369"/>
              <a:gd name="connsiteX3" fmla="*/ 1640556 w 1640556"/>
              <a:gd name="connsiteY3" fmla="*/ 83397 h 500369"/>
              <a:gd name="connsiteX4" fmla="*/ 1640556 w 1640556"/>
              <a:gd name="connsiteY4" fmla="*/ 416972 h 500369"/>
              <a:gd name="connsiteX5" fmla="*/ 1557159 w 1640556"/>
              <a:gd name="connsiteY5" fmla="*/ 500369 h 500369"/>
              <a:gd name="connsiteX6" fmla="*/ 83397 w 1640556"/>
              <a:gd name="connsiteY6" fmla="*/ 500369 h 500369"/>
              <a:gd name="connsiteX7" fmla="*/ 0 w 1640556"/>
              <a:gd name="connsiteY7" fmla="*/ 416972 h 500369"/>
              <a:gd name="connsiteX8" fmla="*/ 0 w 1640556"/>
              <a:gd name="connsiteY8" fmla="*/ 83397 h 5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0556" h="500369">
                <a:moveTo>
                  <a:pt x="0" y="83397"/>
                </a:moveTo>
                <a:cubicBezTo>
                  <a:pt x="0" y="37338"/>
                  <a:pt x="37338" y="0"/>
                  <a:pt x="83397" y="0"/>
                </a:cubicBezTo>
                <a:lnTo>
                  <a:pt x="1557159" y="0"/>
                </a:lnTo>
                <a:cubicBezTo>
                  <a:pt x="1603218" y="0"/>
                  <a:pt x="1640556" y="37338"/>
                  <a:pt x="1640556" y="83397"/>
                </a:cubicBezTo>
                <a:lnTo>
                  <a:pt x="1640556" y="416972"/>
                </a:lnTo>
                <a:cubicBezTo>
                  <a:pt x="1640556" y="463031"/>
                  <a:pt x="1603218" y="500369"/>
                  <a:pt x="1557159" y="500369"/>
                </a:cubicBezTo>
                <a:lnTo>
                  <a:pt x="83397" y="500369"/>
                </a:lnTo>
                <a:cubicBezTo>
                  <a:pt x="37338" y="500369"/>
                  <a:pt x="0" y="463031"/>
                  <a:pt x="0" y="416972"/>
                </a:cubicBezTo>
                <a:lnTo>
                  <a:pt x="0" y="83397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126" tIns="37126" rIns="37126" bIns="37126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开始</a:t>
            </a:r>
            <a:endParaRPr lang="zh-CN" altLang="en-US" sz="700" kern="1200" dirty="0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10152495-B1FD-4011-86B7-CF2941AA9513}"/>
              </a:ext>
            </a:extLst>
          </p:cNvPr>
          <p:cNvSpPr/>
          <p:nvPr/>
        </p:nvSpPr>
        <p:spPr>
          <a:xfrm>
            <a:off x="5020927" y="724767"/>
            <a:ext cx="1640556" cy="500369"/>
          </a:xfrm>
          <a:custGeom>
            <a:avLst/>
            <a:gdLst>
              <a:gd name="connsiteX0" fmla="*/ 0 w 1640556"/>
              <a:gd name="connsiteY0" fmla="*/ 0 h 500369"/>
              <a:gd name="connsiteX1" fmla="*/ 1640556 w 1640556"/>
              <a:gd name="connsiteY1" fmla="*/ 0 h 500369"/>
              <a:gd name="connsiteX2" fmla="*/ 1640556 w 1640556"/>
              <a:gd name="connsiteY2" fmla="*/ 500369 h 500369"/>
              <a:gd name="connsiteX3" fmla="*/ 0 w 1640556"/>
              <a:gd name="connsiteY3" fmla="*/ 500369 h 500369"/>
              <a:gd name="connsiteX4" fmla="*/ 0 w 1640556"/>
              <a:gd name="connsiteY4" fmla="*/ 0 h 5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0556" h="500369">
                <a:moveTo>
                  <a:pt x="0" y="0"/>
                </a:moveTo>
                <a:lnTo>
                  <a:pt x="1640556" y="0"/>
                </a:lnTo>
                <a:lnTo>
                  <a:pt x="1640556" y="500369"/>
                </a:lnTo>
                <a:lnTo>
                  <a:pt x="0" y="5003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kern="1200" dirty="0"/>
              <a:t>初始化、分析</a:t>
            </a: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144F50B7-096B-475E-95C5-A68EA606616A}"/>
              </a:ext>
            </a:extLst>
          </p:cNvPr>
          <p:cNvSpPr/>
          <p:nvPr/>
        </p:nvSpPr>
        <p:spPr>
          <a:xfrm>
            <a:off x="3759207" y="1394966"/>
            <a:ext cx="4278833" cy="500369"/>
          </a:xfrm>
          <a:custGeom>
            <a:avLst/>
            <a:gdLst>
              <a:gd name="connsiteX0" fmla="*/ 0 w 4278833"/>
              <a:gd name="connsiteY0" fmla="*/ 250185 h 500369"/>
              <a:gd name="connsiteX1" fmla="*/ 2139417 w 4278833"/>
              <a:gd name="connsiteY1" fmla="*/ 0 h 500369"/>
              <a:gd name="connsiteX2" fmla="*/ 4278833 w 4278833"/>
              <a:gd name="connsiteY2" fmla="*/ 250185 h 500369"/>
              <a:gd name="connsiteX3" fmla="*/ 2139417 w 4278833"/>
              <a:gd name="connsiteY3" fmla="*/ 500369 h 500369"/>
              <a:gd name="connsiteX4" fmla="*/ 0 w 4278833"/>
              <a:gd name="connsiteY4" fmla="*/ 250185 h 5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8833" h="500369">
                <a:moveTo>
                  <a:pt x="0" y="250185"/>
                </a:moveTo>
                <a:lnTo>
                  <a:pt x="2139417" y="0"/>
                </a:lnTo>
                <a:lnTo>
                  <a:pt x="4278833" y="250185"/>
                </a:lnTo>
                <a:lnTo>
                  <a:pt x="2139417" y="500369"/>
                </a:lnTo>
                <a:lnTo>
                  <a:pt x="0" y="250185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82408" tIns="137792" rIns="1082408" bIns="13779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是否是字母</a:t>
            </a: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B6521796-67BE-41D8-B588-0480CAEA0888}"/>
              </a:ext>
            </a:extLst>
          </p:cNvPr>
          <p:cNvSpPr/>
          <p:nvPr/>
        </p:nvSpPr>
        <p:spPr>
          <a:xfrm>
            <a:off x="3776745" y="2041651"/>
            <a:ext cx="4242774" cy="500369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3394" tIns="137792" rIns="1073393" bIns="13779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是否是数字</a:t>
            </a:r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FD19260-2B66-4CC6-9CA6-85BFE116A790}"/>
              </a:ext>
            </a:extLst>
          </p:cNvPr>
          <p:cNvSpPr/>
          <p:nvPr/>
        </p:nvSpPr>
        <p:spPr>
          <a:xfrm>
            <a:off x="3776745" y="2747091"/>
            <a:ext cx="4278833" cy="500369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82408" tIns="137792" rIns="1082408" bIns="13779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是否是运算符</a:t>
            </a:r>
            <a:endParaRPr lang="zh-CN" altLang="en-US" sz="700" kern="1200" dirty="0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DA5D9E3-5BB0-485E-8FC3-8C69CE41FC0C}"/>
              </a:ext>
            </a:extLst>
          </p:cNvPr>
          <p:cNvSpPr/>
          <p:nvPr/>
        </p:nvSpPr>
        <p:spPr>
          <a:xfrm>
            <a:off x="3776745" y="3452530"/>
            <a:ext cx="4278833" cy="500369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82408" tIns="137792" rIns="1082408" bIns="13779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是否是关系运算符</a:t>
            </a:r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8EE87B63-02D7-4728-88D7-742A13A325E9}"/>
              </a:ext>
            </a:extLst>
          </p:cNvPr>
          <p:cNvSpPr/>
          <p:nvPr/>
        </p:nvSpPr>
        <p:spPr>
          <a:xfrm>
            <a:off x="3776745" y="4157969"/>
            <a:ext cx="4278833" cy="500369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82408" tIns="137792" rIns="1082408" bIns="13779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是否是分界符</a:t>
            </a:r>
            <a:endParaRPr lang="zh-CN" altLang="en-US" sz="700" kern="1200" dirty="0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D291E839-EE64-498E-A818-EB415D398086}"/>
              </a:ext>
            </a:extLst>
          </p:cNvPr>
          <p:cNvSpPr/>
          <p:nvPr/>
        </p:nvSpPr>
        <p:spPr>
          <a:xfrm>
            <a:off x="4734699" y="4848893"/>
            <a:ext cx="2391685" cy="500369"/>
          </a:xfrm>
          <a:custGeom>
            <a:avLst/>
            <a:gdLst>
              <a:gd name="connsiteX0" fmla="*/ 0 w 2391685"/>
              <a:gd name="connsiteY0" fmla="*/ 0 h 500369"/>
              <a:gd name="connsiteX1" fmla="*/ 2391685 w 2391685"/>
              <a:gd name="connsiteY1" fmla="*/ 0 h 500369"/>
              <a:gd name="connsiteX2" fmla="*/ 2391685 w 2391685"/>
              <a:gd name="connsiteY2" fmla="*/ 500369 h 500369"/>
              <a:gd name="connsiteX3" fmla="*/ 0 w 2391685"/>
              <a:gd name="connsiteY3" fmla="*/ 500369 h 500369"/>
              <a:gd name="connsiteX4" fmla="*/ 0 w 2391685"/>
              <a:gd name="connsiteY4" fmla="*/ 0 h 5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1685" h="500369">
                <a:moveTo>
                  <a:pt x="0" y="0"/>
                </a:moveTo>
                <a:lnTo>
                  <a:pt x="2391685" y="0"/>
                </a:lnTo>
                <a:lnTo>
                  <a:pt x="2391685" y="500369"/>
                </a:lnTo>
                <a:lnTo>
                  <a:pt x="0" y="5003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非法字符处理</a:t>
            </a:r>
            <a:endParaRPr lang="zh-CN" altLang="en-US" sz="700" kern="1200" dirty="0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D9F2667B-C551-4EA9-AF19-4B3510004794}"/>
              </a:ext>
            </a:extLst>
          </p:cNvPr>
          <p:cNvSpPr/>
          <p:nvPr/>
        </p:nvSpPr>
        <p:spPr>
          <a:xfrm>
            <a:off x="3776745" y="5568848"/>
            <a:ext cx="4278833" cy="500369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82408" tIns="137792" rIns="1082408" bIns="13779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处理完成</a:t>
            </a:r>
            <a:endParaRPr lang="zh-CN" altLang="en-US" sz="700" kern="1200" dirty="0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87DF6C72-F95C-4E7C-B910-23CC3AA08D7B}"/>
              </a:ext>
            </a:extLst>
          </p:cNvPr>
          <p:cNvSpPr/>
          <p:nvPr/>
        </p:nvSpPr>
        <p:spPr>
          <a:xfrm>
            <a:off x="5095883" y="6260573"/>
            <a:ext cx="1640556" cy="500369"/>
          </a:xfrm>
          <a:custGeom>
            <a:avLst/>
            <a:gdLst>
              <a:gd name="connsiteX0" fmla="*/ 0 w 1640556"/>
              <a:gd name="connsiteY0" fmla="*/ 83397 h 500369"/>
              <a:gd name="connsiteX1" fmla="*/ 83397 w 1640556"/>
              <a:gd name="connsiteY1" fmla="*/ 0 h 500369"/>
              <a:gd name="connsiteX2" fmla="*/ 1557159 w 1640556"/>
              <a:gd name="connsiteY2" fmla="*/ 0 h 500369"/>
              <a:gd name="connsiteX3" fmla="*/ 1640556 w 1640556"/>
              <a:gd name="connsiteY3" fmla="*/ 83397 h 500369"/>
              <a:gd name="connsiteX4" fmla="*/ 1640556 w 1640556"/>
              <a:gd name="connsiteY4" fmla="*/ 416972 h 500369"/>
              <a:gd name="connsiteX5" fmla="*/ 1557159 w 1640556"/>
              <a:gd name="connsiteY5" fmla="*/ 500369 h 500369"/>
              <a:gd name="connsiteX6" fmla="*/ 83397 w 1640556"/>
              <a:gd name="connsiteY6" fmla="*/ 500369 h 500369"/>
              <a:gd name="connsiteX7" fmla="*/ 0 w 1640556"/>
              <a:gd name="connsiteY7" fmla="*/ 416972 h 500369"/>
              <a:gd name="connsiteX8" fmla="*/ 0 w 1640556"/>
              <a:gd name="connsiteY8" fmla="*/ 83397 h 5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0556" h="500369">
                <a:moveTo>
                  <a:pt x="0" y="83397"/>
                </a:moveTo>
                <a:cubicBezTo>
                  <a:pt x="0" y="37338"/>
                  <a:pt x="37338" y="0"/>
                  <a:pt x="83397" y="0"/>
                </a:cubicBezTo>
                <a:lnTo>
                  <a:pt x="1557159" y="0"/>
                </a:lnTo>
                <a:cubicBezTo>
                  <a:pt x="1603218" y="0"/>
                  <a:pt x="1640556" y="37338"/>
                  <a:pt x="1640556" y="83397"/>
                </a:cubicBezTo>
                <a:lnTo>
                  <a:pt x="1640556" y="416972"/>
                </a:lnTo>
                <a:cubicBezTo>
                  <a:pt x="1640556" y="463031"/>
                  <a:pt x="1603218" y="500369"/>
                  <a:pt x="1557159" y="500369"/>
                </a:cubicBezTo>
                <a:lnTo>
                  <a:pt x="83397" y="500369"/>
                </a:lnTo>
                <a:cubicBezTo>
                  <a:pt x="37338" y="500369"/>
                  <a:pt x="0" y="463031"/>
                  <a:pt x="0" y="416972"/>
                </a:cubicBezTo>
                <a:lnTo>
                  <a:pt x="0" y="83397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126" tIns="37126" rIns="37126" bIns="37126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结束</a:t>
            </a:r>
            <a:endParaRPr lang="zh-CN" altLang="en-US" sz="700" kern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9E3B29-EF2C-49DC-BAE7-4C5C544DD578}"/>
              </a:ext>
            </a:extLst>
          </p:cNvPr>
          <p:cNvSpPr/>
          <p:nvPr/>
        </p:nvSpPr>
        <p:spPr>
          <a:xfrm>
            <a:off x="1053059" y="1405463"/>
            <a:ext cx="2188564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标识符</a:t>
            </a:r>
            <a:r>
              <a:rPr lang="en-US" altLang="zh-CN" dirty="0"/>
              <a:t>/</a:t>
            </a:r>
            <a:r>
              <a:rPr lang="zh-CN" altLang="en-US" dirty="0"/>
              <a:t>关键字处理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EA12382-D551-4083-8BB1-33A6F115188C}"/>
              </a:ext>
            </a:extLst>
          </p:cNvPr>
          <p:cNvSpPr/>
          <p:nvPr/>
        </p:nvSpPr>
        <p:spPr>
          <a:xfrm>
            <a:off x="1053059" y="2071717"/>
            <a:ext cx="2188564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常量数字处理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E170926-8638-4149-871E-EF65292821B9}"/>
              </a:ext>
            </a:extLst>
          </p:cNvPr>
          <p:cNvSpPr/>
          <p:nvPr/>
        </p:nvSpPr>
        <p:spPr>
          <a:xfrm>
            <a:off x="1053059" y="2753253"/>
            <a:ext cx="2188564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运算符处理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DFB854-E499-4C4F-B29E-C363470F2E0B}"/>
              </a:ext>
            </a:extLst>
          </p:cNvPr>
          <p:cNvSpPr/>
          <p:nvPr/>
        </p:nvSpPr>
        <p:spPr>
          <a:xfrm>
            <a:off x="1053059" y="3456748"/>
            <a:ext cx="2188564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关系运算符处理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3B407D7-A165-43E8-9366-8EB6FE32E522}"/>
              </a:ext>
            </a:extLst>
          </p:cNvPr>
          <p:cNvSpPr/>
          <p:nvPr/>
        </p:nvSpPr>
        <p:spPr>
          <a:xfrm>
            <a:off x="1053059" y="4172528"/>
            <a:ext cx="2188564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分界符处理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03FFD0A-035A-4A62-80BB-DD2ADB3BAC38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241623" y="1621463"/>
            <a:ext cx="517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F7E205D-8618-4E43-9B20-11917EA17B0F}"/>
              </a:ext>
            </a:extLst>
          </p:cNvPr>
          <p:cNvCxnSpPr>
            <a:endCxn id="19" idx="3"/>
          </p:cNvCxnSpPr>
          <p:nvPr/>
        </p:nvCxnSpPr>
        <p:spPr>
          <a:xfrm flipH="1">
            <a:off x="3241623" y="2287717"/>
            <a:ext cx="517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F74A52F-E696-44BB-A4E6-721D5B3C6A85}"/>
              </a:ext>
            </a:extLst>
          </p:cNvPr>
          <p:cNvCxnSpPr>
            <a:cxnSpLocks/>
          </p:cNvCxnSpPr>
          <p:nvPr/>
        </p:nvCxnSpPr>
        <p:spPr>
          <a:xfrm flipH="1">
            <a:off x="3241623" y="2969253"/>
            <a:ext cx="517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6DF996B-9502-4F1F-913E-1C591B5E5436}"/>
              </a:ext>
            </a:extLst>
          </p:cNvPr>
          <p:cNvCxnSpPr>
            <a:cxnSpLocks/>
          </p:cNvCxnSpPr>
          <p:nvPr/>
        </p:nvCxnSpPr>
        <p:spPr>
          <a:xfrm flipH="1">
            <a:off x="3241623" y="3672748"/>
            <a:ext cx="517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5843648-C5B3-416D-9C5E-4C91118AC939}"/>
              </a:ext>
            </a:extLst>
          </p:cNvPr>
          <p:cNvCxnSpPr>
            <a:endCxn id="22" idx="3"/>
          </p:cNvCxnSpPr>
          <p:nvPr/>
        </p:nvCxnSpPr>
        <p:spPr>
          <a:xfrm flipH="1">
            <a:off x="3241623" y="4388528"/>
            <a:ext cx="517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1652553-C366-4E99-9489-716AE5D44401}"/>
              </a:ext>
            </a:extLst>
          </p:cNvPr>
          <p:cNvCxnSpPr/>
          <p:nvPr/>
        </p:nvCxnSpPr>
        <p:spPr>
          <a:xfrm>
            <a:off x="5841205" y="519697"/>
            <a:ext cx="0" cy="20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DBEC9D4-68B3-4D6D-BA7F-E0C1E16CCF78}"/>
              </a:ext>
            </a:extLst>
          </p:cNvPr>
          <p:cNvCxnSpPr>
            <a:endCxn id="57" idx="1"/>
          </p:cNvCxnSpPr>
          <p:nvPr/>
        </p:nvCxnSpPr>
        <p:spPr>
          <a:xfrm>
            <a:off x="5898132" y="1225136"/>
            <a:ext cx="492" cy="16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17F11B2-2398-4957-8E36-55845B6E36FF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 flipH="1">
            <a:off x="5898132" y="1895335"/>
            <a:ext cx="492" cy="14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6072FED-D6D8-412C-80E5-5279629F1099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>
            <a:off x="5898132" y="2542020"/>
            <a:ext cx="18030" cy="20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8550D2A-31CA-4736-B201-8C01337CA25C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>
            <a:off x="5916162" y="3247460"/>
            <a:ext cx="0" cy="20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F5BEE21-80B9-485A-8378-1862F1252605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5916162" y="3952899"/>
            <a:ext cx="0" cy="20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EB7961E-0508-4750-9830-B5D10BDE9916}"/>
              </a:ext>
            </a:extLst>
          </p:cNvPr>
          <p:cNvCxnSpPr>
            <a:stCxn id="61" idx="3"/>
          </p:cNvCxnSpPr>
          <p:nvPr/>
        </p:nvCxnSpPr>
        <p:spPr>
          <a:xfrm flipH="1">
            <a:off x="5907147" y="4658338"/>
            <a:ext cx="9015" cy="19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3D2A9D2-F056-4D82-B5EE-BA6980A8DD96}"/>
              </a:ext>
            </a:extLst>
          </p:cNvPr>
          <p:cNvCxnSpPr>
            <a:endCxn id="63" idx="1"/>
          </p:cNvCxnSpPr>
          <p:nvPr/>
        </p:nvCxnSpPr>
        <p:spPr>
          <a:xfrm>
            <a:off x="5916161" y="5349262"/>
            <a:ext cx="1" cy="21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48D5BFD-CCFF-4E52-B333-5E7A18793FA9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5916162" y="6069217"/>
            <a:ext cx="14379" cy="19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DC78B6A9-CA09-4196-AC99-FF645E768B02}"/>
              </a:ext>
            </a:extLst>
          </p:cNvPr>
          <p:cNvCxnSpPr>
            <a:stCxn id="63" idx="2"/>
          </p:cNvCxnSpPr>
          <p:nvPr/>
        </p:nvCxnSpPr>
        <p:spPr>
          <a:xfrm flipH="1" flipV="1">
            <a:off x="5930541" y="1310051"/>
            <a:ext cx="2125037" cy="4508982"/>
          </a:xfrm>
          <a:prstGeom prst="bentConnector4">
            <a:avLst>
              <a:gd name="adj1" fmla="val -11440"/>
              <a:gd name="adj2" fmla="val 1000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61149C7A-DD7C-4908-A36B-7FAB25F5A784}"/>
              </a:ext>
            </a:extLst>
          </p:cNvPr>
          <p:cNvCxnSpPr>
            <a:stCxn id="18" idx="1"/>
          </p:cNvCxnSpPr>
          <p:nvPr/>
        </p:nvCxnSpPr>
        <p:spPr>
          <a:xfrm rot="10800000" flipH="1" flipV="1">
            <a:off x="1053059" y="1621463"/>
            <a:ext cx="4788146" cy="3837592"/>
          </a:xfrm>
          <a:prstGeom prst="bentConnector3">
            <a:avLst>
              <a:gd name="adj1" fmla="val -47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150336F-A0E1-4E37-B518-70356946CFBF}"/>
              </a:ext>
            </a:extLst>
          </p:cNvPr>
          <p:cNvCxnSpPr>
            <a:stCxn id="19" idx="1"/>
          </p:cNvCxnSpPr>
          <p:nvPr/>
        </p:nvCxnSpPr>
        <p:spPr>
          <a:xfrm flipH="1">
            <a:off x="854739" y="2287717"/>
            <a:ext cx="19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9A09E08-AB2F-451E-B750-B63BDED68FAC}"/>
              </a:ext>
            </a:extLst>
          </p:cNvPr>
          <p:cNvCxnSpPr>
            <a:stCxn id="20" idx="1"/>
          </p:cNvCxnSpPr>
          <p:nvPr/>
        </p:nvCxnSpPr>
        <p:spPr>
          <a:xfrm flipH="1">
            <a:off x="827314" y="2969253"/>
            <a:ext cx="225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8B2C7F6-1612-46E2-B07D-D1CE26942576}"/>
              </a:ext>
            </a:extLst>
          </p:cNvPr>
          <p:cNvCxnSpPr>
            <a:stCxn id="21" idx="1"/>
          </p:cNvCxnSpPr>
          <p:nvPr/>
        </p:nvCxnSpPr>
        <p:spPr>
          <a:xfrm flipH="1">
            <a:off x="854739" y="3672748"/>
            <a:ext cx="19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8DADA8B-62BD-4C45-8DE0-A26A66D22AC7}"/>
              </a:ext>
            </a:extLst>
          </p:cNvPr>
          <p:cNvCxnSpPr>
            <a:stCxn id="22" idx="1"/>
          </p:cNvCxnSpPr>
          <p:nvPr/>
        </p:nvCxnSpPr>
        <p:spPr>
          <a:xfrm flipH="1">
            <a:off x="827314" y="4388528"/>
            <a:ext cx="225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224D1C6-AEC3-4DF4-8D10-B65A613E9E96}"/>
              </a:ext>
            </a:extLst>
          </p:cNvPr>
          <p:cNvSpPr txBox="1"/>
          <p:nvPr/>
        </p:nvSpPr>
        <p:spPr>
          <a:xfrm>
            <a:off x="3473633" y="1277776"/>
            <a:ext cx="37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9D58DFE-FD7C-4CBC-B606-AEF71B964543}"/>
              </a:ext>
            </a:extLst>
          </p:cNvPr>
          <p:cNvSpPr txBox="1"/>
          <p:nvPr/>
        </p:nvSpPr>
        <p:spPr>
          <a:xfrm>
            <a:off x="3473632" y="1937166"/>
            <a:ext cx="37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D849915-5039-4426-9589-C5D2E17CAE5F}"/>
              </a:ext>
            </a:extLst>
          </p:cNvPr>
          <p:cNvSpPr txBox="1"/>
          <p:nvPr/>
        </p:nvSpPr>
        <p:spPr>
          <a:xfrm>
            <a:off x="3476520" y="2620291"/>
            <a:ext cx="37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35F7526-AC6F-4A65-BFA1-53BFC91230D1}"/>
              </a:ext>
            </a:extLst>
          </p:cNvPr>
          <p:cNvSpPr txBox="1"/>
          <p:nvPr/>
        </p:nvSpPr>
        <p:spPr>
          <a:xfrm>
            <a:off x="3473632" y="3302084"/>
            <a:ext cx="37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9C175C3-A6D0-4141-8F8E-7534BC598925}"/>
              </a:ext>
            </a:extLst>
          </p:cNvPr>
          <p:cNvSpPr txBox="1"/>
          <p:nvPr/>
        </p:nvSpPr>
        <p:spPr>
          <a:xfrm>
            <a:off x="3473632" y="4057331"/>
            <a:ext cx="37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531DC87-C1DB-434C-9E6F-FC8E8873AF8A}"/>
              </a:ext>
            </a:extLst>
          </p:cNvPr>
          <p:cNvSpPr txBox="1"/>
          <p:nvPr/>
        </p:nvSpPr>
        <p:spPr>
          <a:xfrm>
            <a:off x="5466166" y="5948567"/>
            <a:ext cx="37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B8F3E20-33B0-48E6-A141-5EF21522CE77}"/>
              </a:ext>
            </a:extLst>
          </p:cNvPr>
          <p:cNvSpPr txBox="1"/>
          <p:nvPr/>
        </p:nvSpPr>
        <p:spPr>
          <a:xfrm>
            <a:off x="6286444" y="1778714"/>
            <a:ext cx="37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47664B3-E79D-43AA-9C7B-FBF9FDB93DC7}"/>
              </a:ext>
            </a:extLst>
          </p:cNvPr>
          <p:cNvSpPr txBox="1"/>
          <p:nvPr/>
        </p:nvSpPr>
        <p:spPr>
          <a:xfrm>
            <a:off x="6286444" y="2442269"/>
            <a:ext cx="37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AF0F267-5150-48F9-9D80-0785E9DEB204}"/>
              </a:ext>
            </a:extLst>
          </p:cNvPr>
          <p:cNvSpPr txBox="1"/>
          <p:nvPr/>
        </p:nvSpPr>
        <p:spPr>
          <a:xfrm>
            <a:off x="6286444" y="3147708"/>
            <a:ext cx="37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088AEE3-1345-4EB8-A70D-01343351F7DB}"/>
              </a:ext>
            </a:extLst>
          </p:cNvPr>
          <p:cNvSpPr txBox="1"/>
          <p:nvPr/>
        </p:nvSpPr>
        <p:spPr>
          <a:xfrm>
            <a:off x="6295388" y="3851862"/>
            <a:ext cx="37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914E5E1-287B-4D0D-B679-808B51411768}"/>
              </a:ext>
            </a:extLst>
          </p:cNvPr>
          <p:cNvSpPr txBox="1"/>
          <p:nvPr/>
        </p:nvSpPr>
        <p:spPr>
          <a:xfrm>
            <a:off x="6295388" y="4559595"/>
            <a:ext cx="37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1E105D3-21F4-489A-A9DB-F18A03571CE0}"/>
              </a:ext>
            </a:extLst>
          </p:cNvPr>
          <p:cNvSpPr txBox="1"/>
          <p:nvPr/>
        </p:nvSpPr>
        <p:spPr>
          <a:xfrm>
            <a:off x="7755631" y="5448168"/>
            <a:ext cx="37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70624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4EF4CD1-3460-42DD-AC98-AEFD488BF283}"/>
              </a:ext>
            </a:extLst>
          </p:cNvPr>
          <p:cNvSpPr/>
          <p:nvPr/>
        </p:nvSpPr>
        <p:spPr>
          <a:xfrm>
            <a:off x="3581400" y="457200"/>
            <a:ext cx="2857500" cy="552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处理子程序的整体框架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B6D27A-AB12-4D9C-B56E-ED94A72DEAB8}"/>
              </a:ext>
            </a:extLst>
          </p:cNvPr>
          <p:cNvSpPr/>
          <p:nvPr/>
        </p:nvSpPr>
        <p:spPr>
          <a:xfrm>
            <a:off x="3371850" y="1323975"/>
            <a:ext cx="32766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从指定位置开始遍历字符串，并截取其中合法的字符</a:t>
            </a:r>
          </a:p>
        </p:txBody>
      </p:sp>
      <p:sp>
        <p:nvSpPr>
          <p:cNvPr id="4" name="流程图: 决策 3">
            <a:extLst>
              <a:ext uri="{FF2B5EF4-FFF2-40B4-BE49-F238E27FC236}">
                <a16:creationId xmlns:a16="http://schemas.microsoft.com/office/drawing/2014/main" id="{43E41659-F182-4F6C-B1B3-5CC552EEDAFB}"/>
              </a:ext>
            </a:extLst>
          </p:cNvPr>
          <p:cNvSpPr/>
          <p:nvPr/>
        </p:nvSpPr>
        <p:spPr>
          <a:xfrm>
            <a:off x="1847850" y="2514600"/>
            <a:ext cx="6324600" cy="914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合法字符后的第一个字符是否合理（是分界符等）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CF2164A-6B0C-477D-B4A2-C96C1607CCFD}"/>
              </a:ext>
            </a:extLst>
          </p:cNvPr>
          <p:cNvSpPr/>
          <p:nvPr/>
        </p:nvSpPr>
        <p:spPr>
          <a:xfrm>
            <a:off x="1504950" y="3743325"/>
            <a:ext cx="32766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其他判断，记录字符串合法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F1B46F1-E462-4DD4-883A-88FD1B3CD3D4}"/>
              </a:ext>
            </a:extLst>
          </p:cNvPr>
          <p:cNvSpPr/>
          <p:nvPr/>
        </p:nvSpPr>
        <p:spPr>
          <a:xfrm>
            <a:off x="5276850" y="3743325"/>
            <a:ext cx="32766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继续截取字符串，直到遇到分界符或空格符等为止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7A9A222-719C-4B3A-B4B5-CBB7FF302171}"/>
              </a:ext>
            </a:extLst>
          </p:cNvPr>
          <p:cNvSpPr/>
          <p:nvPr/>
        </p:nvSpPr>
        <p:spPr>
          <a:xfrm>
            <a:off x="1485900" y="3743325"/>
            <a:ext cx="32766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其他判断，记录字符串合法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E246FEC-5D65-4A0E-AF2B-12DC3685DF1D}"/>
              </a:ext>
            </a:extLst>
          </p:cNvPr>
          <p:cNvSpPr/>
          <p:nvPr/>
        </p:nvSpPr>
        <p:spPr>
          <a:xfrm>
            <a:off x="5276850" y="4933950"/>
            <a:ext cx="32766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记录字符串非法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8982A00-103A-4F92-B7E9-16B7FF34C03B}"/>
              </a:ext>
            </a:extLst>
          </p:cNvPr>
          <p:cNvSpPr/>
          <p:nvPr/>
        </p:nvSpPr>
        <p:spPr>
          <a:xfrm>
            <a:off x="3581400" y="6048375"/>
            <a:ext cx="2857500" cy="552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结束，返回新的字符指针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2470AA-2DE1-4C2A-8B47-37EDF9BB2EAD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010150" y="1009650"/>
            <a:ext cx="0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C55EB3D-D416-499F-B9D8-A6DED7DB6190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010150" y="2200275"/>
            <a:ext cx="0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D070D582-D63F-4BB5-B47E-CF808F4EC30A}"/>
              </a:ext>
            </a:extLst>
          </p:cNvPr>
          <p:cNvCxnSpPr>
            <a:stCxn id="4" idx="1"/>
            <a:endCxn id="67" idx="0"/>
          </p:cNvCxnSpPr>
          <p:nvPr/>
        </p:nvCxnSpPr>
        <p:spPr>
          <a:xfrm rot="10800000" flipH="1" flipV="1">
            <a:off x="1847850" y="2971799"/>
            <a:ext cx="1276350" cy="771525"/>
          </a:xfrm>
          <a:prstGeom prst="bentConnector4">
            <a:avLst>
              <a:gd name="adj1" fmla="val -17910"/>
              <a:gd name="adj2" fmla="val 79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681AEEB8-3A44-461B-908C-FCD436C86125}"/>
              </a:ext>
            </a:extLst>
          </p:cNvPr>
          <p:cNvCxnSpPr>
            <a:stCxn id="4" idx="3"/>
            <a:endCxn id="65" idx="0"/>
          </p:cNvCxnSpPr>
          <p:nvPr/>
        </p:nvCxnSpPr>
        <p:spPr>
          <a:xfrm flipH="1">
            <a:off x="6915150" y="2971800"/>
            <a:ext cx="1257300" cy="771525"/>
          </a:xfrm>
          <a:prstGeom prst="bentConnector4">
            <a:avLst>
              <a:gd name="adj1" fmla="val -18182"/>
              <a:gd name="adj2" fmla="val 79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51A13E2E-0B8F-4922-B80F-673C44C3DC3C}"/>
              </a:ext>
            </a:extLst>
          </p:cNvPr>
          <p:cNvCxnSpPr>
            <a:stCxn id="67" idx="2"/>
            <a:endCxn id="71" idx="0"/>
          </p:cNvCxnSpPr>
          <p:nvPr/>
        </p:nvCxnSpPr>
        <p:spPr>
          <a:xfrm rot="16200000" flipH="1">
            <a:off x="3352800" y="4391025"/>
            <a:ext cx="1428750" cy="1885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EBA668F-6722-4FB8-8950-3C8BA74B58FC}"/>
              </a:ext>
            </a:extLst>
          </p:cNvPr>
          <p:cNvCxnSpPr>
            <a:stCxn id="65" idx="2"/>
            <a:endCxn id="69" idx="0"/>
          </p:cNvCxnSpPr>
          <p:nvPr/>
        </p:nvCxnSpPr>
        <p:spPr>
          <a:xfrm>
            <a:off x="6915150" y="4619625"/>
            <a:ext cx="0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83CE776-6008-4477-ADCC-3B22F8CA030A}"/>
              </a:ext>
            </a:extLst>
          </p:cNvPr>
          <p:cNvCxnSpPr>
            <a:stCxn id="69" idx="1"/>
          </p:cNvCxnSpPr>
          <p:nvPr/>
        </p:nvCxnSpPr>
        <p:spPr>
          <a:xfrm flipH="1">
            <a:off x="5010150" y="53721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2F8DE12-BA88-4489-8FCD-DCD56C6CF7C8}"/>
              </a:ext>
            </a:extLst>
          </p:cNvPr>
          <p:cNvSpPr txBox="1"/>
          <p:nvPr/>
        </p:nvSpPr>
        <p:spPr>
          <a:xfrm>
            <a:off x="1609726" y="2571689"/>
            <a:ext cx="476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是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1809851-67A9-4B69-A84C-878C7D34093C}"/>
              </a:ext>
            </a:extLst>
          </p:cNvPr>
          <p:cNvSpPr txBox="1"/>
          <p:nvPr/>
        </p:nvSpPr>
        <p:spPr>
          <a:xfrm>
            <a:off x="7934329" y="2585946"/>
            <a:ext cx="476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73805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12AD4BB-B08B-43BE-9517-67176F38D5D7}"/>
              </a:ext>
            </a:extLst>
          </p:cNvPr>
          <p:cNvSpPr/>
          <p:nvPr/>
        </p:nvSpPr>
        <p:spPr>
          <a:xfrm>
            <a:off x="3686188" y="39666"/>
            <a:ext cx="2070340" cy="64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构造函数：</a:t>
            </a:r>
            <a:r>
              <a:rPr lang="en-US" altLang="zh-CN" dirty="0"/>
              <a:t>ParserLL1 ()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DAB90C4-6E92-454D-ACE3-6C3992F1A7C2}"/>
              </a:ext>
            </a:extLst>
          </p:cNvPr>
          <p:cNvSpPr/>
          <p:nvPr/>
        </p:nvSpPr>
        <p:spPr>
          <a:xfrm>
            <a:off x="3686188" y="2671520"/>
            <a:ext cx="2070340" cy="64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makeVtFromDerivations()</a:t>
            </a:r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273D5C7B-CF40-4AE7-A842-495492A2A88F}"/>
              </a:ext>
            </a:extLst>
          </p:cNvPr>
          <p:cNvSpPr/>
          <p:nvPr/>
        </p:nvSpPr>
        <p:spPr>
          <a:xfrm>
            <a:off x="3686188" y="3554479"/>
            <a:ext cx="2070340" cy="64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makeFirst()</a:t>
            </a:r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DD07F99-55A7-46AB-B854-D5897C44432B}"/>
              </a:ext>
            </a:extLst>
          </p:cNvPr>
          <p:cNvSpPr/>
          <p:nvPr/>
        </p:nvSpPr>
        <p:spPr>
          <a:xfrm>
            <a:off x="3686188" y="4437438"/>
            <a:ext cx="2070340" cy="64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makeFollow()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3AF045D-1AC0-443F-9EC9-20D651C509FE}"/>
              </a:ext>
            </a:extLst>
          </p:cNvPr>
          <p:cNvSpPr/>
          <p:nvPr/>
        </p:nvSpPr>
        <p:spPr>
          <a:xfrm>
            <a:off x="3686188" y="5320397"/>
            <a:ext cx="2070340" cy="64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makeAnalysisTable()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252EFCE-C7A2-469B-841A-873CC42F3740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4721358" y="686647"/>
            <a:ext cx="0" cy="23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709239B-22C8-4A3D-84B1-3A4D7A147F2A}"/>
              </a:ext>
            </a:extLst>
          </p:cNvPr>
          <p:cNvCxnSpPr>
            <a:stCxn id="42" idx="2"/>
            <a:endCxn id="44" idx="0"/>
          </p:cNvCxnSpPr>
          <p:nvPr/>
        </p:nvCxnSpPr>
        <p:spPr>
          <a:xfrm>
            <a:off x="4721358" y="3318501"/>
            <a:ext cx="0" cy="23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D468076-923B-4DC5-BA65-3DD63203F08F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>
            <a:off x="4721358" y="4201460"/>
            <a:ext cx="0" cy="23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5B0B49-A139-4324-8D8B-56AE59BB9BF0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4721358" y="5084419"/>
            <a:ext cx="0" cy="23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EFC7098-398E-44AA-9313-7B6D964016A2}"/>
              </a:ext>
            </a:extLst>
          </p:cNvPr>
          <p:cNvSpPr/>
          <p:nvPr/>
        </p:nvSpPr>
        <p:spPr>
          <a:xfrm>
            <a:off x="3686188" y="919722"/>
            <a:ext cx="2070340" cy="64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makeDerivationFromString()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9030A95-9DBD-4B71-89AA-F20AA780095B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>
            <a:off x="4721358" y="1566703"/>
            <a:ext cx="0" cy="22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6CA1223-B970-4AD9-A4A9-C48BC6DE90F7}"/>
              </a:ext>
            </a:extLst>
          </p:cNvPr>
          <p:cNvSpPr/>
          <p:nvPr/>
        </p:nvSpPr>
        <p:spPr>
          <a:xfrm>
            <a:off x="3686188" y="1795621"/>
            <a:ext cx="2070340" cy="64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Vn.insert()</a:t>
            </a:r>
            <a:endParaRPr lang="zh-CN" altLang="en-US" dirty="0"/>
          </a:p>
        </p:txBody>
      </p:sp>
      <p:sp>
        <p:nvSpPr>
          <p:cNvPr id="72" name="流程图: 决策 71">
            <a:extLst>
              <a:ext uri="{FF2B5EF4-FFF2-40B4-BE49-F238E27FC236}">
                <a16:creationId xmlns:a16="http://schemas.microsoft.com/office/drawing/2014/main" id="{95F6947F-C1BA-46F7-9450-92D6CBC92856}"/>
              </a:ext>
            </a:extLst>
          </p:cNvPr>
          <p:cNvSpPr/>
          <p:nvPr/>
        </p:nvSpPr>
        <p:spPr>
          <a:xfrm>
            <a:off x="673609" y="1681162"/>
            <a:ext cx="2353443" cy="87589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产生式添加完成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00D925A-018D-4F02-BD96-9D60430316B5}"/>
              </a:ext>
            </a:extLst>
          </p:cNvPr>
          <p:cNvCxnSpPr>
            <a:stCxn id="62" idx="1"/>
            <a:endCxn id="72" idx="3"/>
          </p:cNvCxnSpPr>
          <p:nvPr/>
        </p:nvCxnSpPr>
        <p:spPr>
          <a:xfrm flipH="1">
            <a:off x="3027052" y="2119112"/>
            <a:ext cx="659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730E82E9-85E3-473F-806F-C92684C82606}"/>
              </a:ext>
            </a:extLst>
          </p:cNvPr>
          <p:cNvCxnSpPr>
            <a:stCxn id="72" idx="0"/>
          </p:cNvCxnSpPr>
          <p:nvPr/>
        </p:nvCxnSpPr>
        <p:spPr>
          <a:xfrm rot="5400000" flipH="1" flipV="1">
            <a:off x="2846855" y="-193340"/>
            <a:ext cx="877978" cy="2871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0AF03DEA-FC14-4E3B-BC46-5AE0A8C29AA6}"/>
              </a:ext>
            </a:extLst>
          </p:cNvPr>
          <p:cNvCxnSpPr>
            <a:stCxn id="72" idx="2"/>
            <a:endCxn id="42" idx="1"/>
          </p:cNvCxnSpPr>
          <p:nvPr/>
        </p:nvCxnSpPr>
        <p:spPr>
          <a:xfrm rot="16200000" flipH="1">
            <a:off x="2549284" y="1858107"/>
            <a:ext cx="437950" cy="1835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C1CE95B7-F7EE-4A17-A06E-8C51D2949878}"/>
              </a:ext>
            </a:extLst>
          </p:cNvPr>
          <p:cNvSpPr txBox="1"/>
          <p:nvPr/>
        </p:nvSpPr>
        <p:spPr>
          <a:xfrm>
            <a:off x="1850330" y="2534140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00F2608-2F28-437E-847B-F26ED7A47BBC}"/>
              </a:ext>
            </a:extLst>
          </p:cNvPr>
          <p:cNvSpPr txBox="1"/>
          <p:nvPr/>
        </p:nvSpPr>
        <p:spPr>
          <a:xfrm>
            <a:off x="1826028" y="1357601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CA33B80-ACDE-46B4-876B-AA1D50CFCE02}"/>
              </a:ext>
            </a:extLst>
          </p:cNvPr>
          <p:cNvSpPr/>
          <p:nvPr/>
        </p:nvSpPr>
        <p:spPr>
          <a:xfrm>
            <a:off x="7415176" y="829472"/>
            <a:ext cx="3790242" cy="825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产生式</a:t>
            </a:r>
            <a:r>
              <a:rPr lang="en-US" altLang="zh-CN" dirty="0"/>
              <a:t>derivation:</a:t>
            </a:r>
          </a:p>
          <a:p>
            <a:pPr algn="ctr"/>
            <a:r>
              <a:rPr lang="en-US" altLang="zh-CN" dirty="0"/>
              <a:t>    vector&lt;{char source; string aim;}&gt;</a:t>
            </a:r>
            <a:endParaRPr lang="zh-CN" altLang="en-US" dirty="0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44BD9F0A-CC6E-4F34-9B61-759B027CE4C2}"/>
              </a:ext>
            </a:extLst>
          </p:cNvPr>
          <p:cNvSpPr/>
          <p:nvPr/>
        </p:nvSpPr>
        <p:spPr>
          <a:xfrm>
            <a:off x="5921115" y="1109274"/>
            <a:ext cx="1270927" cy="24832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F7D4BC7-3BB6-4E18-88A0-AA9E8B88CC55}"/>
              </a:ext>
            </a:extLst>
          </p:cNvPr>
          <p:cNvSpPr/>
          <p:nvPr/>
        </p:nvSpPr>
        <p:spPr>
          <a:xfrm>
            <a:off x="7415176" y="1704059"/>
            <a:ext cx="3790242" cy="825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非终结符</a:t>
            </a:r>
            <a:r>
              <a:rPr lang="en-US" altLang="zh-CN" dirty="0"/>
              <a:t>Vn:</a:t>
            </a:r>
          </a:p>
          <a:p>
            <a:pPr algn="ctr"/>
            <a:r>
              <a:rPr lang="en-US" altLang="zh-CN" dirty="0"/>
              <a:t>    map&lt;char, {set&lt;char&gt; first; set&lt;char&gt; follow;}&gt;</a:t>
            </a:r>
            <a:endParaRPr lang="zh-CN" altLang="en-US" dirty="0"/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042F9397-73FF-429B-8D48-C5B949F8DDE8}"/>
              </a:ext>
            </a:extLst>
          </p:cNvPr>
          <p:cNvSpPr/>
          <p:nvPr/>
        </p:nvSpPr>
        <p:spPr>
          <a:xfrm>
            <a:off x="5921115" y="1932238"/>
            <a:ext cx="1270927" cy="24832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C7B7F215-A051-422E-BC91-B17B23C38916}"/>
              </a:ext>
            </a:extLst>
          </p:cNvPr>
          <p:cNvSpPr/>
          <p:nvPr/>
        </p:nvSpPr>
        <p:spPr>
          <a:xfrm>
            <a:off x="5921115" y="2784187"/>
            <a:ext cx="1270927" cy="24832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6D09EF3-E9F6-4B7A-BBD8-2A9276558206}"/>
              </a:ext>
            </a:extLst>
          </p:cNvPr>
          <p:cNvSpPr/>
          <p:nvPr/>
        </p:nvSpPr>
        <p:spPr>
          <a:xfrm>
            <a:off x="7415176" y="2578646"/>
            <a:ext cx="3790242" cy="825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终结符</a:t>
            </a:r>
            <a:r>
              <a:rPr lang="en-US" altLang="zh-CN" dirty="0"/>
              <a:t>Vt:</a:t>
            </a:r>
          </a:p>
          <a:p>
            <a:pPr algn="ctr"/>
            <a:r>
              <a:rPr lang="en-US" altLang="zh-CN" dirty="0"/>
              <a:t>    set&lt;char&gt;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4EB7CF2-9CEA-4CD5-B666-EA406B04EBC9}"/>
              </a:ext>
            </a:extLst>
          </p:cNvPr>
          <p:cNvSpPr/>
          <p:nvPr/>
        </p:nvSpPr>
        <p:spPr>
          <a:xfrm>
            <a:off x="7415176" y="3453233"/>
            <a:ext cx="3790242" cy="825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更新非终结符</a:t>
            </a:r>
            <a:r>
              <a:rPr lang="en-US" altLang="zh-CN" dirty="0"/>
              <a:t>Vn[vn].first:</a:t>
            </a:r>
          </a:p>
          <a:p>
            <a:pPr algn="ctr"/>
            <a:r>
              <a:rPr lang="en-US" altLang="zh-CN" dirty="0"/>
              <a:t>    set&lt;char&gt;</a:t>
            </a:r>
            <a:endParaRPr lang="zh-CN" altLang="en-US" dirty="0"/>
          </a:p>
        </p:txBody>
      </p:sp>
      <p:sp>
        <p:nvSpPr>
          <p:cNvPr id="92" name="箭头: 右 91">
            <a:extLst>
              <a:ext uri="{FF2B5EF4-FFF2-40B4-BE49-F238E27FC236}">
                <a16:creationId xmlns:a16="http://schemas.microsoft.com/office/drawing/2014/main" id="{CCA43520-29DA-4DA6-90B4-126E7A52F04E}"/>
              </a:ext>
            </a:extLst>
          </p:cNvPr>
          <p:cNvSpPr/>
          <p:nvPr/>
        </p:nvSpPr>
        <p:spPr>
          <a:xfrm>
            <a:off x="5921114" y="3697666"/>
            <a:ext cx="1270927" cy="24832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37309B2-63D0-4C56-A6ED-92E7912B82D8}"/>
              </a:ext>
            </a:extLst>
          </p:cNvPr>
          <p:cNvSpPr/>
          <p:nvPr/>
        </p:nvSpPr>
        <p:spPr>
          <a:xfrm>
            <a:off x="7415176" y="4327820"/>
            <a:ext cx="3790242" cy="825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更新非终结符</a:t>
            </a:r>
            <a:r>
              <a:rPr lang="en-US" altLang="zh-CN" dirty="0"/>
              <a:t>Vn[vn].follow:</a:t>
            </a:r>
          </a:p>
          <a:p>
            <a:pPr algn="ctr"/>
            <a:r>
              <a:rPr lang="en-US" altLang="zh-CN" dirty="0"/>
              <a:t>    set&lt;char&gt;</a:t>
            </a:r>
            <a:endParaRPr lang="zh-CN" altLang="en-US" dirty="0"/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A68FE712-9E0E-4123-A880-3F81B3C484A1}"/>
              </a:ext>
            </a:extLst>
          </p:cNvPr>
          <p:cNvSpPr/>
          <p:nvPr/>
        </p:nvSpPr>
        <p:spPr>
          <a:xfrm>
            <a:off x="5921114" y="4611145"/>
            <a:ext cx="1270927" cy="24832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C6E0FE5-1EF9-4B8E-B55D-52D212E3EDC5}"/>
              </a:ext>
            </a:extLst>
          </p:cNvPr>
          <p:cNvSpPr/>
          <p:nvPr/>
        </p:nvSpPr>
        <p:spPr>
          <a:xfrm>
            <a:off x="7415176" y="5202408"/>
            <a:ext cx="3790242" cy="825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分析表</a:t>
            </a:r>
            <a:r>
              <a:rPr lang="en-US" altLang="zh-CN" dirty="0"/>
              <a:t>analysisTable:</a:t>
            </a:r>
            <a:endParaRPr lang="sv-SE" altLang="zh-CN" dirty="0"/>
          </a:p>
          <a:p>
            <a:pPr algn="ctr"/>
            <a:r>
              <a:rPr lang="sv-SE" altLang="zh-CN" dirty="0"/>
              <a:t>map&lt;char, map&lt;char, {char source;string aim;}&gt;&gt;</a:t>
            </a:r>
            <a:endParaRPr lang="zh-CN" altLang="en-US" dirty="0"/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359FB34E-5E48-465B-85B0-E0C9ADD2D838}"/>
              </a:ext>
            </a:extLst>
          </p:cNvPr>
          <p:cNvSpPr/>
          <p:nvPr/>
        </p:nvSpPr>
        <p:spPr>
          <a:xfrm>
            <a:off x="5921113" y="5490945"/>
            <a:ext cx="1270927" cy="24832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E7EE775-1BBB-4767-890C-A2FFEDEAB8AE}"/>
              </a:ext>
            </a:extLst>
          </p:cNvPr>
          <p:cNvCxnSpPr>
            <a:stCxn id="81" idx="1"/>
            <a:endCxn id="42" idx="3"/>
          </p:cNvCxnSpPr>
          <p:nvPr/>
        </p:nvCxnSpPr>
        <p:spPr>
          <a:xfrm flipH="1">
            <a:off x="5756528" y="1242173"/>
            <a:ext cx="1658648" cy="17528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CC4CE479-5224-43BC-BE7D-C5531B8EB44A}"/>
              </a:ext>
            </a:extLst>
          </p:cNvPr>
          <p:cNvCxnSpPr>
            <a:cxnSpLocks/>
            <a:stCxn id="81" idx="1"/>
            <a:endCxn id="44" idx="3"/>
          </p:cNvCxnSpPr>
          <p:nvPr/>
        </p:nvCxnSpPr>
        <p:spPr>
          <a:xfrm flipH="1">
            <a:off x="5756528" y="1242173"/>
            <a:ext cx="1658648" cy="26357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D2BD8A9C-B5B7-47F9-9E98-87B927A657CA}"/>
              </a:ext>
            </a:extLst>
          </p:cNvPr>
          <p:cNvCxnSpPr>
            <a:cxnSpLocks/>
            <a:stCxn id="83" idx="1"/>
            <a:endCxn id="44" idx="3"/>
          </p:cNvCxnSpPr>
          <p:nvPr/>
        </p:nvCxnSpPr>
        <p:spPr>
          <a:xfrm flipH="1">
            <a:off x="5756528" y="2116760"/>
            <a:ext cx="1658648" cy="17612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D041AB44-B7FF-4462-A872-280C134B1AB1}"/>
              </a:ext>
            </a:extLst>
          </p:cNvPr>
          <p:cNvCxnSpPr>
            <a:cxnSpLocks/>
            <a:stCxn id="90" idx="1"/>
            <a:endCxn id="44" idx="3"/>
          </p:cNvCxnSpPr>
          <p:nvPr/>
        </p:nvCxnSpPr>
        <p:spPr>
          <a:xfrm flipH="1">
            <a:off x="5756528" y="2991347"/>
            <a:ext cx="1658648" cy="8866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E798287-AE67-4910-9B27-CD0FC5E47116}"/>
              </a:ext>
            </a:extLst>
          </p:cNvPr>
          <p:cNvCxnSpPr>
            <a:cxnSpLocks/>
            <a:stCxn id="81" idx="1"/>
            <a:endCxn id="46" idx="3"/>
          </p:cNvCxnSpPr>
          <p:nvPr/>
        </p:nvCxnSpPr>
        <p:spPr>
          <a:xfrm flipH="1">
            <a:off x="5756528" y="1242173"/>
            <a:ext cx="1658648" cy="35187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0E902EA-D726-4E90-AC8C-CCF8D93EEC29}"/>
              </a:ext>
            </a:extLst>
          </p:cNvPr>
          <p:cNvCxnSpPr>
            <a:cxnSpLocks/>
            <a:stCxn id="83" idx="1"/>
            <a:endCxn id="46" idx="3"/>
          </p:cNvCxnSpPr>
          <p:nvPr/>
        </p:nvCxnSpPr>
        <p:spPr>
          <a:xfrm flipH="1">
            <a:off x="5756528" y="2116760"/>
            <a:ext cx="1658648" cy="2644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E5B3817B-9156-4B81-B7EA-92062AA5BBCD}"/>
              </a:ext>
            </a:extLst>
          </p:cNvPr>
          <p:cNvCxnSpPr>
            <a:cxnSpLocks/>
            <a:stCxn id="90" idx="1"/>
            <a:endCxn id="46" idx="3"/>
          </p:cNvCxnSpPr>
          <p:nvPr/>
        </p:nvCxnSpPr>
        <p:spPr>
          <a:xfrm flipH="1">
            <a:off x="5756528" y="2991347"/>
            <a:ext cx="1658648" cy="17695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2128CF0-5552-4894-836C-9708380E3C79}"/>
              </a:ext>
            </a:extLst>
          </p:cNvPr>
          <p:cNvCxnSpPr>
            <a:cxnSpLocks/>
            <a:stCxn id="91" idx="1"/>
            <a:endCxn id="46" idx="3"/>
          </p:cNvCxnSpPr>
          <p:nvPr/>
        </p:nvCxnSpPr>
        <p:spPr>
          <a:xfrm flipH="1">
            <a:off x="5756528" y="3865934"/>
            <a:ext cx="1658648" cy="8949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18797D3-92B4-47AE-A17B-4A310682972A}"/>
              </a:ext>
            </a:extLst>
          </p:cNvPr>
          <p:cNvCxnSpPr>
            <a:cxnSpLocks/>
            <a:stCxn id="93" idx="1"/>
            <a:endCxn id="47" idx="3"/>
          </p:cNvCxnSpPr>
          <p:nvPr/>
        </p:nvCxnSpPr>
        <p:spPr>
          <a:xfrm flipH="1">
            <a:off x="5756528" y="4740521"/>
            <a:ext cx="1658648" cy="9033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E88E62F-94C9-4634-A43B-97F063E5098B}"/>
              </a:ext>
            </a:extLst>
          </p:cNvPr>
          <p:cNvCxnSpPr>
            <a:cxnSpLocks/>
            <a:stCxn id="91" idx="1"/>
            <a:endCxn id="47" idx="3"/>
          </p:cNvCxnSpPr>
          <p:nvPr/>
        </p:nvCxnSpPr>
        <p:spPr>
          <a:xfrm flipH="1">
            <a:off x="5756528" y="3865934"/>
            <a:ext cx="1658648" cy="17779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4093EDDA-E457-4130-AA3D-E45BBBF6CCE4}"/>
              </a:ext>
            </a:extLst>
          </p:cNvPr>
          <p:cNvSpPr/>
          <p:nvPr/>
        </p:nvSpPr>
        <p:spPr>
          <a:xfrm>
            <a:off x="1169233" y="6290869"/>
            <a:ext cx="8934137" cy="506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获取需要分析的句子，并调用</a:t>
            </a:r>
            <a:r>
              <a:rPr lang="en-US" altLang="zh-CN" dirty="0"/>
              <a:t>bool</a:t>
            </a:r>
            <a:r>
              <a:rPr lang="zh-CN" altLang="en-US" dirty="0"/>
              <a:t> </a:t>
            </a:r>
            <a:r>
              <a:rPr lang="en-US" altLang="zh-CN" dirty="0"/>
              <a:t>analysis ()</a:t>
            </a:r>
            <a:r>
              <a:rPr lang="zh-CN" altLang="en-US" dirty="0"/>
              <a:t>函数分析，记录返回值是否为真</a:t>
            </a:r>
          </a:p>
        </p:txBody>
      </p:sp>
      <p:sp>
        <p:nvSpPr>
          <p:cNvPr id="132" name="箭头: 下 131">
            <a:extLst>
              <a:ext uri="{FF2B5EF4-FFF2-40B4-BE49-F238E27FC236}">
                <a16:creationId xmlns:a16="http://schemas.microsoft.com/office/drawing/2014/main" id="{EFF17103-F3A9-47EA-8FA9-71723D554304}"/>
              </a:ext>
            </a:extLst>
          </p:cNvPr>
          <p:cNvSpPr/>
          <p:nvPr/>
        </p:nvSpPr>
        <p:spPr>
          <a:xfrm>
            <a:off x="4264167" y="5967378"/>
            <a:ext cx="914381" cy="3434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4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C664056D-D203-4021-B813-0C973EAB46E4}"/>
              </a:ext>
            </a:extLst>
          </p:cNvPr>
          <p:cNvGrpSpPr/>
          <p:nvPr/>
        </p:nvGrpSpPr>
        <p:grpSpPr>
          <a:xfrm>
            <a:off x="-582494" y="485477"/>
            <a:ext cx="6017389" cy="6202042"/>
            <a:chOff x="218140" y="143046"/>
            <a:chExt cx="6017389" cy="620204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12AD4BB-B08B-43BE-9517-67176F38D5D7}"/>
                </a:ext>
              </a:extLst>
            </p:cNvPr>
            <p:cNvSpPr/>
            <p:nvPr/>
          </p:nvSpPr>
          <p:spPr>
            <a:xfrm>
              <a:off x="962212" y="143046"/>
              <a:ext cx="2070340" cy="5497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进入</a:t>
              </a:r>
              <a:endParaRPr lang="en-US" altLang="zh-CN" dirty="0"/>
            </a:p>
            <a:p>
              <a:pPr algn="ctr"/>
              <a:r>
                <a:rPr lang="en-US" altLang="zh-CN" dirty="0"/>
                <a:t>void makeFirst()</a:t>
              </a:r>
              <a:endParaRPr lang="zh-CN" altLang="en-US" dirty="0"/>
            </a:p>
          </p:txBody>
        </p:sp>
        <p:sp>
          <p:nvSpPr>
            <p:cNvPr id="51" name="流程图: 决策 50">
              <a:extLst>
                <a:ext uri="{FF2B5EF4-FFF2-40B4-BE49-F238E27FC236}">
                  <a16:creationId xmlns:a16="http://schemas.microsoft.com/office/drawing/2014/main" id="{52C3B063-5BB2-4D12-829B-C78A9512A71B}"/>
                </a:ext>
              </a:extLst>
            </p:cNvPr>
            <p:cNvSpPr/>
            <p:nvPr/>
          </p:nvSpPr>
          <p:spPr>
            <a:xfrm>
              <a:off x="399920" y="2022731"/>
              <a:ext cx="3151633" cy="57091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dc</a:t>
              </a:r>
              <a:r>
                <a:rPr lang="zh-CN" altLang="en-US" dirty="0"/>
                <a:t>是非终结符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4E0E9ED-7D21-4287-A8D4-7D57C7320787}"/>
                </a:ext>
              </a:extLst>
            </p:cNvPr>
            <p:cNvCxnSpPr>
              <a:cxnSpLocks/>
              <a:stCxn id="61" idx="2"/>
              <a:endCxn id="51" idx="0"/>
            </p:cNvCxnSpPr>
            <p:nvPr/>
          </p:nvCxnSpPr>
          <p:spPr>
            <a:xfrm>
              <a:off x="1975737" y="1804478"/>
              <a:ext cx="0" cy="218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8882C93-1ECD-413B-94FC-815094931BD0}"/>
                </a:ext>
              </a:extLst>
            </p:cNvPr>
            <p:cNvSpPr/>
            <p:nvPr/>
          </p:nvSpPr>
          <p:spPr>
            <a:xfrm>
              <a:off x="1167595" y="917652"/>
              <a:ext cx="1642691" cy="297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遍历产生式</a:t>
              </a:r>
              <a:r>
                <a:rPr lang="en-US" altLang="zh-CN" dirty="0"/>
                <a:t>di</a:t>
              </a:r>
              <a:endParaRPr lang="zh-CN" altLang="en-US" dirty="0"/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DCB7D48D-8F44-43FB-9B9E-B4A1D61B81E2}"/>
                </a:ext>
              </a:extLst>
            </p:cNvPr>
            <p:cNvCxnSpPr>
              <a:cxnSpLocks/>
              <a:stCxn id="4" idx="2"/>
              <a:endCxn id="106" idx="0"/>
            </p:cNvCxnSpPr>
            <p:nvPr/>
          </p:nvCxnSpPr>
          <p:spPr>
            <a:xfrm flipH="1">
              <a:off x="1988941" y="692792"/>
              <a:ext cx="8441" cy="224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2F7A15E-53B9-4FDE-A0A7-9B7D0222D0F0}"/>
                </a:ext>
              </a:extLst>
            </p:cNvPr>
            <p:cNvCxnSpPr>
              <a:cxnSpLocks/>
              <a:stCxn id="106" idx="2"/>
              <a:endCxn id="61" idx="0"/>
            </p:cNvCxnSpPr>
            <p:nvPr/>
          </p:nvCxnSpPr>
          <p:spPr>
            <a:xfrm flipH="1">
              <a:off x="1975737" y="1214806"/>
              <a:ext cx="13204" cy="220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DBEED5F-2A4E-4271-8568-44486261E928}"/>
                </a:ext>
              </a:extLst>
            </p:cNvPr>
            <p:cNvSpPr/>
            <p:nvPr/>
          </p:nvSpPr>
          <p:spPr>
            <a:xfrm>
              <a:off x="500994" y="1435145"/>
              <a:ext cx="2949486" cy="369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</a:t>
              </a:r>
              <a:r>
                <a:rPr lang="en-US" altLang="zh-CN" dirty="0"/>
                <a:t>dc</a:t>
              </a:r>
              <a:r>
                <a:rPr lang="zh-CN" altLang="en-US" dirty="0"/>
                <a:t>遍历</a:t>
              </a:r>
              <a:r>
                <a:rPr lang="en-US" altLang="zh-CN" dirty="0"/>
                <a:t>di</a:t>
              </a:r>
              <a:r>
                <a:rPr lang="zh-CN" altLang="en-US" dirty="0"/>
                <a:t>右侧下一个字符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477F479-3C5C-4CA3-A542-8037A1046261}"/>
                </a:ext>
              </a:extLst>
            </p:cNvPr>
            <p:cNvSpPr/>
            <p:nvPr/>
          </p:nvSpPr>
          <p:spPr>
            <a:xfrm>
              <a:off x="299099" y="2811897"/>
              <a:ext cx="3353274" cy="570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将</a:t>
              </a:r>
              <a:r>
                <a:rPr lang="en-US" altLang="zh-CN" dirty="0"/>
                <a:t>dc</a:t>
              </a:r>
              <a:r>
                <a:rPr lang="zh-CN" altLang="en-US" dirty="0"/>
                <a:t>的</a:t>
              </a:r>
              <a:r>
                <a:rPr lang="en-US" altLang="zh-CN" dirty="0"/>
                <a:t>First</a:t>
              </a:r>
              <a:r>
                <a:rPr lang="zh-CN" altLang="en-US" dirty="0"/>
                <a:t>集</a:t>
              </a:r>
              <a:r>
                <a:rPr lang="en-US" altLang="zh-CN" dirty="0"/>
                <a:t>(</a:t>
              </a:r>
              <a:r>
                <a:rPr lang="zh-CN" altLang="en-US" dirty="0"/>
                <a:t>除去空字</a:t>
              </a:r>
              <a:r>
                <a:rPr lang="en-US" altLang="zh-CN" dirty="0"/>
                <a:t>)</a:t>
              </a:r>
              <a:r>
                <a:rPr lang="zh-CN" altLang="en-US" dirty="0"/>
                <a:t>添加进</a:t>
              </a:r>
              <a:r>
                <a:rPr lang="en-US" altLang="zh-CN" dirty="0"/>
                <a:t>di</a:t>
              </a:r>
              <a:r>
                <a:rPr lang="zh-CN" altLang="en-US" dirty="0"/>
                <a:t>右侧的非终结符的</a:t>
              </a:r>
              <a:r>
                <a:rPr lang="en-US" altLang="zh-CN" dirty="0"/>
                <a:t>First</a:t>
              </a:r>
              <a:r>
                <a:rPr lang="zh-CN" altLang="en-US" dirty="0"/>
                <a:t>集中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7A7B515A-F6B7-496E-A77F-8471852A3904}"/>
                </a:ext>
              </a:extLst>
            </p:cNvPr>
            <p:cNvCxnSpPr>
              <a:cxnSpLocks/>
              <a:stCxn id="51" idx="2"/>
              <a:endCxn id="87" idx="0"/>
            </p:cNvCxnSpPr>
            <p:nvPr/>
          </p:nvCxnSpPr>
          <p:spPr>
            <a:xfrm flipH="1">
              <a:off x="1975736" y="2593644"/>
              <a:ext cx="1" cy="218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流程图: 决策 94">
              <a:extLst>
                <a:ext uri="{FF2B5EF4-FFF2-40B4-BE49-F238E27FC236}">
                  <a16:creationId xmlns:a16="http://schemas.microsoft.com/office/drawing/2014/main" id="{B6DD5AD8-6777-4DEB-88B3-B226EED97D80}"/>
                </a:ext>
              </a:extLst>
            </p:cNvPr>
            <p:cNvSpPr/>
            <p:nvPr/>
          </p:nvSpPr>
          <p:spPr>
            <a:xfrm>
              <a:off x="396620" y="3655071"/>
              <a:ext cx="3151633" cy="75497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dc</a:t>
              </a:r>
              <a:r>
                <a:rPr lang="zh-CN" altLang="en-US" dirty="0"/>
                <a:t>的</a:t>
              </a:r>
              <a:r>
                <a:rPr lang="en-US" altLang="zh-CN" dirty="0"/>
                <a:t>First</a:t>
              </a:r>
              <a:r>
                <a:rPr lang="zh-CN" altLang="en-US" dirty="0"/>
                <a:t>集包含空字</a:t>
              </a: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8BB4ED22-25D3-41A2-9275-25A658F2A781}"/>
                </a:ext>
              </a:extLst>
            </p:cNvPr>
            <p:cNvCxnSpPr>
              <a:cxnSpLocks/>
              <a:stCxn id="87" idx="2"/>
              <a:endCxn id="95" idx="0"/>
            </p:cNvCxnSpPr>
            <p:nvPr/>
          </p:nvCxnSpPr>
          <p:spPr>
            <a:xfrm flipH="1">
              <a:off x="1972437" y="3382810"/>
              <a:ext cx="3299" cy="272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7384C17E-62E7-47E4-ABB0-17C7D2BA7205}"/>
                </a:ext>
              </a:extLst>
            </p:cNvPr>
            <p:cNvSpPr/>
            <p:nvPr/>
          </p:nvSpPr>
          <p:spPr>
            <a:xfrm>
              <a:off x="3808568" y="3458002"/>
              <a:ext cx="2368286" cy="570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将</a:t>
              </a:r>
              <a:r>
                <a:rPr lang="en-US" altLang="zh-CN" dirty="0"/>
                <a:t>dc</a:t>
              </a:r>
              <a:r>
                <a:rPr lang="zh-CN" altLang="en-US" dirty="0"/>
                <a:t>添加进</a:t>
              </a:r>
              <a:r>
                <a:rPr lang="en-US" altLang="zh-CN" dirty="0"/>
                <a:t>di</a:t>
              </a:r>
              <a:r>
                <a:rPr lang="zh-CN" altLang="en-US" dirty="0"/>
                <a:t>右侧的非终结符的</a:t>
              </a:r>
              <a:r>
                <a:rPr lang="en-US" altLang="zh-CN" dirty="0"/>
                <a:t>First</a:t>
              </a:r>
              <a:r>
                <a:rPr lang="zh-CN" altLang="en-US" dirty="0"/>
                <a:t>集中</a:t>
              </a:r>
            </a:p>
          </p:txBody>
        </p: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F889A959-6D72-47D8-8BA9-195B7AB8617E}"/>
                </a:ext>
              </a:extLst>
            </p:cNvPr>
            <p:cNvCxnSpPr>
              <a:stCxn id="51" idx="3"/>
              <a:endCxn id="107" idx="0"/>
            </p:cNvCxnSpPr>
            <p:nvPr/>
          </p:nvCxnSpPr>
          <p:spPr>
            <a:xfrm>
              <a:off x="3551553" y="2308188"/>
              <a:ext cx="1441158" cy="11498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C904D6D2-1E7E-46CA-979A-474F260B83CF}"/>
                </a:ext>
              </a:extLst>
            </p:cNvPr>
            <p:cNvCxnSpPr>
              <a:cxnSpLocks/>
              <a:stCxn id="95" idx="1"/>
            </p:cNvCxnSpPr>
            <p:nvPr/>
          </p:nvCxnSpPr>
          <p:spPr>
            <a:xfrm rot="10800000" flipH="1">
              <a:off x="396619" y="1913604"/>
              <a:ext cx="1579115" cy="2118956"/>
            </a:xfrm>
            <a:prstGeom prst="bentConnector4">
              <a:avLst>
                <a:gd name="adj1" fmla="val -14476"/>
                <a:gd name="adj2" fmla="val 9993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流程图: 决策 121">
              <a:extLst>
                <a:ext uri="{FF2B5EF4-FFF2-40B4-BE49-F238E27FC236}">
                  <a16:creationId xmlns:a16="http://schemas.microsoft.com/office/drawing/2014/main" id="{FA6CE5BF-65B6-4D0C-BBD7-E0484C93C8A9}"/>
                </a:ext>
              </a:extLst>
            </p:cNvPr>
            <p:cNvSpPr/>
            <p:nvPr/>
          </p:nvSpPr>
          <p:spPr>
            <a:xfrm>
              <a:off x="390629" y="4710047"/>
              <a:ext cx="3151633" cy="75497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</a:t>
              </a:r>
              <a:r>
                <a:rPr lang="zh-CN" altLang="en-US" dirty="0"/>
                <a:t>右侧产生式可以推出空字</a:t>
              </a: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6C2290-3436-4C0E-A071-2936A03815DF}"/>
                </a:ext>
              </a:extLst>
            </p:cNvPr>
            <p:cNvCxnSpPr>
              <a:stCxn id="95" idx="2"/>
              <a:endCxn id="122" idx="0"/>
            </p:cNvCxnSpPr>
            <p:nvPr/>
          </p:nvCxnSpPr>
          <p:spPr>
            <a:xfrm flipH="1">
              <a:off x="1966446" y="4410048"/>
              <a:ext cx="5991" cy="299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5D4A996C-CC2F-47E7-A0AC-85724F89FD67}"/>
                </a:ext>
              </a:extLst>
            </p:cNvPr>
            <p:cNvSpPr/>
            <p:nvPr/>
          </p:nvSpPr>
          <p:spPr>
            <a:xfrm>
              <a:off x="698985" y="5774175"/>
              <a:ext cx="2535099" cy="570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将空字添加进</a:t>
              </a:r>
              <a:r>
                <a:rPr lang="en-US" altLang="zh-CN" dirty="0"/>
                <a:t>di</a:t>
              </a:r>
              <a:r>
                <a:rPr lang="zh-CN" altLang="en-US" dirty="0"/>
                <a:t>右侧的非终结符的</a:t>
              </a:r>
              <a:r>
                <a:rPr lang="en-US" altLang="zh-CN" dirty="0"/>
                <a:t>First</a:t>
              </a:r>
              <a:r>
                <a:rPr lang="zh-CN" altLang="en-US" dirty="0"/>
                <a:t>集中</a:t>
              </a: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B21CF5CE-9D10-46A7-AFEB-334B5EC2EB56}"/>
                </a:ext>
              </a:extLst>
            </p:cNvPr>
            <p:cNvCxnSpPr>
              <a:stCxn id="122" idx="2"/>
              <a:endCxn id="127" idx="0"/>
            </p:cNvCxnSpPr>
            <p:nvPr/>
          </p:nvCxnSpPr>
          <p:spPr>
            <a:xfrm>
              <a:off x="1966446" y="5465024"/>
              <a:ext cx="89" cy="309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FB70BE50-028B-4D91-A33D-3E135F996032}"/>
                </a:ext>
              </a:extLst>
            </p:cNvPr>
            <p:cNvSpPr/>
            <p:nvPr/>
          </p:nvSpPr>
          <p:spPr>
            <a:xfrm>
              <a:off x="4468120" y="5541963"/>
              <a:ext cx="1049181" cy="4053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</a:p>
          </p:txBody>
        </p:sp>
        <p:sp>
          <p:nvSpPr>
            <p:cNvPr id="131" name="流程图: 决策 130">
              <a:extLst>
                <a:ext uri="{FF2B5EF4-FFF2-40B4-BE49-F238E27FC236}">
                  <a16:creationId xmlns:a16="http://schemas.microsoft.com/office/drawing/2014/main" id="{525083FA-8058-4EFD-A4B0-8CA5677406F4}"/>
                </a:ext>
              </a:extLst>
            </p:cNvPr>
            <p:cNvSpPr/>
            <p:nvPr/>
          </p:nvSpPr>
          <p:spPr>
            <a:xfrm>
              <a:off x="3749893" y="4641483"/>
              <a:ext cx="2485636" cy="60649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产生遍历结束</a:t>
              </a:r>
            </a:p>
          </p:txBody>
        </p:sp>
        <p:cxnSp>
          <p:nvCxnSpPr>
            <p:cNvPr id="134" name="连接符: 肘形 133">
              <a:extLst>
                <a:ext uri="{FF2B5EF4-FFF2-40B4-BE49-F238E27FC236}">
                  <a16:creationId xmlns:a16="http://schemas.microsoft.com/office/drawing/2014/main" id="{8F572420-1CCC-4A0E-B000-59C4A20C46DF}"/>
                </a:ext>
              </a:extLst>
            </p:cNvPr>
            <p:cNvCxnSpPr>
              <a:cxnSpLocks/>
              <a:stCxn id="127" idx="3"/>
            </p:cNvCxnSpPr>
            <p:nvPr/>
          </p:nvCxnSpPr>
          <p:spPr>
            <a:xfrm flipV="1">
              <a:off x="3234084" y="4367852"/>
              <a:ext cx="1752638" cy="1691780"/>
            </a:xfrm>
            <a:prstGeom prst="bentConnector3">
              <a:avLst>
                <a:gd name="adj1" fmla="val 234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2523E5F6-EF68-499F-B3A4-79A0B6757950}"/>
                </a:ext>
              </a:extLst>
            </p:cNvPr>
            <p:cNvCxnSpPr>
              <a:stCxn id="107" idx="2"/>
              <a:endCxn id="131" idx="0"/>
            </p:cNvCxnSpPr>
            <p:nvPr/>
          </p:nvCxnSpPr>
          <p:spPr>
            <a:xfrm>
              <a:off x="4992711" y="4028915"/>
              <a:ext cx="0" cy="612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0B8BC29F-4BAC-4D9E-B5C8-46378267F29D}"/>
                </a:ext>
              </a:extLst>
            </p:cNvPr>
            <p:cNvCxnSpPr>
              <a:cxnSpLocks/>
              <a:stCxn id="131" idx="2"/>
              <a:endCxn id="132" idx="0"/>
            </p:cNvCxnSpPr>
            <p:nvPr/>
          </p:nvCxnSpPr>
          <p:spPr>
            <a:xfrm>
              <a:off x="4992711" y="5247973"/>
              <a:ext cx="0" cy="29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连接符: 肘形 151">
              <a:extLst>
                <a:ext uri="{FF2B5EF4-FFF2-40B4-BE49-F238E27FC236}">
                  <a16:creationId xmlns:a16="http://schemas.microsoft.com/office/drawing/2014/main" id="{201987A8-09D5-45DE-B3BF-9A175E22E486}"/>
                </a:ext>
              </a:extLst>
            </p:cNvPr>
            <p:cNvCxnSpPr>
              <a:cxnSpLocks/>
              <a:stCxn id="131" idx="3"/>
            </p:cNvCxnSpPr>
            <p:nvPr/>
          </p:nvCxnSpPr>
          <p:spPr>
            <a:xfrm flipH="1" flipV="1">
              <a:off x="2005613" y="796550"/>
              <a:ext cx="4229916" cy="4148178"/>
            </a:xfrm>
            <a:prstGeom prst="bentConnector3">
              <a:avLst>
                <a:gd name="adj1" fmla="val -44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3FC41F4-1F8B-474C-91AD-8B6CA7AC3679}"/>
                </a:ext>
              </a:extLst>
            </p:cNvPr>
            <p:cNvSpPr txBox="1"/>
            <p:nvPr/>
          </p:nvSpPr>
          <p:spPr>
            <a:xfrm>
              <a:off x="2091172" y="2491652"/>
              <a:ext cx="287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B2AAD80-7955-4E92-A624-3712EAB92637}"/>
                </a:ext>
              </a:extLst>
            </p:cNvPr>
            <p:cNvSpPr txBox="1"/>
            <p:nvPr/>
          </p:nvSpPr>
          <p:spPr>
            <a:xfrm>
              <a:off x="218140" y="3690965"/>
              <a:ext cx="287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DCFDAF2-BA61-4DC9-9754-BF16C97A7DAD}"/>
                </a:ext>
              </a:extLst>
            </p:cNvPr>
            <p:cNvSpPr txBox="1"/>
            <p:nvPr/>
          </p:nvSpPr>
          <p:spPr>
            <a:xfrm>
              <a:off x="2005613" y="5433411"/>
              <a:ext cx="287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B8E6B56-B001-4288-9679-3321F5AE9C40}"/>
                </a:ext>
              </a:extLst>
            </p:cNvPr>
            <p:cNvSpPr txBox="1"/>
            <p:nvPr/>
          </p:nvSpPr>
          <p:spPr>
            <a:xfrm>
              <a:off x="4992456" y="5196860"/>
              <a:ext cx="287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C259685F-0E27-4617-A34F-F4E4ACC032C2}"/>
                </a:ext>
              </a:extLst>
            </p:cNvPr>
            <p:cNvCxnSpPr>
              <a:cxnSpLocks/>
              <a:stCxn id="122" idx="3"/>
            </p:cNvCxnSpPr>
            <p:nvPr/>
          </p:nvCxnSpPr>
          <p:spPr>
            <a:xfrm flipV="1">
              <a:off x="3542262" y="4170782"/>
              <a:ext cx="1450194" cy="916754"/>
            </a:xfrm>
            <a:prstGeom prst="bentConnector3">
              <a:avLst>
                <a:gd name="adj1" fmla="val 245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F514861-AD43-4F2F-9009-70B6DEC4A074}"/>
                </a:ext>
              </a:extLst>
            </p:cNvPr>
            <p:cNvSpPr txBox="1"/>
            <p:nvPr/>
          </p:nvSpPr>
          <p:spPr>
            <a:xfrm>
              <a:off x="3450478" y="1971062"/>
              <a:ext cx="287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5490098-714B-40A8-B23D-4160DB773F4E}"/>
                </a:ext>
              </a:extLst>
            </p:cNvPr>
            <p:cNvSpPr txBox="1"/>
            <p:nvPr/>
          </p:nvSpPr>
          <p:spPr>
            <a:xfrm>
              <a:off x="1954473" y="4356928"/>
              <a:ext cx="287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CB3F504-C2C3-4E45-8758-7EF4AFC94C4A}"/>
                </a:ext>
              </a:extLst>
            </p:cNvPr>
            <p:cNvSpPr txBox="1"/>
            <p:nvPr/>
          </p:nvSpPr>
          <p:spPr>
            <a:xfrm>
              <a:off x="3190868" y="4639400"/>
              <a:ext cx="287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25D0C08-47B7-48E6-8D1F-202E8C0B71CD}"/>
                </a:ext>
              </a:extLst>
            </p:cNvPr>
            <p:cNvSpPr txBox="1"/>
            <p:nvPr/>
          </p:nvSpPr>
          <p:spPr>
            <a:xfrm>
              <a:off x="5883518" y="4537725"/>
              <a:ext cx="287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EF11FEC6-F0B3-4A4B-9932-2846BDE4B721}"/>
              </a:ext>
            </a:extLst>
          </p:cNvPr>
          <p:cNvGrpSpPr/>
          <p:nvPr/>
        </p:nvGrpSpPr>
        <p:grpSpPr>
          <a:xfrm>
            <a:off x="5507699" y="154952"/>
            <a:ext cx="6279681" cy="6548096"/>
            <a:chOff x="943629" y="53106"/>
            <a:chExt cx="6279681" cy="6548096"/>
          </a:xfrm>
        </p:grpSpPr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300C68D3-2B27-4E5C-A29E-5C5FB596F088}"/>
                </a:ext>
              </a:extLst>
            </p:cNvPr>
            <p:cNvSpPr/>
            <p:nvPr/>
          </p:nvSpPr>
          <p:spPr>
            <a:xfrm>
              <a:off x="1711712" y="53106"/>
              <a:ext cx="2070340" cy="5497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进入</a:t>
              </a:r>
              <a:endParaRPr lang="en-US" altLang="zh-CN" dirty="0"/>
            </a:p>
            <a:p>
              <a:pPr algn="ctr"/>
              <a:r>
                <a:rPr lang="en-US" altLang="zh-CN" dirty="0"/>
                <a:t>void makeFollow()</a:t>
              </a:r>
              <a:endParaRPr lang="zh-CN" altLang="en-US" dirty="0"/>
            </a:p>
          </p:txBody>
        </p:sp>
        <p:sp>
          <p:nvSpPr>
            <p:cNvPr id="90" name="流程图: 决策 89">
              <a:extLst>
                <a:ext uri="{FF2B5EF4-FFF2-40B4-BE49-F238E27FC236}">
                  <a16:creationId xmlns:a16="http://schemas.microsoft.com/office/drawing/2014/main" id="{31BA5D63-BFB6-40C4-B958-C3F95C86317D}"/>
                </a:ext>
              </a:extLst>
            </p:cNvPr>
            <p:cNvSpPr/>
            <p:nvPr/>
          </p:nvSpPr>
          <p:spPr>
            <a:xfrm>
              <a:off x="1171065" y="2665801"/>
              <a:ext cx="3151633" cy="43945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dc</a:t>
              </a:r>
              <a:r>
                <a:rPr lang="zh-CN" altLang="en-US" dirty="0"/>
                <a:t>是非终结符</a:t>
              </a: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A34B5B28-5C83-426B-BDCA-920172B9CFDA}"/>
                </a:ext>
              </a:extLst>
            </p:cNvPr>
            <p:cNvCxnSpPr>
              <a:cxnSpLocks/>
              <a:stCxn id="119" idx="2"/>
              <a:endCxn id="90" idx="0"/>
            </p:cNvCxnSpPr>
            <p:nvPr/>
          </p:nvCxnSpPr>
          <p:spPr>
            <a:xfrm>
              <a:off x="2746882" y="2405185"/>
              <a:ext cx="0" cy="260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95934CF-2320-40B5-986B-3319E1F60202}"/>
                </a:ext>
              </a:extLst>
            </p:cNvPr>
            <p:cNvSpPr/>
            <p:nvPr/>
          </p:nvSpPr>
          <p:spPr>
            <a:xfrm>
              <a:off x="1543160" y="827711"/>
              <a:ext cx="2397161" cy="346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顺序遍历非终结符</a:t>
              </a:r>
              <a:r>
                <a:rPr lang="en-US" altLang="zh-CN" dirty="0"/>
                <a:t>vn</a:t>
              </a:r>
              <a:endParaRPr lang="zh-CN" altLang="en-US" dirty="0"/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9A93DB48-7A6E-4236-A746-BA40CDAE3680}"/>
                </a:ext>
              </a:extLst>
            </p:cNvPr>
            <p:cNvCxnSpPr>
              <a:cxnSpLocks/>
              <a:stCxn id="89" idx="2"/>
              <a:endCxn id="92" idx="0"/>
            </p:cNvCxnSpPr>
            <p:nvPr/>
          </p:nvCxnSpPr>
          <p:spPr>
            <a:xfrm flipH="1">
              <a:off x="2741741" y="602852"/>
              <a:ext cx="5141" cy="224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C75036B-509C-4FAB-8A87-588C61C16E2A}"/>
                </a:ext>
              </a:extLst>
            </p:cNvPr>
            <p:cNvCxnSpPr>
              <a:cxnSpLocks/>
              <a:stCxn id="92" idx="2"/>
              <a:endCxn id="96" idx="0"/>
            </p:cNvCxnSpPr>
            <p:nvPr/>
          </p:nvCxnSpPr>
          <p:spPr>
            <a:xfrm>
              <a:off x="2741741" y="1173764"/>
              <a:ext cx="3298" cy="218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F842E99-9FB6-49C0-BDE9-E39F5474C97D}"/>
                </a:ext>
              </a:extLst>
            </p:cNvPr>
            <p:cNvSpPr/>
            <p:nvPr/>
          </p:nvSpPr>
          <p:spPr>
            <a:xfrm>
              <a:off x="1270296" y="1392017"/>
              <a:ext cx="2949486" cy="369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遍历左侧包含</a:t>
              </a:r>
              <a:r>
                <a:rPr lang="en-US" altLang="zh-CN" dirty="0"/>
                <a:t>vn</a:t>
              </a:r>
              <a:r>
                <a:rPr lang="zh-CN" altLang="en-US" dirty="0"/>
                <a:t>的产生式</a:t>
              </a:r>
              <a:r>
                <a:rPr lang="en-US" altLang="zh-CN" dirty="0"/>
                <a:t>di</a:t>
              </a:r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367E2B07-FAA3-44A5-9D88-F96E23CAD1F0}"/>
                </a:ext>
              </a:extLst>
            </p:cNvPr>
            <p:cNvSpPr/>
            <p:nvPr/>
          </p:nvSpPr>
          <p:spPr>
            <a:xfrm>
              <a:off x="1385840" y="3309636"/>
              <a:ext cx="2711800" cy="570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将</a:t>
              </a:r>
              <a:r>
                <a:rPr lang="en-US" altLang="zh-CN" dirty="0"/>
                <a:t>dc</a:t>
              </a:r>
              <a:r>
                <a:rPr lang="zh-CN" altLang="en-US" dirty="0"/>
                <a:t>的</a:t>
              </a:r>
              <a:r>
                <a:rPr lang="en-US" altLang="zh-CN" dirty="0"/>
                <a:t>First</a:t>
              </a:r>
              <a:r>
                <a:rPr lang="zh-CN" altLang="en-US" dirty="0"/>
                <a:t>集</a:t>
              </a:r>
              <a:r>
                <a:rPr lang="en-US" altLang="zh-CN" dirty="0"/>
                <a:t>(</a:t>
              </a:r>
              <a:r>
                <a:rPr lang="zh-CN" altLang="en-US" dirty="0"/>
                <a:t>除去空字</a:t>
              </a:r>
              <a:r>
                <a:rPr lang="en-US" altLang="zh-CN" dirty="0"/>
                <a:t>)</a:t>
              </a:r>
              <a:r>
                <a:rPr lang="zh-CN" altLang="en-US" dirty="0"/>
                <a:t>添加进</a:t>
              </a:r>
              <a:r>
                <a:rPr lang="en-US" altLang="zh-CN" dirty="0"/>
                <a:t>vn</a:t>
              </a:r>
              <a:r>
                <a:rPr lang="zh-CN" altLang="en-US" dirty="0"/>
                <a:t>的</a:t>
              </a:r>
              <a:r>
                <a:rPr lang="en-US" altLang="zh-CN" dirty="0"/>
                <a:t>Follow</a:t>
              </a:r>
              <a:r>
                <a:rPr lang="zh-CN" altLang="en-US" dirty="0"/>
                <a:t>集中</a:t>
              </a:r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A514E7B7-10B6-4970-8138-F13AA894AC19}"/>
                </a:ext>
              </a:extLst>
            </p:cNvPr>
            <p:cNvCxnSpPr>
              <a:cxnSpLocks/>
              <a:stCxn id="90" idx="2"/>
              <a:endCxn id="97" idx="0"/>
            </p:cNvCxnSpPr>
            <p:nvPr/>
          </p:nvCxnSpPr>
          <p:spPr>
            <a:xfrm flipH="1">
              <a:off x="2741740" y="3105254"/>
              <a:ext cx="5142" cy="204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流程图: 决策 98">
              <a:extLst>
                <a:ext uri="{FF2B5EF4-FFF2-40B4-BE49-F238E27FC236}">
                  <a16:creationId xmlns:a16="http://schemas.microsoft.com/office/drawing/2014/main" id="{FB9ADEBB-2D3D-4EE5-9975-CC077E0CECC8}"/>
                </a:ext>
              </a:extLst>
            </p:cNvPr>
            <p:cNvSpPr/>
            <p:nvPr/>
          </p:nvSpPr>
          <p:spPr>
            <a:xfrm>
              <a:off x="1155406" y="4050561"/>
              <a:ext cx="3151633" cy="75497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dc</a:t>
              </a:r>
              <a:r>
                <a:rPr lang="zh-CN" altLang="en-US" dirty="0"/>
                <a:t>的</a:t>
              </a:r>
              <a:r>
                <a:rPr lang="en-US" altLang="zh-CN" dirty="0"/>
                <a:t>First</a:t>
              </a:r>
              <a:r>
                <a:rPr lang="zh-CN" altLang="en-US" dirty="0"/>
                <a:t>集包含空字</a:t>
              </a:r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B00590D8-0F24-4ACA-9C75-8BA352363161}"/>
                </a:ext>
              </a:extLst>
            </p:cNvPr>
            <p:cNvCxnSpPr>
              <a:cxnSpLocks/>
              <a:stCxn id="97" idx="2"/>
              <a:endCxn id="99" idx="0"/>
            </p:cNvCxnSpPr>
            <p:nvPr/>
          </p:nvCxnSpPr>
          <p:spPr>
            <a:xfrm flipH="1">
              <a:off x="2731223" y="3880549"/>
              <a:ext cx="10517" cy="170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96AC337-11D4-4FE0-A61A-F47A448A0420}"/>
                </a:ext>
              </a:extLst>
            </p:cNvPr>
            <p:cNvSpPr/>
            <p:nvPr/>
          </p:nvSpPr>
          <p:spPr>
            <a:xfrm>
              <a:off x="5091398" y="3207445"/>
              <a:ext cx="1769129" cy="570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将</a:t>
              </a:r>
              <a:r>
                <a:rPr lang="en-US" altLang="zh-CN" dirty="0"/>
                <a:t>dc</a:t>
              </a:r>
              <a:r>
                <a:rPr lang="zh-CN" altLang="en-US" dirty="0"/>
                <a:t>添加进</a:t>
              </a:r>
              <a:r>
                <a:rPr lang="en-US" altLang="zh-CN" dirty="0"/>
                <a:t>vn</a:t>
              </a:r>
              <a:r>
                <a:rPr lang="zh-CN" altLang="en-US" dirty="0"/>
                <a:t>的</a:t>
              </a:r>
              <a:r>
                <a:rPr lang="en-US" altLang="zh-CN" dirty="0"/>
                <a:t>Follow</a:t>
              </a:r>
              <a:r>
                <a:rPr lang="zh-CN" altLang="en-US" dirty="0"/>
                <a:t>集中</a:t>
              </a:r>
            </a:p>
          </p:txBody>
        </p:sp>
        <p:cxnSp>
          <p:nvCxnSpPr>
            <p:cNvPr id="102" name="连接符: 肘形 101">
              <a:extLst>
                <a:ext uri="{FF2B5EF4-FFF2-40B4-BE49-F238E27FC236}">
                  <a16:creationId xmlns:a16="http://schemas.microsoft.com/office/drawing/2014/main" id="{64D8D1C8-11C4-42B3-8033-568BA581CAD4}"/>
                </a:ext>
              </a:extLst>
            </p:cNvPr>
            <p:cNvCxnSpPr>
              <a:cxnSpLocks/>
              <a:stCxn id="90" idx="3"/>
              <a:endCxn id="101" idx="0"/>
            </p:cNvCxnSpPr>
            <p:nvPr/>
          </p:nvCxnSpPr>
          <p:spPr>
            <a:xfrm>
              <a:off x="4322698" y="2885528"/>
              <a:ext cx="1653265" cy="3219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流程图: 决策 102">
              <a:extLst>
                <a:ext uri="{FF2B5EF4-FFF2-40B4-BE49-F238E27FC236}">
                  <a16:creationId xmlns:a16="http://schemas.microsoft.com/office/drawing/2014/main" id="{A1DE3AE6-CADF-4218-A0DD-331A428035D8}"/>
                </a:ext>
              </a:extLst>
            </p:cNvPr>
            <p:cNvSpPr/>
            <p:nvPr/>
          </p:nvSpPr>
          <p:spPr>
            <a:xfrm>
              <a:off x="943629" y="5055773"/>
              <a:ext cx="3585703" cy="75497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</a:t>
              </a:r>
              <a:r>
                <a:rPr lang="zh-CN" altLang="en-US" dirty="0"/>
                <a:t>之后的字符串可以推出空字</a:t>
              </a:r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B81D23B-5BEE-4A24-B7B3-9448B72EE5DC}"/>
                </a:ext>
              </a:extLst>
            </p:cNvPr>
            <p:cNvCxnSpPr>
              <a:cxnSpLocks/>
              <a:stCxn id="99" idx="2"/>
              <a:endCxn id="103" idx="0"/>
            </p:cNvCxnSpPr>
            <p:nvPr/>
          </p:nvCxnSpPr>
          <p:spPr>
            <a:xfrm>
              <a:off x="2731223" y="4805538"/>
              <a:ext cx="5258" cy="2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D74160E-26F1-4DF2-AAC2-29144FF4AD9C}"/>
                </a:ext>
              </a:extLst>
            </p:cNvPr>
            <p:cNvSpPr/>
            <p:nvPr/>
          </p:nvSpPr>
          <p:spPr>
            <a:xfrm>
              <a:off x="1169558" y="6030289"/>
              <a:ext cx="3116728" cy="570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将</a:t>
              </a:r>
              <a:r>
                <a:rPr lang="en-US" altLang="zh-CN" dirty="0"/>
                <a:t>di</a:t>
              </a:r>
              <a:r>
                <a:rPr lang="zh-CN" altLang="en-US" dirty="0"/>
                <a:t>右侧的非终结符的</a:t>
              </a:r>
              <a:r>
                <a:rPr lang="en-US" altLang="zh-CN" dirty="0"/>
                <a:t>Follow</a:t>
              </a:r>
              <a:r>
                <a:rPr lang="zh-CN" altLang="en-US" dirty="0"/>
                <a:t>集添加到</a:t>
              </a:r>
              <a:r>
                <a:rPr lang="en-US" altLang="zh-CN" dirty="0"/>
                <a:t>vn</a:t>
              </a:r>
              <a:r>
                <a:rPr lang="zh-CN" altLang="en-US" dirty="0"/>
                <a:t>的</a:t>
              </a:r>
              <a:r>
                <a:rPr lang="en-US" altLang="zh-CN" dirty="0"/>
                <a:t>Follow</a:t>
              </a:r>
              <a:r>
                <a:rPr lang="zh-CN" altLang="en-US" dirty="0"/>
                <a:t>集中</a:t>
              </a:r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BCA29EA0-010D-47C6-B9CF-7B10C99BD118}"/>
                </a:ext>
              </a:extLst>
            </p:cNvPr>
            <p:cNvCxnSpPr>
              <a:cxnSpLocks/>
              <a:stCxn id="103" idx="2"/>
              <a:endCxn id="110" idx="0"/>
            </p:cNvCxnSpPr>
            <p:nvPr/>
          </p:nvCxnSpPr>
          <p:spPr>
            <a:xfrm flipH="1">
              <a:off x="2727922" y="5810750"/>
              <a:ext cx="8559" cy="21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8EE9D4FA-DD1A-40BD-86F6-2DE323B8A99D}"/>
                </a:ext>
              </a:extLst>
            </p:cNvPr>
            <p:cNvSpPr/>
            <p:nvPr/>
          </p:nvSpPr>
          <p:spPr>
            <a:xfrm>
              <a:off x="5451371" y="6171763"/>
              <a:ext cx="1049181" cy="4053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</a:p>
          </p:txBody>
        </p:sp>
        <p:sp>
          <p:nvSpPr>
            <p:cNvPr id="114" name="流程图: 决策 113">
              <a:extLst>
                <a:ext uri="{FF2B5EF4-FFF2-40B4-BE49-F238E27FC236}">
                  <a16:creationId xmlns:a16="http://schemas.microsoft.com/office/drawing/2014/main" id="{5402ED7B-4160-4588-B3D0-B2EB4C974032}"/>
                </a:ext>
              </a:extLst>
            </p:cNvPr>
            <p:cNvSpPr/>
            <p:nvPr/>
          </p:nvSpPr>
          <p:spPr>
            <a:xfrm>
              <a:off x="4734363" y="4081602"/>
              <a:ext cx="2485636" cy="75497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产生式遍历结束</a:t>
              </a:r>
            </a:p>
          </p:txBody>
        </p:sp>
        <p:cxnSp>
          <p:nvCxnSpPr>
            <p:cNvPr id="115" name="连接符: 肘形 114">
              <a:extLst>
                <a:ext uri="{FF2B5EF4-FFF2-40B4-BE49-F238E27FC236}">
                  <a16:creationId xmlns:a16="http://schemas.microsoft.com/office/drawing/2014/main" id="{A6395D0E-83F3-4997-90C4-CB789EE29C4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995085" y="3641729"/>
              <a:ext cx="2692310" cy="3226635"/>
            </a:xfrm>
            <a:prstGeom prst="bentConnector4">
              <a:avLst>
                <a:gd name="adj1" fmla="val -4037"/>
                <a:gd name="adj2" fmla="val 592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98223429-AD32-4C8D-9937-50945B56DB88}"/>
                </a:ext>
              </a:extLst>
            </p:cNvPr>
            <p:cNvCxnSpPr>
              <a:cxnSpLocks/>
              <a:stCxn id="101" idx="2"/>
              <a:endCxn id="114" idx="0"/>
            </p:cNvCxnSpPr>
            <p:nvPr/>
          </p:nvCxnSpPr>
          <p:spPr>
            <a:xfrm>
              <a:off x="5975963" y="3778358"/>
              <a:ext cx="1218" cy="30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7176768F-EA45-4C31-8E5E-055DACC106A7}"/>
                </a:ext>
              </a:extLst>
            </p:cNvPr>
            <p:cNvCxnSpPr>
              <a:cxnSpLocks/>
              <a:stCxn id="124" idx="2"/>
              <a:endCxn id="113" idx="0"/>
            </p:cNvCxnSpPr>
            <p:nvPr/>
          </p:nvCxnSpPr>
          <p:spPr>
            <a:xfrm flipH="1">
              <a:off x="5975962" y="5934739"/>
              <a:ext cx="4530" cy="237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连接符: 肘形 117">
              <a:extLst>
                <a:ext uri="{FF2B5EF4-FFF2-40B4-BE49-F238E27FC236}">
                  <a16:creationId xmlns:a16="http://schemas.microsoft.com/office/drawing/2014/main" id="{A6321DEE-AF6C-49A9-8571-2943C4F5BFA1}"/>
                </a:ext>
              </a:extLst>
            </p:cNvPr>
            <p:cNvCxnSpPr>
              <a:cxnSpLocks/>
              <a:stCxn id="114" idx="3"/>
            </p:cNvCxnSpPr>
            <p:nvPr/>
          </p:nvCxnSpPr>
          <p:spPr>
            <a:xfrm flipH="1" flipV="1">
              <a:off x="2802927" y="1282893"/>
              <a:ext cx="4417072" cy="3176198"/>
            </a:xfrm>
            <a:prstGeom prst="bentConnector3">
              <a:avLst>
                <a:gd name="adj1" fmla="val -517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1FA7B975-5267-4F68-9FF1-5C3DD1A2AFA8}"/>
                </a:ext>
              </a:extLst>
            </p:cNvPr>
            <p:cNvSpPr/>
            <p:nvPr/>
          </p:nvSpPr>
          <p:spPr>
            <a:xfrm>
              <a:off x="1272139" y="2035852"/>
              <a:ext cx="2949486" cy="369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遍历</a:t>
              </a:r>
              <a:r>
                <a:rPr lang="en-US" altLang="zh-CN" dirty="0"/>
                <a:t>di</a:t>
              </a:r>
              <a:r>
                <a:rPr lang="zh-CN" altLang="en-US" dirty="0"/>
                <a:t>左侧</a:t>
              </a:r>
              <a:r>
                <a:rPr lang="en-US" altLang="zh-CN" dirty="0"/>
                <a:t>vn</a:t>
              </a:r>
              <a:r>
                <a:rPr lang="zh-CN" altLang="en-US" dirty="0"/>
                <a:t>之后的字符</a:t>
              </a:r>
              <a:r>
                <a:rPr lang="en-US" altLang="zh-CN" dirty="0"/>
                <a:t>dc</a:t>
              </a:r>
              <a:endParaRPr lang="zh-CN" altLang="en-US" dirty="0"/>
            </a:p>
          </p:txBody>
        </p: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BB352D7F-EC50-4057-BBE6-D2FCF1797A3A}"/>
                </a:ext>
              </a:extLst>
            </p:cNvPr>
            <p:cNvCxnSpPr>
              <a:stCxn id="96" idx="2"/>
              <a:endCxn id="119" idx="0"/>
            </p:cNvCxnSpPr>
            <p:nvPr/>
          </p:nvCxnSpPr>
          <p:spPr>
            <a:xfrm>
              <a:off x="2745039" y="1761350"/>
              <a:ext cx="1843" cy="274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连接符: 肘形 122">
              <a:extLst>
                <a:ext uri="{FF2B5EF4-FFF2-40B4-BE49-F238E27FC236}">
                  <a16:creationId xmlns:a16="http://schemas.microsoft.com/office/drawing/2014/main" id="{C128829C-CA1F-42EB-9CBB-902EE15F2509}"/>
                </a:ext>
              </a:extLst>
            </p:cNvPr>
            <p:cNvCxnSpPr>
              <a:cxnSpLocks/>
              <a:stCxn id="99" idx="1"/>
            </p:cNvCxnSpPr>
            <p:nvPr/>
          </p:nvCxnSpPr>
          <p:spPr>
            <a:xfrm rot="10800000" flipH="1">
              <a:off x="1155405" y="1898602"/>
              <a:ext cx="1572517" cy="2529449"/>
            </a:xfrm>
            <a:prstGeom prst="bentConnector4">
              <a:avLst>
                <a:gd name="adj1" fmla="val -14537"/>
                <a:gd name="adj2" fmla="val 10013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流程图: 决策 123">
              <a:extLst>
                <a:ext uri="{FF2B5EF4-FFF2-40B4-BE49-F238E27FC236}">
                  <a16:creationId xmlns:a16="http://schemas.microsoft.com/office/drawing/2014/main" id="{46F81F46-FE64-48DC-9D1B-DE987742FB1B}"/>
                </a:ext>
              </a:extLst>
            </p:cNvPr>
            <p:cNvSpPr/>
            <p:nvPr/>
          </p:nvSpPr>
          <p:spPr>
            <a:xfrm>
              <a:off x="4737674" y="5112650"/>
              <a:ext cx="2485636" cy="82208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非终结符遍历结束</a:t>
              </a:r>
            </a:p>
          </p:txBody>
        </p: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B4AF18E5-6F1B-45DE-8663-BFB1C80D4883}"/>
                </a:ext>
              </a:extLst>
            </p:cNvPr>
            <p:cNvCxnSpPr>
              <a:cxnSpLocks/>
              <a:stCxn id="114" idx="2"/>
              <a:endCxn id="124" idx="0"/>
            </p:cNvCxnSpPr>
            <p:nvPr/>
          </p:nvCxnSpPr>
          <p:spPr>
            <a:xfrm>
              <a:off x="5977181" y="4836579"/>
              <a:ext cx="3311" cy="276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连接符: 肘形 127">
              <a:extLst>
                <a:ext uri="{FF2B5EF4-FFF2-40B4-BE49-F238E27FC236}">
                  <a16:creationId xmlns:a16="http://schemas.microsoft.com/office/drawing/2014/main" id="{A6180A6B-27D3-4142-BDB9-DE938D9344F2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 flipH="1" flipV="1">
              <a:off x="2764000" y="686237"/>
              <a:ext cx="4459310" cy="4837458"/>
            </a:xfrm>
            <a:prstGeom prst="bentConnector4">
              <a:avLst>
                <a:gd name="adj1" fmla="val -8824"/>
                <a:gd name="adj2" fmla="val 10011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230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12AD4BB-B08B-43BE-9517-67176F38D5D7}"/>
              </a:ext>
            </a:extLst>
          </p:cNvPr>
          <p:cNvSpPr/>
          <p:nvPr/>
        </p:nvSpPr>
        <p:spPr>
          <a:xfrm>
            <a:off x="7812705" y="53106"/>
            <a:ext cx="2070340" cy="549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</a:t>
            </a:r>
            <a:endParaRPr lang="en-US" altLang="zh-CN" dirty="0"/>
          </a:p>
          <a:p>
            <a:pPr algn="ctr"/>
            <a:r>
              <a:rPr lang="en-US" altLang="zh-CN" dirty="0"/>
              <a:t>bool analysis ()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252EFCE-C7A2-469B-841A-873CC42F3740}"/>
              </a:ext>
            </a:extLst>
          </p:cNvPr>
          <p:cNvCxnSpPr>
            <a:cxnSpLocks/>
            <a:stCxn id="106" idx="2"/>
            <a:endCxn id="5" idx="0"/>
          </p:cNvCxnSpPr>
          <p:nvPr/>
        </p:nvCxnSpPr>
        <p:spPr>
          <a:xfrm>
            <a:off x="8847875" y="1462179"/>
            <a:ext cx="0" cy="23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C00F2608-2F28-437E-847B-F26ED7A47BBC}"/>
              </a:ext>
            </a:extLst>
          </p:cNvPr>
          <p:cNvSpPr txBox="1"/>
          <p:nvPr/>
        </p:nvSpPr>
        <p:spPr>
          <a:xfrm>
            <a:off x="8363278" y="2366456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BAA61ED6-F9F6-453E-8AC6-8EACFDB99AE4}"/>
              </a:ext>
            </a:extLst>
          </p:cNvPr>
          <p:cNvSpPr/>
          <p:nvPr/>
        </p:nvSpPr>
        <p:spPr>
          <a:xfrm>
            <a:off x="7326226" y="1697809"/>
            <a:ext cx="3043297" cy="7516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分析栈和输入栈顶相同</a:t>
            </a:r>
          </a:p>
        </p:txBody>
      </p:sp>
      <p:sp>
        <p:nvSpPr>
          <p:cNvPr id="51" name="流程图: 决策 50">
            <a:extLst>
              <a:ext uri="{FF2B5EF4-FFF2-40B4-BE49-F238E27FC236}">
                <a16:creationId xmlns:a16="http://schemas.microsoft.com/office/drawing/2014/main" id="{52C3B063-5BB2-4D12-829B-C78A9512A71B}"/>
              </a:ext>
            </a:extLst>
          </p:cNvPr>
          <p:cNvSpPr/>
          <p:nvPr/>
        </p:nvSpPr>
        <p:spPr>
          <a:xfrm>
            <a:off x="7317785" y="2674274"/>
            <a:ext cx="3043297" cy="68968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分析表记录为</a:t>
            </a:r>
            <a:r>
              <a:rPr lang="en-US" altLang="zh-CN" dirty="0"/>
              <a:t>ERROR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3DC839-774E-4471-AB48-EA0A32EB9D68}"/>
              </a:ext>
            </a:extLst>
          </p:cNvPr>
          <p:cNvSpPr/>
          <p:nvPr/>
        </p:nvSpPr>
        <p:spPr>
          <a:xfrm>
            <a:off x="7633126" y="3603538"/>
            <a:ext cx="2421056" cy="877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分析表出栈</a:t>
            </a:r>
            <a:endParaRPr lang="en-US" altLang="zh-CN" dirty="0"/>
          </a:p>
          <a:p>
            <a:pPr algn="ctr"/>
            <a:r>
              <a:rPr lang="zh-CN" altLang="en-US" dirty="0"/>
              <a:t>将分析表记录产生式逆序入栈</a:t>
            </a:r>
          </a:p>
        </p:txBody>
      </p:sp>
      <p:sp>
        <p:nvSpPr>
          <p:cNvPr id="57" name="流程图: 决策 56">
            <a:extLst>
              <a:ext uri="{FF2B5EF4-FFF2-40B4-BE49-F238E27FC236}">
                <a16:creationId xmlns:a16="http://schemas.microsoft.com/office/drawing/2014/main" id="{1AA66902-41AB-4424-99F5-C00F39E660EE}"/>
              </a:ext>
            </a:extLst>
          </p:cNvPr>
          <p:cNvSpPr/>
          <p:nvPr/>
        </p:nvSpPr>
        <p:spPr>
          <a:xfrm>
            <a:off x="7317785" y="4702911"/>
            <a:ext cx="3043297" cy="69291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剩余输入串栈为空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E82602F-A358-46F4-B0E1-9462C715E1D1}"/>
              </a:ext>
            </a:extLst>
          </p:cNvPr>
          <p:cNvSpPr/>
          <p:nvPr/>
        </p:nvSpPr>
        <p:spPr>
          <a:xfrm>
            <a:off x="8420879" y="6456518"/>
            <a:ext cx="837109" cy="363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4E0E9ED-7D21-4287-A8D4-7D57C7320787}"/>
              </a:ext>
            </a:extLst>
          </p:cNvPr>
          <p:cNvCxnSpPr>
            <a:cxnSpLocks/>
            <a:stCxn id="5" idx="2"/>
            <a:endCxn id="51" idx="0"/>
          </p:cNvCxnSpPr>
          <p:nvPr/>
        </p:nvCxnSpPr>
        <p:spPr>
          <a:xfrm flipH="1">
            <a:off x="8839434" y="2449414"/>
            <a:ext cx="8441" cy="22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ABFB5C0-6C5D-4582-8695-5C825AB569A4}"/>
              </a:ext>
            </a:extLst>
          </p:cNvPr>
          <p:cNvCxnSpPr>
            <a:cxnSpLocks/>
            <a:stCxn id="51" idx="2"/>
            <a:endCxn id="14" idx="0"/>
          </p:cNvCxnSpPr>
          <p:nvPr/>
        </p:nvCxnSpPr>
        <p:spPr>
          <a:xfrm>
            <a:off x="8839434" y="3363954"/>
            <a:ext cx="4220" cy="23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899E387-7E91-40AC-9810-DBAD9E8AB671}"/>
              </a:ext>
            </a:extLst>
          </p:cNvPr>
          <p:cNvCxnSpPr>
            <a:cxnSpLocks/>
            <a:stCxn id="14" idx="2"/>
            <a:endCxn id="57" idx="0"/>
          </p:cNvCxnSpPr>
          <p:nvPr/>
        </p:nvCxnSpPr>
        <p:spPr>
          <a:xfrm flipH="1">
            <a:off x="8839434" y="4481516"/>
            <a:ext cx="4220" cy="22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43900DB-400E-4070-86F8-DDAF42179219}"/>
              </a:ext>
            </a:extLst>
          </p:cNvPr>
          <p:cNvCxnSpPr>
            <a:cxnSpLocks/>
            <a:stCxn id="57" idx="2"/>
            <a:endCxn id="190" idx="0"/>
          </p:cNvCxnSpPr>
          <p:nvPr/>
        </p:nvCxnSpPr>
        <p:spPr>
          <a:xfrm>
            <a:off x="8839434" y="5395821"/>
            <a:ext cx="0" cy="18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4A8FDE84-E943-480D-9045-90B3EB34967C}"/>
              </a:ext>
            </a:extLst>
          </p:cNvPr>
          <p:cNvSpPr/>
          <p:nvPr/>
        </p:nvSpPr>
        <p:spPr>
          <a:xfrm>
            <a:off x="10231190" y="3161464"/>
            <a:ext cx="1795396" cy="669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分析栈出栈</a:t>
            </a:r>
            <a:endParaRPr lang="en-US" altLang="zh-CN" dirty="0"/>
          </a:p>
          <a:p>
            <a:pPr algn="ctr"/>
            <a:r>
              <a:rPr lang="zh-CN" altLang="en-US" dirty="0"/>
              <a:t>剩余输入串出栈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C799CF6C-B6C2-46B6-989B-FE4BA07FAEBF}"/>
              </a:ext>
            </a:extLst>
          </p:cNvPr>
          <p:cNvCxnSpPr>
            <a:cxnSpLocks/>
            <a:stCxn id="5" idx="3"/>
            <a:endCxn id="70" idx="0"/>
          </p:cNvCxnSpPr>
          <p:nvPr/>
        </p:nvCxnSpPr>
        <p:spPr>
          <a:xfrm>
            <a:off x="10369523" y="2073612"/>
            <a:ext cx="759365" cy="1087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203892B2-C7C0-4789-82BC-A643BF877538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>
            <a:off x="9654198" y="3125592"/>
            <a:ext cx="769142" cy="21802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91282274-4D75-4F7A-B350-80FAC6D6E5F8}"/>
              </a:ext>
            </a:extLst>
          </p:cNvPr>
          <p:cNvSpPr/>
          <p:nvPr/>
        </p:nvSpPr>
        <p:spPr>
          <a:xfrm>
            <a:off x="6372970" y="4235290"/>
            <a:ext cx="760512" cy="453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报错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DEC26E4-3B7A-4CE7-8775-072BB3E4CD95}"/>
              </a:ext>
            </a:extLst>
          </p:cNvPr>
          <p:cNvCxnSpPr>
            <a:cxnSpLocks/>
            <a:stCxn id="51" idx="1"/>
            <a:endCxn id="77" idx="0"/>
          </p:cNvCxnSpPr>
          <p:nvPr/>
        </p:nvCxnSpPr>
        <p:spPr>
          <a:xfrm rot="10800000" flipV="1">
            <a:off x="6753227" y="3019114"/>
            <a:ext cx="564559" cy="1216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743E9836-BFE3-4D5E-94D6-688EDA2351DB}"/>
              </a:ext>
            </a:extLst>
          </p:cNvPr>
          <p:cNvCxnSpPr>
            <a:cxnSpLocks/>
          </p:cNvCxnSpPr>
          <p:nvPr/>
        </p:nvCxnSpPr>
        <p:spPr>
          <a:xfrm>
            <a:off x="6753228" y="4688502"/>
            <a:ext cx="2034695" cy="1669857"/>
          </a:xfrm>
          <a:prstGeom prst="bentConnector3">
            <a:avLst>
              <a:gd name="adj1" fmla="val 6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09F47F8D-441C-46A3-AFEA-F9429298FA5E}"/>
              </a:ext>
            </a:extLst>
          </p:cNvPr>
          <p:cNvCxnSpPr>
            <a:cxnSpLocks/>
            <a:stCxn id="57" idx="3"/>
          </p:cNvCxnSpPr>
          <p:nvPr/>
        </p:nvCxnSpPr>
        <p:spPr>
          <a:xfrm flipH="1" flipV="1">
            <a:off x="8877154" y="1579996"/>
            <a:ext cx="1483928" cy="3469370"/>
          </a:xfrm>
          <a:prstGeom prst="bentConnector4">
            <a:avLst>
              <a:gd name="adj1" fmla="val -119452"/>
              <a:gd name="adj2" fmla="val 999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9655F8A4-61F0-4E62-9AC1-3A72DE400FB2}"/>
              </a:ext>
            </a:extLst>
          </p:cNvPr>
          <p:cNvSpPr txBox="1"/>
          <p:nvPr/>
        </p:nvSpPr>
        <p:spPr>
          <a:xfrm>
            <a:off x="8363275" y="3268918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EDC1634-6E4C-41AB-8DC4-43D32D0031E7}"/>
              </a:ext>
            </a:extLst>
          </p:cNvPr>
          <p:cNvSpPr txBox="1"/>
          <p:nvPr/>
        </p:nvSpPr>
        <p:spPr>
          <a:xfrm>
            <a:off x="10218296" y="4740092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59713C5-1DF9-4BE8-B787-7716A6CAEE8E}"/>
              </a:ext>
            </a:extLst>
          </p:cNvPr>
          <p:cNvSpPr txBox="1"/>
          <p:nvPr/>
        </p:nvSpPr>
        <p:spPr>
          <a:xfrm>
            <a:off x="10246430" y="1679338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283F553-1525-486D-A7AB-4ACCC5A4F1AB}"/>
              </a:ext>
            </a:extLst>
          </p:cNvPr>
          <p:cNvSpPr txBox="1"/>
          <p:nvPr/>
        </p:nvSpPr>
        <p:spPr>
          <a:xfrm>
            <a:off x="7009239" y="3027221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B861B31-EC75-4DE2-8AEB-6AA9E091CD41}"/>
              </a:ext>
            </a:extLst>
          </p:cNvPr>
          <p:cNvSpPr txBox="1"/>
          <p:nvPr/>
        </p:nvSpPr>
        <p:spPr>
          <a:xfrm flipH="1">
            <a:off x="9093585" y="5246312"/>
            <a:ext cx="48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8882C93-1ECD-413B-94FC-815094931BD0}"/>
              </a:ext>
            </a:extLst>
          </p:cNvPr>
          <p:cNvSpPr/>
          <p:nvPr/>
        </p:nvSpPr>
        <p:spPr>
          <a:xfrm>
            <a:off x="7950177" y="841209"/>
            <a:ext cx="1795396" cy="620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初始化分析栈</a:t>
            </a:r>
            <a:endParaRPr lang="en-US" altLang="zh-CN" dirty="0"/>
          </a:p>
          <a:p>
            <a:pPr algn="ctr"/>
            <a:r>
              <a:rPr lang="zh-CN" altLang="en-US" dirty="0"/>
              <a:t>初始化输入串栈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DCB7D48D-8F44-43FB-9B9E-B4A1D61B81E2}"/>
              </a:ext>
            </a:extLst>
          </p:cNvPr>
          <p:cNvCxnSpPr>
            <a:cxnSpLocks/>
            <a:stCxn id="4" idx="2"/>
            <a:endCxn id="106" idx="0"/>
          </p:cNvCxnSpPr>
          <p:nvPr/>
        </p:nvCxnSpPr>
        <p:spPr>
          <a:xfrm>
            <a:off x="8847875" y="602852"/>
            <a:ext cx="0" cy="23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40C2DDF-68CF-4F5A-A762-EDA6962831DF}"/>
              </a:ext>
            </a:extLst>
          </p:cNvPr>
          <p:cNvCxnSpPr>
            <a:cxnSpLocks/>
            <a:stCxn id="190" idx="2"/>
            <a:endCxn id="58" idx="0"/>
          </p:cNvCxnSpPr>
          <p:nvPr/>
        </p:nvCxnSpPr>
        <p:spPr>
          <a:xfrm>
            <a:off x="8839434" y="6236695"/>
            <a:ext cx="0" cy="21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32F0B90B-0605-40F4-A664-3E4145248785}"/>
              </a:ext>
            </a:extLst>
          </p:cNvPr>
          <p:cNvSpPr/>
          <p:nvPr/>
        </p:nvSpPr>
        <p:spPr>
          <a:xfrm>
            <a:off x="7930266" y="5581061"/>
            <a:ext cx="1818336" cy="655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通过分析栈判断结果是否正确</a:t>
            </a:r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E5F5D5EF-6EE4-43F3-99E2-ED31F39CE978}"/>
              </a:ext>
            </a:extLst>
          </p:cNvPr>
          <p:cNvSpPr/>
          <p:nvPr/>
        </p:nvSpPr>
        <p:spPr>
          <a:xfrm>
            <a:off x="550171" y="68904"/>
            <a:ext cx="3043297" cy="549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</a:t>
            </a:r>
            <a:endParaRPr lang="en-US" altLang="zh-CN" dirty="0"/>
          </a:p>
          <a:p>
            <a:pPr algn="ctr"/>
            <a:r>
              <a:rPr lang="en-US" altLang="zh-CN" dirty="0"/>
              <a:t>bool makeAnalysisTable ()</a:t>
            </a:r>
            <a:endParaRPr lang="zh-CN" altLang="en-US" dirty="0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BF0238B-E28D-47B8-9D10-98CA928837FB}"/>
              </a:ext>
            </a:extLst>
          </p:cNvPr>
          <p:cNvCxnSpPr>
            <a:cxnSpLocks/>
            <a:stCxn id="209" idx="2"/>
            <a:endCxn id="212" idx="0"/>
          </p:cNvCxnSpPr>
          <p:nvPr/>
        </p:nvCxnSpPr>
        <p:spPr>
          <a:xfrm flipH="1">
            <a:off x="2071818" y="1281982"/>
            <a:ext cx="1" cy="23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5BA33DCA-DB6C-44B1-A497-769C9ABE0768}"/>
              </a:ext>
            </a:extLst>
          </p:cNvPr>
          <p:cNvSpPr txBox="1"/>
          <p:nvPr/>
        </p:nvSpPr>
        <p:spPr>
          <a:xfrm>
            <a:off x="320300" y="5579856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98" name="流程图: 决策 197">
            <a:extLst>
              <a:ext uri="{FF2B5EF4-FFF2-40B4-BE49-F238E27FC236}">
                <a16:creationId xmlns:a16="http://schemas.microsoft.com/office/drawing/2014/main" id="{B752A7BB-F62D-4D9C-9589-311F56A0A9B3}"/>
              </a:ext>
            </a:extLst>
          </p:cNvPr>
          <p:cNvSpPr/>
          <p:nvPr/>
        </p:nvSpPr>
        <p:spPr>
          <a:xfrm>
            <a:off x="331008" y="2815754"/>
            <a:ext cx="3502463" cy="90099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</a:t>
            </a:r>
            <a:r>
              <a:rPr lang="zh-CN" altLang="en-US" dirty="0"/>
              <a:t>右侧的产生式的</a:t>
            </a:r>
            <a:r>
              <a:rPr lang="en-US" altLang="zh-CN" dirty="0"/>
              <a:t>First</a:t>
            </a:r>
            <a:r>
              <a:rPr lang="zh-CN" altLang="en-US" dirty="0"/>
              <a:t>集包含</a:t>
            </a:r>
            <a:r>
              <a:rPr lang="en-US" altLang="zh-CN" dirty="0"/>
              <a:t>vt</a:t>
            </a:r>
            <a:endParaRPr lang="zh-CN" altLang="en-US" dirty="0"/>
          </a:p>
        </p:txBody>
      </p:sp>
      <p:sp>
        <p:nvSpPr>
          <p:cNvPr id="199" name="流程图: 决策 198">
            <a:extLst>
              <a:ext uri="{FF2B5EF4-FFF2-40B4-BE49-F238E27FC236}">
                <a16:creationId xmlns:a16="http://schemas.microsoft.com/office/drawing/2014/main" id="{4BD3A49F-9AF0-48CA-87D7-276711FE1515}"/>
              </a:ext>
            </a:extLst>
          </p:cNvPr>
          <p:cNvSpPr/>
          <p:nvPr/>
        </p:nvSpPr>
        <p:spPr>
          <a:xfrm>
            <a:off x="487741" y="3929695"/>
            <a:ext cx="3168151" cy="47996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终结符遍历完</a:t>
            </a:r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B17ADFDF-ADF2-47D0-9846-C0DAC5B88493}"/>
              </a:ext>
            </a:extLst>
          </p:cNvPr>
          <p:cNvSpPr/>
          <p:nvPr/>
        </p:nvSpPr>
        <p:spPr>
          <a:xfrm>
            <a:off x="1651933" y="6443257"/>
            <a:ext cx="837109" cy="363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B97F44D7-F33B-4DCD-8618-4BD32E8709ED}"/>
              </a:ext>
            </a:extLst>
          </p:cNvPr>
          <p:cNvCxnSpPr>
            <a:cxnSpLocks/>
            <a:stCxn id="198" idx="2"/>
            <a:endCxn id="199" idx="0"/>
          </p:cNvCxnSpPr>
          <p:nvPr/>
        </p:nvCxnSpPr>
        <p:spPr>
          <a:xfrm flipH="1">
            <a:off x="2071817" y="3716751"/>
            <a:ext cx="10423" cy="2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8C0FC876-95AC-42BE-B22B-E9D0DFF300D9}"/>
              </a:ext>
            </a:extLst>
          </p:cNvPr>
          <p:cNvCxnSpPr>
            <a:cxnSpLocks/>
            <a:stCxn id="216" idx="2"/>
            <a:endCxn id="219" idx="0"/>
          </p:cNvCxnSpPr>
          <p:nvPr/>
        </p:nvCxnSpPr>
        <p:spPr>
          <a:xfrm flipH="1">
            <a:off x="2070490" y="5489978"/>
            <a:ext cx="11749" cy="22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矩形 202">
            <a:extLst>
              <a:ext uri="{FF2B5EF4-FFF2-40B4-BE49-F238E27FC236}">
                <a16:creationId xmlns:a16="http://schemas.microsoft.com/office/drawing/2014/main" id="{78C3E8E0-85EB-4EC0-B71B-8973309E0842}"/>
              </a:ext>
            </a:extLst>
          </p:cNvPr>
          <p:cNvSpPr/>
          <p:nvPr/>
        </p:nvSpPr>
        <p:spPr>
          <a:xfrm>
            <a:off x="3904548" y="3475494"/>
            <a:ext cx="1795396" cy="669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将产生式写入表格</a:t>
            </a:r>
            <a:r>
              <a:rPr lang="en-US" altLang="zh-CN" dirty="0"/>
              <a:t>[di.vn, vt]</a:t>
            </a:r>
            <a:endParaRPr lang="zh-CN" altLang="en-US" dirty="0"/>
          </a:p>
        </p:txBody>
      </p: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3B53C45A-1FE4-47CC-8C0E-8331870C00B0}"/>
              </a:ext>
            </a:extLst>
          </p:cNvPr>
          <p:cNvCxnSpPr>
            <a:cxnSpLocks/>
            <a:stCxn id="198" idx="3"/>
            <a:endCxn id="203" idx="0"/>
          </p:cNvCxnSpPr>
          <p:nvPr/>
        </p:nvCxnSpPr>
        <p:spPr>
          <a:xfrm>
            <a:off x="3833471" y="3266253"/>
            <a:ext cx="968775" cy="209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连接符: 肘形 204">
            <a:extLst>
              <a:ext uri="{FF2B5EF4-FFF2-40B4-BE49-F238E27FC236}">
                <a16:creationId xmlns:a16="http://schemas.microsoft.com/office/drawing/2014/main" id="{C387E4E0-84EC-4F7E-8EF7-5190F0881D5A}"/>
              </a:ext>
            </a:extLst>
          </p:cNvPr>
          <p:cNvCxnSpPr>
            <a:cxnSpLocks/>
            <a:stCxn id="199" idx="1"/>
            <a:endCxn id="212" idx="2"/>
          </p:cNvCxnSpPr>
          <p:nvPr/>
        </p:nvCxnSpPr>
        <p:spPr>
          <a:xfrm rot="10800000" flipH="1">
            <a:off x="487740" y="1948132"/>
            <a:ext cx="1584077" cy="2221546"/>
          </a:xfrm>
          <a:prstGeom prst="bentConnector4">
            <a:avLst>
              <a:gd name="adj1" fmla="val -14431"/>
              <a:gd name="adj2" fmla="val 965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284E1118-D2C6-44E5-9C9D-1E6C9E8EFCA3}"/>
              </a:ext>
            </a:extLst>
          </p:cNvPr>
          <p:cNvSpPr txBox="1"/>
          <p:nvPr/>
        </p:nvSpPr>
        <p:spPr>
          <a:xfrm>
            <a:off x="1626841" y="3630135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ECEB5E5C-61D0-414F-8614-D2A40FF53220}"/>
              </a:ext>
            </a:extLst>
          </p:cNvPr>
          <p:cNvSpPr txBox="1"/>
          <p:nvPr/>
        </p:nvSpPr>
        <p:spPr>
          <a:xfrm>
            <a:off x="3711549" y="2940228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8E68DC39-CFE0-4732-B5F0-148BB194C54C}"/>
              </a:ext>
            </a:extLst>
          </p:cNvPr>
          <p:cNvSpPr txBox="1"/>
          <p:nvPr/>
        </p:nvSpPr>
        <p:spPr>
          <a:xfrm>
            <a:off x="2054399" y="4327223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3C25CCAE-DB4C-4D2E-9287-EC3C7825E6A6}"/>
              </a:ext>
            </a:extLst>
          </p:cNvPr>
          <p:cNvSpPr/>
          <p:nvPr/>
        </p:nvSpPr>
        <p:spPr>
          <a:xfrm>
            <a:off x="1172606" y="846252"/>
            <a:ext cx="1798425" cy="435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初始化分析表</a:t>
            </a:r>
            <a:endParaRPr lang="en-US" altLang="zh-CN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D59753DB-7C1C-473E-9313-DBD13B671349}"/>
              </a:ext>
            </a:extLst>
          </p:cNvPr>
          <p:cNvCxnSpPr>
            <a:cxnSpLocks/>
            <a:stCxn id="195" idx="2"/>
            <a:endCxn id="209" idx="0"/>
          </p:cNvCxnSpPr>
          <p:nvPr/>
        </p:nvCxnSpPr>
        <p:spPr>
          <a:xfrm flipH="1">
            <a:off x="2071819" y="618650"/>
            <a:ext cx="1" cy="22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BD57D8E9-671E-4969-8B29-47D962DD22D5}"/>
              </a:ext>
            </a:extLst>
          </p:cNvPr>
          <p:cNvCxnSpPr>
            <a:cxnSpLocks/>
            <a:stCxn id="219" idx="2"/>
            <a:endCxn id="200" idx="0"/>
          </p:cNvCxnSpPr>
          <p:nvPr/>
        </p:nvCxnSpPr>
        <p:spPr>
          <a:xfrm flipH="1">
            <a:off x="2070488" y="6191339"/>
            <a:ext cx="2" cy="25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矩形 211">
            <a:extLst>
              <a:ext uri="{FF2B5EF4-FFF2-40B4-BE49-F238E27FC236}">
                <a16:creationId xmlns:a16="http://schemas.microsoft.com/office/drawing/2014/main" id="{E701D684-1991-4829-BABE-3FD74678A05E}"/>
              </a:ext>
            </a:extLst>
          </p:cNvPr>
          <p:cNvSpPr/>
          <p:nvPr/>
        </p:nvSpPr>
        <p:spPr>
          <a:xfrm>
            <a:off x="1172605" y="1512402"/>
            <a:ext cx="1798425" cy="435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遍历产生式</a:t>
            </a:r>
            <a:r>
              <a:rPr lang="en-US" altLang="zh-CN" dirty="0"/>
              <a:t>di</a:t>
            </a:r>
          </a:p>
        </p:txBody>
      </p: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615541B1-407E-4322-B803-A3FC7581E53C}"/>
              </a:ext>
            </a:extLst>
          </p:cNvPr>
          <p:cNvCxnSpPr>
            <a:cxnSpLocks/>
            <a:stCxn id="212" idx="2"/>
            <a:endCxn id="214" idx="0"/>
          </p:cNvCxnSpPr>
          <p:nvPr/>
        </p:nvCxnSpPr>
        <p:spPr>
          <a:xfrm>
            <a:off x="2071818" y="1948132"/>
            <a:ext cx="10423" cy="21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矩形 213">
            <a:extLst>
              <a:ext uri="{FF2B5EF4-FFF2-40B4-BE49-F238E27FC236}">
                <a16:creationId xmlns:a16="http://schemas.microsoft.com/office/drawing/2014/main" id="{5C3A2D01-2FB0-425D-996D-C74CA87F7A78}"/>
              </a:ext>
            </a:extLst>
          </p:cNvPr>
          <p:cNvSpPr/>
          <p:nvPr/>
        </p:nvSpPr>
        <p:spPr>
          <a:xfrm>
            <a:off x="1183028" y="2164611"/>
            <a:ext cx="1798425" cy="435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遍历终结符</a:t>
            </a:r>
            <a:r>
              <a:rPr lang="en-US" altLang="zh-CN" dirty="0"/>
              <a:t>vt</a:t>
            </a:r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F946E9B5-B03C-4223-B0F1-15EB00062A57}"/>
              </a:ext>
            </a:extLst>
          </p:cNvPr>
          <p:cNvCxnSpPr>
            <a:cxnSpLocks/>
            <a:stCxn id="214" idx="2"/>
            <a:endCxn id="198" idx="0"/>
          </p:cNvCxnSpPr>
          <p:nvPr/>
        </p:nvCxnSpPr>
        <p:spPr>
          <a:xfrm flipH="1">
            <a:off x="2082240" y="2600341"/>
            <a:ext cx="1" cy="21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流程图: 决策 215">
            <a:extLst>
              <a:ext uri="{FF2B5EF4-FFF2-40B4-BE49-F238E27FC236}">
                <a16:creationId xmlns:a16="http://schemas.microsoft.com/office/drawing/2014/main" id="{A7224DD2-465E-442D-AAB6-3C565F2D370D}"/>
              </a:ext>
            </a:extLst>
          </p:cNvPr>
          <p:cNvSpPr/>
          <p:nvPr/>
        </p:nvSpPr>
        <p:spPr>
          <a:xfrm>
            <a:off x="274091" y="4668696"/>
            <a:ext cx="3616295" cy="82128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</a:t>
            </a:r>
            <a:r>
              <a:rPr lang="zh-CN" altLang="en-US" dirty="0"/>
              <a:t>右侧产生式的</a:t>
            </a:r>
            <a:r>
              <a:rPr lang="en-US" altLang="zh-CN" dirty="0"/>
              <a:t>First</a:t>
            </a:r>
            <a:r>
              <a:rPr lang="zh-CN" altLang="en-US" dirty="0"/>
              <a:t>集包含空字</a:t>
            </a: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D4DEA91F-3F9C-4441-921B-D2D3CE8312C3}"/>
              </a:ext>
            </a:extLst>
          </p:cNvPr>
          <p:cNvCxnSpPr>
            <a:cxnSpLocks/>
            <a:stCxn id="199" idx="2"/>
            <a:endCxn id="216" idx="0"/>
          </p:cNvCxnSpPr>
          <p:nvPr/>
        </p:nvCxnSpPr>
        <p:spPr>
          <a:xfrm>
            <a:off x="2071817" y="4409661"/>
            <a:ext cx="10422" cy="25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67368ACA-3F21-4437-9512-BAA41D6511E5}"/>
              </a:ext>
            </a:extLst>
          </p:cNvPr>
          <p:cNvCxnSpPr>
            <a:cxnSpLocks/>
            <a:stCxn id="203" idx="1"/>
          </p:cNvCxnSpPr>
          <p:nvPr/>
        </p:nvCxnSpPr>
        <p:spPr>
          <a:xfrm flipH="1">
            <a:off x="2122901" y="3810332"/>
            <a:ext cx="1781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流程图: 决策 218">
            <a:extLst>
              <a:ext uri="{FF2B5EF4-FFF2-40B4-BE49-F238E27FC236}">
                <a16:creationId xmlns:a16="http://schemas.microsoft.com/office/drawing/2014/main" id="{E8AAF4F4-111C-4123-B5FC-0CDEB780B8F5}"/>
              </a:ext>
            </a:extLst>
          </p:cNvPr>
          <p:cNvSpPr/>
          <p:nvPr/>
        </p:nvSpPr>
        <p:spPr>
          <a:xfrm>
            <a:off x="486414" y="5711373"/>
            <a:ext cx="3168151" cy="47996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产生式遍历完</a:t>
            </a:r>
          </a:p>
        </p:txBody>
      </p:sp>
      <p:cxnSp>
        <p:nvCxnSpPr>
          <p:cNvPr id="220" name="连接符: 肘形 219">
            <a:extLst>
              <a:ext uri="{FF2B5EF4-FFF2-40B4-BE49-F238E27FC236}">
                <a16:creationId xmlns:a16="http://schemas.microsoft.com/office/drawing/2014/main" id="{CCB4802A-E625-42B6-8836-78193FFEA4A4}"/>
              </a:ext>
            </a:extLst>
          </p:cNvPr>
          <p:cNvCxnSpPr>
            <a:cxnSpLocks/>
            <a:stCxn id="219" idx="1"/>
          </p:cNvCxnSpPr>
          <p:nvPr/>
        </p:nvCxnSpPr>
        <p:spPr>
          <a:xfrm rot="10800000" flipH="1">
            <a:off x="486413" y="1397192"/>
            <a:ext cx="1584075" cy="4554164"/>
          </a:xfrm>
          <a:prstGeom prst="bentConnector4">
            <a:avLst>
              <a:gd name="adj1" fmla="val -27150"/>
              <a:gd name="adj2" fmla="val 1002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矩形 220">
            <a:extLst>
              <a:ext uri="{FF2B5EF4-FFF2-40B4-BE49-F238E27FC236}">
                <a16:creationId xmlns:a16="http://schemas.microsoft.com/office/drawing/2014/main" id="{EF6BC60A-3437-4B4F-8CF7-7ADC38C5C357}"/>
              </a:ext>
            </a:extLst>
          </p:cNvPr>
          <p:cNvSpPr/>
          <p:nvPr/>
        </p:nvSpPr>
        <p:spPr>
          <a:xfrm>
            <a:off x="3904547" y="5265837"/>
            <a:ext cx="2705846" cy="669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</a:t>
            </a:r>
            <a:r>
              <a:rPr lang="en-US" altLang="zh-CN" dirty="0"/>
              <a:t>di.vn</a:t>
            </a:r>
            <a:r>
              <a:rPr lang="zh-CN" altLang="en-US" dirty="0"/>
              <a:t>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  <a:r>
              <a:rPr lang="en-US" altLang="zh-CN" dirty="0"/>
              <a:t>fc</a:t>
            </a:r>
            <a:r>
              <a:rPr lang="zh-CN" altLang="en-US" dirty="0"/>
              <a:t>，将产生式填入</a:t>
            </a:r>
            <a:r>
              <a:rPr lang="en-US" altLang="zh-CN" dirty="0"/>
              <a:t>[di.vn, fc]</a:t>
            </a:r>
            <a:endParaRPr lang="zh-CN" altLang="en-US" dirty="0"/>
          </a:p>
        </p:txBody>
      </p:sp>
      <p:cxnSp>
        <p:nvCxnSpPr>
          <p:cNvPr id="222" name="连接符: 肘形 221">
            <a:extLst>
              <a:ext uri="{FF2B5EF4-FFF2-40B4-BE49-F238E27FC236}">
                <a16:creationId xmlns:a16="http://schemas.microsoft.com/office/drawing/2014/main" id="{70B3D3F4-4AFE-4A46-B601-151F015746C3}"/>
              </a:ext>
            </a:extLst>
          </p:cNvPr>
          <p:cNvCxnSpPr>
            <a:cxnSpLocks/>
            <a:stCxn id="216" idx="3"/>
            <a:endCxn id="221" idx="0"/>
          </p:cNvCxnSpPr>
          <p:nvPr/>
        </p:nvCxnSpPr>
        <p:spPr>
          <a:xfrm>
            <a:off x="3890386" y="5079337"/>
            <a:ext cx="1367084" cy="186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130A281E-92C2-4FBE-A7E2-98802C61ECFF}"/>
              </a:ext>
            </a:extLst>
          </p:cNvPr>
          <p:cNvCxnSpPr>
            <a:cxnSpLocks/>
            <a:stCxn id="221" idx="1"/>
          </p:cNvCxnSpPr>
          <p:nvPr/>
        </p:nvCxnSpPr>
        <p:spPr>
          <a:xfrm flipH="1">
            <a:off x="2155834" y="5600675"/>
            <a:ext cx="1748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BEEB4129-E633-49F4-A768-33BC5AD2A475}"/>
              </a:ext>
            </a:extLst>
          </p:cNvPr>
          <p:cNvSpPr txBox="1"/>
          <p:nvPr/>
        </p:nvSpPr>
        <p:spPr>
          <a:xfrm>
            <a:off x="3711359" y="4727252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DF370260-CA3C-4565-B740-22F2240252C3}"/>
              </a:ext>
            </a:extLst>
          </p:cNvPr>
          <p:cNvSpPr txBox="1"/>
          <p:nvPr/>
        </p:nvSpPr>
        <p:spPr>
          <a:xfrm>
            <a:off x="2215561" y="6072591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0FBE5383-CC10-4542-8FC8-55F42EC1B409}"/>
              </a:ext>
            </a:extLst>
          </p:cNvPr>
          <p:cNvSpPr txBox="1"/>
          <p:nvPr/>
        </p:nvSpPr>
        <p:spPr>
          <a:xfrm>
            <a:off x="1612548" y="5395190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C8861DE6-5075-40F9-B5F6-4933E4F06326}"/>
              </a:ext>
            </a:extLst>
          </p:cNvPr>
          <p:cNvSpPr txBox="1"/>
          <p:nvPr/>
        </p:nvSpPr>
        <p:spPr>
          <a:xfrm>
            <a:off x="272759" y="3814801"/>
            <a:ext cx="4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66874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12AD4BB-B08B-43BE-9517-67176F38D5D7}"/>
              </a:ext>
            </a:extLst>
          </p:cNvPr>
          <p:cNvSpPr/>
          <p:nvPr/>
        </p:nvSpPr>
        <p:spPr>
          <a:xfrm>
            <a:off x="2218546" y="1208897"/>
            <a:ext cx="2233840" cy="64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主控函数：</a:t>
            </a:r>
            <a:r>
              <a:rPr lang="en-US" altLang="zh-CN" dirty="0"/>
              <a:t>main ()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252EFCE-C7A2-469B-841A-873CC42F3740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3335466" y="1855878"/>
            <a:ext cx="0" cy="23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EFC7098-398E-44AA-9313-7B6D964016A2}"/>
              </a:ext>
            </a:extLst>
          </p:cNvPr>
          <p:cNvSpPr/>
          <p:nvPr/>
        </p:nvSpPr>
        <p:spPr>
          <a:xfrm>
            <a:off x="2218546" y="2088953"/>
            <a:ext cx="2233840" cy="64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创建图形界面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9030A95-9DBD-4B71-89AA-F20AA780095B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>
            <a:off x="3335466" y="2735934"/>
            <a:ext cx="0" cy="30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6CA1223-B970-4AD9-A4A9-C48BC6DE90F7}"/>
              </a:ext>
            </a:extLst>
          </p:cNvPr>
          <p:cNvSpPr/>
          <p:nvPr/>
        </p:nvSpPr>
        <p:spPr>
          <a:xfrm>
            <a:off x="2136253" y="3045238"/>
            <a:ext cx="2398425" cy="872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读取文法文件，添加到输出至图形界面</a:t>
            </a:r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1642789C-76C7-436C-B7EE-4BA6EE99CDB5}"/>
              </a:ext>
            </a:extLst>
          </p:cNvPr>
          <p:cNvSpPr/>
          <p:nvPr/>
        </p:nvSpPr>
        <p:spPr>
          <a:xfrm>
            <a:off x="2136253" y="4249512"/>
            <a:ext cx="2398425" cy="872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在图形界面输出测试用的默认句子</a:t>
            </a: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EA95612E-17E6-45C1-AB9A-E5565DCD70CB}"/>
              </a:ext>
            </a:extLst>
          </p:cNvPr>
          <p:cNvCxnSpPr>
            <a:cxnSpLocks/>
            <a:stCxn id="62" idx="2"/>
            <a:endCxn id="187" idx="0"/>
          </p:cNvCxnSpPr>
          <p:nvPr/>
        </p:nvCxnSpPr>
        <p:spPr>
          <a:xfrm>
            <a:off x="3335466" y="3917473"/>
            <a:ext cx="0" cy="33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ABEB98F9-54D2-4678-A502-825BA353143B}"/>
              </a:ext>
            </a:extLst>
          </p:cNvPr>
          <p:cNvSpPr/>
          <p:nvPr/>
        </p:nvSpPr>
        <p:spPr>
          <a:xfrm>
            <a:off x="4960726" y="2088952"/>
            <a:ext cx="1381745" cy="646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等待用户点击按钮</a:t>
            </a:r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A5D7554D-83B2-48A6-A434-F6D298CF1B0A}"/>
              </a:ext>
            </a:extLst>
          </p:cNvPr>
          <p:cNvCxnSpPr>
            <a:stCxn id="54" idx="3"/>
            <a:endCxn id="194" idx="1"/>
          </p:cNvCxnSpPr>
          <p:nvPr/>
        </p:nvCxnSpPr>
        <p:spPr>
          <a:xfrm flipV="1">
            <a:off x="4452386" y="2412443"/>
            <a:ext cx="50834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02FA2D4-0C4C-4EE5-8407-7E72668EA319}"/>
              </a:ext>
            </a:extLst>
          </p:cNvPr>
          <p:cNvSpPr/>
          <p:nvPr/>
        </p:nvSpPr>
        <p:spPr>
          <a:xfrm>
            <a:off x="6942078" y="1208897"/>
            <a:ext cx="2233840" cy="64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按钮被点击</a:t>
            </a:r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2ECB6DE9-005B-48F8-81C7-3656F8D0B620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>
            <a:off x="8058998" y="1855878"/>
            <a:ext cx="0" cy="23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0A0945FE-B791-4CE9-83E5-27FD55726A8C}"/>
              </a:ext>
            </a:extLst>
          </p:cNvPr>
          <p:cNvSpPr/>
          <p:nvPr/>
        </p:nvSpPr>
        <p:spPr>
          <a:xfrm>
            <a:off x="6942078" y="2088953"/>
            <a:ext cx="2233840" cy="64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读取用户修改后的文法、句子</a:t>
            </a:r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47FC69AE-3811-4FDB-9222-B903F48C6FAB}"/>
              </a:ext>
            </a:extLst>
          </p:cNvPr>
          <p:cNvCxnSpPr>
            <a:cxnSpLocks/>
            <a:stCxn id="199" idx="2"/>
            <a:endCxn id="201" idx="0"/>
          </p:cNvCxnSpPr>
          <p:nvPr/>
        </p:nvCxnSpPr>
        <p:spPr>
          <a:xfrm>
            <a:off x="8058998" y="2735934"/>
            <a:ext cx="0" cy="30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A6D0C7DB-069A-444F-8EAF-869A6A7ADE31}"/>
              </a:ext>
            </a:extLst>
          </p:cNvPr>
          <p:cNvSpPr/>
          <p:nvPr/>
        </p:nvSpPr>
        <p:spPr>
          <a:xfrm>
            <a:off x="6859785" y="3045238"/>
            <a:ext cx="2398425" cy="872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/>
              <a:t>LR1</a:t>
            </a:r>
            <a:r>
              <a:rPr lang="zh-CN" altLang="en-US" dirty="0"/>
              <a:t>初始化程序</a:t>
            </a:r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58AFFB4B-08AD-4533-B14A-D95A6ED78C45}"/>
              </a:ext>
            </a:extLst>
          </p:cNvPr>
          <p:cNvSpPr/>
          <p:nvPr/>
        </p:nvSpPr>
        <p:spPr>
          <a:xfrm>
            <a:off x="6669552" y="4249512"/>
            <a:ext cx="2778890" cy="872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若初始化成功，调用分析句子程序并输出分析表及句子分析过程</a:t>
            </a: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8EB375B8-BF0C-4119-A742-10F0FC22F4C8}"/>
              </a:ext>
            </a:extLst>
          </p:cNvPr>
          <p:cNvCxnSpPr>
            <a:cxnSpLocks/>
            <a:stCxn id="201" idx="2"/>
            <a:endCxn id="202" idx="0"/>
          </p:cNvCxnSpPr>
          <p:nvPr/>
        </p:nvCxnSpPr>
        <p:spPr>
          <a:xfrm flipH="1">
            <a:off x="8058997" y="3917473"/>
            <a:ext cx="1" cy="33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E6942857-D492-4B24-8A33-0AEF9E244629}"/>
              </a:ext>
            </a:extLst>
          </p:cNvPr>
          <p:cNvCxnSpPr>
            <a:stCxn id="194" idx="3"/>
            <a:endCxn id="197" idx="0"/>
          </p:cNvCxnSpPr>
          <p:nvPr/>
        </p:nvCxnSpPr>
        <p:spPr>
          <a:xfrm flipV="1">
            <a:off x="6342471" y="1208897"/>
            <a:ext cx="1716527" cy="1203546"/>
          </a:xfrm>
          <a:prstGeom prst="bentConnector4">
            <a:avLst>
              <a:gd name="adj1" fmla="val 9606"/>
              <a:gd name="adj2" fmla="val 118994"/>
            </a:avLst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连接符: 肘形 213">
            <a:extLst>
              <a:ext uri="{FF2B5EF4-FFF2-40B4-BE49-F238E27FC236}">
                <a16:creationId xmlns:a16="http://schemas.microsoft.com/office/drawing/2014/main" id="{1684D1EB-90EA-4703-BFEE-DCE9E8B37C03}"/>
              </a:ext>
            </a:extLst>
          </p:cNvPr>
          <p:cNvCxnSpPr>
            <a:cxnSpLocks/>
            <a:stCxn id="194" idx="3"/>
            <a:endCxn id="202" idx="2"/>
          </p:cNvCxnSpPr>
          <p:nvPr/>
        </p:nvCxnSpPr>
        <p:spPr>
          <a:xfrm>
            <a:off x="6342471" y="2412443"/>
            <a:ext cx="1716526" cy="2709304"/>
          </a:xfrm>
          <a:prstGeom prst="bentConnector4">
            <a:avLst>
              <a:gd name="adj1" fmla="val 9527"/>
              <a:gd name="adj2" fmla="val 108438"/>
            </a:avLst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E9E633C3-6212-413D-B787-82F6B1E57332}"/>
              </a:ext>
            </a:extLst>
          </p:cNvPr>
          <p:cNvGrpSpPr/>
          <p:nvPr/>
        </p:nvGrpSpPr>
        <p:grpSpPr>
          <a:xfrm>
            <a:off x="148954" y="39666"/>
            <a:ext cx="11738247" cy="6757659"/>
            <a:chOff x="148954" y="39666"/>
            <a:chExt cx="11738247" cy="675765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12AD4BB-B08B-43BE-9517-67176F38D5D7}"/>
                </a:ext>
              </a:extLst>
            </p:cNvPr>
            <p:cNvSpPr/>
            <p:nvPr/>
          </p:nvSpPr>
          <p:spPr>
            <a:xfrm>
              <a:off x="2998033" y="39666"/>
              <a:ext cx="2233840" cy="6469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构造函数：</a:t>
              </a:r>
              <a:r>
                <a:rPr lang="en-US" altLang="zh-CN" dirty="0"/>
                <a:t>LR1Analyzer ()</a:t>
              </a:r>
              <a:endParaRPr lang="zh-CN" altLang="en-US" dirty="0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5DAB90C4-6E92-454D-ACE3-6C3992F1A7C2}"/>
                </a:ext>
              </a:extLst>
            </p:cNvPr>
            <p:cNvSpPr/>
            <p:nvPr/>
          </p:nvSpPr>
          <p:spPr>
            <a:xfrm>
              <a:off x="2998033" y="2671520"/>
              <a:ext cx="2233840" cy="6469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makeVtFromDerivations()</a:t>
              </a:r>
              <a:endParaRPr lang="zh-CN" altLang="en-US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273D5C7B-CF40-4AE7-A842-495492A2A88F}"/>
                </a:ext>
              </a:extLst>
            </p:cNvPr>
            <p:cNvSpPr/>
            <p:nvPr/>
          </p:nvSpPr>
          <p:spPr>
            <a:xfrm>
              <a:off x="2998033" y="3554479"/>
              <a:ext cx="2233840" cy="6469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makeFirst()</a:t>
              </a:r>
              <a:endParaRPr lang="zh-CN" altLang="en-US" dirty="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0DD07F99-55A7-46AB-B854-D5897C44432B}"/>
                </a:ext>
              </a:extLst>
            </p:cNvPr>
            <p:cNvSpPr/>
            <p:nvPr/>
          </p:nvSpPr>
          <p:spPr>
            <a:xfrm>
              <a:off x="2998033" y="4437438"/>
              <a:ext cx="2233840" cy="6469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makeProjectList()</a:t>
              </a:r>
              <a:endParaRPr lang="zh-CN" altLang="en-US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13AF045D-1AC0-443F-9EC9-20D651C509FE}"/>
                </a:ext>
              </a:extLst>
            </p:cNvPr>
            <p:cNvSpPr/>
            <p:nvPr/>
          </p:nvSpPr>
          <p:spPr>
            <a:xfrm>
              <a:off x="2998033" y="5320397"/>
              <a:ext cx="2233840" cy="6469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makeAnalysisTable()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252EFCE-C7A2-469B-841A-873CC42F3740}"/>
                </a:ext>
              </a:extLst>
            </p:cNvPr>
            <p:cNvCxnSpPr>
              <a:cxnSpLocks/>
              <a:stCxn id="4" idx="2"/>
              <a:endCxn id="54" idx="0"/>
            </p:cNvCxnSpPr>
            <p:nvPr/>
          </p:nvCxnSpPr>
          <p:spPr>
            <a:xfrm>
              <a:off x="4114953" y="686647"/>
              <a:ext cx="0" cy="233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709239B-22C8-4A3D-84B1-3A4D7A147F2A}"/>
                </a:ext>
              </a:extLst>
            </p:cNvPr>
            <p:cNvCxnSpPr>
              <a:cxnSpLocks/>
              <a:stCxn id="42" idx="2"/>
              <a:endCxn id="44" idx="0"/>
            </p:cNvCxnSpPr>
            <p:nvPr/>
          </p:nvCxnSpPr>
          <p:spPr>
            <a:xfrm>
              <a:off x="4114953" y="3318501"/>
              <a:ext cx="0" cy="235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D468076-923B-4DC5-BA65-3DD63203F08F}"/>
                </a:ext>
              </a:extLst>
            </p:cNvPr>
            <p:cNvCxnSpPr>
              <a:cxnSpLocks/>
              <a:stCxn id="44" idx="2"/>
              <a:endCxn id="46" idx="0"/>
            </p:cNvCxnSpPr>
            <p:nvPr/>
          </p:nvCxnSpPr>
          <p:spPr>
            <a:xfrm>
              <a:off x="4114953" y="4201460"/>
              <a:ext cx="0" cy="235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A5B0B49-A139-4324-8D8B-56AE59BB9BF0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4114953" y="5084419"/>
              <a:ext cx="0" cy="235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3EFC7098-398E-44AA-9313-7B6D964016A2}"/>
                </a:ext>
              </a:extLst>
            </p:cNvPr>
            <p:cNvSpPr/>
            <p:nvPr/>
          </p:nvSpPr>
          <p:spPr>
            <a:xfrm>
              <a:off x="2998033" y="919722"/>
              <a:ext cx="2233840" cy="6469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derivation.add()</a:t>
              </a:r>
              <a:endParaRPr lang="zh-CN" altLang="en-US" dirty="0"/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59030A95-9DBD-4B71-89AA-F20AA780095B}"/>
                </a:ext>
              </a:extLst>
            </p:cNvPr>
            <p:cNvCxnSpPr>
              <a:cxnSpLocks/>
              <a:stCxn id="54" idx="2"/>
              <a:endCxn id="62" idx="0"/>
            </p:cNvCxnSpPr>
            <p:nvPr/>
          </p:nvCxnSpPr>
          <p:spPr>
            <a:xfrm>
              <a:off x="4114953" y="1566703"/>
              <a:ext cx="0" cy="228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B6CA1223-B970-4AD9-A4A9-C48BC6DE90F7}"/>
                </a:ext>
              </a:extLst>
            </p:cNvPr>
            <p:cNvSpPr/>
            <p:nvPr/>
          </p:nvSpPr>
          <p:spPr>
            <a:xfrm>
              <a:off x="2998033" y="1795621"/>
              <a:ext cx="2233840" cy="6469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Vn.put()</a:t>
              </a:r>
              <a:endParaRPr lang="zh-CN" altLang="en-US" dirty="0"/>
            </a:p>
          </p:txBody>
        </p:sp>
        <p:sp>
          <p:nvSpPr>
            <p:cNvPr id="72" name="流程图: 决策 71">
              <a:extLst>
                <a:ext uri="{FF2B5EF4-FFF2-40B4-BE49-F238E27FC236}">
                  <a16:creationId xmlns:a16="http://schemas.microsoft.com/office/drawing/2014/main" id="{95F6947F-C1BA-46F7-9450-92D6CBC92856}"/>
                </a:ext>
              </a:extLst>
            </p:cNvPr>
            <p:cNvSpPr/>
            <p:nvPr/>
          </p:nvSpPr>
          <p:spPr>
            <a:xfrm>
              <a:off x="148954" y="1681162"/>
              <a:ext cx="2353443" cy="87589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产生式添加完成</a:t>
              </a: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600D925A-018D-4F02-BD96-9D60430316B5}"/>
                </a:ext>
              </a:extLst>
            </p:cNvPr>
            <p:cNvCxnSpPr>
              <a:cxnSpLocks/>
              <a:stCxn id="62" idx="1"/>
              <a:endCxn id="72" idx="3"/>
            </p:cNvCxnSpPr>
            <p:nvPr/>
          </p:nvCxnSpPr>
          <p:spPr>
            <a:xfrm flipH="1">
              <a:off x="2502397" y="2119112"/>
              <a:ext cx="495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连接符: 肘形 75">
              <a:extLst>
                <a:ext uri="{FF2B5EF4-FFF2-40B4-BE49-F238E27FC236}">
                  <a16:creationId xmlns:a16="http://schemas.microsoft.com/office/drawing/2014/main" id="{730E82E9-85E3-473F-806F-C92684C82606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rot="5400000" flipH="1" flipV="1">
              <a:off x="2278800" y="-154992"/>
              <a:ext cx="883031" cy="27892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0AF03DEA-FC14-4E3B-BC46-5AE0A8C29AA6}"/>
                </a:ext>
              </a:extLst>
            </p:cNvPr>
            <p:cNvCxnSpPr>
              <a:cxnSpLocks/>
              <a:stCxn id="72" idx="2"/>
              <a:endCxn id="42" idx="1"/>
            </p:cNvCxnSpPr>
            <p:nvPr/>
          </p:nvCxnSpPr>
          <p:spPr>
            <a:xfrm rot="16200000" flipH="1">
              <a:off x="1942879" y="1939857"/>
              <a:ext cx="437950" cy="167235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1CE95B7-F7EE-4A17-A06E-8C51D2949878}"/>
                </a:ext>
              </a:extLst>
            </p:cNvPr>
            <p:cNvSpPr txBox="1"/>
            <p:nvPr/>
          </p:nvSpPr>
          <p:spPr>
            <a:xfrm>
              <a:off x="1325675" y="2534140"/>
              <a:ext cx="424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00F2608-2F28-437E-847B-F26ED7A47BBC}"/>
                </a:ext>
              </a:extLst>
            </p:cNvPr>
            <p:cNvSpPr txBox="1"/>
            <p:nvPr/>
          </p:nvSpPr>
          <p:spPr>
            <a:xfrm>
              <a:off x="1301373" y="1357601"/>
              <a:ext cx="424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3CA33B80-ACDE-46B4-876B-AA1D50CFCE02}"/>
                </a:ext>
              </a:extLst>
            </p:cNvPr>
            <p:cNvSpPr/>
            <p:nvPr/>
          </p:nvSpPr>
          <p:spPr>
            <a:xfrm>
              <a:off x="6890520" y="829472"/>
              <a:ext cx="4996681" cy="825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产生式</a:t>
              </a:r>
              <a:r>
                <a:rPr lang="en-US" altLang="zh-CN" dirty="0"/>
                <a:t>derivation:</a:t>
              </a:r>
            </a:p>
            <a:p>
              <a:pPr algn="ctr"/>
              <a:r>
                <a:rPr lang="en-US" altLang="zh-CN" dirty="0"/>
                <a:t>    ArrayList&lt;DerType&gt;</a:t>
              </a:r>
              <a:endParaRPr lang="zh-CN" altLang="en-US" dirty="0"/>
            </a:p>
          </p:txBody>
        </p:sp>
        <p:sp>
          <p:nvSpPr>
            <p:cNvPr id="82" name="箭头: 右 81">
              <a:extLst>
                <a:ext uri="{FF2B5EF4-FFF2-40B4-BE49-F238E27FC236}">
                  <a16:creationId xmlns:a16="http://schemas.microsoft.com/office/drawing/2014/main" id="{44BD9F0A-CC6E-4F34-9B61-759B027CE4C2}"/>
                </a:ext>
              </a:extLst>
            </p:cNvPr>
            <p:cNvSpPr/>
            <p:nvPr/>
          </p:nvSpPr>
          <p:spPr>
            <a:xfrm>
              <a:off x="5396460" y="1109274"/>
              <a:ext cx="1270927" cy="2483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F7D4BC7-3BB6-4E18-88A0-AA9E8B88CC55}"/>
                </a:ext>
              </a:extLst>
            </p:cNvPr>
            <p:cNvSpPr/>
            <p:nvPr/>
          </p:nvSpPr>
          <p:spPr>
            <a:xfrm>
              <a:off x="6890520" y="1704059"/>
              <a:ext cx="4996681" cy="825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非终结符</a:t>
              </a:r>
              <a:r>
                <a:rPr lang="en-US" altLang="zh-CN" dirty="0"/>
                <a:t>Vn:</a:t>
              </a:r>
            </a:p>
            <a:p>
              <a:pPr algn="ctr"/>
              <a:r>
                <a:rPr lang="en-US" altLang="zh-CN" dirty="0"/>
                <a:t>    HashMap&lt;Character, TreeSet&lt;Character&gt;&gt;</a:t>
              </a:r>
              <a:endParaRPr lang="zh-CN" altLang="en-US" dirty="0"/>
            </a:p>
          </p:txBody>
        </p:sp>
        <p:sp>
          <p:nvSpPr>
            <p:cNvPr id="84" name="箭头: 右 83">
              <a:extLst>
                <a:ext uri="{FF2B5EF4-FFF2-40B4-BE49-F238E27FC236}">
                  <a16:creationId xmlns:a16="http://schemas.microsoft.com/office/drawing/2014/main" id="{042F9397-73FF-429B-8D48-C5B949F8DDE8}"/>
                </a:ext>
              </a:extLst>
            </p:cNvPr>
            <p:cNvSpPr/>
            <p:nvPr/>
          </p:nvSpPr>
          <p:spPr>
            <a:xfrm>
              <a:off x="5396460" y="1932238"/>
              <a:ext cx="1270927" cy="2483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箭头: 右 88">
              <a:extLst>
                <a:ext uri="{FF2B5EF4-FFF2-40B4-BE49-F238E27FC236}">
                  <a16:creationId xmlns:a16="http://schemas.microsoft.com/office/drawing/2014/main" id="{C7B7F215-A051-422E-BC91-B17B23C38916}"/>
                </a:ext>
              </a:extLst>
            </p:cNvPr>
            <p:cNvSpPr/>
            <p:nvPr/>
          </p:nvSpPr>
          <p:spPr>
            <a:xfrm>
              <a:off x="5396460" y="2784187"/>
              <a:ext cx="1270927" cy="2483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D09EF3-E9F6-4B7A-BBD8-2A9276558206}"/>
                </a:ext>
              </a:extLst>
            </p:cNvPr>
            <p:cNvSpPr/>
            <p:nvPr/>
          </p:nvSpPr>
          <p:spPr>
            <a:xfrm>
              <a:off x="6890520" y="2578646"/>
              <a:ext cx="4996681" cy="825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终结符</a:t>
              </a:r>
              <a:r>
                <a:rPr lang="en-US" altLang="zh-CN" dirty="0"/>
                <a:t>Vt:</a:t>
              </a:r>
            </a:p>
            <a:p>
              <a:pPr algn="ctr"/>
              <a:r>
                <a:rPr lang="en-US" altLang="zh-CN" dirty="0"/>
                <a:t>    HashSet&lt;Character&gt;</a:t>
              </a:r>
              <a:endParaRPr lang="zh-CN" altLang="en-US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4EB7CF2-9CEA-4CD5-B666-EA406B04EBC9}"/>
                </a:ext>
              </a:extLst>
            </p:cNvPr>
            <p:cNvSpPr/>
            <p:nvPr/>
          </p:nvSpPr>
          <p:spPr>
            <a:xfrm>
              <a:off x="6890520" y="3453233"/>
              <a:ext cx="4996681" cy="825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更新非终结符</a:t>
              </a:r>
              <a:r>
                <a:rPr lang="en-US" altLang="zh-CN" dirty="0"/>
                <a:t>Vn[vn].first:</a:t>
              </a:r>
            </a:p>
            <a:p>
              <a:pPr algn="ctr"/>
              <a:r>
                <a:rPr lang="en-US" altLang="zh-CN" dirty="0"/>
                <a:t>    TreeSet&lt;Character&gt;</a:t>
              </a:r>
              <a:endParaRPr lang="zh-CN" altLang="en-US" dirty="0"/>
            </a:p>
          </p:txBody>
        </p:sp>
        <p:sp>
          <p:nvSpPr>
            <p:cNvPr id="92" name="箭头: 右 91">
              <a:extLst>
                <a:ext uri="{FF2B5EF4-FFF2-40B4-BE49-F238E27FC236}">
                  <a16:creationId xmlns:a16="http://schemas.microsoft.com/office/drawing/2014/main" id="{CCA43520-29DA-4DA6-90B4-126E7A52F04E}"/>
                </a:ext>
              </a:extLst>
            </p:cNvPr>
            <p:cNvSpPr/>
            <p:nvPr/>
          </p:nvSpPr>
          <p:spPr>
            <a:xfrm>
              <a:off x="5396459" y="3697666"/>
              <a:ext cx="1270927" cy="2483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637309B2-63D0-4C56-A6ED-92E7912B82D8}"/>
                </a:ext>
              </a:extLst>
            </p:cNvPr>
            <p:cNvSpPr/>
            <p:nvPr/>
          </p:nvSpPr>
          <p:spPr>
            <a:xfrm>
              <a:off x="6890520" y="4327820"/>
              <a:ext cx="4996681" cy="825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更新非终结符</a:t>
              </a:r>
              <a:r>
                <a:rPr lang="en-US" altLang="zh-CN" dirty="0"/>
                <a:t>projects:</a:t>
              </a:r>
            </a:p>
            <a:p>
              <a:pPr algn="ctr"/>
              <a:r>
                <a:rPr lang="en-US" altLang="zh-CN" dirty="0"/>
                <a:t>    ArrayList&lt;ProjectListType&gt;</a:t>
              </a:r>
              <a:endParaRPr lang="zh-CN" altLang="en-US" dirty="0"/>
            </a:p>
          </p:txBody>
        </p:sp>
        <p:sp>
          <p:nvSpPr>
            <p:cNvPr id="94" name="箭头: 右 93">
              <a:extLst>
                <a:ext uri="{FF2B5EF4-FFF2-40B4-BE49-F238E27FC236}">
                  <a16:creationId xmlns:a16="http://schemas.microsoft.com/office/drawing/2014/main" id="{A68FE712-9E0E-4123-A880-3F81B3C484A1}"/>
                </a:ext>
              </a:extLst>
            </p:cNvPr>
            <p:cNvSpPr/>
            <p:nvPr/>
          </p:nvSpPr>
          <p:spPr>
            <a:xfrm>
              <a:off x="5396459" y="4611145"/>
              <a:ext cx="1270927" cy="2483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C6E0FE5-1EF9-4B8E-B55D-52D212E3EDC5}"/>
                </a:ext>
              </a:extLst>
            </p:cNvPr>
            <p:cNvSpPr/>
            <p:nvPr/>
          </p:nvSpPr>
          <p:spPr>
            <a:xfrm>
              <a:off x="6890520" y="5202408"/>
              <a:ext cx="4996681" cy="825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分析表</a:t>
              </a:r>
              <a:r>
                <a:rPr lang="en-US" altLang="zh-CN" dirty="0"/>
                <a:t>analysisTable:</a:t>
              </a:r>
              <a:endParaRPr lang="sv-SE" altLang="zh-CN" dirty="0"/>
            </a:p>
            <a:p>
              <a:pPr algn="ctr"/>
              <a:r>
                <a:rPr lang="sv-SE" altLang="zh-CN" dirty="0"/>
                <a:t>LinkedHashMap&lt;Integer, LinkedHashMap&lt;Character, ActionGotoType&gt;&gt;</a:t>
              </a:r>
              <a:endParaRPr lang="zh-CN" altLang="en-US" dirty="0"/>
            </a:p>
          </p:txBody>
        </p:sp>
        <p:sp>
          <p:nvSpPr>
            <p:cNvPr id="96" name="箭头: 右 95">
              <a:extLst>
                <a:ext uri="{FF2B5EF4-FFF2-40B4-BE49-F238E27FC236}">
                  <a16:creationId xmlns:a16="http://schemas.microsoft.com/office/drawing/2014/main" id="{359FB34E-5E48-465B-85B0-E0C9ADD2D838}"/>
                </a:ext>
              </a:extLst>
            </p:cNvPr>
            <p:cNvSpPr/>
            <p:nvPr/>
          </p:nvSpPr>
          <p:spPr>
            <a:xfrm>
              <a:off x="5396458" y="5490945"/>
              <a:ext cx="1270927" cy="2483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E7EE775-1BBB-4767-890C-A2FFEDEAB8AE}"/>
                </a:ext>
              </a:extLst>
            </p:cNvPr>
            <p:cNvCxnSpPr>
              <a:cxnSpLocks/>
              <a:stCxn id="81" idx="1"/>
              <a:endCxn id="42" idx="3"/>
            </p:cNvCxnSpPr>
            <p:nvPr/>
          </p:nvCxnSpPr>
          <p:spPr>
            <a:xfrm flipH="1">
              <a:off x="5231873" y="1242173"/>
              <a:ext cx="1658647" cy="17528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CC4CE479-5224-43BC-BE7D-C5531B8EB44A}"/>
                </a:ext>
              </a:extLst>
            </p:cNvPr>
            <p:cNvCxnSpPr>
              <a:cxnSpLocks/>
              <a:stCxn id="81" idx="1"/>
              <a:endCxn id="44" idx="3"/>
            </p:cNvCxnSpPr>
            <p:nvPr/>
          </p:nvCxnSpPr>
          <p:spPr>
            <a:xfrm flipH="1">
              <a:off x="5231873" y="1242173"/>
              <a:ext cx="1658647" cy="263579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D2BD8A9C-B5B7-47F9-9E98-87B927A657CA}"/>
                </a:ext>
              </a:extLst>
            </p:cNvPr>
            <p:cNvCxnSpPr>
              <a:cxnSpLocks/>
              <a:stCxn id="83" idx="1"/>
              <a:endCxn id="44" idx="3"/>
            </p:cNvCxnSpPr>
            <p:nvPr/>
          </p:nvCxnSpPr>
          <p:spPr>
            <a:xfrm flipH="1">
              <a:off x="5231873" y="2116760"/>
              <a:ext cx="1658647" cy="176121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D041AB44-B7FF-4462-A872-280C134B1AB1}"/>
                </a:ext>
              </a:extLst>
            </p:cNvPr>
            <p:cNvCxnSpPr>
              <a:cxnSpLocks/>
              <a:stCxn id="90" idx="1"/>
              <a:endCxn id="44" idx="3"/>
            </p:cNvCxnSpPr>
            <p:nvPr/>
          </p:nvCxnSpPr>
          <p:spPr>
            <a:xfrm flipH="1">
              <a:off x="5231873" y="2991347"/>
              <a:ext cx="1658647" cy="88662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9E798287-AE67-4910-9B27-CD0FC5E47116}"/>
                </a:ext>
              </a:extLst>
            </p:cNvPr>
            <p:cNvCxnSpPr>
              <a:cxnSpLocks/>
              <a:stCxn id="81" idx="1"/>
              <a:endCxn id="46" idx="3"/>
            </p:cNvCxnSpPr>
            <p:nvPr/>
          </p:nvCxnSpPr>
          <p:spPr>
            <a:xfrm flipH="1">
              <a:off x="5231873" y="1242173"/>
              <a:ext cx="1658647" cy="351875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B0E902EA-D726-4E90-AC8C-CCF8D93EEC29}"/>
                </a:ext>
              </a:extLst>
            </p:cNvPr>
            <p:cNvCxnSpPr>
              <a:cxnSpLocks/>
              <a:stCxn id="83" idx="1"/>
              <a:endCxn id="46" idx="3"/>
            </p:cNvCxnSpPr>
            <p:nvPr/>
          </p:nvCxnSpPr>
          <p:spPr>
            <a:xfrm flipH="1">
              <a:off x="5231873" y="2116760"/>
              <a:ext cx="1658647" cy="264416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E5B3817B-9156-4B81-B7EA-92062AA5BBCD}"/>
                </a:ext>
              </a:extLst>
            </p:cNvPr>
            <p:cNvCxnSpPr>
              <a:cxnSpLocks/>
              <a:stCxn id="90" idx="1"/>
              <a:endCxn id="46" idx="3"/>
            </p:cNvCxnSpPr>
            <p:nvPr/>
          </p:nvCxnSpPr>
          <p:spPr>
            <a:xfrm flipH="1">
              <a:off x="5231873" y="2991347"/>
              <a:ext cx="1658647" cy="176958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32128CF0-5552-4894-836C-9708380E3C79}"/>
                </a:ext>
              </a:extLst>
            </p:cNvPr>
            <p:cNvCxnSpPr>
              <a:cxnSpLocks/>
              <a:stCxn id="91" idx="1"/>
              <a:endCxn id="46" idx="3"/>
            </p:cNvCxnSpPr>
            <p:nvPr/>
          </p:nvCxnSpPr>
          <p:spPr>
            <a:xfrm flipH="1">
              <a:off x="5231873" y="3865934"/>
              <a:ext cx="1658647" cy="89499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518797D3-92B4-47AE-A17B-4A310682972A}"/>
                </a:ext>
              </a:extLst>
            </p:cNvPr>
            <p:cNvCxnSpPr>
              <a:cxnSpLocks/>
              <a:stCxn id="93" idx="1"/>
              <a:endCxn id="47" idx="3"/>
            </p:cNvCxnSpPr>
            <p:nvPr/>
          </p:nvCxnSpPr>
          <p:spPr>
            <a:xfrm flipH="1">
              <a:off x="5231873" y="4740521"/>
              <a:ext cx="1658647" cy="90336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E88E62F-94C9-4634-A43B-97F063E5098B}"/>
                </a:ext>
              </a:extLst>
            </p:cNvPr>
            <p:cNvCxnSpPr>
              <a:cxnSpLocks/>
              <a:stCxn id="91" idx="1"/>
              <a:endCxn id="47" idx="3"/>
            </p:cNvCxnSpPr>
            <p:nvPr/>
          </p:nvCxnSpPr>
          <p:spPr>
            <a:xfrm flipH="1">
              <a:off x="5231873" y="3865934"/>
              <a:ext cx="1658647" cy="177795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093EDDA-E457-4130-AA3D-E45BBBF6CCE4}"/>
                </a:ext>
              </a:extLst>
            </p:cNvPr>
            <p:cNvSpPr/>
            <p:nvPr/>
          </p:nvSpPr>
          <p:spPr>
            <a:xfrm>
              <a:off x="644578" y="6290869"/>
              <a:ext cx="8934137" cy="506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获取需要分析的句子，并调用</a:t>
              </a:r>
              <a:r>
                <a:rPr lang="en-US" altLang="zh-CN" dirty="0"/>
                <a:t>bool</a:t>
              </a:r>
              <a:r>
                <a:rPr lang="zh-CN" altLang="en-US" dirty="0"/>
                <a:t> </a:t>
              </a:r>
              <a:r>
                <a:rPr lang="en-US" altLang="zh-CN" dirty="0"/>
                <a:t>analysis ()</a:t>
              </a:r>
              <a:r>
                <a:rPr lang="zh-CN" altLang="en-US" dirty="0"/>
                <a:t>函数分析，记录返回值是否为真</a:t>
              </a:r>
            </a:p>
          </p:txBody>
        </p:sp>
        <p:sp>
          <p:nvSpPr>
            <p:cNvPr id="132" name="箭头: 下 131">
              <a:extLst>
                <a:ext uri="{FF2B5EF4-FFF2-40B4-BE49-F238E27FC236}">
                  <a16:creationId xmlns:a16="http://schemas.microsoft.com/office/drawing/2014/main" id="{EFF17103-F3A9-47EA-8FA9-71723D554304}"/>
                </a:ext>
              </a:extLst>
            </p:cNvPr>
            <p:cNvSpPr/>
            <p:nvPr/>
          </p:nvSpPr>
          <p:spPr>
            <a:xfrm>
              <a:off x="3739512" y="5967378"/>
              <a:ext cx="914381" cy="34348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807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4A218641-499C-43DE-9299-1F7A004F56D3}"/>
              </a:ext>
            </a:extLst>
          </p:cNvPr>
          <p:cNvGrpSpPr/>
          <p:nvPr/>
        </p:nvGrpSpPr>
        <p:grpSpPr>
          <a:xfrm>
            <a:off x="871788" y="977618"/>
            <a:ext cx="9939825" cy="5774851"/>
            <a:chOff x="871788" y="977618"/>
            <a:chExt cx="9939825" cy="577485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577B4C5-FC64-4D19-9A0D-41E4D55FA3AB}"/>
                </a:ext>
              </a:extLst>
            </p:cNvPr>
            <p:cNvGrpSpPr/>
            <p:nvPr/>
          </p:nvGrpSpPr>
          <p:grpSpPr>
            <a:xfrm>
              <a:off x="871788" y="977618"/>
              <a:ext cx="3552669" cy="1409075"/>
              <a:chOff x="284813" y="239843"/>
              <a:chExt cx="3552669" cy="1409075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D869325-2597-4891-8236-C45D08452130}"/>
                  </a:ext>
                </a:extLst>
              </p:cNvPr>
              <p:cNvSpPr/>
              <p:nvPr/>
            </p:nvSpPr>
            <p:spPr>
              <a:xfrm>
                <a:off x="284813" y="239843"/>
                <a:ext cx="3552669" cy="14090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9B7ED5-FDE2-4FBE-B4BF-D4B121A2D52C}"/>
                  </a:ext>
                </a:extLst>
              </p:cNvPr>
              <p:cNvSpPr txBox="1"/>
              <p:nvPr/>
            </p:nvSpPr>
            <p:spPr>
              <a:xfrm>
                <a:off x="284813" y="239843"/>
                <a:ext cx="2008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DerType</a:t>
                </a:r>
                <a:r>
                  <a:rPr lang="zh-CN" altLang="en-US" dirty="0"/>
                  <a:t>数据结构：</a:t>
                </a:r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12E518FA-C9F0-4DFB-A520-E11252719FDA}"/>
                  </a:ext>
                </a:extLst>
              </p:cNvPr>
              <p:cNvSpPr/>
              <p:nvPr/>
            </p:nvSpPr>
            <p:spPr>
              <a:xfrm>
                <a:off x="419725" y="609175"/>
                <a:ext cx="3297836" cy="8898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Character key;	</a:t>
                </a:r>
                <a:r>
                  <a:rPr lang="zh-CN" altLang="en-US" dirty="0"/>
                  <a:t>产生式右侧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String value;	</a:t>
                </a:r>
                <a:r>
                  <a:rPr lang="zh-CN" altLang="en-US" dirty="0"/>
                  <a:t>产生式左侧</a:t>
                </a: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BAB774D-2E25-4C5C-9F49-25B2C145F9EC}"/>
                </a:ext>
              </a:extLst>
            </p:cNvPr>
            <p:cNvSpPr/>
            <p:nvPr/>
          </p:nvSpPr>
          <p:spPr>
            <a:xfrm>
              <a:off x="3048000" y="2888796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/>
                <a:t>	</a:t>
              </a:r>
            </a:p>
            <a:p>
              <a:pPr algn="ctr"/>
              <a:r>
                <a:rPr lang="en-US" altLang="zh-CN" dirty="0"/>
                <a:t>	</a:t>
              </a:r>
            </a:p>
            <a:p>
              <a:pPr algn="ctr"/>
              <a:r>
                <a:rPr lang="en-US" altLang="zh-CN" dirty="0"/>
                <a:t>	</a:t>
              </a:r>
            </a:p>
            <a:p>
              <a:pPr algn="ctr"/>
              <a:r>
                <a:rPr lang="en-US" altLang="zh-CN" dirty="0"/>
                <a:t>	</a:t>
              </a:r>
              <a:endParaRPr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B1FA782-733C-4DAB-B8EC-EE50DCBD4C29}"/>
                </a:ext>
              </a:extLst>
            </p:cNvPr>
            <p:cNvGrpSpPr/>
            <p:nvPr/>
          </p:nvGrpSpPr>
          <p:grpSpPr>
            <a:xfrm>
              <a:off x="4545725" y="977618"/>
              <a:ext cx="6265888" cy="2068643"/>
              <a:chOff x="3972394" y="149902"/>
              <a:chExt cx="6265888" cy="2068643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76ABD49C-DC98-46E2-861D-6D797EB16BFF}"/>
                  </a:ext>
                </a:extLst>
              </p:cNvPr>
              <p:cNvGrpSpPr/>
              <p:nvPr/>
            </p:nvGrpSpPr>
            <p:grpSpPr>
              <a:xfrm>
                <a:off x="3972394" y="149902"/>
                <a:ext cx="6265888" cy="2068643"/>
                <a:chOff x="284813" y="239843"/>
                <a:chExt cx="3552669" cy="1409075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1FA5866-60B5-4BC3-9AA5-1007E03B0672}"/>
                    </a:ext>
                  </a:extLst>
                </p:cNvPr>
                <p:cNvSpPr/>
                <p:nvPr/>
              </p:nvSpPr>
              <p:spPr>
                <a:xfrm>
                  <a:off x="284813" y="239843"/>
                  <a:ext cx="3552669" cy="140907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F9D9AA78-1EEF-4177-A27D-724A4E1871D3}"/>
                    </a:ext>
                  </a:extLst>
                </p:cNvPr>
                <p:cNvSpPr txBox="1"/>
                <p:nvPr/>
              </p:nvSpPr>
              <p:spPr>
                <a:xfrm>
                  <a:off x="284813" y="239843"/>
                  <a:ext cx="35526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ProjectType</a:t>
                  </a:r>
                  <a:r>
                    <a:rPr lang="zh-CN" altLang="en-US" dirty="0"/>
                    <a:t>数据结构：</a:t>
                  </a: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44666719-A908-4A74-BE01-076D0DC92A02}"/>
                    </a:ext>
                  </a:extLst>
                </p:cNvPr>
                <p:cNvSpPr/>
                <p:nvPr/>
              </p:nvSpPr>
              <p:spPr>
                <a:xfrm>
                  <a:off x="419725" y="520076"/>
                  <a:ext cx="3297836" cy="9789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96445CB-409D-437C-8214-A48625674050}"/>
                  </a:ext>
                </a:extLst>
              </p:cNvPr>
              <p:cNvSpPr txBox="1"/>
              <p:nvPr/>
            </p:nvSpPr>
            <p:spPr>
              <a:xfrm>
                <a:off x="4176183" y="731662"/>
                <a:ext cx="33802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DerType derivation;</a:t>
                </a:r>
              </a:p>
              <a:p>
                <a:r>
                  <a:rPr lang="en-US" altLang="zh-CN" dirty="0"/>
                  <a:t>int identify;</a:t>
                </a:r>
              </a:p>
              <a:p>
                <a:r>
                  <a:rPr lang="en-US" altLang="zh-CN" dirty="0"/>
                  <a:t>int pointer;</a:t>
                </a:r>
              </a:p>
              <a:p>
                <a:r>
                  <a:rPr lang="en-US" altLang="zh-CN" dirty="0"/>
                  <a:t>TreeSet&lt;Character&gt; expectation;</a:t>
                </a:r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D448391-599F-48EA-A3EA-6373F518C836}"/>
                  </a:ext>
                </a:extLst>
              </p:cNvPr>
              <p:cNvSpPr txBox="1"/>
              <p:nvPr/>
            </p:nvSpPr>
            <p:spPr>
              <a:xfrm>
                <a:off x="7584328" y="740752"/>
                <a:ext cx="24869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dirty="0"/>
                  <a:t>产生式</a:t>
                </a:r>
                <a:endParaRPr lang="en-US" altLang="zh-CN" dirty="0"/>
              </a:p>
              <a:p>
                <a:pPr algn="r"/>
                <a:r>
                  <a:rPr lang="zh-CN" altLang="en-US" dirty="0"/>
                  <a:t>产生式标识</a:t>
                </a:r>
                <a:endParaRPr lang="en-US" altLang="zh-CN" dirty="0"/>
              </a:p>
              <a:p>
                <a:pPr algn="r"/>
                <a:r>
                  <a:rPr lang="zh-CN" altLang="en-US" dirty="0"/>
                  <a:t>下一个分析字符的位置</a:t>
                </a:r>
                <a:endParaRPr lang="en-US" altLang="zh-CN" dirty="0"/>
              </a:p>
              <a:p>
                <a:pPr algn="r"/>
                <a:r>
                  <a:rPr lang="zh-CN" altLang="en-US" dirty="0"/>
                  <a:t>展望符</a:t>
                </a: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1C62FE6A-E45E-4EE9-A460-FA9F80B770BF}"/>
                </a:ext>
              </a:extLst>
            </p:cNvPr>
            <p:cNvGrpSpPr/>
            <p:nvPr/>
          </p:nvGrpSpPr>
          <p:grpSpPr>
            <a:xfrm>
              <a:off x="874809" y="3129414"/>
              <a:ext cx="7060367" cy="1525619"/>
              <a:chOff x="3972394" y="149902"/>
              <a:chExt cx="6265888" cy="1514180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391E54F2-DE47-4832-B5A3-D7689B176259}"/>
                  </a:ext>
                </a:extLst>
              </p:cNvPr>
              <p:cNvGrpSpPr/>
              <p:nvPr/>
            </p:nvGrpSpPr>
            <p:grpSpPr>
              <a:xfrm>
                <a:off x="3972394" y="149902"/>
                <a:ext cx="6265888" cy="1514179"/>
                <a:chOff x="284813" y="239843"/>
                <a:chExt cx="3552669" cy="1031397"/>
              </a:xfrm>
            </p:grpSpPr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482E3E11-92CB-4B83-AC30-1E9BCF7074B2}"/>
                    </a:ext>
                  </a:extLst>
                </p:cNvPr>
                <p:cNvSpPr/>
                <p:nvPr/>
              </p:nvSpPr>
              <p:spPr>
                <a:xfrm>
                  <a:off x="284813" y="239843"/>
                  <a:ext cx="3552669" cy="103139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56A73E38-233E-437C-806C-E9872C6F9E31}"/>
                    </a:ext>
                  </a:extLst>
                </p:cNvPr>
                <p:cNvSpPr txBox="1"/>
                <p:nvPr/>
              </p:nvSpPr>
              <p:spPr>
                <a:xfrm>
                  <a:off x="284813" y="239843"/>
                  <a:ext cx="3552668" cy="2515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ProjectListType</a:t>
                  </a:r>
                  <a:r>
                    <a:rPr lang="zh-CN" altLang="en-US" dirty="0"/>
                    <a:t>数据结构：</a:t>
                  </a:r>
                </a:p>
              </p:txBody>
            </p:sp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395B7980-DABF-4B8C-8A8D-D44A83A8E514}"/>
                    </a:ext>
                  </a:extLst>
                </p:cNvPr>
                <p:cNvSpPr/>
                <p:nvPr/>
              </p:nvSpPr>
              <p:spPr>
                <a:xfrm>
                  <a:off x="419725" y="587007"/>
                  <a:ext cx="3297836" cy="55833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03C723A-07CC-4E63-B3E1-E9226E55AACE}"/>
                  </a:ext>
                </a:extLst>
              </p:cNvPr>
              <p:cNvSpPr txBox="1"/>
              <p:nvPr/>
            </p:nvSpPr>
            <p:spPr>
              <a:xfrm>
                <a:off x="4176182" y="731662"/>
                <a:ext cx="43232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ArrayList&lt;ProjectType&gt; proLink;</a:t>
                </a:r>
              </a:p>
              <a:p>
                <a:r>
                  <a:rPr lang="en-US" altLang="zh-CN" dirty="0"/>
                  <a:t>LinkedHashMap&lt;Character, Integer&gt; next;</a:t>
                </a: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8A699FC-EE66-44CA-AF81-65B90C528441}"/>
                  </a:ext>
                </a:extLst>
              </p:cNvPr>
              <p:cNvSpPr txBox="1"/>
              <p:nvPr/>
            </p:nvSpPr>
            <p:spPr>
              <a:xfrm>
                <a:off x="7584328" y="740752"/>
                <a:ext cx="24869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dirty="0"/>
                  <a:t>项目集</a:t>
                </a:r>
                <a:endParaRPr lang="en-US" altLang="zh-CN" dirty="0"/>
              </a:p>
              <a:p>
                <a:pPr algn="r"/>
                <a:r>
                  <a:rPr lang="zh-CN" altLang="en-US" dirty="0"/>
                  <a:t>下一个要处理的字符</a:t>
                </a:r>
                <a:endParaRPr lang="en-US" altLang="zh-CN" dirty="0"/>
              </a:p>
              <a:p>
                <a:pPr algn="r"/>
                <a:endParaRPr lang="zh-CN" altLang="en-US" dirty="0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86F1D41D-B72D-42B8-840C-07176B757B31}"/>
                </a:ext>
              </a:extLst>
            </p:cNvPr>
            <p:cNvGrpSpPr/>
            <p:nvPr/>
          </p:nvGrpSpPr>
          <p:grpSpPr>
            <a:xfrm>
              <a:off x="8070910" y="3175350"/>
              <a:ext cx="2740701" cy="1518645"/>
              <a:chOff x="3972394" y="149901"/>
              <a:chExt cx="6265886" cy="1507258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16C4649C-C902-4351-A13A-B2AF9E2C40BE}"/>
                  </a:ext>
                </a:extLst>
              </p:cNvPr>
              <p:cNvGrpSpPr/>
              <p:nvPr/>
            </p:nvGrpSpPr>
            <p:grpSpPr>
              <a:xfrm>
                <a:off x="3972394" y="149901"/>
                <a:ext cx="6265886" cy="1461369"/>
                <a:chOff x="284813" y="239842"/>
                <a:chExt cx="3552668" cy="995425"/>
              </a:xfrm>
            </p:grpSpPr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DF3E7A52-3AC2-4063-B996-178A89A183D8}"/>
                    </a:ext>
                  </a:extLst>
                </p:cNvPr>
                <p:cNvSpPr/>
                <p:nvPr/>
              </p:nvSpPr>
              <p:spPr>
                <a:xfrm>
                  <a:off x="284813" y="239842"/>
                  <a:ext cx="3552668" cy="99542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0B361B4-F3E2-4737-92A3-31EAFF7E28AF}"/>
                    </a:ext>
                  </a:extLst>
                </p:cNvPr>
                <p:cNvSpPr txBox="1"/>
                <p:nvPr/>
              </p:nvSpPr>
              <p:spPr>
                <a:xfrm>
                  <a:off x="284813" y="239843"/>
                  <a:ext cx="3552668" cy="2515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ActionGotoType</a:t>
                  </a:r>
                  <a:r>
                    <a:rPr lang="zh-CN" altLang="en-US" dirty="0"/>
                    <a:t>数据结构：</a:t>
                  </a:r>
                </a:p>
              </p:txBody>
            </p:sp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9AEF3C09-E930-4AE2-93C6-160C79935BAA}"/>
                    </a:ext>
                  </a:extLst>
                </p:cNvPr>
                <p:cNvSpPr/>
                <p:nvPr/>
              </p:nvSpPr>
              <p:spPr>
                <a:xfrm>
                  <a:off x="419725" y="587007"/>
                  <a:ext cx="3297836" cy="489362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95BA07F-8782-425C-80CA-EC2C0D25D985}"/>
                  </a:ext>
                </a:extLst>
              </p:cNvPr>
              <p:cNvSpPr txBox="1"/>
              <p:nvPr/>
            </p:nvSpPr>
            <p:spPr>
              <a:xfrm>
                <a:off x="4176183" y="731662"/>
                <a:ext cx="26001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int type;</a:t>
                </a:r>
              </a:p>
              <a:p>
                <a:r>
                  <a:rPr lang="en-US" altLang="zh-CN" dirty="0"/>
                  <a:t>int aim;</a:t>
                </a: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58648D5-8C6D-46D5-8F5C-24C8E617413E}"/>
                  </a:ext>
                </a:extLst>
              </p:cNvPr>
              <p:cNvSpPr txBox="1"/>
              <p:nvPr/>
            </p:nvSpPr>
            <p:spPr>
              <a:xfrm>
                <a:off x="6776367" y="740752"/>
                <a:ext cx="3294908" cy="916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dirty="0"/>
                  <a:t>操作类型</a:t>
                </a:r>
                <a:endParaRPr lang="en-US" altLang="zh-CN" dirty="0"/>
              </a:p>
              <a:p>
                <a:pPr algn="r"/>
                <a:r>
                  <a:rPr lang="zh-CN" altLang="en-US" dirty="0"/>
                  <a:t>目的状态</a:t>
                </a:r>
                <a:endParaRPr lang="en-US" altLang="zh-CN" dirty="0"/>
              </a:p>
              <a:p>
                <a:pPr algn="r"/>
                <a:endParaRPr lang="zh-CN" altLang="en-US" dirty="0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E84B724-D0A4-47BF-8F74-1FA4570E74F6}"/>
                </a:ext>
              </a:extLst>
            </p:cNvPr>
            <p:cNvGrpSpPr/>
            <p:nvPr/>
          </p:nvGrpSpPr>
          <p:grpSpPr>
            <a:xfrm>
              <a:off x="4694862" y="4824020"/>
              <a:ext cx="2802275" cy="1928449"/>
              <a:chOff x="3972394" y="149900"/>
              <a:chExt cx="6265886" cy="1913989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18C7B9CE-9207-4BC5-966B-2F6838CECBDA}"/>
                  </a:ext>
                </a:extLst>
              </p:cNvPr>
              <p:cNvGrpSpPr/>
              <p:nvPr/>
            </p:nvGrpSpPr>
            <p:grpSpPr>
              <a:xfrm>
                <a:off x="3972394" y="149900"/>
                <a:ext cx="6265886" cy="1913989"/>
                <a:chOff x="284813" y="239841"/>
                <a:chExt cx="3552668" cy="1303731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AFEFF92C-E415-4A6A-BD0D-64E63BF9182A}"/>
                    </a:ext>
                  </a:extLst>
                </p:cNvPr>
                <p:cNvSpPr/>
                <p:nvPr/>
              </p:nvSpPr>
              <p:spPr>
                <a:xfrm>
                  <a:off x="284813" y="239841"/>
                  <a:ext cx="3552668" cy="130373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50AC6E62-F6A6-4CCD-8590-97A42802CD8D}"/>
                    </a:ext>
                  </a:extLst>
                </p:cNvPr>
                <p:cNvSpPr txBox="1"/>
                <p:nvPr/>
              </p:nvSpPr>
              <p:spPr>
                <a:xfrm>
                  <a:off x="284813" y="239843"/>
                  <a:ext cx="3552668" cy="2515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AnalysisType</a:t>
                  </a:r>
                  <a:r>
                    <a:rPr lang="zh-CN" altLang="en-US" dirty="0"/>
                    <a:t>数据结构：</a:t>
                  </a:r>
                </a:p>
              </p:txBody>
            </p:sp>
            <p:sp>
              <p:nvSpPr>
                <p:cNvPr id="88" name="矩形: 圆角 87">
                  <a:extLst>
                    <a:ext uri="{FF2B5EF4-FFF2-40B4-BE49-F238E27FC236}">
                      <a16:creationId xmlns:a16="http://schemas.microsoft.com/office/drawing/2014/main" id="{B2E5D86A-1D06-4200-9C53-9282E6ADC204}"/>
                    </a:ext>
                  </a:extLst>
                </p:cNvPr>
                <p:cNvSpPr/>
                <p:nvPr/>
              </p:nvSpPr>
              <p:spPr>
                <a:xfrm>
                  <a:off x="419725" y="587007"/>
                  <a:ext cx="3297836" cy="86678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AF947CA-1FC4-4651-93EE-78F58DFD9E72}"/>
                  </a:ext>
                </a:extLst>
              </p:cNvPr>
              <p:cNvSpPr txBox="1"/>
              <p:nvPr/>
            </p:nvSpPr>
            <p:spPr>
              <a:xfrm>
                <a:off x="4176180" y="731662"/>
                <a:ext cx="3492651" cy="1191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String status;</a:t>
                </a:r>
              </a:p>
              <a:p>
                <a:r>
                  <a:rPr lang="en-US" altLang="zh-CN" dirty="0"/>
                  <a:t>String symbol;</a:t>
                </a:r>
              </a:p>
              <a:p>
                <a:r>
                  <a:rPr lang="en-US" altLang="zh-CN" dirty="0"/>
                  <a:t>String input;</a:t>
                </a:r>
              </a:p>
              <a:p>
                <a:r>
                  <a:rPr lang="en-US" altLang="zh-CN" dirty="0"/>
                  <a:t>int type</a:t>
                </a: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EB763EE-4801-4775-AB44-1C96A6DB61E4}"/>
                  </a:ext>
                </a:extLst>
              </p:cNvPr>
              <p:cNvSpPr txBox="1"/>
              <p:nvPr/>
            </p:nvSpPr>
            <p:spPr>
              <a:xfrm>
                <a:off x="6776366" y="740752"/>
                <a:ext cx="3294908" cy="1191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dirty="0"/>
                  <a:t>状态栈</a:t>
                </a:r>
                <a:endParaRPr lang="en-US" altLang="zh-CN" dirty="0"/>
              </a:p>
              <a:p>
                <a:pPr algn="r"/>
                <a:r>
                  <a:rPr lang="zh-CN" altLang="en-US" dirty="0"/>
                  <a:t>符号栈</a:t>
                </a:r>
                <a:endParaRPr lang="en-US" altLang="zh-CN" dirty="0"/>
              </a:p>
              <a:p>
                <a:pPr algn="r"/>
                <a:r>
                  <a:rPr lang="zh-CN" altLang="en-US" dirty="0"/>
                  <a:t>输入串栈</a:t>
                </a:r>
                <a:endParaRPr lang="en-US" altLang="zh-CN" dirty="0"/>
              </a:p>
              <a:p>
                <a:pPr algn="r"/>
                <a:r>
                  <a:rPr lang="zh-CN" altLang="en-US" dirty="0"/>
                  <a:t>操作类型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778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1189</Words>
  <Application>Microsoft Office PowerPoint</Application>
  <PresentationFormat>宽屏</PresentationFormat>
  <Paragraphs>259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天外来客</dc:creator>
  <cp:lastModifiedBy>天外来客</cp:lastModifiedBy>
  <cp:revision>66</cp:revision>
  <dcterms:created xsi:type="dcterms:W3CDTF">2020-10-26T13:11:43Z</dcterms:created>
  <dcterms:modified xsi:type="dcterms:W3CDTF">2020-11-02T13:01:54Z</dcterms:modified>
</cp:coreProperties>
</file>