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  <p:sldMasterId id="2147484068" r:id="rId2"/>
  </p:sldMasterIdLst>
  <p:notesMasterIdLst>
    <p:notesMasterId r:id="rId18"/>
  </p:notesMasterIdLst>
  <p:handoutMasterIdLst>
    <p:handoutMasterId r:id="rId19"/>
  </p:handoutMasterIdLst>
  <p:sldIdLst>
    <p:sldId id="593" r:id="rId3"/>
    <p:sldId id="847" r:id="rId4"/>
    <p:sldId id="1139" r:id="rId5"/>
    <p:sldId id="1151" r:id="rId6"/>
    <p:sldId id="1152" r:id="rId7"/>
    <p:sldId id="1153" r:id="rId8"/>
    <p:sldId id="1134" r:id="rId9"/>
    <p:sldId id="1141" r:id="rId10"/>
    <p:sldId id="1136" r:id="rId11"/>
    <p:sldId id="1137" r:id="rId12"/>
    <p:sldId id="1142" r:id="rId13"/>
    <p:sldId id="1143" r:id="rId14"/>
    <p:sldId id="1154" r:id="rId15"/>
    <p:sldId id="1149" r:id="rId16"/>
    <p:sldId id="1150" r:id="rId17"/>
  </p:sldIdLst>
  <p:sldSz cx="9906000" cy="6858000" type="A4"/>
  <p:notesSz cx="6858000" cy="99456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4F9ADB-2DA0-4FE7-ADD9-61D15D504AEA}">
          <p14:sldIdLst>
            <p14:sldId id="593"/>
            <p14:sldId id="847"/>
          </p14:sldIdLst>
        </p14:section>
        <p14:section name="사용자" id="{7AF34A04-699D-4EAE-B7E7-171EAD9C9BE9}">
          <p14:sldIdLst>
            <p14:sldId id="1139"/>
            <p14:sldId id="1151"/>
            <p14:sldId id="1152"/>
            <p14:sldId id="1153"/>
          </p14:sldIdLst>
        </p14:section>
        <p14:section name="관리자" id="{2A4036D8-08B3-48DA-A722-ECA8D7EC96B8}">
          <p14:sldIdLst>
            <p14:sldId id="1134"/>
            <p14:sldId id="1141"/>
            <p14:sldId id="1136"/>
            <p14:sldId id="1137"/>
            <p14:sldId id="1142"/>
            <p14:sldId id="1143"/>
            <p14:sldId id="1154"/>
            <p14:sldId id="1149"/>
            <p14:sldId id="11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orient="horz" pos="572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255">
          <p15:clr>
            <a:srgbClr val="A4A3A4"/>
          </p15:clr>
        </p15:guide>
        <p15:guide id="7" orient="horz" pos="4156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527">
          <p15:clr>
            <a:srgbClr val="A4A3A4"/>
          </p15:clr>
        </p15:guide>
        <p15:guide id="10" orient="horz" pos="1752">
          <p15:clr>
            <a:srgbClr val="A4A3A4"/>
          </p15:clr>
        </p15:guide>
        <p15:guide id="11" pos="6204">
          <p15:clr>
            <a:srgbClr val="A4A3A4"/>
          </p15:clr>
        </p15:guide>
        <p15:guide id="12" pos="81">
          <p15:clr>
            <a:srgbClr val="A4A3A4"/>
          </p15:clr>
        </p15:guide>
        <p15:guide id="13" pos="4435" userDrawn="1">
          <p15:clr>
            <a:srgbClr val="A4A3A4"/>
          </p15:clr>
        </p15:guide>
        <p15:guide id="14" pos="4844">
          <p15:clr>
            <a:srgbClr val="A4A3A4"/>
          </p15:clr>
        </p15:guide>
        <p15:guide id="15" pos="1796" userDrawn="1">
          <p15:clr>
            <a:srgbClr val="A4A3A4"/>
          </p15:clr>
        </p15:guide>
        <p15:guide id="16" pos="943" userDrawn="1">
          <p15:clr>
            <a:srgbClr val="A4A3A4"/>
          </p15:clr>
        </p15:guide>
        <p15:guide id="17" pos="5524">
          <p15:clr>
            <a:srgbClr val="A4A3A4"/>
          </p15:clr>
        </p15:guide>
        <p15:guide id="18" pos="3710">
          <p15:clr>
            <a:srgbClr val="A4A3A4"/>
          </p15:clr>
        </p15:guide>
        <p15:guide id="19" pos="6159">
          <p15:clr>
            <a:srgbClr val="A4A3A4"/>
          </p15:clr>
        </p15:guide>
        <p15:guide id="20" orient="horz" pos="346">
          <p15:clr>
            <a:srgbClr val="A4A3A4"/>
          </p15:clr>
        </p15:guide>
        <p15:guide id="21" pos="2712">
          <p15:clr>
            <a:srgbClr val="A4A3A4"/>
          </p15:clr>
        </p15:guide>
        <p15:guide id="22" pos="2213">
          <p15:clr>
            <a:srgbClr val="A4A3A4"/>
          </p15:clr>
        </p15:guide>
        <p15:guide id="23" pos="489" userDrawn="1">
          <p15:clr>
            <a:srgbClr val="A4A3A4"/>
          </p15:clr>
        </p15:guide>
        <p15:guide id="24" pos="1669" userDrawn="1">
          <p15:clr>
            <a:srgbClr val="A4A3A4"/>
          </p15:clr>
        </p15:guide>
        <p15:guide id="25" orient="horz" pos="3203" userDrawn="1">
          <p15:clr>
            <a:srgbClr val="A4A3A4"/>
          </p15:clr>
        </p15:guide>
        <p15:guide id="26" pos="172" userDrawn="1">
          <p15:clr>
            <a:srgbClr val="A4A3A4"/>
          </p15:clr>
        </p15:guide>
        <p15:guide id="27" pos="2122" userDrawn="1">
          <p15:clr>
            <a:srgbClr val="A4A3A4"/>
          </p15:clr>
        </p15:guide>
        <p15:guide id="28" pos="308" userDrawn="1">
          <p15:clr>
            <a:srgbClr val="A4A3A4"/>
          </p15:clr>
        </p15:guide>
        <p15:guide id="29" pos="1986" userDrawn="1">
          <p15:clr>
            <a:srgbClr val="A4A3A4"/>
          </p15:clr>
        </p15:guide>
        <p15:guide id="30" pos="3120" userDrawn="1">
          <p15:clr>
            <a:srgbClr val="A4A3A4"/>
          </p15:clr>
        </p15:guide>
        <p15:guide id="31" pos="4617" userDrawn="1">
          <p15:clr>
            <a:srgbClr val="A4A3A4"/>
          </p15:clr>
        </p15:guide>
        <p15:guide id="32" orient="horz" pos="482" userDrawn="1">
          <p15:clr>
            <a:srgbClr val="A4A3A4"/>
          </p15:clr>
        </p15:guide>
        <p15:guide id="33" pos="217" userDrawn="1">
          <p15:clr>
            <a:srgbClr val="A4A3A4"/>
          </p15:clr>
        </p15:guide>
        <p15:guide id="34" pos="2167" userDrawn="1">
          <p15:clr>
            <a:srgbClr val="A4A3A4"/>
          </p15:clr>
        </p15:guide>
        <p15:guide id="35" orient="horz" pos="3929" userDrawn="1">
          <p15:clr>
            <a:srgbClr val="A4A3A4"/>
          </p15:clr>
        </p15:guide>
        <p15:guide id="36" pos="262" userDrawn="1">
          <p15:clr>
            <a:srgbClr val="A4A3A4"/>
          </p15:clr>
        </p15:guide>
        <p15:guide id="37" pos="1192" userDrawn="1">
          <p15:clr>
            <a:srgbClr val="A4A3A4"/>
          </p15:clr>
        </p15:guide>
        <p15:guide id="38" pos="2077" userDrawn="1">
          <p15:clr>
            <a:srgbClr val="A4A3A4"/>
          </p15:clr>
        </p15:guide>
        <p15:guide id="40" orient="horz" pos="845" userDrawn="1">
          <p15:clr>
            <a:srgbClr val="A4A3A4"/>
          </p15:clr>
        </p15:guide>
        <p15:guide id="41" orient="horz" pos="890" userDrawn="1">
          <p15:clr>
            <a:srgbClr val="A4A3A4"/>
          </p15:clr>
        </p15:guide>
        <p15:guide id="42" orient="horz" pos="935" userDrawn="1">
          <p15:clr>
            <a:srgbClr val="A4A3A4"/>
          </p15:clr>
        </p15:guide>
        <p15:guide id="43" pos="580" userDrawn="1">
          <p15:clr>
            <a:srgbClr val="A4A3A4"/>
          </p15:clr>
        </p15:guide>
        <p15:guide id="44" pos="5660" userDrawn="1">
          <p15:clr>
            <a:srgbClr val="A4A3A4"/>
          </p15:clr>
        </p15:guide>
        <p15:guide id="45" pos="5297" userDrawn="1">
          <p15:clr>
            <a:srgbClr val="A4A3A4"/>
          </p15:clr>
        </p15:guide>
        <p15:guide id="47" orient="horz" pos="3657" userDrawn="1">
          <p15:clr>
            <a:srgbClr val="A4A3A4"/>
          </p15:clr>
        </p15:guide>
        <p15:guide id="48" pos="6068" userDrawn="1">
          <p15:clr>
            <a:srgbClr val="A4A3A4"/>
          </p15:clr>
        </p15:guide>
        <p15:guide id="49" pos="3982" userDrawn="1">
          <p15:clr>
            <a:srgbClr val="A4A3A4"/>
          </p15:clr>
        </p15:guide>
        <p15:guide id="50" pos="4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bear" initials="B" lastIdx="1" clrIdx="0">
    <p:extLst>
      <p:ext uri="{19B8F6BF-5375-455C-9EA6-DF929625EA0E}">
        <p15:presenceInfo xmlns:p15="http://schemas.microsoft.com/office/powerpoint/2012/main" userId="Blackbear" providerId="None"/>
      </p:ext>
    </p:extLst>
  </p:cmAuthor>
  <p:cmAuthor id="2" name="Kiwon Shin" initials="KS" lastIdx="1" clrIdx="1">
    <p:extLst>
      <p:ext uri="{19B8F6BF-5375-455C-9EA6-DF929625EA0E}">
        <p15:presenceInfo xmlns:p15="http://schemas.microsoft.com/office/powerpoint/2012/main" userId="ff4545ed76d9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6487F"/>
    <a:srgbClr val="D31677"/>
    <a:srgbClr val="0070C0"/>
    <a:srgbClr val="00A79D"/>
    <a:srgbClr val="1D8E85"/>
    <a:srgbClr val="00FF00"/>
    <a:srgbClr val="584A4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94254" autoAdjust="0"/>
  </p:normalViewPr>
  <p:slideViewPr>
    <p:cSldViewPr showGuides="1">
      <p:cViewPr varScale="1">
        <p:scale>
          <a:sx n="109" d="100"/>
          <a:sy n="109" d="100"/>
        </p:scale>
        <p:origin x="1368" y="96"/>
      </p:cViewPr>
      <p:guideLst>
        <p:guide orient="horz" pos="2659"/>
        <p:guide orient="horz" pos="572"/>
        <p:guide orient="horz" pos="4110"/>
        <p:guide orient="horz" pos="300"/>
        <p:guide orient="horz" pos="255"/>
        <p:guide orient="horz" pos="4156"/>
        <p:guide orient="horz" pos="618"/>
        <p:guide orient="horz" pos="527"/>
        <p:guide orient="horz" pos="1752"/>
        <p:guide pos="6204"/>
        <p:guide pos="81"/>
        <p:guide pos="4435"/>
        <p:guide pos="4844"/>
        <p:guide pos="1796"/>
        <p:guide pos="943"/>
        <p:guide pos="5524"/>
        <p:guide pos="3710"/>
        <p:guide pos="6159"/>
        <p:guide orient="horz" pos="346"/>
        <p:guide pos="2712"/>
        <p:guide pos="2213"/>
        <p:guide pos="489"/>
        <p:guide pos="1669"/>
        <p:guide orient="horz" pos="3203"/>
        <p:guide pos="172"/>
        <p:guide pos="2122"/>
        <p:guide pos="308"/>
        <p:guide pos="1986"/>
        <p:guide pos="3120"/>
        <p:guide pos="4617"/>
        <p:guide orient="horz" pos="482"/>
        <p:guide pos="217"/>
        <p:guide pos="2167"/>
        <p:guide orient="horz" pos="3929"/>
        <p:guide pos="262"/>
        <p:guide pos="1192"/>
        <p:guide pos="2077"/>
        <p:guide orient="horz" pos="845"/>
        <p:guide orient="horz" pos="890"/>
        <p:guide orient="horz" pos="935"/>
        <p:guide pos="580"/>
        <p:guide pos="5660"/>
        <p:guide pos="5297"/>
        <p:guide orient="horz" pos="3657"/>
        <p:guide pos="6068"/>
        <p:guide pos="3982"/>
        <p:guide pos="4572"/>
      </p:guideLst>
    </p:cSldViewPr>
  </p:slideViewPr>
  <p:outlineViewPr>
    <p:cViewPr>
      <p:scale>
        <a:sx n="28" d="100"/>
        <a:sy n="28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-2130" y="-102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1152C1-81E8-4EAA-935B-0454791E6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CE942D-8B7C-4112-93D2-4D85C34D41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49E11E4B-A145-4546-BD2A-61F0B9B5422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08EB5-841D-43E0-87CD-31BAC319FC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846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FFF0B-242D-4F99-BBEC-436054E2E3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3852" y="9447846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E79EADE3-9B44-4C72-94FA-C67819878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14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908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t" anchorCtr="0" compatLnSpc="1">
            <a:prstTxWarp prst="textNoShape">
              <a:avLst/>
            </a:prstTxWarp>
          </a:bodyPr>
          <a:lstStyle>
            <a:lvl1pPr algn="l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096" y="0"/>
            <a:ext cx="2971907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t" anchorCtr="0" compatLnSpc="1">
            <a:prstTxWarp prst="textNoShape">
              <a:avLst/>
            </a:prstTxWarp>
          </a:bodyPr>
          <a:lstStyle>
            <a:lvl1pPr algn="r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187" y="4723685"/>
            <a:ext cx="5029628" cy="44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962"/>
            <a:ext cx="2971908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b" anchorCtr="0" compatLnSpc="1">
            <a:prstTxWarp prst="textNoShape">
              <a:avLst/>
            </a:prstTxWarp>
          </a:bodyPr>
          <a:lstStyle>
            <a:lvl1pPr algn="l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096" y="9448962"/>
            <a:ext cx="2971907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b" anchorCtr="0" compatLnSpc="1">
            <a:prstTxWarp prst="textNoShape">
              <a:avLst/>
            </a:prstTxWarp>
          </a:bodyPr>
          <a:lstStyle>
            <a:lvl1pPr algn="r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02BEBE-8453-4455-81B6-126EA23C52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0734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316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95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06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9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6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3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69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5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08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4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9792394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7175915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보험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7799388" y="477448"/>
            <a:ext cx="2049462" cy="6101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>
              <a:defRPr/>
            </a:pPr>
            <a:endParaRPr lang="ko-KR" altLang="ko-KR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7686675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3658515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키움에셋플래너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온라인상담서비스 구축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나인트리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7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7799388" y="477448"/>
            <a:ext cx="2049462" cy="6101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>
              <a:defRPr/>
            </a:pPr>
            <a:endParaRPr lang="ko-KR" altLang="ko-KR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7686675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4118542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키움에셋플래너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온라인상담서비스 구축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나인트리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344488" y="764704"/>
            <a:ext cx="3099415" cy="547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7799388" y="477448"/>
            <a:ext cx="2049462" cy="6101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>
              <a:defRPr/>
            </a:pPr>
            <a:endParaRPr lang="ko-KR" altLang="ko-KR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7686675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2751452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보험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4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01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4737100" y="6580188"/>
            <a:ext cx="468313" cy="2143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>
                <a:latin typeface="+mn-ea"/>
                <a:ea typeface="+mn-ea"/>
              </a:rPr>
              <a:t>- </a:t>
            </a:r>
            <a:fld id="{AF1BB607-BA34-4355-88A4-B73F991D94CF}" type="slidenum">
              <a:rPr lang="en-US" altLang="ko-KR" sz="800">
                <a:latin typeface="+mn-ea"/>
                <a:ea typeface="+mn-ea"/>
              </a:rPr>
              <a:pPr>
                <a:defRPr/>
              </a:pPr>
              <a:t>‹#›</a:t>
            </a:fld>
            <a:r>
              <a:rPr lang="en-US" altLang="ko-KR" sz="800">
                <a:latin typeface="+mn-ea"/>
                <a:ea typeface="+mn-ea"/>
              </a:rPr>
              <a:t> -</a:t>
            </a: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-15552" y="6597650"/>
            <a:ext cx="697627" cy="215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800">
                <a:latin typeface="+mn-ea"/>
                <a:ea typeface="+mn-ea"/>
              </a:rPr>
              <a:t>화면설계서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7" r:id="rId2"/>
    <p:sldLayoutId id="2147484084" r:id="rId3"/>
    <p:sldLayoutId id="2147484088" r:id="rId4"/>
    <p:sldLayoutId id="2147484089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9"/>
          <p:cNvSpPr txBox="1">
            <a:spLocks noChangeArrowheads="1"/>
          </p:cNvSpPr>
          <p:nvPr/>
        </p:nvSpPr>
        <p:spPr bwMode="auto">
          <a:xfrm>
            <a:off x="20638" y="3110044"/>
            <a:ext cx="1217000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문서 이력 관리</a:t>
            </a:r>
          </a:p>
        </p:txBody>
      </p:sp>
      <p:grpSp>
        <p:nvGrpSpPr>
          <p:cNvPr id="7" name="Group 164"/>
          <p:cNvGrpSpPr>
            <a:grpSpLocks/>
          </p:cNvGrpSpPr>
          <p:nvPr/>
        </p:nvGrpSpPr>
        <p:grpSpPr bwMode="auto">
          <a:xfrm>
            <a:off x="119063" y="6308718"/>
            <a:ext cx="9639300" cy="431800"/>
            <a:chOff x="75" y="3974"/>
            <a:chExt cx="6072" cy="272"/>
          </a:xfrm>
        </p:grpSpPr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75" y="3974"/>
              <a:ext cx="6072" cy="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9" name="Text Box 163"/>
            <p:cNvSpPr txBox="1">
              <a:spLocks noChangeArrowheads="1"/>
            </p:cNvSpPr>
            <p:nvPr/>
          </p:nvSpPr>
          <p:spPr bwMode="auto">
            <a:xfrm>
              <a:off x="81" y="4051"/>
              <a:ext cx="603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ko-KR" altLang="en-US" sz="800" dirty="0" err="1">
                  <a:ea typeface="맑은 고딕" panose="020B0503020000020004" pitchFamily="50" charset="-127"/>
                </a:rPr>
                <a:t>토즈스터디</a:t>
              </a:r>
              <a:endParaRPr lang="en-US" altLang="ko-KR" sz="80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22"/>
          <p:cNvSpPr>
            <a:spLocks noChangeArrowheads="1"/>
          </p:cNvSpPr>
          <p:nvPr/>
        </p:nvSpPr>
        <p:spPr bwMode="auto">
          <a:xfrm>
            <a:off x="56456" y="6092825"/>
            <a:ext cx="5111750" cy="144463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* </a:t>
            </a:r>
            <a:r>
              <a:rPr lang="ko-KR" altLang="en-US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본 문서는 좌측의 슬라이드탭을 </a:t>
            </a: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개요</a:t>
            </a: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로 놓고 보세요</a:t>
            </a: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063" y="123825"/>
            <a:ext cx="9639300" cy="28925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200000"/>
              </a:lnSpc>
            </a:pPr>
            <a:endParaRPr lang="ko-KR" altLang="en-US" sz="16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80" y="260648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화면설계서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0021" y="620712"/>
            <a:ext cx="9629775" cy="1140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l"/>
            <a:endParaRPr lang="ko-KR" altLang="en-US" sz="1800" b="1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3357"/>
              </p:ext>
            </p:extLst>
          </p:nvPr>
        </p:nvGraphicFramePr>
        <p:xfrm>
          <a:off x="401638" y="1879872"/>
          <a:ext cx="660400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문서제목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2019-11-08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김정운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72480" y="965686"/>
            <a:ext cx="9352532" cy="471587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보험 </a:t>
            </a:r>
            <a:r>
              <a:rPr kumimoji="1"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1"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40295"/>
              </p:ext>
            </p:extLst>
          </p:nvPr>
        </p:nvGraphicFramePr>
        <p:xfrm>
          <a:off x="128588" y="3434680"/>
          <a:ext cx="9648825" cy="2518048"/>
        </p:xfrm>
        <a:graphic>
          <a:graphicData uri="http://schemas.openxmlformats.org/drawingml/2006/table">
            <a:tbl>
              <a:tblPr/>
              <a:tblGrid>
                <a:gridCol w="10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(Ver.)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2019-12-17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김정운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36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상담사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상담사 관리 폼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97816"/>
              </p:ext>
            </p:extLst>
          </p:nvPr>
        </p:nvGraphicFramePr>
        <p:xfrm>
          <a:off x="7842250" y="525658"/>
          <a:ext cx="1958975" cy="208026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수정일 경우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readonly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아이디 중복체크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비밀번호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충남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충북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신규 등록일 경우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등록‘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수정일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버튼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상담사 관리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C450C2-548C-48B9-A15C-3DAF1DCEC437}"/>
              </a:ext>
            </a:extLst>
          </p:cNvPr>
          <p:cNvGrpSpPr/>
          <p:nvPr/>
        </p:nvGrpSpPr>
        <p:grpSpPr>
          <a:xfrm>
            <a:off x="466046" y="1181111"/>
            <a:ext cx="6840760" cy="375681"/>
            <a:chOff x="497938" y="1181111"/>
            <a:chExt cx="6840760" cy="3756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90DDC4-33C1-44F6-8CC2-9A83B4C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65CA59-04BC-4411-A4DB-8BEFBE4D5B21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아이디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9445EE-094B-40C0-B9A5-77522034053C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kimjw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B4D3E2-DD93-4A4F-B010-A1A6AF089237}"/>
              </a:ext>
            </a:extLst>
          </p:cNvPr>
          <p:cNvGrpSpPr/>
          <p:nvPr/>
        </p:nvGrpSpPr>
        <p:grpSpPr>
          <a:xfrm>
            <a:off x="466046" y="3864631"/>
            <a:ext cx="6840760" cy="375681"/>
            <a:chOff x="497938" y="1181111"/>
            <a:chExt cx="6840760" cy="37568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2F35AAD-CF2E-4C36-87D0-311C43F5997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6D0C4-C1B9-4F63-ABFC-38F2B294B996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직급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657E90C-412B-4D8F-AC5E-8ACF9AAAC632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38CA45-11EE-4F28-A1BF-EC4D825C6C25}"/>
              </a:ext>
            </a:extLst>
          </p:cNvPr>
          <p:cNvGrpSpPr/>
          <p:nvPr/>
        </p:nvGrpSpPr>
        <p:grpSpPr>
          <a:xfrm>
            <a:off x="466046" y="1851991"/>
            <a:ext cx="6840760" cy="375681"/>
            <a:chOff x="497938" y="1181111"/>
            <a:chExt cx="6840760" cy="375681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8B2E107-0977-4AD7-89BA-B62AE8A8859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4B021A-0AFB-4E16-856D-F1CBE574D68C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87C5E05-CBDA-42CB-B26C-E90598668F73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*******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6DD1B82-4695-4007-982C-2438B6668BD7}"/>
              </a:ext>
            </a:extLst>
          </p:cNvPr>
          <p:cNvGrpSpPr/>
          <p:nvPr/>
        </p:nvGrpSpPr>
        <p:grpSpPr>
          <a:xfrm>
            <a:off x="466046" y="2522871"/>
            <a:ext cx="6840760" cy="375681"/>
            <a:chOff x="497938" y="1181111"/>
            <a:chExt cx="6840760" cy="37568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FE7DF62-5BD5-44EE-967E-EF7B9ADE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69B40F-4B32-474E-8357-19E490CEFC69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비밀번호 확인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39C4300-26D3-4491-B209-1C5E20265290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****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E112E83-4DB9-4856-87F9-D0B157039D0E}"/>
              </a:ext>
            </a:extLst>
          </p:cNvPr>
          <p:cNvGrpSpPr/>
          <p:nvPr/>
        </p:nvGrpSpPr>
        <p:grpSpPr>
          <a:xfrm>
            <a:off x="466046" y="3193751"/>
            <a:ext cx="6840760" cy="375681"/>
            <a:chOff x="497938" y="1181111"/>
            <a:chExt cx="6840760" cy="37568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2398E3-FAE4-4D3F-9D16-ABAB8FDA3C5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A5ABF5-932D-4ED8-8645-B7F3ECC3FE98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이름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F541C64-2FDB-46C9-A3D9-C4876AF68055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DA1869B-F3CF-481D-BC42-A8E8145D91AA}"/>
              </a:ext>
            </a:extLst>
          </p:cNvPr>
          <p:cNvGrpSpPr/>
          <p:nvPr/>
        </p:nvGrpSpPr>
        <p:grpSpPr>
          <a:xfrm>
            <a:off x="466046" y="4535511"/>
            <a:ext cx="6840760" cy="375681"/>
            <a:chOff x="497938" y="1181111"/>
            <a:chExt cx="6840760" cy="37568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0C76E94-E59F-4FAD-BA89-11335163FF7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A07404-6180-4BD9-B0A7-3D829FCF519C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지역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8AB269C-8ADA-40AC-B7CA-EA14ABC9BE18}"/>
                </a:ext>
              </a:extLst>
            </p:cNvPr>
            <p:cNvSpPr/>
            <p:nvPr/>
          </p:nvSpPr>
          <p:spPr>
            <a:xfrm>
              <a:off x="1568624" y="1181111"/>
              <a:ext cx="1472052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C30E45C-6147-4D1A-BE00-DA6574EBA0AA}"/>
              </a:ext>
            </a:extLst>
          </p:cNvPr>
          <p:cNvGrpSpPr/>
          <p:nvPr/>
        </p:nvGrpSpPr>
        <p:grpSpPr>
          <a:xfrm>
            <a:off x="466046" y="5206391"/>
            <a:ext cx="6840760" cy="375681"/>
            <a:chOff x="497938" y="1181111"/>
            <a:chExt cx="6840760" cy="37568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AB2EA2A-9FE0-4072-9D21-CBC90A963EB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C97766-C78C-4C34-BD4A-E5C48F8FB63D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입사일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4A9F933-2488-4676-9717-855D2C0D21C7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933E8C9-7B39-4283-955E-F68126CED6C2}"/>
              </a:ext>
            </a:extLst>
          </p:cNvPr>
          <p:cNvSpPr/>
          <p:nvPr/>
        </p:nvSpPr>
        <p:spPr>
          <a:xfrm>
            <a:off x="6251874" y="5776157"/>
            <a:ext cx="478868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3B3D29-445B-4229-A51A-19A399186618}"/>
              </a:ext>
            </a:extLst>
          </p:cNvPr>
          <p:cNvSpPr/>
          <p:nvPr/>
        </p:nvSpPr>
        <p:spPr>
          <a:xfrm>
            <a:off x="6827938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8DFD7C8-2145-4807-BF56-311D34B41EEF}"/>
              </a:ext>
            </a:extLst>
          </p:cNvPr>
          <p:cNvSpPr/>
          <p:nvPr/>
        </p:nvSpPr>
        <p:spPr>
          <a:xfrm>
            <a:off x="466046" y="5776157"/>
            <a:ext cx="478868" cy="25204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E40D373-98D1-4C13-BBD0-47CF41F717B0}"/>
              </a:ext>
            </a:extLst>
          </p:cNvPr>
          <p:cNvSpPr/>
          <p:nvPr/>
        </p:nvSpPr>
        <p:spPr>
          <a:xfrm>
            <a:off x="4374201" y="1190107"/>
            <a:ext cx="693050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+mn-ea"/>
              </a:rPr>
              <a:t>중복확인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76340-DCD3-4F25-B11D-BAAE8511262D}"/>
              </a:ext>
            </a:extLst>
          </p:cNvPr>
          <p:cNvSpPr txBox="1"/>
          <p:nvPr/>
        </p:nvSpPr>
        <p:spPr>
          <a:xfrm>
            <a:off x="4239723" y="2550674"/>
            <a:ext cx="195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비밀번호가 일치하지 않습니다</a:t>
            </a: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2792760" y="463192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4284201" y="108338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4291454" y="240785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573E485-7480-4742-ABEA-64E1DACF4D68}"/>
              </a:ext>
            </a:extLst>
          </p:cNvPr>
          <p:cNvSpPr/>
          <p:nvPr/>
        </p:nvSpPr>
        <p:spPr>
          <a:xfrm>
            <a:off x="1446732" y="441639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94EF6A-D9D0-46D3-988C-3D984E1C3154}"/>
              </a:ext>
            </a:extLst>
          </p:cNvPr>
          <p:cNvSpPr/>
          <p:nvPr/>
        </p:nvSpPr>
        <p:spPr>
          <a:xfrm>
            <a:off x="8193360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EB38C-79B9-4AC7-AA52-81F01C2DA76D}"/>
              </a:ext>
            </a:extLst>
          </p:cNvPr>
          <p:cNvCxnSpPr>
            <a:stCxn id="57" idx="3"/>
            <a:endCxn id="66" idx="1"/>
          </p:cNvCxnSpPr>
          <p:nvPr/>
        </p:nvCxnSpPr>
        <p:spPr>
          <a:xfrm>
            <a:off x="7306806" y="5902181"/>
            <a:ext cx="8865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8BED7D6F-97D0-49EB-A0C0-78A1C5AD1B9F}"/>
              </a:ext>
            </a:extLst>
          </p:cNvPr>
          <p:cNvSpPr/>
          <p:nvPr/>
        </p:nvSpPr>
        <p:spPr>
          <a:xfrm>
            <a:off x="8103360" y="563617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7A0477-ED5B-415B-BD3C-6E231363AF2A}"/>
              </a:ext>
            </a:extLst>
          </p:cNvPr>
          <p:cNvSpPr/>
          <p:nvPr/>
        </p:nvSpPr>
        <p:spPr>
          <a:xfrm>
            <a:off x="1464724" y="109783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29464" y="23653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김정운</a:t>
            </a:r>
          </a:p>
        </p:txBody>
      </p:sp>
    </p:spTree>
    <p:extLst>
      <p:ext uri="{BB962C8B-B14F-4D97-AF65-F5344CB8AC3E}">
        <p14:creationId xmlns:p14="http://schemas.microsoft.com/office/powerpoint/2010/main" val="30828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콘텐츠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콘텐츠 리스트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45689"/>
              </p:ext>
            </p:extLst>
          </p:nvPr>
        </p:nvGraphicFramePr>
        <p:xfrm>
          <a:off x="7842250" y="525658"/>
          <a:ext cx="1958975" cy="197993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상품명으로 검색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리스트에서 이미지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상품명 클릭 시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콘텐츠 상세페이지로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정렬하여 조회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콘텐츠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42754"/>
              </p:ext>
            </p:extLst>
          </p:nvPr>
        </p:nvGraphicFramePr>
        <p:xfrm>
          <a:off x="208997" y="1700808"/>
          <a:ext cx="7379546" cy="324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23">
                  <a:extLst>
                    <a:ext uri="{9D8B030D-6E8A-4147-A177-3AD203B41FA5}">
                      <a16:colId xmlns:a16="http://schemas.microsoft.com/office/drawing/2014/main" val="398767316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569434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0185436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9088609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90110523"/>
                    </a:ext>
                  </a:extLst>
                </a:gridCol>
                <a:gridCol w="1123375">
                  <a:extLst>
                    <a:ext uri="{9D8B030D-6E8A-4147-A177-3AD203B41FA5}">
                      <a16:colId xmlns:a16="http://schemas.microsoft.com/office/drawing/2014/main" val="908673178"/>
                    </a:ext>
                  </a:extLst>
                </a:gridCol>
              </a:tblGrid>
              <a:tr h="246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6754"/>
                  </a:ext>
                </a:extLst>
              </a:tr>
              <a:tr h="540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/>
                        <a:t>암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암 </a:t>
                      </a:r>
                      <a:r>
                        <a:rPr lang="ko-KR" altLang="en-US" sz="1050" dirty="0" err="1"/>
                        <a:t>진단비</a:t>
                      </a:r>
                      <a:r>
                        <a:rPr lang="ko-KR" altLang="en-US" sz="1050" dirty="0"/>
                        <a:t> 감액 없이 </a:t>
                      </a:r>
                      <a:r>
                        <a:rPr lang="en-US" altLang="ko-KR" sz="1050" dirty="0"/>
                        <a:t>91</a:t>
                      </a:r>
                      <a:r>
                        <a:rPr lang="ko-KR" altLang="en-US" sz="1050" dirty="0"/>
                        <a:t>일부터 바로 </a:t>
                      </a:r>
                      <a:r>
                        <a:rPr lang="en-US" altLang="ko-KR" sz="1050" dirty="0"/>
                        <a:t>100% </a:t>
                      </a:r>
                      <a:r>
                        <a:rPr lang="ko-KR" altLang="en-US" sz="1050" dirty="0"/>
                        <a:t>보장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3094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/>
                        <a:t>입원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입원</a:t>
                      </a:r>
                      <a:r>
                        <a:rPr lang="en-US" altLang="ko-KR" sz="1050" dirty="0"/>
                        <a:t>&amp;</a:t>
                      </a:r>
                      <a:r>
                        <a:rPr lang="ko-KR" altLang="en-US" sz="1050" dirty="0"/>
                        <a:t>통원 치료비</a:t>
                      </a:r>
                      <a:r>
                        <a:rPr lang="ko-KR" altLang="en-US" sz="1050" baseline="0" dirty="0"/>
                        <a:t> 걱정없이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보장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4479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/>
                        <a:t>치아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부담되는 치과 치료비 치아 전용보험으로 든든하게 대비</a:t>
                      </a:r>
                      <a:r>
                        <a:rPr lang="en-US" altLang="ko-KR" sz="1050" dirty="0"/>
                        <a:t>!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568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/>
                        <a:t>어린이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보험가입이 어려웠던 어린이도 </a:t>
                      </a:r>
                      <a:r>
                        <a:rPr lang="en-US" altLang="ko-KR" sz="1050" dirty="0"/>
                        <a:t>3/2/5 </a:t>
                      </a:r>
                      <a:r>
                        <a:rPr lang="ko-KR" altLang="en-US" sz="1050" dirty="0"/>
                        <a:t>간편 심사로 가입 가능</a:t>
                      </a:r>
                      <a:r>
                        <a:rPr lang="en-US" altLang="ko-KR" sz="1050" dirty="0"/>
                        <a:t>!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42428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/>
                        <a:t>펫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치료비 묻지 마세요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반려동물이 아플 땐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아이의 치료에 집중하세요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05492"/>
                  </a:ext>
                </a:extLst>
              </a:tr>
            </a:tbl>
          </a:graphicData>
        </a:graphic>
      </p:graphicFrame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133F467-7A42-4B67-A294-E404273E74D1}"/>
              </a:ext>
            </a:extLst>
          </p:cNvPr>
          <p:cNvSpPr/>
          <p:nvPr/>
        </p:nvSpPr>
        <p:spPr>
          <a:xfrm>
            <a:off x="6897216" y="5050374"/>
            <a:ext cx="691326" cy="24271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신규등록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FA88FE9-AF23-428F-80AD-AF588EDCE6DE}"/>
              </a:ext>
            </a:extLst>
          </p:cNvPr>
          <p:cNvGrpSpPr/>
          <p:nvPr/>
        </p:nvGrpSpPr>
        <p:grpSpPr>
          <a:xfrm>
            <a:off x="1989027" y="5106608"/>
            <a:ext cx="3245464" cy="195814"/>
            <a:chOff x="1895256" y="2636912"/>
            <a:chExt cx="3245464" cy="19581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B7BB086-35C7-43B6-BB4C-9018CE6D4B8A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A67D35B-CB67-4B45-9901-01BE9E2D3CDC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FD0E0DD-3319-4A79-AD81-04DE19F02DA5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F7DCC9-9FB5-49FD-9FED-6513842150C7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F34F58-DB84-4322-970A-47BB7339F0B1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33BBEDC-D378-4DD4-B36A-27D2629C2F70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856DAF0-2EFB-45AE-91FB-660760305C94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36FE309-8397-4637-AD9B-2CD65AC2E12A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EF3494F-30F3-4508-965E-AD0B4E3E3237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EFE0FF8-00F1-4886-B37A-020DD3C68F6B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B76A889-3594-4A4D-8E4C-3FFD4681B9BB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599B9CC-135F-4468-94D0-22047063199B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 dirty="0">
                  <a:ea typeface="맑은 고딕" panose="020B0503020000020004" pitchFamily="50" charset="-127"/>
                </a:rPr>
                <a:t>〈〈  〈</a:t>
              </a:r>
              <a:endParaRPr lang="ko-KR" altLang="en-US" sz="80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D9A27B-BB35-494E-897B-BA10C50DD4C5}"/>
              </a:ext>
            </a:extLst>
          </p:cNvPr>
          <p:cNvSpPr/>
          <p:nvPr/>
        </p:nvSpPr>
        <p:spPr>
          <a:xfrm>
            <a:off x="5813375" y="1384580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953F27-BF89-4CEB-882A-6B4ACA9D521F}"/>
              </a:ext>
            </a:extLst>
          </p:cNvPr>
          <p:cNvSpPr/>
          <p:nvPr/>
        </p:nvSpPr>
        <p:spPr>
          <a:xfrm>
            <a:off x="5025008" y="1384580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▼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4891546" y="130164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42D2EC1-52D2-44E9-98AF-92EE4AB12440}"/>
              </a:ext>
            </a:extLst>
          </p:cNvPr>
          <p:cNvSpPr/>
          <p:nvPr/>
        </p:nvSpPr>
        <p:spPr>
          <a:xfrm>
            <a:off x="7180244" y="1384580"/>
            <a:ext cx="4076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988840"/>
            <a:ext cx="918112" cy="432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40" y="2525287"/>
            <a:ext cx="918000" cy="4716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32" y="3139264"/>
            <a:ext cx="918000" cy="433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6" y="3688268"/>
            <a:ext cx="921804" cy="5328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610836" y="192946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730422" y="1935321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57" y="4364717"/>
            <a:ext cx="898484" cy="47568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6782777" y="499079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53F27-BF89-4CEB-882A-6B4ACA9D521F}"/>
              </a:ext>
            </a:extLst>
          </p:cNvPr>
          <p:cNvSpPr/>
          <p:nvPr/>
        </p:nvSpPr>
        <p:spPr>
          <a:xfrm>
            <a:off x="193899" y="1412970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l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     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01472" y="2175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김정운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17733" y="128706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302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콘텐츠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콘텐츠 관리 폼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99617"/>
              </p:ext>
            </p:extLst>
          </p:nvPr>
        </p:nvGraphicFramePr>
        <p:xfrm>
          <a:off x="7842250" y="525658"/>
          <a:ext cx="1958975" cy="22148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 카테고리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사용여부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 소개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이미지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미리보기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선택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신규 등록일 경우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등록‘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수정일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버튼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16115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콘텐츠 관리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C450C2-548C-48B9-A15C-3DAF1DCEC437}"/>
              </a:ext>
            </a:extLst>
          </p:cNvPr>
          <p:cNvGrpSpPr/>
          <p:nvPr/>
        </p:nvGrpSpPr>
        <p:grpSpPr>
          <a:xfrm>
            <a:off x="466046" y="1181111"/>
            <a:ext cx="6840760" cy="375681"/>
            <a:chOff x="497938" y="1181111"/>
            <a:chExt cx="6840760" cy="3756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90DDC4-33C1-44F6-8CC2-9A83B4C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65CA59-04BC-4411-A4DB-8BEFBE4D5B21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상품명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9445EE-094B-40C0-B9A5-77522034053C}"/>
                </a:ext>
              </a:extLst>
            </p:cNvPr>
            <p:cNvSpPr/>
            <p:nvPr/>
          </p:nvSpPr>
          <p:spPr>
            <a:xfrm>
              <a:off x="1568624" y="1181111"/>
              <a:ext cx="4715142" cy="27004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암 </a:t>
              </a:r>
              <a:r>
                <a:rPr lang="ko-KR" altLang="en-US" dirty="0" err="1">
                  <a:solidFill>
                    <a:schemeClr val="tx1"/>
                  </a:solidFill>
                </a:rPr>
                <a:t>진단비</a:t>
              </a:r>
              <a:r>
                <a:rPr lang="ko-KR" altLang="en-US" dirty="0">
                  <a:solidFill>
                    <a:schemeClr val="tx1"/>
                  </a:solidFill>
                </a:rPr>
                <a:t> 감액 없이 </a:t>
              </a:r>
              <a:r>
                <a:rPr lang="en-US" altLang="ko-KR" dirty="0">
                  <a:solidFill>
                    <a:schemeClr val="tx1"/>
                  </a:solidFill>
                </a:rPr>
                <a:t>91</a:t>
              </a:r>
              <a:r>
                <a:rPr lang="ko-KR" altLang="en-US" dirty="0">
                  <a:solidFill>
                    <a:schemeClr val="tx1"/>
                  </a:solidFill>
                </a:rPr>
                <a:t>일부터 바로 </a:t>
              </a:r>
              <a:r>
                <a:rPr lang="en-US" altLang="ko-KR" dirty="0">
                  <a:solidFill>
                    <a:schemeClr val="tx1"/>
                  </a:solidFill>
                </a:rPr>
                <a:t>100% </a:t>
              </a:r>
              <a:r>
                <a:rPr lang="ko-KR" altLang="en-US" dirty="0">
                  <a:solidFill>
                    <a:schemeClr val="tx1"/>
                  </a:solidFill>
                </a:rPr>
                <a:t>보장 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B4D3E2-DD93-4A4F-B010-A1A6AF089237}"/>
              </a:ext>
            </a:extLst>
          </p:cNvPr>
          <p:cNvGrpSpPr/>
          <p:nvPr/>
        </p:nvGrpSpPr>
        <p:grpSpPr>
          <a:xfrm>
            <a:off x="466046" y="3933056"/>
            <a:ext cx="5785828" cy="940919"/>
            <a:chOff x="497938" y="1249536"/>
            <a:chExt cx="5785828" cy="9409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6D0C4-C1B9-4F63-ABFC-38F2B294B996}"/>
                </a:ext>
              </a:extLst>
            </p:cNvPr>
            <p:cNvSpPr txBox="1"/>
            <p:nvPr/>
          </p:nvSpPr>
          <p:spPr>
            <a:xfrm>
              <a:off x="497938" y="1269141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이미지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657E90C-412B-4D8F-AC5E-8ACF9AAAC632}"/>
                </a:ext>
              </a:extLst>
            </p:cNvPr>
            <p:cNvSpPr/>
            <p:nvPr/>
          </p:nvSpPr>
          <p:spPr>
            <a:xfrm>
              <a:off x="1568624" y="1249536"/>
              <a:ext cx="4715142" cy="940919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38CA45-11EE-4F28-A1BF-EC4D825C6C25}"/>
              </a:ext>
            </a:extLst>
          </p:cNvPr>
          <p:cNvGrpSpPr/>
          <p:nvPr/>
        </p:nvGrpSpPr>
        <p:grpSpPr>
          <a:xfrm>
            <a:off x="519980" y="2503333"/>
            <a:ext cx="5731894" cy="1242178"/>
            <a:chOff x="551872" y="1177666"/>
            <a:chExt cx="5731894" cy="18969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4B021A-0AFB-4E16-856D-F1CBE574D68C}"/>
                </a:ext>
              </a:extLst>
            </p:cNvPr>
            <p:cNvSpPr txBox="1"/>
            <p:nvPr/>
          </p:nvSpPr>
          <p:spPr>
            <a:xfrm>
              <a:off x="551872" y="1177666"/>
              <a:ext cx="998678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소개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87C5E05-CBDA-42CB-B26C-E90598668F73}"/>
                </a:ext>
              </a:extLst>
            </p:cNvPr>
            <p:cNvSpPr/>
            <p:nvPr/>
          </p:nvSpPr>
          <p:spPr>
            <a:xfrm>
              <a:off x="1568624" y="1181110"/>
              <a:ext cx="4715142" cy="18935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어쩌고 저쩌고 </a:t>
              </a:r>
              <a:r>
                <a:rPr lang="en-US" altLang="ko-KR" dirty="0">
                  <a:solidFill>
                    <a:schemeClr val="tx1"/>
                  </a:solidFill>
                </a:rPr>
                <a:t>~ </a:t>
              </a:r>
              <a:r>
                <a:rPr lang="ko-KR" altLang="en-US" dirty="0" err="1">
                  <a:solidFill>
                    <a:schemeClr val="tx1"/>
                  </a:solidFill>
                </a:rPr>
                <a:t>꺄르륵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~ </a:t>
              </a:r>
              <a:r>
                <a:rPr lang="ko-KR" altLang="en-US" dirty="0">
                  <a:solidFill>
                    <a:schemeClr val="tx1"/>
                  </a:solidFill>
                </a:rPr>
                <a:t>보장이 잘 </a:t>
              </a:r>
              <a:r>
                <a:rPr lang="ko-KR" altLang="en-US" dirty="0" err="1">
                  <a:solidFill>
                    <a:schemeClr val="tx1"/>
                  </a:solidFill>
                </a:rPr>
                <a:t>되나봄</a:t>
              </a:r>
              <a:r>
                <a:rPr lang="en-US" altLang="ko-KR" dirty="0">
                  <a:solidFill>
                    <a:schemeClr val="tx1"/>
                  </a:solidFill>
                </a:rPr>
                <a:t> ~ </a:t>
              </a:r>
              <a:r>
                <a:rPr lang="ko-KR" altLang="en-US" dirty="0">
                  <a:solidFill>
                    <a:schemeClr val="tx1"/>
                  </a:solidFill>
                </a:rPr>
                <a:t>근데 비싸네 </a:t>
              </a:r>
              <a:r>
                <a:rPr lang="en-US" altLang="ko-KR" dirty="0">
                  <a:solidFill>
                    <a:schemeClr val="tx1"/>
                  </a:solidFill>
                </a:rPr>
                <a:t>~ </a:t>
              </a:r>
              <a:r>
                <a:rPr lang="ko-KR" altLang="en-US" dirty="0" err="1">
                  <a:solidFill>
                    <a:schemeClr val="tx1"/>
                  </a:solidFill>
                </a:rPr>
                <a:t>짜잉나는교</a:t>
              </a:r>
              <a:r>
                <a:rPr lang="en-US" altLang="ko-KR" dirty="0">
                  <a:solidFill>
                    <a:schemeClr val="tx1"/>
                  </a:solidFill>
                </a:rPr>
                <a:t>~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466046" y="5085184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C30E45C-6147-4D1A-BE00-DA6574EBA0AA}"/>
              </a:ext>
            </a:extLst>
          </p:cNvPr>
          <p:cNvGrpSpPr/>
          <p:nvPr/>
        </p:nvGrpSpPr>
        <p:grpSpPr>
          <a:xfrm>
            <a:off x="466046" y="5206391"/>
            <a:ext cx="6840760" cy="375681"/>
            <a:chOff x="497938" y="1181111"/>
            <a:chExt cx="6840760" cy="37568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AB2EA2A-9FE0-4072-9D21-CBC90A963EB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C97766-C78C-4C34-BD4A-E5C48F8FB63D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이미지 선택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4A9F933-2488-4676-9717-855D2C0D21C7}"/>
                </a:ext>
              </a:extLst>
            </p:cNvPr>
            <p:cNvSpPr/>
            <p:nvPr/>
          </p:nvSpPr>
          <p:spPr>
            <a:xfrm>
              <a:off x="1568624" y="1181111"/>
              <a:ext cx="4715142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그림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1.png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933E8C9-7B39-4283-955E-F68126CED6C2}"/>
              </a:ext>
            </a:extLst>
          </p:cNvPr>
          <p:cNvSpPr/>
          <p:nvPr/>
        </p:nvSpPr>
        <p:spPr>
          <a:xfrm>
            <a:off x="6251874" y="5776157"/>
            <a:ext cx="478868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3B3D29-445B-4229-A51A-19A399186618}"/>
              </a:ext>
            </a:extLst>
          </p:cNvPr>
          <p:cNvSpPr/>
          <p:nvPr/>
        </p:nvSpPr>
        <p:spPr>
          <a:xfrm>
            <a:off x="6827938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8DFD7C8-2145-4807-BF56-311D34B41EEF}"/>
              </a:ext>
            </a:extLst>
          </p:cNvPr>
          <p:cNvSpPr/>
          <p:nvPr/>
        </p:nvSpPr>
        <p:spPr>
          <a:xfrm>
            <a:off x="466046" y="5776157"/>
            <a:ext cx="478868" cy="25204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1463818" y="246852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94EF6A-D9D0-46D3-988C-3D984E1C3154}"/>
              </a:ext>
            </a:extLst>
          </p:cNvPr>
          <p:cNvSpPr/>
          <p:nvPr/>
        </p:nvSpPr>
        <p:spPr>
          <a:xfrm>
            <a:off x="8193360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EB38C-79B9-4AC7-AA52-81F01C2DA76D}"/>
              </a:ext>
            </a:extLst>
          </p:cNvPr>
          <p:cNvCxnSpPr>
            <a:stCxn id="57" idx="3"/>
            <a:endCxn id="66" idx="1"/>
          </p:cNvCxnSpPr>
          <p:nvPr/>
        </p:nvCxnSpPr>
        <p:spPr>
          <a:xfrm>
            <a:off x="7306806" y="5902181"/>
            <a:ext cx="8865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8BED7D6F-97D0-49EB-A0C0-78A1C5AD1B9F}"/>
              </a:ext>
            </a:extLst>
          </p:cNvPr>
          <p:cNvSpPr/>
          <p:nvPr/>
        </p:nvSpPr>
        <p:spPr>
          <a:xfrm>
            <a:off x="8103360" y="563617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7A0477-ED5B-415B-BD3C-6E231363AF2A}"/>
              </a:ext>
            </a:extLst>
          </p:cNvPr>
          <p:cNvSpPr/>
          <p:nvPr/>
        </p:nvSpPr>
        <p:spPr>
          <a:xfrm>
            <a:off x="1464724" y="109783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1460632" y="389707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90" y="4005064"/>
            <a:ext cx="2019174" cy="814646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466046" y="3813003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9">
            <a:extLst>
              <a:ext uri="{FF2B5EF4-FFF2-40B4-BE49-F238E27FC236}">
                <a16:creationId xmlns:a16="http://schemas.microsoft.com/office/drawing/2014/main" id="{8E40D373-98D1-4C13-BBD0-47CF41F717B0}"/>
              </a:ext>
            </a:extLst>
          </p:cNvPr>
          <p:cNvSpPr/>
          <p:nvPr/>
        </p:nvSpPr>
        <p:spPr>
          <a:xfrm>
            <a:off x="6564206" y="5229200"/>
            <a:ext cx="693050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파일찾기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46">
            <a:extLst>
              <a:ext uri="{FF2B5EF4-FFF2-40B4-BE49-F238E27FC236}">
                <a16:creationId xmlns:a16="http://schemas.microsoft.com/office/drawing/2014/main" id="{D8AB269C-8ADA-40AC-B7CA-EA14ABC9BE18}"/>
              </a:ext>
            </a:extLst>
          </p:cNvPr>
          <p:cNvSpPr/>
          <p:nvPr/>
        </p:nvSpPr>
        <p:spPr>
          <a:xfrm>
            <a:off x="1537471" y="1669448"/>
            <a:ext cx="1472052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암 보험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90DDC4-33C1-44F6-8CC2-9A83B4CB4E0B}"/>
              </a:ext>
            </a:extLst>
          </p:cNvPr>
          <p:cNvCxnSpPr>
            <a:cxnSpLocks/>
          </p:cNvCxnSpPr>
          <p:nvPr/>
        </p:nvCxnSpPr>
        <p:spPr>
          <a:xfrm>
            <a:off x="473923" y="2420888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65CA59-04BC-4411-A4DB-8BEFBE4D5B21}"/>
              </a:ext>
            </a:extLst>
          </p:cNvPr>
          <p:cNvSpPr txBox="1"/>
          <p:nvPr/>
        </p:nvSpPr>
        <p:spPr>
          <a:xfrm>
            <a:off x="461079" y="167862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카테고리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2792760" y="1772816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1448929" y="161868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90DDC4-33C1-44F6-8CC2-9A83B4CB4E0B}"/>
              </a:ext>
            </a:extLst>
          </p:cNvPr>
          <p:cNvCxnSpPr>
            <a:cxnSpLocks/>
          </p:cNvCxnSpPr>
          <p:nvPr/>
        </p:nvCxnSpPr>
        <p:spPr>
          <a:xfrm>
            <a:off x="488504" y="2060848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32" y="2128366"/>
            <a:ext cx="238846" cy="207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022" y="2135277"/>
            <a:ext cx="172660" cy="200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9690" y="211667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21499" y="2118048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65CA59-04BC-4411-A4DB-8BEFBE4D5B21}"/>
              </a:ext>
            </a:extLst>
          </p:cNvPr>
          <p:cNvSpPr txBox="1"/>
          <p:nvPr/>
        </p:nvSpPr>
        <p:spPr>
          <a:xfrm>
            <a:off x="488504" y="2136869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사용여부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1460632" y="206084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1474765" y="511511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01472" y="2175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김정운</a:t>
            </a:r>
          </a:p>
        </p:txBody>
      </p:sp>
    </p:spTree>
    <p:extLst>
      <p:ext uri="{BB962C8B-B14F-4D97-AF65-F5344CB8AC3E}">
        <p14:creationId xmlns:p14="http://schemas.microsoft.com/office/powerpoint/2010/main" val="395647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AFD949A3-6E3E-4540-A61E-A3E0C88486EB}"/>
              </a:ext>
            </a:extLst>
          </p:cNvPr>
          <p:cNvSpPr/>
          <p:nvPr/>
        </p:nvSpPr>
        <p:spPr>
          <a:xfrm>
            <a:off x="5973625" y="4217243"/>
            <a:ext cx="143992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상담관리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채팅상담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/>
        </p:nvGraphicFramePr>
        <p:xfrm>
          <a:off x="7842250" y="525658"/>
          <a:ext cx="1958975" cy="2917698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상담사가 상담할 수 있는 분야의 버튼을 클릭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상담자 이름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채팅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버튼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연결이 되었을 시 녹색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연결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종료시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사라짐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가록된 메모가 있으면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메모 보기＇ 버튼 클릭 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메모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채팅 종료 버튼을 누를 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전송창은 </a:t>
                      </a:r>
                      <a:r>
                        <a:rPr kumimoji="1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Readonly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완료 상담자 리스트에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방금 상담한 고객의 이름이 추가됨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1A30-4B21-42CD-A931-52EAF7450E6E}"/>
              </a:ext>
            </a:extLst>
          </p:cNvPr>
          <p:cNvSpPr txBox="1"/>
          <p:nvPr/>
        </p:nvSpPr>
        <p:spPr>
          <a:xfrm>
            <a:off x="9057456" y="236538"/>
            <a:ext cx="74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5DDDA-D940-48C9-B103-C786DE1E67B2}"/>
              </a:ext>
            </a:extLst>
          </p:cNvPr>
          <p:cNvSpPr txBox="1"/>
          <p:nvPr/>
        </p:nvSpPr>
        <p:spPr>
          <a:xfrm>
            <a:off x="9069695" y="26504"/>
            <a:ext cx="74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19.12.26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0B41D4-8DF2-4A92-89A2-467A2E90AD37}"/>
              </a:ext>
            </a:extLst>
          </p:cNvPr>
          <p:cNvSpPr/>
          <p:nvPr/>
        </p:nvSpPr>
        <p:spPr>
          <a:xfrm>
            <a:off x="488504" y="908720"/>
            <a:ext cx="144022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856C5E-B61E-47FC-81FA-CFA8A92F1E4C}"/>
              </a:ext>
            </a:extLst>
          </p:cNvPr>
          <p:cNvSpPr/>
          <p:nvPr/>
        </p:nvSpPr>
        <p:spPr>
          <a:xfrm>
            <a:off x="1928730" y="908720"/>
            <a:ext cx="144022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BFAA2B-7544-432D-82CE-5045A15B913C}"/>
              </a:ext>
            </a:extLst>
          </p:cNvPr>
          <p:cNvSpPr/>
          <p:nvPr/>
        </p:nvSpPr>
        <p:spPr>
          <a:xfrm>
            <a:off x="3368956" y="908720"/>
            <a:ext cx="259215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8A0BD2-7123-4D3B-9353-7B3D01C36F5F}"/>
              </a:ext>
            </a:extLst>
          </p:cNvPr>
          <p:cNvSpPr/>
          <p:nvPr/>
        </p:nvSpPr>
        <p:spPr>
          <a:xfrm>
            <a:off x="5961013" y="908720"/>
            <a:ext cx="144022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02F6DBE-E4B5-4205-8912-A5EB826177F9}"/>
              </a:ext>
            </a:extLst>
          </p:cNvPr>
          <p:cNvCxnSpPr>
            <a:cxnSpLocks/>
          </p:cNvCxnSpPr>
          <p:nvPr/>
        </p:nvCxnSpPr>
        <p:spPr>
          <a:xfrm>
            <a:off x="5961012" y="2185111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6932BA6-74BC-4D7A-9924-08840116C2E0}"/>
              </a:ext>
            </a:extLst>
          </p:cNvPr>
          <p:cNvCxnSpPr>
            <a:cxnSpLocks/>
          </p:cNvCxnSpPr>
          <p:nvPr/>
        </p:nvCxnSpPr>
        <p:spPr>
          <a:xfrm>
            <a:off x="5960913" y="1988840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5E8643-31BD-4800-8293-58529966B895}"/>
              </a:ext>
            </a:extLst>
          </p:cNvPr>
          <p:cNvCxnSpPr>
            <a:cxnSpLocks/>
          </p:cNvCxnSpPr>
          <p:nvPr/>
        </p:nvCxnSpPr>
        <p:spPr>
          <a:xfrm>
            <a:off x="5960913" y="3217165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5AB9C70-BCAC-4A3A-B877-1379EB7BDCAF}"/>
              </a:ext>
            </a:extLst>
          </p:cNvPr>
          <p:cNvCxnSpPr>
            <a:cxnSpLocks/>
          </p:cNvCxnSpPr>
          <p:nvPr/>
        </p:nvCxnSpPr>
        <p:spPr>
          <a:xfrm>
            <a:off x="5960912" y="3414583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09837E3-CF2C-4DA7-A6E6-6E084DDF024D}"/>
              </a:ext>
            </a:extLst>
          </p:cNvPr>
          <p:cNvCxnSpPr>
            <a:cxnSpLocks/>
          </p:cNvCxnSpPr>
          <p:nvPr/>
        </p:nvCxnSpPr>
        <p:spPr>
          <a:xfrm>
            <a:off x="488504" y="1124744"/>
            <a:ext cx="69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98F3F0-FA60-4734-BEC8-1DC1D75DCF98}"/>
              </a:ext>
            </a:extLst>
          </p:cNvPr>
          <p:cNvCxnSpPr>
            <a:cxnSpLocks/>
          </p:cNvCxnSpPr>
          <p:nvPr/>
        </p:nvCxnSpPr>
        <p:spPr>
          <a:xfrm>
            <a:off x="3368956" y="4581128"/>
            <a:ext cx="4032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789A54E9-7E35-47F8-86F1-E41676E4BAE0}"/>
              </a:ext>
            </a:extLst>
          </p:cNvPr>
          <p:cNvSpPr txBox="1"/>
          <p:nvPr/>
        </p:nvSpPr>
        <p:spPr>
          <a:xfrm>
            <a:off x="488406" y="908720"/>
            <a:ext cx="6912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err="1" smtClean="0">
                <a:latin typeface="+mn-ea"/>
                <a:ea typeface="+mn-ea"/>
              </a:rPr>
              <a:t>상담사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	            </a:t>
            </a:r>
            <a:r>
              <a:rPr lang="ko-KR" altLang="en-US" b="1" dirty="0">
                <a:latin typeface="+mn-ea"/>
                <a:ea typeface="+mn-ea"/>
              </a:rPr>
              <a:t>현재 상담자 리스트           채팅 화면                                                     현재 상담자 정보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2A4497-5305-4B1F-8296-8A48304DFD22}"/>
              </a:ext>
            </a:extLst>
          </p:cNvPr>
          <p:cNvSpPr txBox="1"/>
          <p:nvPr/>
        </p:nvSpPr>
        <p:spPr>
          <a:xfrm>
            <a:off x="5904974" y="1973322"/>
            <a:ext cx="129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상담 결과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7928FF-0270-434C-9E57-C2DEA2F6324E}"/>
              </a:ext>
            </a:extLst>
          </p:cNvPr>
          <p:cNvSpPr txBox="1"/>
          <p:nvPr/>
        </p:nvSpPr>
        <p:spPr>
          <a:xfrm>
            <a:off x="5933043" y="3198168"/>
            <a:ext cx="129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상담 메모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0245462-BEC3-47C8-847F-B6C2D9BE9C01}"/>
              </a:ext>
            </a:extLst>
          </p:cNvPr>
          <p:cNvSpPr txBox="1"/>
          <p:nvPr/>
        </p:nvSpPr>
        <p:spPr>
          <a:xfrm>
            <a:off x="488552" y="1250287"/>
            <a:ext cx="144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9BD99C1-CE1F-47CD-8FB1-0CB78E02DA30}"/>
              </a:ext>
            </a:extLst>
          </p:cNvPr>
          <p:cNvSpPr/>
          <p:nvPr/>
        </p:nvSpPr>
        <p:spPr>
          <a:xfrm>
            <a:off x="1207896" y="1247564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동물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0A95B82-B8EE-41C1-BF26-3D2D4BA7039D}"/>
              </a:ext>
            </a:extLst>
          </p:cNvPr>
          <p:cNvSpPr/>
          <p:nvPr/>
        </p:nvSpPr>
        <p:spPr>
          <a:xfrm>
            <a:off x="1961709" y="1588755"/>
            <a:ext cx="1366518" cy="24836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61AFA-6598-4BA6-B582-1029DBDBB67D}"/>
              </a:ext>
            </a:extLst>
          </p:cNvPr>
          <p:cNvSpPr txBox="1"/>
          <p:nvPr/>
        </p:nvSpPr>
        <p:spPr>
          <a:xfrm>
            <a:off x="1928664" y="1627846"/>
            <a:ext cx="572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>
                <a:latin typeface="+mn-ea"/>
                <a:ea typeface="+mn-ea"/>
              </a:rPr>
              <a:t>홍길동</a:t>
            </a:r>
            <a:r>
              <a:rPr lang="ko-KR" altLang="en-US" b="1" dirty="0" smtClean="0">
                <a:latin typeface="+mn-ea"/>
                <a:ea typeface="+mn-ea"/>
              </a:rPr>
              <a:t>          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625C54A-AF32-4F7C-A01A-D1FE3650F851}"/>
              </a:ext>
            </a:extLst>
          </p:cNvPr>
          <p:cNvSpPr/>
          <p:nvPr/>
        </p:nvSpPr>
        <p:spPr>
          <a:xfrm>
            <a:off x="2658492" y="1628800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채팅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852860C-F676-49D0-AC2F-FE696D414FA3}"/>
              </a:ext>
            </a:extLst>
          </p:cNvPr>
          <p:cNvSpPr txBox="1"/>
          <p:nvPr/>
        </p:nvSpPr>
        <p:spPr>
          <a:xfrm>
            <a:off x="1930298" y="1253952"/>
            <a:ext cx="1366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mtClean="0">
                <a:latin typeface="+mn-ea"/>
                <a:ea typeface="+mn-ea"/>
              </a:rPr>
              <a:t>이순신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9E6D2C3-6EC5-402B-ACCD-0A1CD54D9877}"/>
              </a:ext>
            </a:extLst>
          </p:cNvPr>
          <p:cNvSpPr txBox="1"/>
          <p:nvPr/>
        </p:nvSpPr>
        <p:spPr>
          <a:xfrm>
            <a:off x="3390619" y="1155031"/>
            <a:ext cx="2529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  <a:ea typeface="+mn-ea"/>
              </a:rPr>
              <a:t>홍길동 </a:t>
            </a:r>
            <a:r>
              <a:rPr lang="ko-KR" altLang="en-US" b="1" dirty="0">
                <a:latin typeface="+mn-ea"/>
                <a:ea typeface="+mn-ea"/>
              </a:rPr>
              <a:t>상담원 </a:t>
            </a:r>
            <a:r>
              <a:rPr lang="en-US" altLang="ko-KR" b="1" dirty="0">
                <a:latin typeface="+mn-ea"/>
                <a:ea typeface="+mn-ea"/>
              </a:rPr>
              <a:t>[18:22]</a:t>
            </a:r>
          </a:p>
          <a:p>
            <a:pPr algn="r"/>
            <a:r>
              <a:rPr lang="ko-KR" altLang="en-US" dirty="0">
                <a:latin typeface="+mn-ea"/>
                <a:ea typeface="+mn-ea"/>
              </a:rPr>
              <a:t>안녕하세요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동물보험 </a:t>
            </a:r>
            <a:r>
              <a:rPr lang="ko-KR" altLang="en-US" dirty="0" err="1">
                <a:latin typeface="+mn-ea"/>
                <a:ea typeface="+mn-ea"/>
              </a:rPr>
              <a:t>상담사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홍길동입니다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어떤 것이 </a:t>
            </a:r>
            <a:r>
              <a:rPr lang="ko-KR" altLang="en-US" dirty="0" err="1">
                <a:latin typeface="+mn-ea"/>
                <a:ea typeface="+mn-ea"/>
              </a:rPr>
              <a:t>궁금하신가요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ACE169-3489-483A-805D-A81FFCAE727C}"/>
              </a:ext>
            </a:extLst>
          </p:cNvPr>
          <p:cNvSpPr txBox="1"/>
          <p:nvPr/>
        </p:nvSpPr>
        <p:spPr>
          <a:xfrm>
            <a:off x="3390619" y="1877426"/>
            <a:ext cx="252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 </a:t>
            </a:r>
            <a:r>
              <a:rPr lang="en-US" altLang="ko-KR" b="1" dirty="0">
                <a:latin typeface="+mn-ea"/>
                <a:ea typeface="+mn-ea"/>
              </a:rPr>
              <a:t>[18:27]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안녕하세요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저희 강아지가 이제 나이가 </a:t>
            </a:r>
            <a:r>
              <a:rPr lang="en-US" altLang="ko-KR" dirty="0">
                <a:latin typeface="+mn-ea"/>
                <a:ea typeface="+mn-ea"/>
              </a:rPr>
              <a:t>12</a:t>
            </a:r>
            <a:r>
              <a:rPr lang="ko-KR" altLang="en-US" dirty="0">
                <a:latin typeface="+mn-ea"/>
                <a:ea typeface="+mn-ea"/>
              </a:rPr>
              <a:t>살인데요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dirty="0" err="1">
                <a:latin typeface="+mn-ea"/>
                <a:ea typeface="+mn-ea"/>
              </a:rPr>
              <a:t>식스펙</a:t>
            </a:r>
            <a:r>
              <a:rPr lang="ko-KR" altLang="en-US" dirty="0">
                <a:latin typeface="+mn-ea"/>
                <a:ea typeface="+mn-ea"/>
              </a:rPr>
              <a:t> 반려동물 보험 가입이 가능한가요</a:t>
            </a:r>
            <a:r>
              <a:rPr lang="en-US" altLang="ko-KR" dirty="0">
                <a:latin typeface="+mn-ea"/>
                <a:ea typeface="+mn-ea"/>
              </a:rPr>
              <a:t>??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4540D6-D3BC-4752-BC65-9BFC7CC68814}"/>
              </a:ext>
            </a:extLst>
          </p:cNvPr>
          <p:cNvSpPr txBox="1"/>
          <p:nvPr/>
        </p:nvSpPr>
        <p:spPr>
          <a:xfrm>
            <a:off x="3390619" y="2738321"/>
            <a:ext cx="252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  <a:ea typeface="+mn-ea"/>
              </a:rPr>
              <a:t>홍길동 </a:t>
            </a:r>
            <a:r>
              <a:rPr lang="ko-KR" altLang="en-US" b="1" dirty="0">
                <a:latin typeface="+mn-ea"/>
                <a:ea typeface="+mn-ea"/>
              </a:rPr>
              <a:t>상담원 </a:t>
            </a:r>
            <a:r>
              <a:rPr lang="en-US" altLang="ko-KR" b="1" dirty="0">
                <a:latin typeface="+mn-ea"/>
                <a:ea typeface="+mn-ea"/>
              </a:rPr>
              <a:t>[18:28]</a:t>
            </a:r>
          </a:p>
          <a:p>
            <a:pPr algn="r"/>
            <a:r>
              <a:rPr lang="ko-KR" altLang="en-US" dirty="0">
                <a:latin typeface="+mn-ea"/>
                <a:ea typeface="+mn-ea"/>
              </a:rPr>
              <a:t>죄송하지만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저희 </a:t>
            </a:r>
            <a:r>
              <a:rPr lang="ko-KR" altLang="en-US" dirty="0" err="1">
                <a:latin typeface="+mn-ea"/>
                <a:ea typeface="+mn-ea"/>
              </a:rPr>
              <a:t>식스팩</a:t>
            </a:r>
            <a:r>
              <a:rPr lang="ko-KR" altLang="en-US" dirty="0">
                <a:latin typeface="+mn-ea"/>
                <a:ea typeface="+mn-ea"/>
              </a:rPr>
              <a:t> 반려동물 보험 상품은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살 까지만 가입이 가능한 상품입니다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가입이 불가능할 것으로 보입니다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4D1640-9871-4E82-BF35-8356EA959FB1}"/>
              </a:ext>
            </a:extLst>
          </p:cNvPr>
          <p:cNvSpPr txBox="1"/>
          <p:nvPr/>
        </p:nvSpPr>
        <p:spPr>
          <a:xfrm>
            <a:off x="3390619" y="3599217"/>
            <a:ext cx="2529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 </a:t>
            </a:r>
            <a:r>
              <a:rPr lang="en-US" altLang="ko-KR" b="1" dirty="0">
                <a:latin typeface="+mn-ea"/>
                <a:ea typeface="+mn-ea"/>
              </a:rPr>
              <a:t>[18:30]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헐 </a:t>
            </a:r>
            <a:r>
              <a:rPr lang="ko-KR" altLang="en-US" dirty="0" err="1">
                <a:latin typeface="+mn-ea"/>
                <a:ea typeface="+mn-ea"/>
              </a:rPr>
              <a:t>ㅠㅠ</a:t>
            </a:r>
            <a:r>
              <a:rPr lang="ko-KR" altLang="en-US" dirty="0">
                <a:latin typeface="+mn-ea"/>
                <a:ea typeface="+mn-ea"/>
              </a:rPr>
              <a:t> 저희 강아지 약간 </a:t>
            </a:r>
            <a:r>
              <a:rPr lang="ko-KR" altLang="en-US" dirty="0" err="1">
                <a:latin typeface="+mn-ea"/>
                <a:ea typeface="+mn-ea"/>
              </a:rPr>
              <a:t>차은우</a:t>
            </a:r>
            <a:r>
              <a:rPr lang="en-US" altLang="ko-KR" dirty="0">
                <a:latin typeface="+mn-ea"/>
                <a:ea typeface="+mn-ea"/>
              </a:rPr>
              <a:t>?? </a:t>
            </a:r>
            <a:r>
              <a:rPr lang="ko-KR" altLang="en-US" dirty="0">
                <a:latin typeface="+mn-ea"/>
                <a:ea typeface="+mn-ea"/>
              </a:rPr>
              <a:t>닮았는데 그래도 안 되나요 </a:t>
            </a:r>
            <a:r>
              <a:rPr lang="en-US" altLang="ko-KR" dirty="0">
                <a:latin typeface="+mn-ea"/>
                <a:ea typeface="+mn-ea"/>
              </a:rPr>
              <a:t>?? </a:t>
            </a:r>
            <a:r>
              <a:rPr lang="ko-KR" altLang="en-US" dirty="0" err="1">
                <a:latin typeface="+mn-ea"/>
                <a:ea typeface="+mn-ea"/>
              </a:rPr>
              <a:t>ㅜㅜㅜ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A79B049-4770-4B24-87B8-1F44893B58EE}"/>
              </a:ext>
            </a:extLst>
          </p:cNvPr>
          <p:cNvSpPr txBox="1"/>
          <p:nvPr/>
        </p:nvSpPr>
        <p:spPr>
          <a:xfrm>
            <a:off x="3362751" y="4594920"/>
            <a:ext cx="207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죄송합니다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안타깝게도</a:t>
            </a:r>
            <a:r>
              <a:rPr lang="en-US" altLang="ko-KR" dirty="0">
                <a:latin typeface="+mn-ea"/>
                <a:ea typeface="+mn-ea"/>
              </a:rPr>
              <a:t>, … </a:t>
            </a:r>
          </a:p>
          <a:p>
            <a:pPr algn="l"/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96309EC2-8EDD-4595-903F-9FF82197D51A}"/>
              </a:ext>
            </a:extLst>
          </p:cNvPr>
          <p:cNvCxnSpPr/>
          <p:nvPr/>
        </p:nvCxnSpPr>
        <p:spPr>
          <a:xfrm>
            <a:off x="5457056" y="45811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987C7F5-6BF0-4DB8-9C58-F46501545713}"/>
              </a:ext>
            </a:extLst>
          </p:cNvPr>
          <p:cNvSpPr txBox="1"/>
          <p:nvPr/>
        </p:nvSpPr>
        <p:spPr>
          <a:xfrm>
            <a:off x="6208618" y="4645243"/>
            <a:ext cx="92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채팅 종료</a:t>
            </a: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C9100B4D-51C8-47F1-9477-179663BE314C}"/>
              </a:ext>
            </a:extLst>
          </p:cNvPr>
          <p:cNvSpPr/>
          <p:nvPr/>
        </p:nvSpPr>
        <p:spPr>
          <a:xfrm>
            <a:off x="3944888" y="980728"/>
            <a:ext cx="72008" cy="79902"/>
          </a:xfrm>
          <a:prstGeom prst="ellipse">
            <a:avLst/>
          </a:prstGeom>
          <a:solidFill>
            <a:srgbClr val="00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C6FCD1A-8E2E-4F02-BDBD-D25019DA815D}"/>
              </a:ext>
            </a:extLst>
          </p:cNvPr>
          <p:cNvSpPr txBox="1"/>
          <p:nvPr/>
        </p:nvSpPr>
        <p:spPr>
          <a:xfrm>
            <a:off x="5960912" y="1153897"/>
            <a:ext cx="1440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나이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en-US" altLang="ko-KR" dirty="0" smtClean="0">
                <a:latin typeface="+mn-ea"/>
                <a:ea typeface="+mn-ea"/>
              </a:rPr>
              <a:t>28</a:t>
            </a:r>
            <a:r>
              <a:rPr lang="ko-KR" altLang="en-US" dirty="0" smtClean="0">
                <a:latin typeface="+mn-ea"/>
                <a:ea typeface="+mn-ea"/>
              </a:rPr>
              <a:t>세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성별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>
                <a:latin typeface="+mn-ea"/>
                <a:ea typeface="+mn-ea"/>
              </a:rPr>
              <a:t>남</a:t>
            </a:r>
            <a:r>
              <a:rPr lang="ko-KR" altLang="en-US" dirty="0" smtClean="0">
                <a:latin typeface="+mn-ea"/>
                <a:ea typeface="+mn-ea"/>
              </a:rPr>
              <a:t>성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관심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>
                <a:latin typeface="+mn-ea"/>
                <a:ea typeface="+mn-ea"/>
              </a:rPr>
              <a:t>동물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D3E8F79-3A65-4491-9AF0-885494214E20}"/>
              </a:ext>
            </a:extLst>
          </p:cNvPr>
          <p:cNvGrpSpPr/>
          <p:nvPr/>
        </p:nvGrpSpPr>
        <p:grpSpPr>
          <a:xfrm>
            <a:off x="6073211" y="2312847"/>
            <a:ext cx="1512005" cy="215444"/>
            <a:chOff x="3575683" y="4290425"/>
            <a:chExt cx="1512005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9F07BF-8AF2-4478-AFF3-DCDE775390D0}"/>
                </a:ext>
              </a:extLst>
            </p:cNvPr>
            <p:cNvSpPr txBox="1"/>
            <p:nvPr/>
          </p:nvSpPr>
          <p:spPr>
            <a:xfrm>
              <a:off x="3686567" y="4290425"/>
              <a:ext cx="14011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완료           미완료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A3198C8-9EFB-4C2F-93AF-53E269FA6808}"/>
                </a:ext>
              </a:extLst>
            </p:cNvPr>
            <p:cNvSpPr/>
            <p:nvPr/>
          </p:nvSpPr>
          <p:spPr>
            <a:xfrm>
              <a:off x="3575683" y="4321946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E06343D-26A2-4B25-AA87-1A0506A68B82}"/>
                </a:ext>
              </a:extLst>
            </p:cNvPr>
            <p:cNvSpPr/>
            <p:nvPr/>
          </p:nvSpPr>
          <p:spPr>
            <a:xfrm>
              <a:off x="4175217" y="4313782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9CE2717-CD85-45DA-A1A4-0F9B3F6E00C3}"/>
              </a:ext>
            </a:extLst>
          </p:cNvPr>
          <p:cNvSpPr txBox="1"/>
          <p:nvPr/>
        </p:nvSpPr>
        <p:spPr>
          <a:xfrm>
            <a:off x="5982775" y="3481237"/>
            <a:ext cx="1440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노령견은 왜 가입이 되지 </a:t>
            </a:r>
            <a:r>
              <a:rPr lang="ko-KR" altLang="en-US" dirty="0" err="1">
                <a:latin typeface="+mn-ea"/>
                <a:ea typeface="+mn-ea"/>
              </a:rPr>
              <a:t>않느냐며</a:t>
            </a:r>
            <a:r>
              <a:rPr lang="ko-KR" altLang="en-US" dirty="0">
                <a:latin typeface="+mn-ea"/>
                <a:ea typeface="+mn-ea"/>
              </a:rPr>
              <a:t> 불만을 가지심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FD949A3-6E3E-4540-A61E-A3E0C88486EB}"/>
              </a:ext>
            </a:extLst>
          </p:cNvPr>
          <p:cNvSpPr/>
          <p:nvPr/>
        </p:nvSpPr>
        <p:spPr>
          <a:xfrm>
            <a:off x="5457056" y="4581126"/>
            <a:ext cx="5038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CBB2C07-4303-423C-986E-15D74F8B9114}"/>
              </a:ext>
            </a:extLst>
          </p:cNvPr>
          <p:cNvSpPr txBox="1"/>
          <p:nvPr/>
        </p:nvSpPr>
        <p:spPr>
          <a:xfrm>
            <a:off x="5471331" y="4646008"/>
            <a:ext cx="47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전송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7A0477-ED5B-415B-BD3C-6E231363AF2A}"/>
              </a:ext>
            </a:extLst>
          </p:cNvPr>
          <p:cNvSpPr/>
          <p:nvPr/>
        </p:nvSpPr>
        <p:spPr>
          <a:xfrm>
            <a:off x="1096134" y="114983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2551840" y="149875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6073202" y="468068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3879A3-7E5C-4204-A7F5-0B2287C569C2}"/>
              </a:ext>
            </a:extLst>
          </p:cNvPr>
          <p:cNvSpPr/>
          <p:nvPr/>
        </p:nvSpPr>
        <p:spPr>
          <a:xfrm>
            <a:off x="4029793" y="85046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680334" y="1299725"/>
            <a:ext cx="147384" cy="10922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949A3-6E3E-4540-A61E-A3E0C88486EB}"/>
              </a:ext>
            </a:extLst>
          </p:cNvPr>
          <p:cNvSpPr/>
          <p:nvPr/>
        </p:nvSpPr>
        <p:spPr>
          <a:xfrm>
            <a:off x="5961212" y="2868525"/>
            <a:ext cx="143992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BB2C07-4303-423C-986E-15D74F8B9114}"/>
              </a:ext>
            </a:extLst>
          </p:cNvPr>
          <p:cNvSpPr txBox="1"/>
          <p:nvPr/>
        </p:nvSpPr>
        <p:spPr>
          <a:xfrm>
            <a:off x="6464895" y="2924944"/>
            <a:ext cx="47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확인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9100B4D-51C8-47F1-9477-179663BE314C}"/>
              </a:ext>
            </a:extLst>
          </p:cNvPr>
          <p:cNvSpPr/>
          <p:nvPr/>
        </p:nvSpPr>
        <p:spPr>
          <a:xfrm>
            <a:off x="6112087" y="2378213"/>
            <a:ext cx="72008" cy="79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25C54A-AF32-4F7C-A01A-D1FE3650F851}"/>
              </a:ext>
            </a:extLst>
          </p:cNvPr>
          <p:cNvSpPr/>
          <p:nvPr/>
        </p:nvSpPr>
        <p:spPr>
          <a:xfrm>
            <a:off x="2654949" y="1253045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채팅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52860C-F676-49D0-AC2F-FE696D414FA3}"/>
              </a:ext>
            </a:extLst>
          </p:cNvPr>
          <p:cNvSpPr txBox="1"/>
          <p:nvPr/>
        </p:nvSpPr>
        <p:spPr>
          <a:xfrm>
            <a:off x="1942380" y="1977913"/>
            <a:ext cx="1366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>
                <a:latin typeface="+mn-ea"/>
                <a:ea typeface="+mn-ea"/>
              </a:rPr>
              <a:t>김개똥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625C54A-AF32-4F7C-A01A-D1FE3650F851}"/>
              </a:ext>
            </a:extLst>
          </p:cNvPr>
          <p:cNvSpPr/>
          <p:nvPr/>
        </p:nvSpPr>
        <p:spPr>
          <a:xfrm>
            <a:off x="2667031" y="1977006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채팅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BB2C07-4303-423C-986E-15D74F8B9114}"/>
              </a:ext>
            </a:extLst>
          </p:cNvPr>
          <p:cNvSpPr txBox="1"/>
          <p:nvPr/>
        </p:nvSpPr>
        <p:spPr>
          <a:xfrm>
            <a:off x="6433557" y="4281847"/>
            <a:ext cx="47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확인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15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예약내역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예약 내역 관리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/>
        </p:nvGraphicFramePr>
        <p:xfrm>
          <a:off x="7842250" y="525658"/>
          <a:ext cx="1958975" cy="291211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회원 이름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카테고리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예약 날짜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답변 날짜로 검색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날짜로 검색시에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달력 버튼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리스트에서 회원 이름 클릭 시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커서를 가져다 댔을 때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밑줄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답변이 완료 되었으면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답변한 날짜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답변이 안 된 예약은 공란으로 둠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예약내역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41850"/>
              </p:ext>
            </p:extLst>
          </p:nvPr>
        </p:nvGraphicFramePr>
        <p:xfrm>
          <a:off x="208997" y="1736552"/>
          <a:ext cx="737954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23">
                  <a:extLst>
                    <a:ext uri="{9D8B030D-6E8A-4147-A177-3AD203B41FA5}">
                      <a16:colId xmlns:a16="http://schemas.microsoft.com/office/drawing/2014/main" val="398767316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3569434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0185436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0886093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90110523"/>
                    </a:ext>
                  </a:extLst>
                </a:gridCol>
                <a:gridCol w="2131487">
                  <a:extLst>
                    <a:ext uri="{9D8B030D-6E8A-4147-A177-3AD203B41FA5}">
                      <a16:colId xmlns:a16="http://schemas.microsoft.com/office/drawing/2014/main" val="908673178"/>
                    </a:ext>
                  </a:extLst>
                </a:gridCol>
              </a:tblGrid>
              <a:tr h="246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상담사이름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상담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신청일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답변일                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675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 err="1"/>
                        <a:t>우거지</a:t>
                      </a:r>
                      <a:endParaRPr lang="ko-KR" altLang="en-US" sz="105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/>
                        <a:t>모태솔로보험</a:t>
                      </a:r>
                      <a:endParaRPr lang="en-US" altLang="ko-KR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19.12.24 12:00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19.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12.25 12:30      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3094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홍길동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/>
                        <a:t>펫보험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14:20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19.12.26 14:40      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44797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이순신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건강보험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10:30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                         </a:t>
                      </a:r>
                      <a:r>
                        <a:rPr lang="ko-KR" altLang="en-US" sz="1050" dirty="0" smtClean="0"/>
                        <a:t>미확인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568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 smtClean="0"/>
                        <a:t>김개똥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/>
                        <a:t>암보험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11:00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                        </a:t>
                      </a:r>
                      <a:r>
                        <a:rPr lang="ko-KR" altLang="en-US" sz="1050" dirty="0" smtClean="0"/>
                        <a:t>미확인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42428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박지성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여성건강보험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09:00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12.25 12:30      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05492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손흥민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애견보험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19.12.26 12:00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                        </a:t>
                      </a:r>
                      <a:r>
                        <a:rPr lang="ko-KR" altLang="en-US" sz="1050" dirty="0" smtClean="0"/>
                        <a:t>미확인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9883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31547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55509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6952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629431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84020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id="{4D6896C1-EC86-4BE0-B2E2-2B3CD43DB4F8}"/>
              </a:ext>
            </a:extLst>
          </p:cNvPr>
          <p:cNvSpPr/>
          <p:nvPr/>
        </p:nvSpPr>
        <p:spPr>
          <a:xfrm>
            <a:off x="560512" y="191683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FA88FE9-AF23-428F-80AD-AF588EDCE6DE}"/>
              </a:ext>
            </a:extLst>
          </p:cNvPr>
          <p:cNvGrpSpPr/>
          <p:nvPr/>
        </p:nvGrpSpPr>
        <p:grpSpPr>
          <a:xfrm>
            <a:off x="1989027" y="5106608"/>
            <a:ext cx="3245464" cy="195814"/>
            <a:chOff x="1895256" y="2636912"/>
            <a:chExt cx="3245464" cy="19581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B7BB086-35C7-43B6-BB4C-9018CE6D4B8A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A67D35B-CB67-4B45-9901-01BE9E2D3CDC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FD0E0DD-3319-4A79-AD81-04DE19F02DA5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F7DCC9-9FB5-49FD-9FED-6513842150C7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F34F58-DB84-4322-970A-47BB7339F0B1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33BBEDC-D378-4DD4-B36A-27D2629C2F70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856DAF0-2EFB-45AE-91FB-660760305C94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36FE309-8397-4637-AD9B-2CD65AC2E12A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EF3494F-30F3-4508-965E-AD0B4E3E3237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EFE0FF8-00F1-4886-B37A-020DD3C68F6B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B76A889-3594-4A4D-8E4C-3FFD4681B9BB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599B9CC-135F-4468-94D0-22047063199B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〈〈  〈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D9A27B-BB35-494E-897B-BA10C50DD4C5}"/>
              </a:ext>
            </a:extLst>
          </p:cNvPr>
          <p:cNvSpPr/>
          <p:nvPr/>
        </p:nvSpPr>
        <p:spPr>
          <a:xfrm>
            <a:off x="5813375" y="1384580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953F27-BF89-4CEB-882A-6B4ACA9D521F}"/>
              </a:ext>
            </a:extLst>
          </p:cNvPr>
          <p:cNvSpPr/>
          <p:nvPr/>
        </p:nvSpPr>
        <p:spPr>
          <a:xfrm>
            <a:off x="4841041" y="1384580"/>
            <a:ext cx="88540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just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회원이름      ▼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4751041" y="128125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42D2EC1-52D2-44E9-98AF-92EE4AB12440}"/>
              </a:ext>
            </a:extLst>
          </p:cNvPr>
          <p:cNvSpPr/>
          <p:nvPr/>
        </p:nvSpPr>
        <p:spPr>
          <a:xfrm>
            <a:off x="7180244" y="1384580"/>
            <a:ext cx="4076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E3426-C1D0-417D-A2AF-CB5EB4CC9987}"/>
              </a:ext>
            </a:extLst>
          </p:cNvPr>
          <p:cNvSpPr txBox="1"/>
          <p:nvPr/>
        </p:nvSpPr>
        <p:spPr>
          <a:xfrm>
            <a:off x="9057456" y="31875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n-ea"/>
                <a:ea typeface="+mn-ea"/>
              </a:rPr>
              <a:t>19.12.28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D1DCB-409B-421A-A056-3FC079EC63D9}"/>
              </a:ext>
            </a:extLst>
          </p:cNvPr>
          <p:cNvSpPr txBox="1"/>
          <p:nvPr/>
        </p:nvSpPr>
        <p:spPr>
          <a:xfrm>
            <a:off x="9057456" y="236538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6D9023-301B-44E5-80D5-63CACFA98F67}"/>
              </a:ext>
            </a:extLst>
          </p:cNvPr>
          <p:cNvSpPr/>
          <p:nvPr/>
        </p:nvSpPr>
        <p:spPr>
          <a:xfrm>
            <a:off x="5802514" y="164655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A4AA23-22CF-4D15-A5BB-2506AE303521}"/>
              </a:ext>
            </a:extLst>
          </p:cNvPr>
          <p:cNvCxnSpPr>
            <a:cxnSpLocks/>
          </p:cNvCxnSpPr>
          <p:nvPr/>
        </p:nvCxnSpPr>
        <p:spPr>
          <a:xfrm>
            <a:off x="6681192" y="1751392"/>
            <a:ext cx="0" cy="3002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예약내역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예약 내역 상세페이지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86861"/>
              </p:ext>
            </p:extLst>
          </p:nvPr>
        </p:nvGraphicFramePr>
        <p:xfrm>
          <a:off x="7842250" y="525658"/>
          <a:ext cx="1958975" cy="222377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클릭 시에 현재 페이지에서 추가 답변 내용 기존에 있던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답변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내용＇란에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새로운 답변 내용 추가 되면서 예약 내역 관리 창으로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넘어감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예약내역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E3426-C1D0-417D-A2AF-CB5EB4CC9987}"/>
              </a:ext>
            </a:extLst>
          </p:cNvPr>
          <p:cNvSpPr txBox="1"/>
          <p:nvPr/>
        </p:nvSpPr>
        <p:spPr>
          <a:xfrm>
            <a:off x="9057456" y="31875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n-ea"/>
                <a:ea typeface="+mn-ea"/>
              </a:rPr>
              <a:t>19.12.30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D1DCB-409B-421A-A056-3FC079EC63D9}"/>
              </a:ext>
            </a:extLst>
          </p:cNvPr>
          <p:cNvSpPr txBox="1"/>
          <p:nvPr/>
        </p:nvSpPr>
        <p:spPr>
          <a:xfrm>
            <a:off x="9057456" y="236538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07CD9D-E36F-4BD5-B11D-5A0BC7F80A3F}"/>
              </a:ext>
            </a:extLst>
          </p:cNvPr>
          <p:cNvSpPr/>
          <p:nvPr/>
        </p:nvSpPr>
        <p:spPr>
          <a:xfrm>
            <a:off x="704528" y="1340768"/>
            <a:ext cx="6264696" cy="39686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3B2547-D9EE-44F9-8956-B55FE8482289}"/>
              </a:ext>
            </a:extLst>
          </p:cNvPr>
          <p:cNvCxnSpPr/>
          <p:nvPr/>
        </p:nvCxnSpPr>
        <p:spPr>
          <a:xfrm>
            <a:off x="695884" y="2426366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925E6B-FBD0-444A-B107-DBF70D88BBFA}"/>
              </a:ext>
            </a:extLst>
          </p:cNvPr>
          <p:cNvCxnSpPr/>
          <p:nvPr/>
        </p:nvCxnSpPr>
        <p:spPr>
          <a:xfrm>
            <a:off x="704528" y="3504806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D0AC71-4EDA-4FB1-8D74-4F0C48E03E18}"/>
              </a:ext>
            </a:extLst>
          </p:cNvPr>
          <p:cNvCxnSpPr>
            <a:cxnSpLocks/>
          </p:cNvCxnSpPr>
          <p:nvPr/>
        </p:nvCxnSpPr>
        <p:spPr>
          <a:xfrm flipH="1">
            <a:off x="2205901" y="1340768"/>
            <a:ext cx="1" cy="108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6FF185-2066-4F2B-910F-E859A7334146}"/>
              </a:ext>
            </a:extLst>
          </p:cNvPr>
          <p:cNvCxnSpPr>
            <a:cxnSpLocks/>
          </p:cNvCxnSpPr>
          <p:nvPr/>
        </p:nvCxnSpPr>
        <p:spPr>
          <a:xfrm>
            <a:off x="5458959" y="2420888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0FB595-D41E-4C8B-9A89-E02658BEFD6E}"/>
              </a:ext>
            </a:extLst>
          </p:cNvPr>
          <p:cNvCxnSpPr>
            <a:cxnSpLocks/>
          </p:cNvCxnSpPr>
          <p:nvPr/>
        </p:nvCxnSpPr>
        <p:spPr>
          <a:xfrm>
            <a:off x="704528" y="155679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DDB38B3-F27A-4B39-9EA2-8470E0C0FFD8}"/>
              </a:ext>
            </a:extLst>
          </p:cNvPr>
          <p:cNvCxnSpPr>
            <a:cxnSpLocks/>
          </p:cNvCxnSpPr>
          <p:nvPr/>
        </p:nvCxnSpPr>
        <p:spPr>
          <a:xfrm>
            <a:off x="704528" y="177281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8A1D749-08A4-4B2A-AD33-EDE1CB3F82F6}"/>
              </a:ext>
            </a:extLst>
          </p:cNvPr>
          <p:cNvCxnSpPr>
            <a:cxnSpLocks/>
          </p:cNvCxnSpPr>
          <p:nvPr/>
        </p:nvCxnSpPr>
        <p:spPr>
          <a:xfrm>
            <a:off x="704528" y="198884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4B112C-24C1-4FA7-AAA5-7FFFC2102E24}"/>
              </a:ext>
            </a:extLst>
          </p:cNvPr>
          <p:cNvCxnSpPr>
            <a:cxnSpLocks/>
          </p:cNvCxnSpPr>
          <p:nvPr/>
        </p:nvCxnSpPr>
        <p:spPr>
          <a:xfrm>
            <a:off x="704528" y="2204864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6A921F-C21C-44D9-AB9E-2E37E00EC9FA}"/>
              </a:ext>
            </a:extLst>
          </p:cNvPr>
          <p:cNvCxnSpPr/>
          <p:nvPr/>
        </p:nvCxnSpPr>
        <p:spPr>
          <a:xfrm>
            <a:off x="2216696" y="1556792"/>
            <a:ext cx="4752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43C31-20F5-4B15-9C58-3275B72C263A}"/>
              </a:ext>
            </a:extLst>
          </p:cNvPr>
          <p:cNvSpPr txBox="1"/>
          <p:nvPr/>
        </p:nvSpPr>
        <p:spPr>
          <a:xfrm>
            <a:off x="680584" y="1333479"/>
            <a:ext cx="316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latin typeface="+mn-ea"/>
                <a:ea typeface="+mn-ea"/>
              </a:rPr>
              <a:t>상담자명</a:t>
            </a:r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이순신</a:t>
            </a:r>
            <a:r>
              <a:rPr lang="en-US" altLang="ko-KR" dirty="0" smtClean="0">
                <a:latin typeface="+mn-ea"/>
                <a:ea typeface="+mn-ea"/>
              </a:rPr>
              <a:t>            </a:t>
            </a:r>
            <a:r>
              <a:rPr lang="ko-KR" altLang="en-US" b="1" dirty="0">
                <a:latin typeface="+mn-ea"/>
                <a:ea typeface="+mn-ea"/>
              </a:rPr>
              <a:t>질문 내용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84751-48CB-4025-8776-A1B0B74D6303}"/>
              </a:ext>
            </a:extLst>
          </p:cNvPr>
          <p:cNvSpPr txBox="1"/>
          <p:nvPr/>
        </p:nvSpPr>
        <p:spPr>
          <a:xfrm>
            <a:off x="678678" y="1548574"/>
            <a:ext cx="15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성별          여성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2497F7-B777-4915-9208-8250398F3B3E}"/>
              </a:ext>
            </a:extLst>
          </p:cNvPr>
          <p:cNvSpPr txBox="1"/>
          <p:nvPr/>
        </p:nvSpPr>
        <p:spPr>
          <a:xfrm>
            <a:off x="661734" y="1985346"/>
            <a:ext cx="1611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전화번호     </a:t>
            </a:r>
            <a:r>
              <a:rPr lang="en-US" altLang="ko-KR" dirty="0">
                <a:latin typeface="+mn-ea"/>
              </a:rPr>
              <a:t>01031605064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5A9928-A8E0-43ED-A93A-FADD0ABF1113}"/>
              </a:ext>
            </a:extLst>
          </p:cNvPr>
          <p:cNvSpPr txBox="1"/>
          <p:nvPr/>
        </p:nvSpPr>
        <p:spPr>
          <a:xfrm>
            <a:off x="685065" y="1767311"/>
            <a:ext cx="15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나이          </a:t>
            </a:r>
            <a:r>
              <a:rPr lang="en-US" altLang="ko-KR" dirty="0">
                <a:latin typeface="+mn-ea"/>
                <a:ea typeface="+mn-ea"/>
              </a:rPr>
              <a:t>21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BBDA32-524C-461F-A868-95262CFDB90F}"/>
              </a:ext>
            </a:extLst>
          </p:cNvPr>
          <p:cNvSpPr txBox="1"/>
          <p:nvPr/>
        </p:nvSpPr>
        <p:spPr>
          <a:xfrm>
            <a:off x="696735" y="2196991"/>
            <a:ext cx="1147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분류          펫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40CEB9-6B28-4E92-93E1-AFDFD521F2C7}"/>
              </a:ext>
            </a:extLst>
          </p:cNvPr>
          <p:cNvCxnSpPr>
            <a:cxnSpLocks/>
          </p:cNvCxnSpPr>
          <p:nvPr/>
        </p:nvCxnSpPr>
        <p:spPr>
          <a:xfrm>
            <a:off x="1352600" y="1340768"/>
            <a:ext cx="0" cy="1085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4FFA05A-F4B3-4CA5-9E63-84E83087155E}"/>
              </a:ext>
            </a:extLst>
          </p:cNvPr>
          <p:cNvSpPr txBox="1"/>
          <p:nvPr/>
        </p:nvSpPr>
        <p:spPr>
          <a:xfrm>
            <a:off x="2195107" y="1552057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?</a:t>
            </a:r>
          </a:p>
          <a:p>
            <a:pPr algn="just"/>
            <a:r>
              <a:rPr lang="ko-KR" altLang="en-US" dirty="0">
                <a:latin typeface="+mn-ea"/>
              </a:rPr>
              <a:t>제가 </a:t>
            </a:r>
            <a:r>
              <a:rPr lang="ko-KR" altLang="en-US" dirty="0" err="1" smtClean="0">
                <a:latin typeface="+mn-ea"/>
              </a:rPr>
              <a:t>투팩쓰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펫보험을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들고싶은데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얘는 </a:t>
            </a:r>
            <a:r>
              <a:rPr lang="ko-KR" altLang="en-US" dirty="0" err="1">
                <a:latin typeface="+mn-ea"/>
              </a:rPr>
              <a:t>포메구요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개월인데요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강아지 이지만 약간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</a:t>
            </a:r>
            <a:r>
              <a:rPr lang="ko-KR" altLang="en-US" dirty="0">
                <a:latin typeface="+mn-ea"/>
              </a:rPr>
              <a:t>를 닮았거든요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혹시 보험료 할인이 되나요</a:t>
            </a:r>
            <a:r>
              <a:rPr lang="en-US" altLang="ko-KR" dirty="0">
                <a:latin typeface="+mn-ea"/>
              </a:rPr>
              <a:t>?</a:t>
            </a:r>
          </a:p>
          <a:p>
            <a:pPr algn="just"/>
            <a:endParaRPr lang="ko-KR" altLang="en-US" dirty="0"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6AA2DAE-5C70-4605-A676-56A5E8CB1F63}"/>
              </a:ext>
            </a:extLst>
          </p:cNvPr>
          <p:cNvCxnSpPr>
            <a:cxnSpLocks/>
          </p:cNvCxnSpPr>
          <p:nvPr/>
        </p:nvCxnSpPr>
        <p:spPr>
          <a:xfrm>
            <a:off x="5458962" y="265145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3795F9-DA2D-4194-BAC4-639B6B134F72}"/>
              </a:ext>
            </a:extLst>
          </p:cNvPr>
          <p:cNvCxnSpPr>
            <a:cxnSpLocks/>
          </p:cNvCxnSpPr>
          <p:nvPr/>
        </p:nvCxnSpPr>
        <p:spPr>
          <a:xfrm>
            <a:off x="5458962" y="286747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806D00D-BB62-4A42-9217-ED686284ADE6}"/>
              </a:ext>
            </a:extLst>
          </p:cNvPr>
          <p:cNvCxnSpPr>
            <a:cxnSpLocks/>
          </p:cNvCxnSpPr>
          <p:nvPr/>
        </p:nvCxnSpPr>
        <p:spPr>
          <a:xfrm>
            <a:off x="5458962" y="308350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670E84-02C5-4CF2-88CB-29C6B5C3C6CF}"/>
              </a:ext>
            </a:extLst>
          </p:cNvPr>
          <p:cNvSpPr txBox="1"/>
          <p:nvPr/>
        </p:nvSpPr>
        <p:spPr>
          <a:xfrm>
            <a:off x="5458960" y="2651452"/>
            <a:ext cx="15121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분류          펫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7D72ED-398F-435E-8247-CDCB66977794}"/>
              </a:ext>
            </a:extLst>
          </p:cNvPr>
          <p:cNvSpPr txBox="1"/>
          <p:nvPr/>
        </p:nvSpPr>
        <p:spPr>
          <a:xfrm>
            <a:off x="5457073" y="2852936"/>
            <a:ext cx="15121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답변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형태</a:t>
            </a:r>
            <a:r>
              <a:rPr lang="ko-KR" altLang="en-US" dirty="0">
                <a:latin typeface="+mn-ea"/>
                <a:ea typeface="+mn-ea"/>
              </a:rPr>
              <a:t>        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37B1C0-E263-412B-8F50-272B14362311}"/>
              </a:ext>
            </a:extLst>
          </p:cNvPr>
          <p:cNvCxnSpPr>
            <a:cxnSpLocks/>
          </p:cNvCxnSpPr>
          <p:nvPr/>
        </p:nvCxnSpPr>
        <p:spPr>
          <a:xfrm>
            <a:off x="6105128" y="2420888"/>
            <a:ext cx="0" cy="446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62399A-9961-4E68-9FDF-0FC6488F980F}"/>
              </a:ext>
            </a:extLst>
          </p:cNvPr>
          <p:cNvCxnSpPr/>
          <p:nvPr/>
        </p:nvCxnSpPr>
        <p:spPr>
          <a:xfrm>
            <a:off x="706431" y="2647458"/>
            <a:ext cx="4752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1748448-8550-4965-83BB-C76FAA61D6D1}"/>
              </a:ext>
            </a:extLst>
          </p:cNvPr>
          <p:cNvSpPr txBox="1"/>
          <p:nvPr/>
        </p:nvSpPr>
        <p:spPr>
          <a:xfrm>
            <a:off x="664087" y="2419960"/>
            <a:ext cx="6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 답변 내용</a:t>
            </a:r>
            <a:r>
              <a:rPr lang="en-US" altLang="ko-KR" b="1" dirty="0">
                <a:latin typeface="+mn-ea"/>
                <a:ea typeface="+mn-ea"/>
              </a:rPr>
              <a:t>					   </a:t>
            </a:r>
            <a:r>
              <a:rPr lang="ko-KR" altLang="en-US" dirty="0">
                <a:latin typeface="+mn-ea"/>
              </a:rPr>
              <a:t>  </a:t>
            </a:r>
            <a:r>
              <a:rPr lang="ko-KR" altLang="en-US" dirty="0" err="1">
                <a:latin typeface="+mn-ea"/>
              </a:rPr>
              <a:t>상담사명</a:t>
            </a:r>
            <a:r>
              <a:rPr lang="en-US" altLang="ko-KR" dirty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김정운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E8E8A5-B7A8-41EE-9397-055879AE1E85}"/>
              </a:ext>
            </a:extLst>
          </p:cNvPr>
          <p:cNvSpPr txBox="1"/>
          <p:nvPr/>
        </p:nvSpPr>
        <p:spPr>
          <a:xfrm>
            <a:off x="685065" y="2699591"/>
            <a:ext cx="4264956" cy="94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이혜진님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r>
              <a:rPr lang="ko-KR" altLang="en-US" dirty="0" err="1">
                <a:latin typeface="+mn-ea"/>
              </a:rPr>
              <a:t>펫보험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상담사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김정운입니다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이혜진님이 질문해주신 내용에 대한 답변은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 err="1">
                <a:latin typeface="+mn-ea"/>
              </a:rPr>
              <a:t>차은우를</a:t>
            </a:r>
            <a:r>
              <a:rPr lang="ko-KR" altLang="en-US" dirty="0">
                <a:latin typeface="+mn-ea"/>
              </a:rPr>
              <a:t> 닮았다고 하여서 보험료 할인을 해드리는 것은 따로 힘들다는 점 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양해 부탁드립니다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endParaRPr lang="ko-KR" altLang="en-US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D8A55C-A537-4160-98F9-E62FDB004C92}"/>
              </a:ext>
            </a:extLst>
          </p:cNvPr>
          <p:cNvSpPr txBox="1"/>
          <p:nvPr/>
        </p:nvSpPr>
        <p:spPr>
          <a:xfrm>
            <a:off x="5445386" y="3177843"/>
            <a:ext cx="123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카카오톡  채팅 전송    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04B7B42-CDB2-4E1A-9BEB-801DFF661B6E}"/>
              </a:ext>
            </a:extLst>
          </p:cNvPr>
          <p:cNvCxnSpPr/>
          <p:nvPr/>
        </p:nvCxnSpPr>
        <p:spPr>
          <a:xfrm>
            <a:off x="704528" y="3717032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A44F050-A680-449B-A18A-6CC06407A6B9}"/>
              </a:ext>
            </a:extLst>
          </p:cNvPr>
          <p:cNvSpPr txBox="1"/>
          <p:nvPr/>
        </p:nvSpPr>
        <p:spPr>
          <a:xfrm>
            <a:off x="671831" y="3512096"/>
            <a:ext cx="17815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 추가 답변 진행</a:t>
            </a:r>
            <a:r>
              <a:rPr lang="en-US" altLang="ko-KR" b="1" dirty="0">
                <a:latin typeface="+mn-ea"/>
                <a:ea typeface="+mn-ea"/>
              </a:rPr>
              <a:t>					</a:t>
            </a:r>
            <a:r>
              <a:rPr lang="en-US" altLang="ko-KR" dirty="0">
                <a:latin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581347-145F-49DD-89F1-56985DDD5BA5}"/>
              </a:ext>
            </a:extLst>
          </p:cNvPr>
          <p:cNvSpPr txBox="1"/>
          <p:nvPr/>
        </p:nvSpPr>
        <p:spPr>
          <a:xfrm>
            <a:off x="661734" y="3724290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이혜진님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r>
              <a:rPr lang="ko-KR" altLang="en-US" dirty="0" err="1">
                <a:latin typeface="+mn-ea"/>
              </a:rPr>
              <a:t>펫보험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상담사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김정운입니다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이혜진님이 질문해주신 내용에 대한 추가 답변을 드리겠습니다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r>
              <a:rPr lang="ko-KR" altLang="en-US" dirty="0">
                <a:latin typeface="+mn-ea"/>
              </a:rPr>
              <a:t>약간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5%, </a:t>
            </a:r>
            <a:r>
              <a:rPr lang="ko-KR" altLang="en-US" dirty="0">
                <a:latin typeface="+mn-ea"/>
              </a:rPr>
              <a:t>많이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10% </a:t>
            </a:r>
            <a:r>
              <a:rPr lang="ko-KR" altLang="en-US" dirty="0">
                <a:latin typeface="+mn-ea"/>
              </a:rPr>
              <a:t>할인이 되는 펫 보험 상품이 나왔는데요</a:t>
            </a:r>
            <a:r>
              <a:rPr lang="en-US" altLang="ko-KR" dirty="0">
                <a:latin typeface="+mn-ea"/>
              </a:rPr>
              <a:t>,</a:t>
            </a:r>
          </a:p>
          <a:p>
            <a:pPr algn="just"/>
            <a:r>
              <a:rPr lang="ko-KR" altLang="en-US" dirty="0">
                <a:latin typeface="+mn-ea"/>
              </a:rPr>
              <a:t>관심 있으시다면 참고 부탁드리겠습니다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CC5990D6-7B58-46F9-B264-7A47EFC9C3D5}"/>
              </a:ext>
            </a:extLst>
          </p:cNvPr>
          <p:cNvCxnSpPr>
            <a:cxnSpLocks/>
          </p:cNvCxnSpPr>
          <p:nvPr/>
        </p:nvCxnSpPr>
        <p:spPr>
          <a:xfrm>
            <a:off x="5457073" y="3721275"/>
            <a:ext cx="0" cy="158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AAFF66B-869B-4201-9FE3-3A751740A709}"/>
              </a:ext>
            </a:extLst>
          </p:cNvPr>
          <p:cNvSpPr/>
          <p:nvPr/>
        </p:nvSpPr>
        <p:spPr>
          <a:xfrm>
            <a:off x="5667578" y="3847463"/>
            <a:ext cx="1091141" cy="215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 전송하기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270B83-0E64-40CB-9B79-2362AF555EC1}"/>
              </a:ext>
            </a:extLst>
          </p:cNvPr>
          <p:cNvSpPr/>
          <p:nvPr/>
        </p:nvSpPr>
        <p:spPr>
          <a:xfrm>
            <a:off x="5667579" y="4175104"/>
            <a:ext cx="1091140" cy="2067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전송하기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EAA69C2-9556-4EB6-B9B0-F022FAF2AC27}"/>
              </a:ext>
            </a:extLst>
          </p:cNvPr>
          <p:cNvSpPr/>
          <p:nvPr/>
        </p:nvSpPr>
        <p:spPr>
          <a:xfrm>
            <a:off x="5684591" y="4776418"/>
            <a:ext cx="478868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D4B3D2F-3246-4CC8-8402-4A0477115D38}"/>
              </a:ext>
            </a:extLst>
          </p:cNvPr>
          <p:cNvSpPr/>
          <p:nvPr/>
        </p:nvSpPr>
        <p:spPr>
          <a:xfrm>
            <a:off x="6260655" y="4776418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6D9023-301B-44E5-80D5-63CACFA98F67}"/>
              </a:ext>
            </a:extLst>
          </p:cNvPr>
          <p:cNvSpPr/>
          <p:nvPr/>
        </p:nvSpPr>
        <p:spPr>
          <a:xfrm>
            <a:off x="6195000" y="466282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03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6475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문서가이드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051E7-6734-4947-939D-8CEF8E3C694C}"/>
              </a:ext>
            </a:extLst>
          </p:cNvPr>
          <p:cNvSpPr txBox="1"/>
          <p:nvPr/>
        </p:nvSpPr>
        <p:spPr>
          <a:xfrm>
            <a:off x="159431" y="612423"/>
            <a:ext cx="397244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문서 가이드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1BF0CB-DC45-4CAE-A42F-9C0C48270328}"/>
              </a:ext>
            </a:extLst>
          </p:cNvPr>
          <p:cNvCxnSpPr/>
          <p:nvPr/>
        </p:nvCxnSpPr>
        <p:spPr>
          <a:xfrm>
            <a:off x="254977" y="916598"/>
            <a:ext cx="940776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220">
            <a:extLst>
              <a:ext uri="{FF2B5EF4-FFF2-40B4-BE49-F238E27FC236}">
                <a16:creationId xmlns:a16="http://schemas.microsoft.com/office/drawing/2014/main" id="{EC2D96D5-4ECA-41EB-B32F-07D269C2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1571"/>
              </p:ext>
            </p:extLst>
          </p:nvPr>
        </p:nvGraphicFramePr>
        <p:xfrm>
          <a:off x="254977" y="1250479"/>
          <a:ext cx="9407770" cy="1879600"/>
        </p:xfrm>
        <a:graphic>
          <a:graphicData uri="http://schemas.openxmlformats.org/drawingml/2006/table">
            <a:tbl>
              <a:tblPr/>
              <a:tblGrid>
                <a:gridCol w="3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개발과제명을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필요할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IA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설계서와 매칭하여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필요할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IA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설계서와 매칭하여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필요할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IA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설계서와 매칭하여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슬라이드탭의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제목과 연동되는 항목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분량이 많은 문서의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역할을 겸한다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작성자를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통상의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수행 회사명을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페이지 최초작성일을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판형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구현시의 정렬이나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형태를 전체적으로 보기 위해서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우측의 설명 영역이 없는 전체화면과 설명화면을 구분할 수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레이아웃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설정에서 슬라이드 마스터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389">
            <a:extLst>
              <a:ext uri="{FF2B5EF4-FFF2-40B4-BE49-F238E27FC236}">
                <a16:creationId xmlns:a16="http://schemas.microsoft.com/office/drawing/2014/main" id="{266AC8F7-2215-4DDF-B194-1DCEEB5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980728"/>
            <a:ext cx="854721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화면설명</a:t>
            </a:r>
          </a:p>
        </p:txBody>
      </p:sp>
      <p:sp>
        <p:nvSpPr>
          <p:cNvPr id="13" name="Text Box 389">
            <a:extLst>
              <a:ext uri="{FF2B5EF4-FFF2-40B4-BE49-F238E27FC236}">
                <a16:creationId xmlns:a16="http://schemas.microsoft.com/office/drawing/2014/main" id="{CB5CC97C-B374-44C0-B8C5-D3CEFBAE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3219103"/>
            <a:ext cx="883575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폰트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BF994-AF4F-4B48-8105-DDDDBC49FE2D}"/>
              </a:ext>
            </a:extLst>
          </p:cNvPr>
          <p:cNvSpPr txBox="1"/>
          <p:nvPr/>
        </p:nvSpPr>
        <p:spPr>
          <a:xfrm>
            <a:off x="344488" y="346532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사용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맑은 고딕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8pt,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먹색계열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강조나 타이틀 여부에 따라 크기와 굵기 색상 임의로 조정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389">
            <a:extLst>
              <a:ext uri="{FF2B5EF4-FFF2-40B4-BE49-F238E27FC236}">
                <a16:creationId xmlns:a16="http://schemas.microsoft.com/office/drawing/2014/main" id="{96F4A980-D87A-4426-A3F2-56106047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3926988"/>
            <a:ext cx="1140056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기능버튼 사용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ADFD492-D1DB-4B0F-BEBD-3650E633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15047"/>
              </p:ext>
            </p:extLst>
          </p:nvPr>
        </p:nvGraphicFramePr>
        <p:xfrm>
          <a:off x="254976" y="4205782"/>
          <a:ext cx="94077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라디오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셀렉박스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0CE725-1981-4A1A-82E1-D776766D2AC4}"/>
              </a:ext>
            </a:extLst>
          </p:cNvPr>
          <p:cNvSpPr/>
          <p:nvPr/>
        </p:nvSpPr>
        <p:spPr>
          <a:xfrm>
            <a:off x="1171283" y="4279539"/>
            <a:ext cx="64807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버튼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CA579-13BE-49D5-9C26-2AEFD7EFE830}"/>
              </a:ext>
            </a:extLst>
          </p:cNvPr>
          <p:cNvGrpSpPr/>
          <p:nvPr/>
        </p:nvGrpSpPr>
        <p:grpSpPr>
          <a:xfrm>
            <a:off x="3575683" y="4290425"/>
            <a:ext cx="1512005" cy="215444"/>
            <a:chOff x="3575683" y="4290425"/>
            <a:chExt cx="1512005" cy="2154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241015-F7E6-493D-AEAE-085C1E6F25F6}"/>
                </a:ext>
              </a:extLst>
            </p:cNvPr>
            <p:cNvSpPr txBox="1"/>
            <p:nvPr/>
          </p:nvSpPr>
          <p:spPr>
            <a:xfrm>
              <a:off x="3686567" y="4290425"/>
              <a:ext cx="14011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선택          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미선택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C8C1447-921F-4748-A2FA-14151EEEBB75}"/>
                </a:ext>
              </a:extLst>
            </p:cNvPr>
            <p:cNvSpPr/>
            <p:nvPr/>
          </p:nvSpPr>
          <p:spPr>
            <a:xfrm>
              <a:off x="3575683" y="4321946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7AE1BD-B47F-42D7-A6E2-FC85C18199D8}"/>
                </a:ext>
              </a:extLst>
            </p:cNvPr>
            <p:cNvSpPr/>
            <p:nvPr/>
          </p:nvSpPr>
          <p:spPr>
            <a:xfrm>
              <a:off x="4175217" y="4313782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B3D9428-72AF-4DD4-82F1-AAD2A35A9340}"/>
                </a:ext>
              </a:extLst>
            </p:cNvPr>
            <p:cNvSpPr/>
            <p:nvPr/>
          </p:nvSpPr>
          <p:spPr>
            <a:xfrm>
              <a:off x="4212413" y="4350978"/>
              <a:ext cx="72566" cy="725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3C02B4F-871A-4834-8CE8-0D012B29F147}"/>
              </a:ext>
            </a:extLst>
          </p:cNvPr>
          <p:cNvGrpSpPr/>
          <p:nvPr/>
        </p:nvGrpSpPr>
        <p:grpSpPr>
          <a:xfrm>
            <a:off x="5864407" y="4278391"/>
            <a:ext cx="1059929" cy="215444"/>
            <a:chOff x="4160912" y="2206225"/>
            <a:chExt cx="1059929" cy="2154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AEDCAF-2581-4848-8197-2AAA66643DE0}"/>
                </a:ext>
              </a:extLst>
            </p:cNvPr>
            <p:cNvSpPr/>
            <p:nvPr/>
          </p:nvSpPr>
          <p:spPr>
            <a:xfrm>
              <a:off x="4160912" y="2245911"/>
              <a:ext cx="133350" cy="133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9EE701-6044-4B4F-B9E7-174296CD6907}"/>
                </a:ext>
              </a:extLst>
            </p:cNvPr>
            <p:cNvSpPr txBox="1"/>
            <p:nvPr/>
          </p:nvSpPr>
          <p:spPr>
            <a:xfrm>
              <a:off x="4279404" y="2206225"/>
              <a:ext cx="9414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체크박스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769A3B-9600-4628-A84D-DD65ECE13980}"/>
              </a:ext>
            </a:extLst>
          </p:cNvPr>
          <p:cNvSpPr/>
          <p:nvPr/>
        </p:nvSpPr>
        <p:spPr>
          <a:xfrm>
            <a:off x="1171283" y="4655177"/>
            <a:ext cx="92476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박스 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1615AA-E1DE-4DEE-997C-640A92B70B3D}"/>
              </a:ext>
            </a:extLst>
          </p:cNvPr>
          <p:cNvSpPr/>
          <p:nvPr/>
        </p:nvSpPr>
        <p:spPr>
          <a:xfrm>
            <a:off x="8223055" y="4283307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5BC7B1-BDB2-4289-93CB-0454846EA47C}"/>
              </a:ext>
            </a:extLst>
          </p:cNvPr>
          <p:cNvGrpSpPr/>
          <p:nvPr/>
        </p:nvGrpSpPr>
        <p:grpSpPr>
          <a:xfrm>
            <a:off x="3553217" y="4649896"/>
            <a:ext cx="2592288" cy="216024"/>
            <a:chOff x="344488" y="2582738"/>
            <a:chExt cx="2592288" cy="2160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C5CC07-9FCB-48A3-A2B8-1B9E718D6224}"/>
                </a:ext>
              </a:extLst>
            </p:cNvPr>
            <p:cNvSpPr/>
            <p:nvPr/>
          </p:nvSpPr>
          <p:spPr>
            <a:xfrm>
              <a:off x="344488" y="2582738"/>
              <a:ext cx="648072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4550B3-A99B-4C1A-8A9B-034502C13535}"/>
                </a:ext>
              </a:extLst>
            </p:cNvPr>
            <p:cNvSpPr/>
            <p:nvPr/>
          </p:nvSpPr>
          <p:spPr>
            <a:xfrm>
              <a:off x="992560" y="2582738"/>
              <a:ext cx="64807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127B47-9D04-43E5-8995-B7B4028189D5}"/>
                </a:ext>
              </a:extLst>
            </p:cNvPr>
            <p:cNvSpPr/>
            <p:nvPr/>
          </p:nvSpPr>
          <p:spPr>
            <a:xfrm>
              <a:off x="1640632" y="2582738"/>
              <a:ext cx="64807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 탭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1AB406-8E12-40FF-A7C3-4D6174723750}"/>
                </a:ext>
              </a:extLst>
            </p:cNvPr>
            <p:cNvSpPr/>
            <p:nvPr/>
          </p:nvSpPr>
          <p:spPr>
            <a:xfrm>
              <a:off x="2288704" y="2582738"/>
              <a:ext cx="64807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 탭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CB09016-1763-4457-8729-4785B663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35" y="4670111"/>
            <a:ext cx="206252" cy="1958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A3B6CE-279C-4FEF-AE07-A962C3C0FAD6}"/>
              </a:ext>
            </a:extLst>
          </p:cNvPr>
          <p:cNvGrpSpPr/>
          <p:nvPr/>
        </p:nvGrpSpPr>
        <p:grpSpPr>
          <a:xfrm>
            <a:off x="1279861" y="5038913"/>
            <a:ext cx="3245464" cy="195814"/>
            <a:chOff x="1895256" y="2636912"/>
            <a:chExt cx="3245464" cy="1958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C21E6C-D4E9-4A9F-AE77-38C5E1760BED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99EF80-E22E-4437-BFA0-C6BEFE63606A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188A33-5FE0-4D25-9946-2AF23D009521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F67B2D-8F7B-42D1-9616-ACFBB3A7659F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C4755F8-12A6-4921-A244-870F98FC5538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4469954-A00C-4D06-B8F0-6C8F80DE5FEA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6AE3320-029F-4917-9776-F7C39FBD40FC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7CCBC2C-C061-44AC-9AFB-2490217BA1FC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EDDA303-35EE-477A-9E60-56635ED8BE86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37C9576-B096-416A-BE70-3A17CAA6A01F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1EB136-FC93-48DC-A65A-1B7A7D23528F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0D8120-B05D-479F-AC05-F0EE5749EAF1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〈〈  〈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 Box 389">
            <a:extLst>
              <a:ext uri="{FF2B5EF4-FFF2-40B4-BE49-F238E27FC236}">
                <a16:creationId xmlns:a16="http://schemas.microsoft.com/office/drawing/2014/main" id="{2D1D6089-9716-47A9-8147-9124DCA98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5487229"/>
            <a:ext cx="883575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박스 사용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79C02F-1B69-427C-A580-04F239158FF7}"/>
              </a:ext>
            </a:extLst>
          </p:cNvPr>
          <p:cNvSpPr/>
          <p:nvPr/>
        </p:nvSpPr>
        <p:spPr>
          <a:xfrm>
            <a:off x="254977" y="5747554"/>
            <a:ext cx="1193544" cy="777951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69B43F0-7DCF-4D03-831D-6666155A7117}"/>
              </a:ext>
            </a:extLst>
          </p:cNvPr>
          <p:cNvGrpSpPr/>
          <p:nvPr/>
        </p:nvGrpSpPr>
        <p:grpSpPr>
          <a:xfrm>
            <a:off x="1258960" y="6330527"/>
            <a:ext cx="144984" cy="144045"/>
            <a:chOff x="7104185" y="4246575"/>
            <a:chExt cx="1398240" cy="13891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606EFC-528E-4103-9A9F-A5FFEE338626}"/>
                </a:ext>
              </a:extLst>
            </p:cNvPr>
            <p:cNvSpPr/>
            <p:nvPr/>
          </p:nvSpPr>
          <p:spPr>
            <a:xfrm>
              <a:off x="7113240" y="4246575"/>
              <a:ext cx="1389185" cy="13891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7243CF4-A892-486A-BA68-A04797A8B5F3}"/>
                </a:ext>
              </a:extLst>
            </p:cNvPr>
            <p:cNvCxnSpPr/>
            <p:nvPr/>
          </p:nvCxnSpPr>
          <p:spPr>
            <a:xfrm flipV="1">
              <a:off x="7104185" y="4990214"/>
              <a:ext cx="378069" cy="33410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555B625-48E8-4693-AC9A-01D099696C35}"/>
                </a:ext>
              </a:extLst>
            </p:cNvPr>
            <p:cNvCxnSpPr/>
            <p:nvPr/>
          </p:nvCxnSpPr>
          <p:spPr>
            <a:xfrm flipH="1" flipV="1">
              <a:off x="7479507" y="4983956"/>
              <a:ext cx="702468" cy="64849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BAF1BE-487C-42DD-9E32-221CB62A7DF9}"/>
                </a:ext>
              </a:extLst>
            </p:cNvPr>
            <p:cNvCxnSpPr/>
            <p:nvPr/>
          </p:nvCxnSpPr>
          <p:spPr>
            <a:xfrm flipV="1">
              <a:off x="7712075" y="4865174"/>
              <a:ext cx="307901" cy="322776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82D3FA-CAEE-44CC-87B1-12737F9CF222}"/>
                </a:ext>
              </a:extLst>
            </p:cNvPr>
            <p:cNvCxnSpPr/>
            <p:nvPr/>
          </p:nvCxnSpPr>
          <p:spPr>
            <a:xfrm flipH="1" flipV="1">
              <a:off x="8019977" y="4865173"/>
              <a:ext cx="481086" cy="43072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62972D2-6D13-40AF-A5E3-76AF422F61C8}"/>
                </a:ext>
              </a:extLst>
            </p:cNvPr>
            <p:cNvSpPr/>
            <p:nvPr/>
          </p:nvSpPr>
          <p:spPr>
            <a:xfrm>
              <a:off x="7329264" y="4427443"/>
              <a:ext cx="422275" cy="4222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B9CED3-D2B4-4B45-8E49-B2F7B0DD5CFA}"/>
              </a:ext>
            </a:extLst>
          </p:cNvPr>
          <p:cNvSpPr/>
          <p:nvPr/>
        </p:nvSpPr>
        <p:spPr>
          <a:xfrm>
            <a:off x="1602150" y="5747554"/>
            <a:ext cx="1178396" cy="777951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4350666-CABC-4374-B05E-D7D2F3E5B89E}"/>
              </a:ext>
            </a:extLst>
          </p:cNvPr>
          <p:cNvGrpSpPr/>
          <p:nvPr/>
        </p:nvGrpSpPr>
        <p:grpSpPr>
          <a:xfrm>
            <a:off x="2588987" y="6330527"/>
            <a:ext cx="142217" cy="144045"/>
            <a:chOff x="4310551" y="4989494"/>
            <a:chExt cx="253326" cy="25332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361A77-C1A8-413F-905E-619236BA7493}"/>
                </a:ext>
              </a:extLst>
            </p:cNvPr>
            <p:cNvSpPr/>
            <p:nvPr/>
          </p:nvSpPr>
          <p:spPr>
            <a:xfrm>
              <a:off x="4310551" y="4989494"/>
              <a:ext cx="253326" cy="253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0412972-C548-4930-869F-7E03F70AD012}"/>
                </a:ext>
              </a:extLst>
            </p:cNvPr>
            <p:cNvSpPr/>
            <p:nvPr/>
          </p:nvSpPr>
          <p:spPr>
            <a:xfrm rot="5400000">
              <a:off x="4395995" y="5075109"/>
              <a:ext cx="101319" cy="873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0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3933-F8E9-4968-B9FC-B1C9D608C1BB}"/>
              </a:ext>
            </a:extLst>
          </p:cNvPr>
          <p:cNvSpPr txBox="1">
            <a:spLocks/>
          </p:cNvSpPr>
          <p:nvPr/>
        </p:nvSpPr>
        <p:spPr>
          <a:xfrm>
            <a:off x="488505" y="3037829"/>
            <a:ext cx="7560840" cy="4714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2000" b="1" dirty="0">
                <a:latin typeface="+mn-ea"/>
                <a:ea typeface="+mn-ea"/>
              </a:rPr>
              <a:t>사용자 화면 </a:t>
            </a:r>
            <a:r>
              <a:rPr kumimoji="0" lang="en-US" altLang="ko-KR" sz="2000" b="1" dirty="0">
                <a:latin typeface="+mn-ea"/>
                <a:ea typeface="+mn-ea"/>
              </a:rPr>
              <a:t>- </a:t>
            </a:r>
            <a:r>
              <a:rPr kumimoji="0" lang="ko-KR" altLang="en-US" sz="2000" b="1" dirty="0">
                <a:latin typeface="+mn-ea"/>
                <a:ea typeface="+mn-ea"/>
              </a:rPr>
              <a:t>채팅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3049" y="2794803"/>
            <a:ext cx="1944216" cy="39451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전화 상담 신청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0093" y="3316556"/>
            <a:ext cx="1710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지금 상담을 원하면 클릭</a:t>
            </a:r>
            <a:r>
              <a:rPr lang="en-US" altLang="ko-KR" sz="700" dirty="0" smtClean="0">
                <a:latin typeface="+mn-ea"/>
                <a:ea typeface="+mn-ea"/>
              </a:rPr>
              <a:t>!!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53049" y="3508936"/>
            <a:ext cx="1944216" cy="394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 : 1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실시간 채팅 상담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742" y="395193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1688-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4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5418" y="4208161"/>
            <a:ext cx="1710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평일 </a:t>
            </a:r>
            <a:r>
              <a:rPr lang="en-US" altLang="ko-KR" sz="700" dirty="0" smtClean="0">
                <a:latin typeface="+mn-ea"/>
                <a:ea typeface="+mn-ea"/>
              </a:rPr>
              <a:t>9~18</a:t>
            </a:r>
            <a:r>
              <a:rPr lang="ko-KR" altLang="en-US" sz="700" dirty="0" smtClean="0">
                <a:latin typeface="+mn-ea"/>
                <a:ea typeface="+mn-ea"/>
              </a:rPr>
              <a:t>시</a:t>
            </a:r>
            <a:r>
              <a:rPr lang="en-US" altLang="ko-KR" sz="700" dirty="0" smtClean="0">
                <a:latin typeface="+mn-ea"/>
                <a:ea typeface="+mn-ea"/>
              </a:rPr>
              <a:t>, </a:t>
            </a:r>
            <a:r>
              <a:rPr lang="ko-KR" altLang="en-US" sz="700" dirty="0" smtClean="0">
                <a:latin typeface="+mn-ea"/>
                <a:ea typeface="+mn-ea"/>
              </a:rPr>
              <a:t>주말 휴무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397" y="2116758"/>
            <a:ext cx="8730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 smtClean="0">
                <a:latin typeface="+mn-ea"/>
                <a:ea typeface="+mn-ea"/>
              </a:rPr>
              <a:t>개인정보 동의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625408" y="2182352"/>
            <a:ext cx="49521" cy="49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3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1044"/>
              </p:ext>
            </p:extLst>
          </p:nvPr>
        </p:nvGraphicFramePr>
        <p:xfrm>
          <a:off x="7842250" y="525658"/>
          <a:ext cx="1958975" cy="211455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5p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상담 신청페이지로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6p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실시간 채팅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86632" y="1005954"/>
            <a:ext cx="356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자동차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운전자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화재    건강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어린이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44688" y="1386487"/>
            <a:ext cx="5472608" cy="21865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0084" y="154525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종합</a:t>
            </a:r>
            <a:r>
              <a:rPr lang="en-US" altLang="ko-KR" sz="1100" b="1" dirty="0" smtClean="0">
                <a:latin typeface="+mn-ea"/>
                <a:ea typeface="+mn-ea"/>
              </a:rPr>
              <a:t>/</a:t>
            </a:r>
            <a:r>
              <a:rPr lang="ko-KR" altLang="en-US" sz="1100" b="1" dirty="0" smtClean="0">
                <a:latin typeface="+mn-ea"/>
                <a:ea typeface="+mn-ea"/>
              </a:rPr>
              <a:t>건강보험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6696" y="18068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필요한 보장만 선택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dirty="0" smtClean="0">
                <a:latin typeface="+mn-ea"/>
                <a:ea typeface="+mn-ea"/>
              </a:rPr>
              <a:t>보험료는 더 </a:t>
            </a:r>
            <a:r>
              <a:rPr lang="ko-KR" altLang="en-US" dirty="0" err="1" smtClean="0">
                <a:latin typeface="+mn-ea"/>
                <a:ea typeface="+mn-ea"/>
              </a:rPr>
              <a:t>저렴쓰</a:t>
            </a:r>
            <a:r>
              <a:rPr lang="en-US" altLang="ko-KR" dirty="0" smtClean="0">
                <a:latin typeface="+mn-ea"/>
                <a:ea typeface="+mn-ea"/>
              </a:rPr>
              <a:t>~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암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뇌혈관질환 미리미리 준비해요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4808" y="1628800"/>
            <a:ext cx="504056" cy="100204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New</a:t>
            </a:r>
            <a:endParaRPr lang="ko-KR" altLang="en-US" sz="7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288704" y="2348880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55059" y="2348880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813908" y="2348880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18156" y="3104960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33543" y="3104960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93216" y="1340768"/>
            <a:ext cx="843960" cy="50343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smtClean="0">
                <a:latin typeface="+mn-ea"/>
                <a:ea typeface="+mn-ea"/>
              </a:rPr>
              <a:t>건강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어린이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종합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건강보험             </a:t>
            </a:r>
            <a:r>
              <a:rPr lang="en-US" altLang="ko-KR" dirty="0" smtClean="0">
                <a:latin typeface="+mn-ea"/>
                <a:ea typeface="+mn-ea"/>
              </a:rPr>
              <a:t>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488" y="21968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정기보험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   </a:t>
            </a:r>
            <a:r>
              <a:rPr lang="ko-KR" altLang="en-US" dirty="0" smtClean="0">
                <a:latin typeface="+mn-ea"/>
                <a:ea typeface="+mn-ea"/>
              </a:rPr>
              <a:t>             </a:t>
            </a:r>
            <a:r>
              <a:rPr lang="en-US" altLang="ko-KR" dirty="0" smtClean="0">
                <a:latin typeface="+mn-ea"/>
                <a:ea typeface="+mn-ea"/>
              </a:rPr>
              <a:t>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488" y="251039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암보험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2480" y="4905164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18517" y="154525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정기보험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90525" y="18068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필요한 보장만 선택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dirty="0" smtClean="0">
                <a:latin typeface="+mn-ea"/>
                <a:ea typeface="+mn-ea"/>
              </a:rPr>
              <a:t>보험료는 더 </a:t>
            </a:r>
            <a:r>
              <a:rPr lang="ko-KR" altLang="en-US" dirty="0" err="1" smtClean="0">
                <a:latin typeface="+mn-ea"/>
                <a:ea typeface="+mn-ea"/>
              </a:rPr>
              <a:t>저렴쓰</a:t>
            </a:r>
            <a:r>
              <a:rPr lang="en-US" altLang="ko-KR" dirty="0" smtClean="0">
                <a:latin typeface="+mn-ea"/>
                <a:ea typeface="+mn-ea"/>
              </a:rPr>
              <a:t>~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암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뇌혈관질환 미리미리 준비해요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2653" y="1628800"/>
            <a:ext cx="504056" cy="100204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New</a:t>
            </a:r>
            <a:endParaRPr lang="ko-KR" altLang="en-US" sz="7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155988" y="2348880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922343" y="2348880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81192" y="2348880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91985" y="3104960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07372" y="3104960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44688" y="5229200"/>
            <a:ext cx="5472608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72880" y="6061415"/>
            <a:ext cx="1522439" cy="306628"/>
            <a:chOff x="3970792" y="5979514"/>
            <a:chExt cx="1656184" cy="42275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타원형 설명선 1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247564" y="6049627"/>
            <a:ext cx="1522439" cy="309919"/>
            <a:chOff x="2202693" y="6153463"/>
            <a:chExt cx="1656184" cy="4227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모서리가 접힌 도형 2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1751" y="5250825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85" y="5733256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144688" y="3583683"/>
            <a:ext cx="5472608" cy="16455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4488" y="283812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상해보험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6148" y="365830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>
                <a:latin typeface="+mn-ea"/>
                <a:ea typeface="+mn-ea"/>
              </a:rPr>
              <a:t>암보험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751" y="3919911"/>
            <a:ext cx="272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암 </a:t>
            </a:r>
            <a:r>
              <a:rPr lang="ko-KR" altLang="en-US" sz="1050" b="1" dirty="0" err="1" smtClean="0">
                <a:latin typeface="+mn-ea"/>
                <a:ea typeface="+mn-ea"/>
              </a:rPr>
              <a:t>진단비</a:t>
            </a:r>
            <a:r>
              <a:rPr lang="ko-KR" altLang="en-US" sz="1050" b="1" dirty="0" smtClean="0">
                <a:latin typeface="+mn-ea"/>
                <a:ea typeface="+mn-ea"/>
              </a:rPr>
              <a:t> 감액 없이</a:t>
            </a:r>
            <a:endParaRPr lang="en-US" altLang="ko-KR" sz="105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050" b="1" dirty="0" smtClean="0">
                <a:latin typeface="+mn-ea"/>
                <a:ea typeface="+mn-ea"/>
              </a:rPr>
              <a:t>89</a:t>
            </a:r>
            <a:r>
              <a:rPr lang="ko-KR" altLang="en-US" sz="1050" b="1" dirty="0" smtClean="0">
                <a:latin typeface="+mn-ea"/>
                <a:ea typeface="+mn-ea"/>
              </a:rPr>
              <a:t>일부터 바로 </a:t>
            </a:r>
            <a:r>
              <a:rPr lang="en-US" altLang="ko-KR" sz="1050" b="1" dirty="0" smtClean="0">
                <a:latin typeface="+mn-ea"/>
                <a:ea typeface="+mn-ea"/>
              </a:rPr>
              <a:t>100% </a:t>
            </a:r>
            <a:r>
              <a:rPr lang="ko-KR" altLang="en-US" sz="1050" b="1" dirty="0" smtClean="0">
                <a:latin typeface="+mn-ea"/>
                <a:ea typeface="+mn-ea"/>
              </a:rPr>
              <a:t>보장</a:t>
            </a:r>
            <a:r>
              <a:rPr lang="en-US" altLang="ko-KR" sz="1050" b="1" dirty="0" smtClean="0">
                <a:latin typeface="+mn-ea"/>
                <a:ea typeface="+mn-ea"/>
              </a:rPr>
              <a:t>!!!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4688" y="4406442"/>
            <a:ext cx="105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올바른 </a:t>
            </a:r>
            <a:r>
              <a:rPr lang="ko-KR" altLang="en-US" dirty="0" err="1" smtClean="0">
                <a:latin typeface="+mn-ea"/>
                <a:ea typeface="+mn-ea"/>
              </a:rPr>
              <a:t>암보험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80792" y="4471756"/>
            <a:ext cx="504056" cy="10020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BEST</a:t>
            </a:r>
            <a:endParaRPr lang="ko-KR" altLang="en-US" sz="7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28864" y="4653136"/>
            <a:ext cx="503887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상담신청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64380" y="368960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어린이 보험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4488" y="314096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어린</a:t>
            </a:r>
            <a:r>
              <a:rPr lang="ko-KR" altLang="en-US" dirty="0">
                <a:latin typeface="+mn-ea"/>
                <a:ea typeface="+mn-ea"/>
              </a:rPr>
              <a:t>이</a:t>
            </a:r>
            <a:r>
              <a:rPr lang="ko-KR" altLang="en-US" dirty="0" smtClean="0">
                <a:latin typeface="+mn-ea"/>
                <a:ea typeface="+mn-ea"/>
              </a:rPr>
              <a:t>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53000" y="3959471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신생아부터 든든하게 보장받자</a:t>
            </a:r>
            <a:r>
              <a:rPr lang="en-US" altLang="ko-KR" sz="1050" b="1" dirty="0" smtClean="0">
                <a:latin typeface="+mn-ea"/>
                <a:ea typeface="+mn-ea"/>
              </a:rPr>
              <a:t>!!</a:t>
            </a:r>
          </a:p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우리 아이를 위해 하루라도 빨리</a:t>
            </a:r>
            <a:r>
              <a:rPr lang="en-US" altLang="ko-KR" sz="1050" b="1" dirty="0" smtClean="0">
                <a:latin typeface="+mn-ea"/>
                <a:ea typeface="+mn-ea"/>
              </a:rPr>
              <a:t>!! </a:t>
            </a:r>
            <a:r>
              <a:rPr lang="ko-KR" altLang="en-US" sz="1050" b="1" dirty="0" smtClean="0">
                <a:latin typeface="+mn-ea"/>
                <a:ea typeface="+mn-ea"/>
              </a:rPr>
              <a:t>고고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407372" y="4637274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91985" y="4637274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2198704" y="597141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3901243" y="597177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4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6882"/>
              </p:ext>
            </p:extLst>
          </p:nvPr>
        </p:nvGraphicFramePr>
        <p:xfrm>
          <a:off x="7842250" y="525658"/>
          <a:ext cx="1958975" cy="258445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신청자 이름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신청자 성별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카테고리 선택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 신청자 생년월일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 신청자 전화번호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문의 내용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답변형태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08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9029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88036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847" y="620688"/>
            <a:ext cx="6985425" cy="57698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 flipV="1">
            <a:off x="671587" y="1061968"/>
            <a:ext cx="6513662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41" y="79933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상담 신청</a:t>
            </a:r>
          </a:p>
        </p:txBody>
      </p:sp>
      <p:sp>
        <p:nvSpPr>
          <p:cNvPr id="23" name="타원 22"/>
          <p:cNvSpPr/>
          <p:nvPr/>
        </p:nvSpPr>
        <p:spPr>
          <a:xfrm>
            <a:off x="2014685" y="1970016"/>
            <a:ext cx="100028" cy="10002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378180" y="1962816"/>
            <a:ext cx="100028" cy="10002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9675" y="1926028"/>
            <a:ext cx="314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남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8208" y="1926028"/>
            <a:ext cx="314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여</a:t>
            </a:r>
          </a:p>
        </p:txBody>
      </p:sp>
      <p:sp>
        <p:nvSpPr>
          <p:cNvPr id="33" name="타원 32"/>
          <p:cNvSpPr/>
          <p:nvPr/>
        </p:nvSpPr>
        <p:spPr>
          <a:xfrm>
            <a:off x="2034792" y="1998036"/>
            <a:ext cx="58822" cy="5882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74653" y="6035858"/>
            <a:ext cx="1207965" cy="303826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상담신청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849" y="1205949"/>
            <a:ext cx="6446400" cy="47525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A5ABF5-932D-4ED8-8645-B7F3ECC3FE98}"/>
              </a:ext>
            </a:extLst>
          </p:cNvPr>
          <p:cNvSpPr txBox="1"/>
          <p:nvPr/>
        </p:nvSpPr>
        <p:spPr>
          <a:xfrm>
            <a:off x="929987" y="1441576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이름</a:t>
            </a:r>
          </a:p>
        </p:txBody>
      </p:sp>
      <p:sp>
        <p:nvSpPr>
          <p:cNvPr id="45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2000673" y="1421972"/>
            <a:ext cx="273630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C2398E3-FAE4-4D3F-9D16-ABAB8FDA3C59}"/>
              </a:ext>
            </a:extLst>
          </p:cNvPr>
          <p:cNvCxnSpPr>
            <a:cxnSpLocks/>
          </p:cNvCxnSpPr>
          <p:nvPr/>
        </p:nvCxnSpPr>
        <p:spPr>
          <a:xfrm>
            <a:off x="848545" y="1782012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A5ABF5-932D-4ED8-8645-B7F3ECC3FE98}"/>
              </a:ext>
            </a:extLst>
          </p:cNvPr>
          <p:cNvSpPr txBox="1"/>
          <p:nvPr/>
        </p:nvSpPr>
        <p:spPr>
          <a:xfrm>
            <a:off x="929987" y="1901379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성별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C2398E3-FAE4-4D3F-9D16-ABAB8FDA3C59}"/>
              </a:ext>
            </a:extLst>
          </p:cNvPr>
          <p:cNvCxnSpPr>
            <a:cxnSpLocks/>
          </p:cNvCxnSpPr>
          <p:nvPr/>
        </p:nvCxnSpPr>
        <p:spPr>
          <a:xfrm>
            <a:off x="848545" y="2214060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DA1869B-F3CF-481D-BC42-A8E8145D91AA}"/>
              </a:ext>
            </a:extLst>
          </p:cNvPr>
          <p:cNvGrpSpPr/>
          <p:nvPr/>
        </p:nvGrpSpPr>
        <p:grpSpPr>
          <a:xfrm>
            <a:off x="848545" y="2370021"/>
            <a:ext cx="6120680" cy="420103"/>
            <a:chOff x="407943" y="1181111"/>
            <a:chExt cx="6120680" cy="4201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0C76E94-E59F-4FAD-BA89-11335163FF70}"/>
                </a:ext>
              </a:extLst>
            </p:cNvPr>
            <p:cNvCxnSpPr>
              <a:cxnSpLocks/>
            </p:cNvCxnSpPr>
            <p:nvPr/>
          </p:nvCxnSpPr>
          <p:spPr>
            <a:xfrm>
              <a:off x="407943" y="1601214"/>
              <a:ext cx="61206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A07404-6180-4BD9-B0A7-3D829FCF519C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카테고리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62" name="사각형: 둥근 모서리 46">
              <a:extLst>
                <a:ext uri="{FF2B5EF4-FFF2-40B4-BE49-F238E27FC236}">
                  <a16:creationId xmlns:a16="http://schemas.microsoft.com/office/drawing/2014/main" id="{D8AB269C-8ADA-40AC-B7CA-EA14ABC9BE18}"/>
                </a:ext>
              </a:extLst>
            </p:cNvPr>
            <p:cNvSpPr/>
            <p:nvPr/>
          </p:nvSpPr>
          <p:spPr>
            <a:xfrm>
              <a:off x="1568624" y="1181111"/>
              <a:ext cx="1472052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펫보험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3265254" y="246643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A5ABF5-932D-4ED8-8645-B7F3ECC3FE98}"/>
              </a:ext>
            </a:extLst>
          </p:cNvPr>
          <p:cNvSpPr txBox="1"/>
          <p:nvPr/>
        </p:nvSpPr>
        <p:spPr>
          <a:xfrm>
            <a:off x="920553" y="2971736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생년월일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1991240" y="2952132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848545" y="3366188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2531695" y="30544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374" y="2976672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1992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5481" y="298946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년</a:t>
            </a:r>
          </a:p>
        </p:txBody>
      </p:sp>
      <p:sp>
        <p:nvSpPr>
          <p:cNvPr id="73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2936777" y="2952132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3477232" y="30544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91031" y="2976672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41018" y="298946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월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7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3876669" y="2952132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4417124" y="30544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30923" y="2976672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0910" y="298946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일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8590" y="145251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온알스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A5ABF5-932D-4ED8-8645-B7F3ECC3FE98}"/>
              </a:ext>
            </a:extLst>
          </p:cNvPr>
          <p:cNvSpPr txBox="1"/>
          <p:nvPr/>
        </p:nvSpPr>
        <p:spPr>
          <a:xfrm>
            <a:off x="929987" y="354780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전화번호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2000673" y="3528196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65677" y="3548461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010 </a:t>
            </a:r>
            <a:endParaRPr lang="ko-KR" altLang="en-US" dirty="0" smtClean="0">
              <a:latin typeface="+mn-ea"/>
              <a:ea typeface="+mn-ea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848545" y="3942252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733310" y="3555536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6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2979496" y="3528196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12439" y="35484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1234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12133" y="3555536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9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3944889" y="3528196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77833" y="35484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5678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2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2000673" y="4104259"/>
            <a:ext cx="4896544" cy="12207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44844" y="4267918"/>
            <a:ext cx="24128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?</a:t>
            </a:r>
          </a:p>
          <a:p>
            <a:pPr algn="just"/>
            <a:r>
              <a:rPr lang="ko-KR" altLang="en-US" dirty="0">
                <a:latin typeface="+mn-ea"/>
              </a:rPr>
              <a:t>제가 </a:t>
            </a:r>
            <a:r>
              <a:rPr lang="ko-KR" altLang="en-US" dirty="0" err="1">
                <a:latin typeface="+mn-ea"/>
              </a:rPr>
              <a:t>투팩쓰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펫보험을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들고싶은데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얘는 </a:t>
            </a:r>
            <a:r>
              <a:rPr lang="ko-KR" altLang="en-US" dirty="0" err="1">
                <a:latin typeface="+mn-ea"/>
              </a:rPr>
              <a:t>포메구요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개월인데요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강아지 이지만 약간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닮았거든요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혹시 보험료 할인이 되나요</a:t>
            </a:r>
            <a:r>
              <a:rPr lang="en-US" altLang="ko-KR" dirty="0">
                <a:latin typeface="+mn-ea"/>
              </a:rPr>
              <a:t>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8A5ABF5-932D-4ED8-8645-B7F3ECC3FE98}"/>
              </a:ext>
            </a:extLst>
          </p:cNvPr>
          <p:cNvSpPr txBox="1"/>
          <p:nvPr/>
        </p:nvSpPr>
        <p:spPr>
          <a:xfrm>
            <a:off x="938540" y="4099738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문 의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848545" y="5454420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8A5ABF5-932D-4ED8-8645-B7F3ECC3FE98}"/>
              </a:ext>
            </a:extLst>
          </p:cNvPr>
          <p:cNvSpPr txBox="1"/>
          <p:nvPr/>
        </p:nvSpPr>
        <p:spPr>
          <a:xfrm>
            <a:off x="938540" y="5583797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답변형태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7" name="사각형: 둥근 모서리 42">
            <a:extLst>
              <a:ext uri="{FF2B5EF4-FFF2-40B4-BE49-F238E27FC236}">
                <a16:creationId xmlns:a16="http://schemas.microsoft.com/office/drawing/2014/main" id="{1F541C64-2FDB-46C9-A3D9-C4876AF68055}"/>
              </a:ext>
            </a:extLst>
          </p:cNvPr>
          <p:cNvSpPr/>
          <p:nvPr/>
        </p:nvSpPr>
        <p:spPr>
          <a:xfrm>
            <a:off x="2009226" y="5564193"/>
            <a:ext cx="169035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78698" y="559444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카카오톡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07D21B6C-AD86-41B0-A515-A57088981AE0}"/>
              </a:ext>
            </a:extLst>
          </p:cNvPr>
          <p:cNvSpPr/>
          <p:nvPr/>
        </p:nvSpPr>
        <p:spPr>
          <a:xfrm rot="10800000">
            <a:off x="3440833" y="5677260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928665" y="135624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907035" y="181487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910673" y="226535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895907" y="2862131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888985" y="347422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902802" y="408626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1887707" y="549699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5884653" y="594814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9464" y="23653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김정운</a:t>
            </a:r>
          </a:p>
        </p:txBody>
      </p:sp>
    </p:spTree>
    <p:extLst>
      <p:ext uri="{BB962C8B-B14F-4D97-AF65-F5344CB8AC3E}">
        <p14:creationId xmlns:p14="http://schemas.microsoft.com/office/powerpoint/2010/main" val="10298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7309717-6E38-4A35-84B9-886DB9D60F91}"/>
              </a:ext>
            </a:extLst>
          </p:cNvPr>
          <p:cNvGrpSpPr/>
          <p:nvPr/>
        </p:nvGrpSpPr>
        <p:grpSpPr>
          <a:xfrm>
            <a:off x="3978344" y="2898060"/>
            <a:ext cx="2317974" cy="746964"/>
            <a:chOff x="1251466" y="1647482"/>
            <a:chExt cx="2317974" cy="1216489"/>
          </a:xfrm>
          <a:solidFill>
            <a:schemeClr val="bg1">
              <a:lumMod val="85000"/>
            </a:schemeClr>
          </a:solidFill>
        </p:grpSpPr>
        <p:sp>
          <p:nvSpPr>
            <p:cNvPr id="6" name="사각형: 둥근 모서리 95">
              <a:extLst>
                <a:ext uri="{FF2B5EF4-FFF2-40B4-BE49-F238E27FC236}">
                  <a16:creationId xmlns:a16="http://schemas.microsoft.com/office/drawing/2014/main" id="{2A4FAA3E-8E5B-42DE-96FE-D6EC84166B81}"/>
                </a:ext>
              </a:extLst>
            </p:cNvPr>
            <p:cNvSpPr/>
            <p:nvPr/>
          </p:nvSpPr>
          <p:spPr>
            <a:xfrm>
              <a:off x="1305320" y="1702297"/>
              <a:ext cx="2264120" cy="1161674"/>
            </a:xfrm>
            <a:prstGeom prst="roundRect">
              <a:avLst>
                <a:gd name="adj" fmla="val 368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554896A9-EBD8-4C8D-805E-D4E9A6D78F35}"/>
                </a:ext>
              </a:extLst>
            </p:cNvPr>
            <p:cNvSpPr/>
            <p:nvPr/>
          </p:nvSpPr>
          <p:spPr>
            <a:xfrm rot="18819805">
              <a:off x="1270148" y="1628800"/>
              <a:ext cx="110776" cy="148139"/>
            </a:xfrm>
            <a:prstGeom prst="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0E147-143B-4686-97C3-C51516D98A36}"/>
              </a:ext>
            </a:extLst>
          </p:cNvPr>
          <p:cNvSpPr/>
          <p:nvPr/>
        </p:nvSpPr>
        <p:spPr>
          <a:xfrm>
            <a:off x="4052414" y="2952236"/>
            <a:ext cx="2188516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어쩌고 저쩌고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움치칫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움치칫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거 </a:t>
            </a:r>
            <a:r>
              <a:rPr lang="en-US" altLang="ko-KR" sz="1000" dirty="0" smtClean="0">
                <a:solidFill>
                  <a:schemeClr val="tx1"/>
                </a:solidFill>
              </a:rPr>
              <a:t>~ </a:t>
            </a:r>
            <a:r>
              <a:rPr lang="ko-KR" altLang="en-US" sz="1000" dirty="0" smtClean="0">
                <a:solidFill>
                  <a:schemeClr val="tx1"/>
                </a:solidFill>
              </a:rPr>
              <a:t>보험료가 너무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오른거</a:t>
            </a:r>
            <a:r>
              <a:rPr lang="ko-KR" altLang="en-US" sz="1000" dirty="0" smtClean="0">
                <a:solidFill>
                  <a:schemeClr val="tx1"/>
                </a:solidFill>
              </a:rPr>
              <a:t> 아니오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보험료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심각쓰</a:t>
            </a:r>
            <a:r>
              <a:rPr lang="en-US" altLang="ko-KR" sz="1000" dirty="0" smtClean="0">
                <a:solidFill>
                  <a:schemeClr val="tx1"/>
                </a:solidFill>
              </a:rPr>
              <a:t>~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360FD-B069-4BC2-A248-1B1CC7956635}"/>
              </a:ext>
            </a:extLst>
          </p:cNvPr>
          <p:cNvSpPr txBox="1"/>
          <p:nvPr/>
        </p:nvSpPr>
        <p:spPr>
          <a:xfrm>
            <a:off x="4032198" y="3714181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</a:rPr>
              <a:t>부족한 </a:t>
            </a:r>
            <a:r>
              <a:rPr lang="ko-KR" altLang="en-US" b="1" dirty="0">
                <a:latin typeface="+mn-ea"/>
              </a:rPr>
              <a:t>전문가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PM 11:30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B594A3-618D-4B66-AFFB-4B44AFEEDDB5}"/>
              </a:ext>
            </a:extLst>
          </p:cNvPr>
          <p:cNvGrpSpPr/>
          <p:nvPr/>
        </p:nvGrpSpPr>
        <p:grpSpPr>
          <a:xfrm>
            <a:off x="4880992" y="3945013"/>
            <a:ext cx="2371608" cy="535968"/>
            <a:chOff x="1010201" y="1647481"/>
            <a:chExt cx="2167406" cy="535968"/>
          </a:xfrm>
          <a:solidFill>
            <a:srgbClr val="D31677"/>
          </a:solidFill>
        </p:grpSpPr>
        <p:sp>
          <p:nvSpPr>
            <p:cNvPr id="11" name="사각형: 둥근 모서리 135">
              <a:extLst>
                <a:ext uri="{FF2B5EF4-FFF2-40B4-BE49-F238E27FC236}">
                  <a16:creationId xmlns:a16="http://schemas.microsoft.com/office/drawing/2014/main" id="{A3696815-69FB-48CE-B948-1D653C49418C}"/>
                </a:ext>
              </a:extLst>
            </p:cNvPr>
            <p:cNvSpPr/>
            <p:nvPr/>
          </p:nvSpPr>
          <p:spPr>
            <a:xfrm>
              <a:off x="1010201" y="1702297"/>
              <a:ext cx="2091580" cy="481152"/>
            </a:xfrm>
            <a:prstGeom prst="roundRect">
              <a:avLst>
                <a:gd name="adj" fmla="val 12422"/>
              </a:avLst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A502DF2-57C7-426C-B807-EC250830FA18}"/>
                </a:ext>
              </a:extLst>
            </p:cNvPr>
            <p:cNvSpPr/>
            <p:nvPr/>
          </p:nvSpPr>
          <p:spPr>
            <a:xfrm rot="2700000">
              <a:off x="3048150" y="1628799"/>
              <a:ext cx="110776" cy="148139"/>
            </a:xfrm>
            <a:prstGeom prst="triangle">
              <a:avLst/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dirty="0"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F9DB6-B52C-432E-BBB3-9E23D83352C0}"/>
              </a:ext>
            </a:extLst>
          </p:cNvPr>
          <p:cNvSpPr/>
          <p:nvPr/>
        </p:nvSpPr>
        <p:spPr>
          <a:xfrm>
            <a:off x="4664968" y="4044452"/>
            <a:ext cx="22886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</a:rPr>
              <a:t>안녕하세요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  <a:r>
              <a:rPr lang="ko-KR" altLang="en-US" sz="1000" dirty="0">
                <a:solidFill>
                  <a:schemeClr val="bg1"/>
                </a:solidFill>
              </a:rPr>
              <a:t>보장도 받고 싶고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저축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ko-KR" altLang="en-US" sz="1000" dirty="0">
                <a:solidFill>
                  <a:schemeClr val="bg1"/>
                </a:solidFill>
              </a:rPr>
              <a:t>도하고 싶고</a:t>
            </a:r>
            <a:r>
              <a:rPr lang="en-US" altLang="ko-KR" sz="1000" dirty="0">
                <a:solidFill>
                  <a:schemeClr val="bg1"/>
                </a:solidFill>
              </a:rPr>
              <a:t>… </a:t>
            </a:r>
            <a:r>
              <a:rPr lang="ko-KR" altLang="en-US" sz="1000" dirty="0">
                <a:solidFill>
                  <a:schemeClr val="bg1"/>
                </a:solidFill>
              </a:rPr>
              <a:t>그렇습니다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360FD-B069-4BC2-A248-1B1CC7956635}"/>
              </a:ext>
            </a:extLst>
          </p:cNvPr>
          <p:cNvSpPr txBox="1"/>
          <p:nvPr/>
        </p:nvSpPr>
        <p:spPr>
          <a:xfrm>
            <a:off x="6077664" y="45236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err="1" smtClean="0">
                <a:latin typeface="+mn-ea"/>
              </a:rPr>
              <a:t>고갱쓰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PM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11:33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44472" y="5589240"/>
            <a:ext cx="354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31">
            <a:extLst>
              <a:ext uri="{FF2B5EF4-FFF2-40B4-BE49-F238E27FC236}">
                <a16:creationId xmlns:a16="http://schemas.microsoft.com/office/drawing/2014/main" id="{039D4712-5DD6-4C1E-AC34-FDBA0A732D58}"/>
              </a:ext>
            </a:extLst>
          </p:cNvPr>
          <p:cNvSpPr/>
          <p:nvPr/>
        </p:nvSpPr>
        <p:spPr>
          <a:xfrm>
            <a:off x="6617224" y="5660086"/>
            <a:ext cx="755430" cy="379008"/>
          </a:xfrm>
          <a:prstGeom prst="roundRect">
            <a:avLst/>
          </a:prstGeom>
          <a:solidFill>
            <a:srgbClr val="D31677"/>
          </a:solidFill>
          <a:ln w="3175">
            <a:solidFill>
              <a:schemeClr val="bg1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전송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3780" y="5773813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+mn-ea"/>
                <a:ea typeface="+mn-ea"/>
              </a:rPr>
              <a:t>내용을 입력해주세요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55604"/>
              </p:ext>
            </p:extLst>
          </p:nvPr>
        </p:nvGraphicFramePr>
        <p:xfrm>
          <a:off x="7842250" y="525658"/>
          <a:ext cx="1958975" cy="2732532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채팅창이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뜨면 먼저 회원의 정보를 물어보는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챗봇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생년월일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상담분류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회원정보를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챗봇으로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입력을 다 받으면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연결됨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메시지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64C3B459-C13A-41D0-94DA-22476C1239C1}"/>
              </a:ext>
            </a:extLst>
          </p:cNvPr>
          <p:cNvSpPr/>
          <p:nvPr/>
        </p:nvSpPr>
        <p:spPr>
          <a:xfrm>
            <a:off x="3962414" y="566959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87090" y="2340225"/>
            <a:ext cx="98756" cy="321282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72480" y="1628800"/>
            <a:ext cx="3528392" cy="4536504"/>
          </a:xfrm>
          <a:prstGeom prst="roundRect">
            <a:avLst>
              <a:gd name="adj" fmla="val 635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2480" y="2348880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6516" y="182507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실시간 채팅 서비스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72480" y="5589240"/>
            <a:ext cx="3528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641" y="5734174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+mn-ea"/>
                <a:ea typeface="+mn-ea"/>
              </a:rPr>
              <a:t>내용을 입력해주세요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131">
            <a:extLst>
              <a:ext uri="{FF2B5EF4-FFF2-40B4-BE49-F238E27FC236}">
                <a16:creationId xmlns:a16="http://schemas.microsoft.com/office/drawing/2014/main" id="{039D4712-5DD6-4C1E-AC34-FDBA0A732D58}"/>
              </a:ext>
            </a:extLst>
          </p:cNvPr>
          <p:cNvSpPr/>
          <p:nvPr/>
        </p:nvSpPr>
        <p:spPr>
          <a:xfrm>
            <a:off x="2936776" y="5660086"/>
            <a:ext cx="755430" cy="379008"/>
          </a:xfrm>
          <a:prstGeom prst="roundRect">
            <a:avLst/>
          </a:prstGeom>
          <a:solidFill>
            <a:srgbClr val="D31677"/>
          </a:solidFill>
          <a:ln w="3175">
            <a:solidFill>
              <a:schemeClr val="bg1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전송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0360FD-B069-4BC2-A248-1B1CC7956635}"/>
              </a:ext>
            </a:extLst>
          </p:cNvPr>
          <p:cNvSpPr txBox="1"/>
          <p:nvPr/>
        </p:nvSpPr>
        <p:spPr>
          <a:xfrm>
            <a:off x="331403" y="283682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err="1" smtClean="0">
                <a:latin typeface="+mn-ea"/>
              </a:rPr>
              <a:t>Two</a:t>
            </a:r>
            <a:r>
              <a:rPr lang="en-US" altLang="ko-KR" b="1" dirty="0" err="1" smtClean="0">
                <a:latin typeface="+mn-ea"/>
              </a:rPr>
              <a:t>Pack</a:t>
            </a:r>
            <a:r>
              <a:rPr lang="en-US" altLang="ko-KR" b="1" dirty="0" err="1" smtClean="0">
                <a:latin typeface="+mn-ea"/>
              </a:rPr>
              <a:t>s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챗봇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7309717-6E38-4A35-84B9-886DB9D60F91}"/>
              </a:ext>
            </a:extLst>
          </p:cNvPr>
          <p:cNvGrpSpPr/>
          <p:nvPr/>
        </p:nvGrpSpPr>
        <p:grpSpPr>
          <a:xfrm>
            <a:off x="274570" y="2399638"/>
            <a:ext cx="2446181" cy="456690"/>
            <a:chOff x="1251466" y="1647482"/>
            <a:chExt cx="2317974" cy="1216489"/>
          </a:xfrm>
          <a:solidFill>
            <a:schemeClr val="bg1">
              <a:lumMod val="85000"/>
            </a:schemeClr>
          </a:solidFill>
        </p:grpSpPr>
        <p:sp>
          <p:nvSpPr>
            <p:cNvPr id="30" name="사각형: 둥근 모서리 95">
              <a:extLst>
                <a:ext uri="{FF2B5EF4-FFF2-40B4-BE49-F238E27FC236}">
                  <a16:creationId xmlns:a16="http://schemas.microsoft.com/office/drawing/2014/main" id="{2A4FAA3E-8E5B-42DE-96FE-D6EC84166B81}"/>
                </a:ext>
              </a:extLst>
            </p:cNvPr>
            <p:cNvSpPr/>
            <p:nvPr/>
          </p:nvSpPr>
          <p:spPr>
            <a:xfrm>
              <a:off x="1305320" y="1702297"/>
              <a:ext cx="2264120" cy="1161674"/>
            </a:xfrm>
            <a:prstGeom prst="roundRect">
              <a:avLst>
                <a:gd name="adj" fmla="val 368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54896A9-EBD8-4C8D-805E-D4E9A6D78F35}"/>
                </a:ext>
              </a:extLst>
            </p:cNvPr>
            <p:cNvSpPr/>
            <p:nvPr/>
          </p:nvSpPr>
          <p:spPr>
            <a:xfrm rot="18819805">
              <a:off x="1270148" y="1628800"/>
              <a:ext cx="110776" cy="148139"/>
            </a:xfrm>
            <a:prstGeom prst="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F0E147-143B-4686-97C3-C51516D98A36}"/>
              </a:ext>
            </a:extLst>
          </p:cNvPr>
          <p:cNvSpPr/>
          <p:nvPr/>
        </p:nvSpPr>
        <p:spPr>
          <a:xfrm>
            <a:off x="348640" y="2453813"/>
            <a:ext cx="23095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회원님의 정보를 입력해주세요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B594A3-618D-4B66-AFFB-4B44AFEEDDB5}"/>
              </a:ext>
            </a:extLst>
          </p:cNvPr>
          <p:cNvGrpSpPr/>
          <p:nvPr/>
        </p:nvGrpSpPr>
        <p:grpSpPr>
          <a:xfrm>
            <a:off x="1382482" y="2865647"/>
            <a:ext cx="2371607" cy="275321"/>
            <a:chOff x="1010202" y="798352"/>
            <a:chExt cx="2167405" cy="295392"/>
          </a:xfrm>
          <a:solidFill>
            <a:srgbClr val="D31677"/>
          </a:solidFill>
        </p:grpSpPr>
        <p:sp>
          <p:nvSpPr>
            <p:cNvPr id="34" name="사각형: 둥근 모서리 135">
              <a:extLst>
                <a:ext uri="{FF2B5EF4-FFF2-40B4-BE49-F238E27FC236}">
                  <a16:creationId xmlns:a16="http://schemas.microsoft.com/office/drawing/2014/main" id="{A3696815-69FB-48CE-B948-1D653C49418C}"/>
                </a:ext>
              </a:extLst>
            </p:cNvPr>
            <p:cNvSpPr/>
            <p:nvPr/>
          </p:nvSpPr>
          <p:spPr>
            <a:xfrm>
              <a:off x="1010202" y="853168"/>
              <a:ext cx="2091580" cy="240576"/>
            </a:xfrm>
            <a:prstGeom prst="roundRect">
              <a:avLst>
                <a:gd name="adj" fmla="val 12422"/>
              </a:avLst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김정운</a:t>
              </a:r>
              <a:endParaRPr lang="ko-KR" altLang="en-US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BA502DF2-57C7-426C-B807-EC250830FA18}"/>
                </a:ext>
              </a:extLst>
            </p:cNvPr>
            <p:cNvSpPr/>
            <p:nvPr/>
          </p:nvSpPr>
          <p:spPr>
            <a:xfrm rot="2700000">
              <a:off x="3048150" y="779670"/>
              <a:ext cx="110776" cy="148139"/>
            </a:xfrm>
            <a:prstGeom prst="triangle">
              <a:avLst/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dirty="0">
                <a:latin typeface="+mn-ea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EF9DB6-B52C-432E-BBB3-9E23D83352C0}"/>
              </a:ext>
            </a:extLst>
          </p:cNvPr>
          <p:cNvSpPr/>
          <p:nvPr/>
        </p:nvSpPr>
        <p:spPr>
          <a:xfrm>
            <a:off x="1382479" y="3903926"/>
            <a:ext cx="22886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en-US" altLang="ko-KR" sz="1000" dirty="0" smtClean="0">
                <a:solidFill>
                  <a:schemeClr val="bg1"/>
                </a:solidFill>
              </a:rPr>
              <a:t>1.</a:t>
            </a:r>
          </a:p>
          <a:p>
            <a:pPr algn="l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44472" y="1642187"/>
            <a:ext cx="3528392" cy="4536504"/>
          </a:xfrm>
          <a:prstGeom prst="roundRect">
            <a:avLst>
              <a:gd name="adj" fmla="val 635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40584" y="2340225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1791" y="184482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실시간 채팅 서비스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C3B459-C13A-41D0-94DA-22476C1239C1}"/>
              </a:ext>
            </a:extLst>
          </p:cNvPr>
          <p:cNvSpPr/>
          <p:nvPr/>
        </p:nvSpPr>
        <p:spPr>
          <a:xfrm>
            <a:off x="262736" y="1552187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4C3B459-C13A-41D0-94DA-22476C1239C1}"/>
              </a:ext>
            </a:extLst>
          </p:cNvPr>
          <p:cNvSpPr/>
          <p:nvPr/>
        </p:nvSpPr>
        <p:spPr>
          <a:xfrm>
            <a:off x="272480" y="230944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0360FD-B069-4BC2-A248-1B1CC7956635}"/>
              </a:ext>
            </a:extLst>
          </p:cNvPr>
          <p:cNvSpPr txBox="1"/>
          <p:nvPr/>
        </p:nvSpPr>
        <p:spPr>
          <a:xfrm>
            <a:off x="2581075" y="3130570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err="1" smtClean="0">
                <a:latin typeface="+mn-ea"/>
              </a:rPr>
              <a:t>고갱쓰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PM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11:33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4C3B459-C13A-41D0-94DA-22476C1239C1}"/>
              </a:ext>
            </a:extLst>
          </p:cNvPr>
          <p:cNvSpPr/>
          <p:nvPr/>
        </p:nvSpPr>
        <p:spPr>
          <a:xfrm>
            <a:off x="3909093" y="162880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309717-6E38-4A35-84B9-886DB9D60F91}"/>
              </a:ext>
            </a:extLst>
          </p:cNvPr>
          <p:cNvGrpSpPr/>
          <p:nvPr/>
        </p:nvGrpSpPr>
        <p:grpSpPr>
          <a:xfrm>
            <a:off x="268661" y="3361402"/>
            <a:ext cx="2446181" cy="456690"/>
            <a:chOff x="1251466" y="1647482"/>
            <a:chExt cx="2317974" cy="1216489"/>
          </a:xfrm>
          <a:solidFill>
            <a:schemeClr val="bg1">
              <a:lumMod val="85000"/>
            </a:schemeClr>
          </a:solidFill>
        </p:grpSpPr>
        <p:sp>
          <p:nvSpPr>
            <p:cNvPr id="44" name="사각형: 둥근 모서리 95">
              <a:extLst>
                <a:ext uri="{FF2B5EF4-FFF2-40B4-BE49-F238E27FC236}">
                  <a16:creationId xmlns:a16="http://schemas.microsoft.com/office/drawing/2014/main" id="{2A4FAA3E-8E5B-42DE-96FE-D6EC84166B81}"/>
                </a:ext>
              </a:extLst>
            </p:cNvPr>
            <p:cNvSpPr/>
            <p:nvPr/>
          </p:nvSpPr>
          <p:spPr>
            <a:xfrm>
              <a:off x="1305320" y="1702297"/>
              <a:ext cx="2264120" cy="1161674"/>
            </a:xfrm>
            <a:prstGeom prst="roundRect">
              <a:avLst>
                <a:gd name="adj" fmla="val 368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554896A9-EBD8-4C8D-805E-D4E9A6D78F35}"/>
                </a:ext>
              </a:extLst>
            </p:cNvPr>
            <p:cNvSpPr/>
            <p:nvPr/>
          </p:nvSpPr>
          <p:spPr>
            <a:xfrm rot="18819805">
              <a:off x="1270148" y="1628800"/>
              <a:ext cx="110776" cy="148139"/>
            </a:xfrm>
            <a:prstGeom prst="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4C3B459-C13A-41D0-94DA-22476C1239C1}"/>
              </a:ext>
            </a:extLst>
          </p:cNvPr>
          <p:cNvSpPr/>
          <p:nvPr/>
        </p:nvSpPr>
        <p:spPr>
          <a:xfrm>
            <a:off x="266571" y="327120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F0E147-143B-4686-97C3-C51516D98A36}"/>
              </a:ext>
            </a:extLst>
          </p:cNvPr>
          <p:cNvSpPr/>
          <p:nvPr/>
        </p:nvSpPr>
        <p:spPr>
          <a:xfrm>
            <a:off x="371398" y="3393249"/>
            <a:ext cx="23095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회원님의 정보를 입력해주세요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2.   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0360FD-B069-4BC2-A248-1B1CC7956635}"/>
              </a:ext>
            </a:extLst>
          </p:cNvPr>
          <p:cNvSpPr txBox="1"/>
          <p:nvPr/>
        </p:nvSpPr>
        <p:spPr>
          <a:xfrm>
            <a:off x="307884" y="381362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err="1" smtClean="0">
                <a:latin typeface="+mn-ea"/>
              </a:rPr>
              <a:t>Two</a:t>
            </a:r>
            <a:r>
              <a:rPr lang="en-US" altLang="ko-KR" b="1" dirty="0" err="1" smtClean="0">
                <a:latin typeface="+mn-ea"/>
              </a:rPr>
              <a:t>Packs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챗봇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B594A3-618D-4B66-AFFB-4B44AFEEDDB5}"/>
              </a:ext>
            </a:extLst>
          </p:cNvPr>
          <p:cNvGrpSpPr/>
          <p:nvPr/>
        </p:nvGrpSpPr>
        <p:grpSpPr>
          <a:xfrm>
            <a:off x="1387239" y="3870543"/>
            <a:ext cx="2371607" cy="275321"/>
            <a:chOff x="1010202" y="798352"/>
            <a:chExt cx="2167405" cy="295392"/>
          </a:xfrm>
          <a:solidFill>
            <a:srgbClr val="D31677"/>
          </a:solidFill>
        </p:grpSpPr>
        <p:sp>
          <p:nvSpPr>
            <p:cNvPr id="51" name="사각형: 둥근 모서리 135">
              <a:extLst>
                <a:ext uri="{FF2B5EF4-FFF2-40B4-BE49-F238E27FC236}">
                  <a16:creationId xmlns:a16="http://schemas.microsoft.com/office/drawing/2014/main" id="{A3696815-69FB-48CE-B948-1D653C49418C}"/>
                </a:ext>
              </a:extLst>
            </p:cNvPr>
            <p:cNvSpPr/>
            <p:nvPr/>
          </p:nvSpPr>
          <p:spPr>
            <a:xfrm>
              <a:off x="1010202" y="853168"/>
              <a:ext cx="2091580" cy="240576"/>
            </a:xfrm>
            <a:prstGeom prst="roundRect">
              <a:avLst>
                <a:gd name="adj" fmla="val 12422"/>
              </a:avLst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남자</a:t>
              </a:r>
              <a:endParaRPr lang="ko-KR" altLang="en-US" dirty="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A502DF2-57C7-426C-B807-EC250830FA18}"/>
                </a:ext>
              </a:extLst>
            </p:cNvPr>
            <p:cNvSpPr/>
            <p:nvPr/>
          </p:nvSpPr>
          <p:spPr>
            <a:xfrm rot="2700000">
              <a:off x="3048150" y="779670"/>
              <a:ext cx="110776" cy="148139"/>
            </a:xfrm>
            <a:prstGeom prst="triangle">
              <a:avLst/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dirty="0">
                <a:latin typeface="+mn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0360FD-B069-4BC2-A248-1B1CC7956635}"/>
              </a:ext>
            </a:extLst>
          </p:cNvPr>
          <p:cNvSpPr txBox="1"/>
          <p:nvPr/>
        </p:nvSpPr>
        <p:spPr>
          <a:xfrm>
            <a:off x="2585832" y="4135466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err="1" smtClean="0">
                <a:latin typeface="+mn-ea"/>
              </a:rPr>
              <a:t>고갱쓰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PM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11:33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38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3933-F8E9-4968-B9FC-B1C9D608C1BB}"/>
              </a:ext>
            </a:extLst>
          </p:cNvPr>
          <p:cNvSpPr txBox="1">
            <a:spLocks/>
          </p:cNvSpPr>
          <p:nvPr/>
        </p:nvSpPr>
        <p:spPr>
          <a:xfrm>
            <a:off x="488505" y="3037829"/>
            <a:ext cx="7560840" cy="4714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2000" b="1" dirty="0">
                <a:latin typeface="+mn-ea"/>
                <a:ea typeface="+mn-ea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3408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관리자 </a:t>
            </a:r>
            <a:r>
              <a:rPr lang="en-US" altLang="ko-KR" sz="800" dirty="0"/>
              <a:t>&gt; </a:t>
            </a:r>
            <a:r>
              <a:rPr lang="ko-KR" altLang="en-US" sz="800" dirty="0"/>
              <a:t>로그인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89991"/>
              </p:ext>
            </p:extLst>
          </p:nvPr>
        </p:nvGraphicFramePr>
        <p:xfrm>
          <a:off x="7842250" y="525658"/>
          <a:ext cx="1958975" cy="18796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아이디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비밀번호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D9A27B-BB35-494E-897B-BA10C50DD4C5}"/>
              </a:ext>
            </a:extLst>
          </p:cNvPr>
          <p:cNvSpPr/>
          <p:nvPr/>
        </p:nvSpPr>
        <p:spPr>
          <a:xfrm>
            <a:off x="3253418" y="2996952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D9A27B-BB35-494E-897B-BA10C50DD4C5}"/>
              </a:ext>
            </a:extLst>
          </p:cNvPr>
          <p:cNvSpPr/>
          <p:nvPr/>
        </p:nvSpPr>
        <p:spPr>
          <a:xfrm>
            <a:off x="3253417" y="3370383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91">
            <a:extLst>
              <a:ext uri="{FF2B5EF4-FFF2-40B4-BE49-F238E27FC236}">
                <a16:creationId xmlns:a16="http://schemas.microsoft.com/office/drawing/2014/main" id="{A133F467-7A42-4B67-A294-E404273E74D1}"/>
              </a:ext>
            </a:extLst>
          </p:cNvPr>
          <p:cNvSpPr/>
          <p:nvPr/>
        </p:nvSpPr>
        <p:spPr>
          <a:xfrm>
            <a:off x="4646976" y="2970266"/>
            <a:ext cx="720080" cy="61614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953F27-BF89-4CEB-882A-6B4ACA9D521F}"/>
              </a:ext>
            </a:extLst>
          </p:cNvPr>
          <p:cNvSpPr/>
          <p:nvPr/>
        </p:nvSpPr>
        <p:spPr>
          <a:xfrm>
            <a:off x="2455548" y="2996952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53F27-BF89-4CEB-882A-6B4ACA9D521F}"/>
              </a:ext>
            </a:extLst>
          </p:cNvPr>
          <p:cNvSpPr/>
          <p:nvPr/>
        </p:nvSpPr>
        <p:spPr>
          <a:xfrm>
            <a:off x="2461975" y="3370383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4556976" y="289068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1472" y="24269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김정운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D6896C1-EC86-4BE0-B2E2-2B3CD43DB4F8}"/>
              </a:ext>
            </a:extLst>
          </p:cNvPr>
          <p:cNvSpPr/>
          <p:nvPr/>
        </p:nvSpPr>
        <p:spPr>
          <a:xfrm>
            <a:off x="3150561" y="328688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3148461" y="290695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57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상담사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상담사 리스트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72525"/>
              </p:ext>
            </p:extLst>
          </p:nvPr>
        </p:nvGraphicFramePr>
        <p:xfrm>
          <a:off x="7842250" y="525658"/>
          <a:ext cx="1958975" cy="197993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지역 으로 검색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리스트에서 아이디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이름 클릭 시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상담사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94398"/>
              </p:ext>
            </p:extLst>
          </p:nvPr>
        </p:nvGraphicFramePr>
        <p:xfrm>
          <a:off x="208997" y="1700808"/>
          <a:ext cx="737954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23">
                  <a:extLst>
                    <a:ext uri="{9D8B030D-6E8A-4147-A177-3AD203B41FA5}">
                      <a16:colId xmlns:a16="http://schemas.microsoft.com/office/drawing/2014/main" val="3987673167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val="135694349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0185436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0886093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9011052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908673178"/>
                    </a:ext>
                  </a:extLst>
                </a:gridCol>
              </a:tblGrid>
              <a:tr h="246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675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3094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44797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568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42428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05492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9883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31547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55509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6952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629431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84020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id="{4D6896C1-EC86-4BE0-B2E2-2B3CD43DB4F8}"/>
              </a:ext>
            </a:extLst>
          </p:cNvPr>
          <p:cNvSpPr/>
          <p:nvPr/>
        </p:nvSpPr>
        <p:spPr>
          <a:xfrm>
            <a:off x="560512" y="191683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133F467-7A42-4B67-A294-E404273E74D1}"/>
              </a:ext>
            </a:extLst>
          </p:cNvPr>
          <p:cNvSpPr/>
          <p:nvPr/>
        </p:nvSpPr>
        <p:spPr>
          <a:xfrm>
            <a:off x="6897216" y="5050374"/>
            <a:ext cx="691326" cy="24271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신규등록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FA88FE9-AF23-428F-80AD-AF588EDCE6DE}"/>
              </a:ext>
            </a:extLst>
          </p:cNvPr>
          <p:cNvGrpSpPr/>
          <p:nvPr/>
        </p:nvGrpSpPr>
        <p:grpSpPr>
          <a:xfrm>
            <a:off x="1989027" y="5106608"/>
            <a:ext cx="3245464" cy="195814"/>
            <a:chOff x="1895256" y="2636912"/>
            <a:chExt cx="3245464" cy="19581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B7BB086-35C7-43B6-BB4C-9018CE6D4B8A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A67D35B-CB67-4B45-9901-01BE9E2D3CDC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FD0E0DD-3319-4A79-AD81-04DE19F02DA5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F7DCC9-9FB5-49FD-9FED-6513842150C7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F34F58-DB84-4322-970A-47BB7339F0B1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33BBEDC-D378-4DD4-B36A-27D2629C2F70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856DAF0-2EFB-45AE-91FB-660760305C94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36FE309-8397-4637-AD9B-2CD65AC2E12A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EF3494F-30F3-4508-965E-AD0B4E3E3237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EFE0FF8-00F1-4886-B37A-020DD3C68F6B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B76A889-3594-4A4D-8E4C-3FFD4681B9BB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599B9CC-135F-4468-94D0-22047063199B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〈〈  〈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D9A27B-BB35-494E-897B-BA10C50DD4C5}"/>
              </a:ext>
            </a:extLst>
          </p:cNvPr>
          <p:cNvSpPr/>
          <p:nvPr/>
        </p:nvSpPr>
        <p:spPr>
          <a:xfrm>
            <a:off x="5813375" y="1384580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953F27-BF89-4CEB-882A-6B4ACA9D521F}"/>
              </a:ext>
            </a:extLst>
          </p:cNvPr>
          <p:cNvSpPr/>
          <p:nvPr/>
        </p:nvSpPr>
        <p:spPr>
          <a:xfrm>
            <a:off x="5025008" y="1384580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▼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4FA608D-7034-449C-A281-4CF37A1C0107}"/>
              </a:ext>
            </a:extLst>
          </p:cNvPr>
          <p:cNvSpPr/>
          <p:nvPr/>
        </p:nvSpPr>
        <p:spPr>
          <a:xfrm>
            <a:off x="4891546" y="130164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42D2EC1-52D2-44E9-98AF-92EE4AB12440}"/>
              </a:ext>
            </a:extLst>
          </p:cNvPr>
          <p:cNvSpPr/>
          <p:nvPr/>
        </p:nvSpPr>
        <p:spPr>
          <a:xfrm>
            <a:off x="7180244" y="1384580"/>
            <a:ext cx="4076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9464" y="23653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김정운</a:t>
            </a:r>
          </a:p>
        </p:txBody>
      </p:sp>
    </p:spTree>
    <p:extLst>
      <p:ext uri="{BB962C8B-B14F-4D97-AF65-F5344CB8AC3E}">
        <p14:creationId xmlns:p14="http://schemas.microsoft.com/office/powerpoint/2010/main" val="165975031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 및 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전체화면_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l">
          <a:lnSpc>
            <a:spcPct val="150000"/>
          </a:lnSpc>
          <a:defRPr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114678</TotalTime>
  <Words>1553</Words>
  <Application>Microsoft Office PowerPoint</Application>
  <PresentationFormat>A4 용지(210x297mm)</PresentationFormat>
  <Paragraphs>679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MS PGothic</vt:lpstr>
      <vt:lpstr>굴림</vt:lpstr>
      <vt:lpstr>돋움</vt:lpstr>
      <vt:lpstr>맑은 고딕</vt:lpstr>
      <vt:lpstr>Arial</vt:lpstr>
      <vt:lpstr>표지 및 간지</vt:lpstr>
      <vt:lpstr>전체화면_템플릿</vt:lpstr>
      <vt:lpstr>보험 (관리자)</vt:lpstr>
      <vt:lpstr>문서가이드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&gt; 로그인</vt:lpstr>
      <vt:lpstr>상담사 관리 &gt; 상담사 리스트</vt:lpstr>
      <vt:lpstr>상담사 관리 &gt; 상담사 관리 폼</vt:lpstr>
      <vt:lpstr>콘텐츠 관리 &gt; 콘텐츠 리스트</vt:lpstr>
      <vt:lpstr>콘텐츠 관리 &gt; 콘텐츠 관리 폼</vt:lpstr>
      <vt:lpstr>상담관리 &gt; 채팅상담</vt:lpstr>
      <vt:lpstr>예약내역 관리 &gt; 예약 내역 관리</vt:lpstr>
      <vt:lpstr>예약내역 관리 &gt; 예약 내역 상세페이지</vt:lpstr>
    </vt:vector>
  </TitlesOfParts>
  <Company>(주)나인트리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(주)나인트리</dc:creator>
  <cp:lastModifiedBy>김 정운</cp:lastModifiedBy>
  <cp:revision>12030</cp:revision>
  <cp:lastPrinted>2020-01-02T09:20:06Z</cp:lastPrinted>
  <dcterms:modified xsi:type="dcterms:W3CDTF">2020-08-14T06:34:07Z</dcterms:modified>
</cp:coreProperties>
</file>