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2" r:id="rId1"/>
    <p:sldMasterId id="2147484068" r:id="rId2"/>
  </p:sldMasterIdLst>
  <p:notesMasterIdLst>
    <p:notesMasterId r:id="rId22"/>
  </p:notesMasterIdLst>
  <p:handoutMasterIdLst>
    <p:handoutMasterId r:id="rId23"/>
  </p:handoutMasterIdLst>
  <p:sldIdLst>
    <p:sldId id="593" r:id="rId3"/>
    <p:sldId id="847" r:id="rId4"/>
    <p:sldId id="1139" r:id="rId5"/>
    <p:sldId id="1151" r:id="rId6"/>
    <p:sldId id="1155" r:id="rId7"/>
    <p:sldId id="1156" r:id="rId8"/>
    <p:sldId id="1158" r:id="rId9"/>
    <p:sldId id="1157" r:id="rId10"/>
    <p:sldId id="1152" r:id="rId11"/>
    <p:sldId id="1153" r:id="rId12"/>
    <p:sldId id="1134" r:id="rId13"/>
    <p:sldId id="1141" r:id="rId14"/>
    <p:sldId id="1136" r:id="rId15"/>
    <p:sldId id="1137" r:id="rId16"/>
    <p:sldId id="1142" r:id="rId17"/>
    <p:sldId id="1143" r:id="rId18"/>
    <p:sldId id="1154" r:id="rId19"/>
    <p:sldId id="1149" r:id="rId20"/>
    <p:sldId id="1150" r:id="rId21"/>
  </p:sldIdLst>
  <p:sldSz cx="9906000" cy="6858000" type="A4"/>
  <p:notesSz cx="6858000" cy="994568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MS PGothic" pitchFamily="34" charset="-128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MS PGothic" pitchFamily="34" charset="-128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MS PGothic" pitchFamily="34" charset="-128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MS PGothic" pitchFamily="34" charset="-128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MS PGothic" pitchFamily="34" charset="-128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tx1"/>
        </a:solidFill>
        <a:latin typeface="맑은 고딕" pitchFamily="50" charset="-127"/>
        <a:ea typeface="MS PGothic" pitchFamily="34" charset="-128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tx1"/>
        </a:solidFill>
        <a:latin typeface="맑은 고딕" pitchFamily="50" charset="-127"/>
        <a:ea typeface="MS PGothic" pitchFamily="34" charset="-128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tx1"/>
        </a:solidFill>
        <a:latin typeface="맑은 고딕" pitchFamily="50" charset="-127"/>
        <a:ea typeface="MS PGothic" pitchFamily="34" charset="-128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tx1"/>
        </a:solidFill>
        <a:latin typeface="맑은 고딕" pitchFamily="50" charset="-127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기본 구역" id="{AA4F9ADB-2DA0-4FE7-ADD9-61D15D504AEA}">
          <p14:sldIdLst>
            <p14:sldId id="593"/>
            <p14:sldId id="847"/>
          </p14:sldIdLst>
        </p14:section>
        <p14:section name="사용자" id="{7AF34A04-699D-4EAE-B7E7-171EAD9C9BE9}">
          <p14:sldIdLst>
            <p14:sldId id="1139"/>
            <p14:sldId id="1151"/>
            <p14:sldId id="1152"/>
            <p14:sldId id="1153"/>
          </p14:sldIdLst>
        </p14:section>
        <p14:section name="관리자" id="{2A4036D8-08B3-48DA-A722-ECA8D7EC96B8}">
          <p14:sldIdLst>
            <p14:sldId id="1134"/>
            <p14:sldId id="1141"/>
            <p14:sldId id="1136"/>
            <p14:sldId id="1137"/>
            <p14:sldId id="1142"/>
            <p14:sldId id="1143"/>
            <p14:sldId id="1154"/>
            <p14:sldId id="1149"/>
            <p14:sldId id="115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659" userDrawn="1">
          <p15:clr>
            <a:srgbClr val="A4A3A4"/>
          </p15:clr>
        </p15:guide>
        <p15:guide id="2" orient="horz" pos="572">
          <p15:clr>
            <a:srgbClr val="A4A3A4"/>
          </p15:clr>
        </p15:guide>
        <p15:guide id="4" orient="horz" pos="4110">
          <p15:clr>
            <a:srgbClr val="A4A3A4"/>
          </p15:clr>
        </p15:guide>
        <p15:guide id="5" orient="horz" pos="300">
          <p15:clr>
            <a:srgbClr val="A4A3A4"/>
          </p15:clr>
        </p15:guide>
        <p15:guide id="6" orient="horz" pos="255">
          <p15:clr>
            <a:srgbClr val="A4A3A4"/>
          </p15:clr>
        </p15:guide>
        <p15:guide id="7" orient="horz" pos="4156">
          <p15:clr>
            <a:srgbClr val="A4A3A4"/>
          </p15:clr>
        </p15:guide>
        <p15:guide id="8" orient="horz" pos="618">
          <p15:clr>
            <a:srgbClr val="A4A3A4"/>
          </p15:clr>
        </p15:guide>
        <p15:guide id="9" orient="horz" pos="527">
          <p15:clr>
            <a:srgbClr val="A4A3A4"/>
          </p15:clr>
        </p15:guide>
        <p15:guide id="10" orient="horz" pos="1752">
          <p15:clr>
            <a:srgbClr val="A4A3A4"/>
          </p15:clr>
        </p15:guide>
        <p15:guide id="11" pos="6204">
          <p15:clr>
            <a:srgbClr val="A4A3A4"/>
          </p15:clr>
        </p15:guide>
        <p15:guide id="12" pos="81">
          <p15:clr>
            <a:srgbClr val="A4A3A4"/>
          </p15:clr>
        </p15:guide>
        <p15:guide id="13" pos="4435" userDrawn="1">
          <p15:clr>
            <a:srgbClr val="A4A3A4"/>
          </p15:clr>
        </p15:guide>
        <p15:guide id="14" pos="4844">
          <p15:clr>
            <a:srgbClr val="A4A3A4"/>
          </p15:clr>
        </p15:guide>
        <p15:guide id="15" pos="1796" userDrawn="1">
          <p15:clr>
            <a:srgbClr val="A4A3A4"/>
          </p15:clr>
        </p15:guide>
        <p15:guide id="16" pos="943" userDrawn="1">
          <p15:clr>
            <a:srgbClr val="A4A3A4"/>
          </p15:clr>
        </p15:guide>
        <p15:guide id="17" pos="5524">
          <p15:clr>
            <a:srgbClr val="A4A3A4"/>
          </p15:clr>
        </p15:guide>
        <p15:guide id="18" pos="3710">
          <p15:clr>
            <a:srgbClr val="A4A3A4"/>
          </p15:clr>
        </p15:guide>
        <p15:guide id="19" pos="6159">
          <p15:clr>
            <a:srgbClr val="A4A3A4"/>
          </p15:clr>
        </p15:guide>
        <p15:guide id="20" orient="horz" pos="346">
          <p15:clr>
            <a:srgbClr val="A4A3A4"/>
          </p15:clr>
        </p15:guide>
        <p15:guide id="21" pos="2712">
          <p15:clr>
            <a:srgbClr val="A4A3A4"/>
          </p15:clr>
        </p15:guide>
        <p15:guide id="22" pos="2213">
          <p15:clr>
            <a:srgbClr val="A4A3A4"/>
          </p15:clr>
        </p15:guide>
        <p15:guide id="23" pos="489" userDrawn="1">
          <p15:clr>
            <a:srgbClr val="A4A3A4"/>
          </p15:clr>
        </p15:guide>
        <p15:guide id="24" pos="1669" userDrawn="1">
          <p15:clr>
            <a:srgbClr val="A4A3A4"/>
          </p15:clr>
        </p15:guide>
        <p15:guide id="25" orient="horz" pos="3203" userDrawn="1">
          <p15:clr>
            <a:srgbClr val="A4A3A4"/>
          </p15:clr>
        </p15:guide>
        <p15:guide id="26" pos="172" userDrawn="1">
          <p15:clr>
            <a:srgbClr val="A4A3A4"/>
          </p15:clr>
        </p15:guide>
        <p15:guide id="27" pos="2122" userDrawn="1">
          <p15:clr>
            <a:srgbClr val="A4A3A4"/>
          </p15:clr>
        </p15:guide>
        <p15:guide id="28" pos="308" userDrawn="1">
          <p15:clr>
            <a:srgbClr val="A4A3A4"/>
          </p15:clr>
        </p15:guide>
        <p15:guide id="29" pos="1986" userDrawn="1">
          <p15:clr>
            <a:srgbClr val="A4A3A4"/>
          </p15:clr>
        </p15:guide>
        <p15:guide id="30" pos="3120" userDrawn="1">
          <p15:clr>
            <a:srgbClr val="A4A3A4"/>
          </p15:clr>
        </p15:guide>
        <p15:guide id="31" pos="4617" userDrawn="1">
          <p15:clr>
            <a:srgbClr val="A4A3A4"/>
          </p15:clr>
        </p15:guide>
        <p15:guide id="32" orient="horz" pos="482" userDrawn="1">
          <p15:clr>
            <a:srgbClr val="A4A3A4"/>
          </p15:clr>
        </p15:guide>
        <p15:guide id="33" pos="217" userDrawn="1">
          <p15:clr>
            <a:srgbClr val="A4A3A4"/>
          </p15:clr>
        </p15:guide>
        <p15:guide id="34" pos="2167" userDrawn="1">
          <p15:clr>
            <a:srgbClr val="A4A3A4"/>
          </p15:clr>
        </p15:guide>
        <p15:guide id="35" orient="horz" pos="3929" userDrawn="1">
          <p15:clr>
            <a:srgbClr val="A4A3A4"/>
          </p15:clr>
        </p15:guide>
        <p15:guide id="36" pos="262" userDrawn="1">
          <p15:clr>
            <a:srgbClr val="A4A3A4"/>
          </p15:clr>
        </p15:guide>
        <p15:guide id="37" pos="1192" userDrawn="1">
          <p15:clr>
            <a:srgbClr val="A4A3A4"/>
          </p15:clr>
        </p15:guide>
        <p15:guide id="38" pos="2077" userDrawn="1">
          <p15:clr>
            <a:srgbClr val="A4A3A4"/>
          </p15:clr>
        </p15:guide>
        <p15:guide id="40" orient="horz" pos="845" userDrawn="1">
          <p15:clr>
            <a:srgbClr val="A4A3A4"/>
          </p15:clr>
        </p15:guide>
        <p15:guide id="41" orient="horz" pos="890" userDrawn="1">
          <p15:clr>
            <a:srgbClr val="A4A3A4"/>
          </p15:clr>
        </p15:guide>
        <p15:guide id="42" orient="horz" pos="935" userDrawn="1">
          <p15:clr>
            <a:srgbClr val="A4A3A4"/>
          </p15:clr>
        </p15:guide>
        <p15:guide id="43" pos="580" userDrawn="1">
          <p15:clr>
            <a:srgbClr val="A4A3A4"/>
          </p15:clr>
        </p15:guide>
        <p15:guide id="44" pos="5660" userDrawn="1">
          <p15:clr>
            <a:srgbClr val="A4A3A4"/>
          </p15:clr>
        </p15:guide>
        <p15:guide id="45" pos="5297" userDrawn="1">
          <p15:clr>
            <a:srgbClr val="A4A3A4"/>
          </p15:clr>
        </p15:guide>
        <p15:guide id="47" orient="horz" pos="3657" userDrawn="1">
          <p15:clr>
            <a:srgbClr val="A4A3A4"/>
          </p15:clr>
        </p15:guide>
        <p15:guide id="48" pos="6068" userDrawn="1">
          <p15:clr>
            <a:srgbClr val="A4A3A4"/>
          </p15:clr>
        </p15:guide>
        <p15:guide id="49" pos="3982" userDrawn="1">
          <p15:clr>
            <a:srgbClr val="A4A3A4"/>
          </p15:clr>
        </p15:guide>
        <p15:guide id="50" pos="45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2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lackbear" initials="B" lastIdx="1" clrIdx="0">
    <p:extLst>
      <p:ext uri="{19B8F6BF-5375-455C-9EA6-DF929625EA0E}">
        <p15:presenceInfo xmlns:p15="http://schemas.microsoft.com/office/powerpoint/2012/main" xmlns="" userId="Blackbear" providerId="None"/>
      </p:ext>
    </p:extLst>
  </p:cmAuthor>
  <p:cmAuthor id="2" name="Kiwon Shin" initials="KS" lastIdx="1" clrIdx="1">
    <p:extLst>
      <p:ext uri="{19B8F6BF-5375-455C-9EA6-DF929625EA0E}">
        <p15:presenceInfo xmlns:p15="http://schemas.microsoft.com/office/powerpoint/2012/main" xmlns="" userId="ff4545ed76d973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DEDED"/>
    <a:srgbClr val="16487F"/>
    <a:srgbClr val="D31677"/>
    <a:srgbClr val="0070C0"/>
    <a:srgbClr val="00A79D"/>
    <a:srgbClr val="1D8E85"/>
    <a:srgbClr val="00FF00"/>
    <a:srgbClr val="584A49"/>
    <a:srgbClr val="00000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452" autoAdjust="0"/>
    <p:restoredTop sz="94254" autoAdjust="0"/>
  </p:normalViewPr>
  <p:slideViewPr>
    <p:cSldViewPr showGuides="1">
      <p:cViewPr>
        <p:scale>
          <a:sx n="100" d="100"/>
          <a:sy n="100" d="100"/>
        </p:scale>
        <p:origin x="-1644" y="-282"/>
      </p:cViewPr>
      <p:guideLst>
        <p:guide orient="horz" pos="2659"/>
        <p:guide orient="horz" pos="572"/>
        <p:guide orient="horz" pos="4110"/>
        <p:guide orient="horz" pos="300"/>
        <p:guide orient="horz" pos="255"/>
        <p:guide orient="horz" pos="4156"/>
        <p:guide orient="horz" pos="618"/>
        <p:guide orient="horz" pos="527"/>
        <p:guide pos="6204"/>
        <p:guide pos="81"/>
        <p:guide pos="4435"/>
        <p:guide pos="4844"/>
        <p:guide pos="1796"/>
        <p:guide pos="943"/>
        <p:guide pos="5524"/>
        <p:guide pos="3710"/>
      </p:guideLst>
    </p:cSldViewPr>
  </p:slideViewPr>
  <p:outlineViewPr>
    <p:cViewPr>
      <p:scale>
        <a:sx n="28" d="100"/>
        <a:sy n="28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-2130" y="-102"/>
      </p:cViewPr>
      <p:guideLst>
        <p:guide orient="horz" pos="3132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051152C1-81E8-4EAA-935B-0454791E62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547" cy="497842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FCE942D-8B7C-4112-93D2-4D85C34D41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3852" y="0"/>
            <a:ext cx="2972547" cy="497842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r">
              <a:defRPr sz="1200"/>
            </a:lvl1pPr>
          </a:lstStyle>
          <a:p>
            <a:fld id="{49E11E4B-A145-4546-BD2A-61F0B9B54227}" type="datetimeFigureOut">
              <a:rPr lang="ko-KR" altLang="en-US" smtClean="0"/>
              <a:pPr/>
              <a:t>2020-08-24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6708EB5-841D-43E0-87CD-31BAC319FC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7846"/>
            <a:ext cx="2972547" cy="497842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C1FFF0B-242D-4F99-BBEC-436054E2E3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3852" y="9447846"/>
            <a:ext cx="2972547" cy="497842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r">
              <a:defRPr sz="1200"/>
            </a:lvl1pPr>
          </a:lstStyle>
          <a:p>
            <a:fld id="{E79EADE3-9B44-4C72-94FA-C67819878A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973144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908" cy="49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018" tIns="48009" rIns="96018" bIns="48009" numCol="1" anchor="t" anchorCtr="0" compatLnSpc="1">
            <a:prstTxWarp prst="textNoShape">
              <a:avLst/>
            </a:prstTxWarp>
          </a:bodyPr>
          <a:lstStyle>
            <a:lvl1pPr algn="l" defTabSz="961319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096" y="0"/>
            <a:ext cx="2971907" cy="49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018" tIns="48009" rIns="96018" bIns="48009" numCol="1" anchor="t" anchorCtr="0" compatLnSpc="1">
            <a:prstTxWarp prst="textNoShape">
              <a:avLst/>
            </a:prstTxWarp>
          </a:bodyPr>
          <a:lstStyle>
            <a:lvl1pPr algn="r" defTabSz="961319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5013" y="746125"/>
            <a:ext cx="5387975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187" y="4723685"/>
            <a:ext cx="5029628" cy="447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018" tIns="48009" rIns="96018" bIns="480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962"/>
            <a:ext cx="2971908" cy="49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018" tIns="48009" rIns="96018" bIns="48009" numCol="1" anchor="b" anchorCtr="0" compatLnSpc="1">
            <a:prstTxWarp prst="textNoShape">
              <a:avLst/>
            </a:prstTxWarp>
          </a:bodyPr>
          <a:lstStyle>
            <a:lvl1pPr algn="l" defTabSz="961319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096" y="9448962"/>
            <a:ext cx="2971907" cy="49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018" tIns="48009" rIns="96018" bIns="48009" numCol="1" anchor="b" anchorCtr="0" compatLnSpc="1">
            <a:prstTxWarp prst="textNoShape">
              <a:avLst/>
            </a:prstTxWarp>
          </a:bodyPr>
          <a:lstStyle>
            <a:lvl1pPr algn="r" defTabSz="961319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E02BEBE-8453-4455-81B6-126EA23C52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5380734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14316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22957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28067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21993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17860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4313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3695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19451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31082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4014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및 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0867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57150" y="477430"/>
            <a:ext cx="9792394" cy="6099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80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8" name="Group 66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847175915"/>
              </p:ext>
            </p:extLst>
          </p:nvPr>
        </p:nvGraphicFramePr>
        <p:xfrm>
          <a:off x="58738" y="39688"/>
          <a:ext cx="9790112" cy="405374"/>
        </p:xfrm>
        <a:graphic>
          <a:graphicData uri="http://schemas.openxmlformats.org/drawingml/2006/table">
            <a:tbl>
              <a:tblPr/>
              <a:tblGrid>
                <a:gridCol w="14378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9139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02687">
                <a:tc rowSpan="2"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anchorCtr="1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개발과제명</a:t>
                      </a: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보험</a:t>
                      </a: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폴더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26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단위기능명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페이지코드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5172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7799388" y="477448"/>
            <a:ext cx="2049462" cy="610115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91435" tIns="45717" rIns="91435" bIns="45717" anchor="ctr"/>
          <a:lstStyle/>
          <a:p>
            <a:pPr>
              <a:defRPr/>
            </a:pPr>
            <a:endParaRPr lang="ko-KR" altLang="ko-KR" sz="10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57150" y="477430"/>
            <a:ext cx="7686675" cy="6099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80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6" name="Group 66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633658515"/>
              </p:ext>
            </p:extLst>
          </p:nvPr>
        </p:nvGraphicFramePr>
        <p:xfrm>
          <a:off x="58738" y="39688"/>
          <a:ext cx="9790112" cy="405374"/>
        </p:xfrm>
        <a:graphic>
          <a:graphicData uri="http://schemas.openxmlformats.org/drawingml/2006/table">
            <a:tbl>
              <a:tblPr/>
              <a:tblGrid>
                <a:gridCol w="14378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9139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02687">
                <a:tc rowSpan="2"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anchorCtr="1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개발과제명</a:t>
                      </a: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키움에셋플래너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온라인상담서비스 구축</a:t>
                      </a: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폴더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26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단위기능명</a:t>
                      </a: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페이지코드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나인트리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0070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7799388" y="477448"/>
            <a:ext cx="2049462" cy="610115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91435" tIns="45717" rIns="91435" bIns="45717" anchor="ctr"/>
          <a:lstStyle/>
          <a:p>
            <a:pPr>
              <a:defRPr/>
            </a:pPr>
            <a:endParaRPr lang="ko-KR" altLang="ko-KR" sz="10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57150" y="477430"/>
            <a:ext cx="7686675" cy="6099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80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6" name="Group 66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2064118542"/>
              </p:ext>
            </p:extLst>
          </p:nvPr>
        </p:nvGraphicFramePr>
        <p:xfrm>
          <a:off x="58738" y="39688"/>
          <a:ext cx="9790112" cy="405374"/>
        </p:xfrm>
        <a:graphic>
          <a:graphicData uri="http://schemas.openxmlformats.org/drawingml/2006/table">
            <a:tbl>
              <a:tblPr/>
              <a:tblGrid>
                <a:gridCol w="14378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9139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02687">
                <a:tc rowSpan="2"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anchorCtr="1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개발과제명</a:t>
                      </a: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키움에셋플래너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온라인상담서비스 구축</a:t>
                      </a: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폴더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26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단위기능명</a:t>
                      </a: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페이지코드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나인트리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344488" y="764704"/>
            <a:ext cx="3099415" cy="5472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6107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7799388" y="477448"/>
            <a:ext cx="2049462" cy="610115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91435" tIns="45717" rIns="91435" bIns="45717" anchor="ctr"/>
          <a:lstStyle/>
          <a:p>
            <a:pPr>
              <a:defRPr/>
            </a:pPr>
            <a:endParaRPr lang="ko-KR" altLang="ko-KR" sz="10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57150" y="477430"/>
            <a:ext cx="7686675" cy="6099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80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6" name="Group 66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2132751452"/>
              </p:ext>
            </p:extLst>
          </p:nvPr>
        </p:nvGraphicFramePr>
        <p:xfrm>
          <a:off x="58738" y="39688"/>
          <a:ext cx="9790112" cy="405374"/>
        </p:xfrm>
        <a:graphic>
          <a:graphicData uri="http://schemas.openxmlformats.org/drawingml/2006/table">
            <a:tbl>
              <a:tblPr/>
              <a:tblGrid>
                <a:gridCol w="14378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9139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02687">
                <a:tc rowSpan="2"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anchorCtr="1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개발과제명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보험</a:t>
                      </a: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폴더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26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단위기능명</a:t>
                      </a: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페이지코드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김정운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8097" marR="38097" marT="19087" marB="19087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 userDrawn="1"/>
        </p:nvSpPr>
        <p:spPr>
          <a:xfrm>
            <a:off x="4953000" y="0"/>
            <a:ext cx="2000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953000" y="214290"/>
            <a:ext cx="1785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096404" y="0"/>
            <a:ext cx="7143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9096404" y="214290"/>
            <a:ext cx="7143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501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 및 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242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8001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4737100" y="6580188"/>
            <a:ext cx="468313" cy="2143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00">
                <a:latin typeface="+mn-ea"/>
                <a:ea typeface="+mn-ea"/>
              </a:rPr>
              <a:t>- </a:t>
            </a:r>
            <a:fld id="{AF1BB607-BA34-4355-88A4-B73F991D94CF}" type="slidenum">
              <a:rPr lang="en-US" altLang="ko-KR" sz="800">
                <a:latin typeface="+mn-ea"/>
                <a:ea typeface="+mn-ea"/>
              </a:rPr>
              <a:pPr>
                <a:defRPr/>
              </a:pPr>
              <a:t>‹#›</a:t>
            </a:fld>
            <a:r>
              <a:rPr lang="en-US" altLang="ko-KR" sz="800">
                <a:latin typeface="+mn-ea"/>
                <a:ea typeface="+mn-ea"/>
              </a:rPr>
              <a:t> -</a:t>
            </a:r>
          </a:p>
        </p:txBody>
      </p:sp>
      <p:sp>
        <p:nvSpPr>
          <p:cNvPr id="6" name="Text Box 15"/>
          <p:cNvSpPr txBox="1">
            <a:spLocks noChangeArrowheads="1"/>
          </p:cNvSpPr>
          <p:nvPr userDrawn="1"/>
        </p:nvSpPr>
        <p:spPr bwMode="auto">
          <a:xfrm>
            <a:off x="-15552" y="6597650"/>
            <a:ext cx="697627" cy="21544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800">
                <a:latin typeface="+mn-ea"/>
                <a:ea typeface="+mn-ea"/>
              </a:rPr>
              <a:t>화면설계서</a:t>
            </a:r>
            <a:endParaRPr lang="ko-KR" altLang="en-US" sz="800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7" r:id="rId2"/>
    <p:sldLayoutId id="2147484084" r:id="rId3"/>
    <p:sldLayoutId id="2147484088" r:id="rId4"/>
    <p:sldLayoutId id="2147484089" r:id="rId5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89"/>
          <p:cNvSpPr txBox="1">
            <a:spLocks noChangeArrowheads="1"/>
          </p:cNvSpPr>
          <p:nvPr/>
        </p:nvSpPr>
        <p:spPr bwMode="auto">
          <a:xfrm>
            <a:off x="20638" y="3110044"/>
            <a:ext cx="1217000" cy="246221"/>
          </a:xfrm>
          <a:prstGeom prst="rect">
            <a:avLst/>
          </a:prstGeom>
          <a:noFill/>
          <a:ln w="28575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000" b="1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문서 이력 관리</a:t>
            </a:r>
          </a:p>
        </p:txBody>
      </p:sp>
      <p:grpSp>
        <p:nvGrpSpPr>
          <p:cNvPr id="7" name="Group 164"/>
          <p:cNvGrpSpPr>
            <a:grpSpLocks/>
          </p:cNvGrpSpPr>
          <p:nvPr/>
        </p:nvGrpSpPr>
        <p:grpSpPr bwMode="auto">
          <a:xfrm>
            <a:off x="119063" y="6308718"/>
            <a:ext cx="9639300" cy="431800"/>
            <a:chOff x="75" y="3974"/>
            <a:chExt cx="6072" cy="272"/>
          </a:xfrm>
        </p:grpSpPr>
        <p:sp>
          <p:nvSpPr>
            <p:cNvPr id="8" name="Rectangle 68"/>
            <p:cNvSpPr>
              <a:spLocks noChangeArrowheads="1"/>
            </p:cNvSpPr>
            <p:nvPr/>
          </p:nvSpPr>
          <p:spPr bwMode="auto">
            <a:xfrm>
              <a:off x="75" y="3974"/>
              <a:ext cx="6072" cy="2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800">
                <a:ea typeface="맑은 고딕" panose="020B0503020000020004" pitchFamily="50" charset="-127"/>
              </a:endParaRPr>
            </a:p>
          </p:txBody>
        </p:sp>
        <p:sp>
          <p:nvSpPr>
            <p:cNvPr id="9" name="Text Box 163"/>
            <p:cNvSpPr txBox="1">
              <a:spLocks noChangeArrowheads="1"/>
            </p:cNvSpPr>
            <p:nvPr/>
          </p:nvSpPr>
          <p:spPr bwMode="auto">
            <a:xfrm>
              <a:off x="81" y="4051"/>
              <a:ext cx="603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defRPr/>
              </a:pPr>
              <a:r>
                <a:rPr lang="ko-KR" altLang="en-US" sz="800" dirty="0" err="1">
                  <a:ea typeface="맑은 고딕" panose="020B0503020000020004" pitchFamily="50" charset="-127"/>
                </a:rPr>
                <a:t>토즈스터디</a:t>
              </a:r>
              <a:endParaRPr lang="en-US" altLang="ko-KR" sz="800" dirty="0"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직사각형 22"/>
          <p:cNvSpPr>
            <a:spLocks noChangeArrowheads="1"/>
          </p:cNvSpPr>
          <p:nvPr/>
        </p:nvSpPr>
        <p:spPr bwMode="auto">
          <a:xfrm>
            <a:off x="56456" y="6092825"/>
            <a:ext cx="5111750" cy="144463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defRPr/>
            </a:pPr>
            <a:r>
              <a:rPr lang="en-US" altLang="ko-KR" sz="800" dirty="0">
                <a:solidFill>
                  <a:srgbClr val="FF0000"/>
                </a:solidFill>
                <a:ea typeface="맑은 고딕" panose="020B0503020000020004" pitchFamily="50" charset="-127"/>
              </a:rPr>
              <a:t>* </a:t>
            </a:r>
            <a:r>
              <a:rPr lang="ko-KR" altLang="en-US" sz="800" dirty="0">
                <a:solidFill>
                  <a:srgbClr val="FF0000"/>
                </a:solidFill>
                <a:ea typeface="맑은 고딕" panose="020B0503020000020004" pitchFamily="50" charset="-127"/>
              </a:rPr>
              <a:t>본 문서는 좌측의 슬라이드탭을 </a:t>
            </a:r>
            <a:r>
              <a:rPr lang="en-US" altLang="ko-KR" sz="800" dirty="0">
                <a:solidFill>
                  <a:srgbClr val="FF0000"/>
                </a:solidFill>
                <a:ea typeface="맑은 고딕" panose="020B0503020000020004" pitchFamily="50" charset="-127"/>
              </a:rPr>
              <a:t>[</a:t>
            </a:r>
            <a:r>
              <a:rPr lang="ko-KR" altLang="en-US" sz="800" dirty="0">
                <a:solidFill>
                  <a:srgbClr val="FF0000"/>
                </a:solidFill>
                <a:ea typeface="맑은 고딕" panose="020B0503020000020004" pitchFamily="50" charset="-127"/>
              </a:rPr>
              <a:t>개요</a:t>
            </a:r>
            <a:r>
              <a:rPr lang="en-US" altLang="ko-KR" sz="800" dirty="0">
                <a:solidFill>
                  <a:srgbClr val="FF0000"/>
                </a:solidFill>
                <a:ea typeface="맑은 고딕" panose="020B0503020000020004" pitchFamily="50" charset="-127"/>
              </a:rPr>
              <a:t>]</a:t>
            </a:r>
            <a:r>
              <a:rPr lang="ko-KR" altLang="en-US" sz="800" dirty="0">
                <a:solidFill>
                  <a:srgbClr val="FF0000"/>
                </a:solidFill>
                <a:ea typeface="맑은 고딕" panose="020B0503020000020004" pitchFamily="50" charset="-127"/>
              </a:rPr>
              <a:t>로 놓고 보세요</a:t>
            </a:r>
            <a:r>
              <a:rPr lang="en-US" altLang="ko-KR" sz="800" dirty="0">
                <a:solidFill>
                  <a:srgbClr val="FF0000"/>
                </a:solidFill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rgbClr val="FF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9063" y="123825"/>
            <a:ext cx="9639300" cy="2892557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200000"/>
              </a:lnSpc>
            </a:pPr>
            <a:endParaRPr lang="ko-KR" altLang="en-US" sz="16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2480" y="260648"/>
            <a:ext cx="374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화면설계서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0021" y="620712"/>
            <a:ext cx="9629775" cy="11403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l"/>
            <a:endParaRPr lang="ko-KR" altLang="en-US" sz="1800" b="1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31403357"/>
              </p:ext>
            </p:extLst>
          </p:nvPr>
        </p:nvGraphicFramePr>
        <p:xfrm>
          <a:off x="401638" y="1879872"/>
          <a:ext cx="6604000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08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531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162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문서번호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생략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162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문서제목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생략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162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2019-11-08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162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김정운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72480" y="965686"/>
            <a:ext cx="9352532" cy="471587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kumimoji="1" lang="ko-KR" altLang="en-US" sz="2400" b="1" dirty="0">
                <a:solidFill>
                  <a:schemeClr val="bg1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보험 </a:t>
            </a:r>
            <a:r>
              <a:rPr kumimoji="1" lang="en-US" altLang="ko-KR" sz="2400" b="1" dirty="0">
                <a:solidFill>
                  <a:schemeClr val="bg1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1" lang="ko-KR" altLang="en-US" sz="2400" b="1" dirty="0">
                <a:solidFill>
                  <a:schemeClr val="bg1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관리자</a:t>
            </a:r>
            <a:r>
              <a:rPr kumimoji="1" lang="en-US" altLang="ko-KR" sz="2400" b="1" dirty="0">
                <a:solidFill>
                  <a:schemeClr val="bg1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kumimoji="1"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4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29240295"/>
              </p:ext>
            </p:extLst>
          </p:nvPr>
        </p:nvGraphicFramePr>
        <p:xfrm>
          <a:off x="128588" y="3434680"/>
          <a:ext cx="9648825" cy="2518048"/>
        </p:xfrm>
        <a:graphic>
          <a:graphicData uri="http://schemas.openxmlformats.org/drawingml/2006/table">
            <a:tbl>
              <a:tblPr/>
              <a:tblGrid>
                <a:gridCol w="1008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59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</a:t>
                      </a: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(Ver.)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2019-12-17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김정운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6136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57309717-6E38-4A35-84B9-886DB9D60F91}"/>
              </a:ext>
            </a:extLst>
          </p:cNvPr>
          <p:cNvGrpSpPr/>
          <p:nvPr/>
        </p:nvGrpSpPr>
        <p:grpSpPr>
          <a:xfrm>
            <a:off x="3599566" y="2000240"/>
            <a:ext cx="2286016" cy="746964"/>
            <a:chOff x="1251466" y="1647482"/>
            <a:chExt cx="2317974" cy="1216489"/>
          </a:xfrm>
          <a:solidFill>
            <a:schemeClr val="bg1">
              <a:lumMod val="85000"/>
            </a:schemeClr>
          </a:solidFill>
        </p:grpSpPr>
        <p:sp>
          <p:nvSpPr>
            <p:cNvPr id="6" name="사각형: 둥근 모서리 95">
              <a:extLst>
                <a:ext uri="{FF2B5EF4-FFF2-40B4-BE49-F238E27FC236}">
                  <a16:creationId xmlns:a16="http://schemas.microsoft.com/office/drawing/2014/main" xmlns="" id="{2A4FAA3E-8E5B-42DE-96FE-D6EC84166B81}"/>
                </a:ext>
              </a:extLst>
            </p:cNvPr>
            <p:cNvSpPr/>
            <p:nvPr/>
          </p:nvSpPr>
          <p:spPr>
            <a:xfrm>
              <a:off x="1305320" y="1702297"/>
              <a:ext cx="2264120" cy="1161674"/>
            </a:xfrm>
            <a:prstGeom prst="roundRect">
              <a:avLst>
                <a:gd name="adj" fmla="val 3687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xmlns="" id="{554896A9-EBD8-4C8D-805E-D4E9A6D78F35}"/>
                </a:ext>
              </a:extLst>
            </p:cNvPr>
            <p:cNvSpPr/>
            <p:nvPr/>
          </p:nvSpPr>
          <p:spPr>
            <a:xfrm rot="18819805">
              <a:off x="1270148" y="1628800"/>
              <a:ext cx="110776" cy="148139"/>
            </a:xfrm>
            <a:prstGeom prst="triangl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4F0E147-143B-4686-97C3-C51516D98A36}"/>
              </a:ext>
            </a:extLst>
          </p:cNvPr>
          <p:cNvSpPr/>
          <p:nvPr/>
        </p:nvSpPr>
        <p:spPr>
          <a:xfrm>
            <a:off x="3599566" y="2071678"/>
            <a:ext cx="2214578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tx1"/>
                </a:solidFill>
              </a:rPr>
              <a:t>어쩌고 저쩌고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움치칫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움치칫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!</a:t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ko-KR" altLang="en-US" sz="1000" dirty="0" smtClean="0">
                <a:solidFill>
                  <a:schemeClr val="tx1"/>
                </a:solidFill>
              </a:rPr>
              <a:t>거 </a:t>
            </a:r>
            <a:r>
              <a:rPr lang="en-US" altLang="ko-KR" sz="1000" dirty="0" smtClean="0">
                <a:solidFill>
                  <a:schemeClr val="tx1"/>
                </a:solidFill>
              </a:rPr>
              <a:t>~ </a:t>
            </a:r>
            <a:r>
              <a:rPr lang="ko-KR" altLang="en-US" sz="1000" dirty="0" smtClean="0">
                <a:solidFill>
                  <a:schemeClr val="tx1"/>
                </a:solidFill>
              </a:rPr>
              <a:t>보험료가 너무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오른거</a:t>
            </a:r>
            <a:r>
              <a:rPr lang="ko-KR" altLang="en-US" sz="1000" dirty="0" smtClean="0">
                <a:solidFill>
                  <a:schemeClr val="tx1"/>
                </a:solidFill>
              </a:rPr>
              <a:t> 아니오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</a:p>
          <a:p>
            <a:pPr algn="l"/>
            <a:r>
              <a:rPr lang="ko-KR" altLang="en-US" sz="1000" dirty="0" smtClean="0">
                <a:solidFill>
                  <a:schemeClr val="tx1"/>
                </a:solidFill>
              </a:rPr>
              <a:t>보험료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심각쓰</a:t>
            </a:r>
            <a:r>
              <a:rPr lang="en-US" altLang="ko-KR" sz="1000" dirty="0" smtClean="0">
                <a:solidFill>
                  <a:schemeClr val="tx1"/>
                </a:solidFill>
              </a:rPr>
              <a:t>~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90360FD-B069-4BC2-A248-1B1CC7956635}"/>
              </a:ext>
            </a:extLst>
          </p:cNvPr>
          <p:cNvSpPr txBox="1"/>
          <p:nvPr/>
        </p:nvSpPr>
        <p:spPr>
          <a:xfrm>
            <a:off x="3671004" y="2786058"/>
            <a:ext cx="15001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latin typeface="+mn-ea"/>
              </a:rPr>
              <a:t>부족한 </a:t>
            </a:r>
            <a:r>
              <a:rPr lang="ko-KR" altLang="en-US" b="1" dirty="0">
                <a:latin typeface="+mn-ea"/>
              </a:rPr>
              <a:t>전문가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 PM 11:30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B1B594A3-618D-4B66-AFFB-4B44AFEEDDB5}"/>
              </a:ext>
            </a:extLst>
          </p:cNvPr>
          <p:cNvGrpSpPr/>
          <p:nvPr/>
        </p:nvGrpSpPr>
        <p:grpSpPr>
          <a:xfrm>
            <a:off x="3671004" y="3357562"/>
            <a:ext cx="2450872" cy="642942"/>
            <a:chOff x="1010201" y="1647481"/>
            <a:chExt cx="2167406" cy="535968"/>
          </a:xfrm>
          <a:solidFill>
            <a:srgbClr val="D31677"/>
          </a:solidFill>
        </p:grpSpPr>
        <p:sp>
          <p:nvSpPr>
            <p:cNvPr id="11" name="사각형: 둥근 모서리 135">
              <a:extLst>
                <a:ext uri="{FF2B5EF4-FFF2-40B4-BE49-F238E27FC236}">
                  <a16:creationId xmlns:a16="http://schemas.microsoft.com/office/drawing/2014/main" xmlns="" id="{A3696815-69FB-48CE-B948-1D653C49418C}"/>
                </a:ext>
              </a:extLst>
            </p:cNvPr>
            <p:cNvSpPr/>
            <p:nvPr/>
          </p:nvSpPr>
          <p:spPr>
            <a:xfrm>
              <a:off x="1010201" y="1702297"/>
              <a:ext cx="2091580" cy="481152"/>
            </a:xfrm>
            <a:prstGeom prst="roundRect">
              <a:avLst>
                <a:gd name="adj" fmla="val 12422"/>
              </a:avLst>
            </a:prstGeom>
            <a:solidFill>
              <a:srgbClr val="16487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xmlns="" id="{BA502DF2-57C7-426C-B807-EC250830FA18}"/>
                </a:ext>
              </a:extLst>
            </p:cNvPr>
            <p:cNvSpPr/>
            <p:nvPr/>
          </p:nvSpPr>
          <p:spPr>
            <a:xfrm rot="2700000">
              <a:off x="3048150" y="1628799"/>
              <a:ext cx="110776" cy="148139"/>
            </a:xfrm>
            <a:prstGeom prst="triangle">
              <a:avLst/>
            </a:prstGeom>
            <a:solidFill>
              <a:srgbClr val="16487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ko-KR" altLang="en-US" dirty="0">
                <a:latin typeface="+mn-ea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BAEF9DB6-B52C-432E-BBB3-9E23D83352C0}"/>
              </a:ext>
            </a:extLst>
          </p:cNvPr>
          <p:cNvSpPr/>
          <p:nvPr/>
        </p:nvSpPr>
        <p:spPr>
          <a:xfrm>
            <a:off x="3742442" y="3500438"/>
            <a:ext cx="22944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l"/>
            <a:r>
              <a:rPr lang="ko-KR" altLang="en-US" sz="1000" dirty="0">
                <a:solidFill>
                  <a:schemeClr val="bg1"/>
                </a:solidFill>
              </a:rPr>
              <a:t>안녕하세요</a:t>
            </a:r>
            <a:r>
              <a:rPr lang="en-US" altLang="ko-KR" sz="1000" dirty="0">
                <a:solidFill>
                  <a:schemeClr val="bg1"/>
                </a:solidFill>
              </a:rPr>
              <a:t>. </a:t>
            </a:r>
            <a:r>
              <a:rPr lang="ko-KR" altLang="en-US" sz="1000" dirty="0">
                <a:solidFill>
                  <a:schemeClr val="bg1"/>
                </a:solidFill>
              </a:rPr>
              <a:t>보장도 받고 싶고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저축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l"/>
            <a:r>
              <a:rPr lang="ko-KR" altLang="en-US" sz="1000" dirty="0">
                <a:solidFill>
                  <a:schemeClr val="bg1"/>
                </a:solidFill>
              </a:rPr>
              <a:t>도하고 싶고</a:t>
            </a:r>
            <a:r>
              <a:rPr lang="en-US" altLang="ko-KR" sz="1000" dirty="0">
                <a:solidFill>
                  <a:schemeClr val="bg1"/>
                </a:solidFill>
              </a:rPr>
              <a:t>… </a:t>
            </a:r>
            <a:r>
              <a:rPr lang="ko-KR" altLang="en-US" sz="1000" dirty="0">
                <a:solidFill>
                  <a:schemeClr val="bg1"/>
                </a:solidFill>
              </a:rPr>
              <a:t>그렇습니다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90360FD-B069-4BC2-A248-1B1CC7956635}"/>
              </a:ext>
            </a:extLst>
          </p:cNvPr>
          <p:cNvSpPr txBox="1"/>
          <p:nvPr/>
        </p:nvSpPr>
        <p:spPr>
          <a:xfrm>
            <a:off x="4956888" y="4071942"/>
            <a:ext cx="10820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err="1" smtClean="0">
                <a:latin typeface="+mn-ea"/>
              </a:rPr>
              <a:t>고갱쓰</a:t>
            </a:r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PM </a:t>
            </a:r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11:33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456690" y="5000636"/>
            <a:ext cx="282436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31">
            <a:extLst>
              <a:ext uri="{FF2B5EF4-FFF2-40B4-BE49-F238E27FC236}">
                <a16:creationId xmlns:a16="http://schemas.microsoft.com/office/drawing/2014/main" xmlns="" id="{039D4712-5DD6-4C1E-AC34-FDBA0A732D58}"/>
              </a:ext>
            </a:extLst>
          </p:cNvPr>
          <p:cNvSpPr/>
          <p:nvPr/>
        </p:nvSpPr>
        <p:spPr>
          <a:xfrm>
            <a:off x="5568010" y="5089445"/>
            <a:ext cx="602481" cy="268381"/>
          </a:xfrm>
          <a:prstGeom prst="roundRect">
            <a:avLst/>
          </a:prstGeom>
          <a:solidFill>
            <a:srgbClr val="D31677"/>
          </a:solidFill>
          <a:ln w="3175">
            <a:solidFill>
              <a:schemeClr val="bg1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  <a:latin typeface="+mn-ea"/>
              </a:rPr>
              <a:t>전송</a:t>
            </a: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71004" y="5072074"/>
            <a:ext cx="1785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70C0"/>
                </a:solidFill>
                <a:latin typeface="+mn-ea"/>
                <a:ea typeface="+mn-ea"/>
              </a:rPr>
              <a:t>내용을 입력해주세요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  <a:ea typeface="+mn-ea"/>
              </a:rPr>
              <a:t>.</a:t>
            </a:r>
            <a:endParaRPr lang="ko-KR" altLang="en-US" sz="1000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graphicFrame>
        <p:nvGraphicFramePr>
          <p:cNvPr id="18" name="Group 220">
            <a:extLst>
              <a:ext uri="{FF2B5EF4-FFF2-40B4-BE49-F238E27FC236}">
                <a16:creationId xmlns:a16="http://schemas.microsoft.com/office/drawing/2014/main" xmlns="" id="{E314046B-C7AD-40D9-9E0D-21229AFA7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58055604"/>
              </p:ext>
            </p:extLst>
          </p:nvPr>
        </p:nvGraphicFramePr>
        <p:xfrm>
          <a:off x="7842250" y="525658"/>
          <a:ext cx="1958975" cy="2214880"/>
        </p:xfrm>
        <a:graphic>
          <a:graphicData uri="http://schemas.openxmlformats.org/drawingml/2006/table">
            <a:tbl>
              <a:tblPr/>
              <a:tblGrid>
                <a:gridCol w="301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실시간 채팅 페이지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실시간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채팅창이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뜨면 먼저 회원의 정보를 물어보는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챗봇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등장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메시지 입력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72358276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ETC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709074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769575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04922" y="1769584"/>
            <a:ext cx="78761" cy="3212820"/>
          </a:xfrm>
          <a:prstGeom prst="rect">
            <a:avLst/>
          </a:prstGeom>
        </p:spPr>
      </p:pic>
      <p:sp>
        <p:nvSpPr>
          <p:cNvPr id="37" name="모서리가 둥근 직사각형 36"/>
          <p:cNvSpPr/>
          <p:nvPr/>
        </p:nvSpPr>
        <p:spPr>
          <a:xfrm>
            <a:off x="3456690" y="1571612"/>
            <a:ext cx="2814012" cy="3857652"/>
          </a:xfrm>
          <a:prstGeom prst="roundRect">
            <a:avLst>
              <a:gd name="adj" fmla="val 6354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452802" y="1769584"/>
            <a:ext cx="28140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2166918" y="928670"/>
            <a:ext cx="5472608" cy="4572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00472" y="1386487"/>
            <a:ext cx="1944216" cy="506684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4488" y="1484784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b="1" dirty="0" smtClean="0">
                <a:latin typeface="+mn-ea"/>
                <a:ea typeface="+mn-ea"/>
              </a:rPr>
              <a:t>실시간 채팅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200472" y="3753040"/>
            <a:ext cx="1944216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4488" y="1892087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실시간 채팅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5715016"/>
            <a:ext cx="1800200" cy="64807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4488" y="585789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latin typeface="+mn-ea"/>
                <a:ea typeface="+mn-ea"/>
              </a:rPr>
              <a:t>1688-</a:t>
            </a:r>
            <a:r>
              <a:rPr lang="en-US" altLang="ko-KR" sz="1800" b="1" dirty="0" smtClean="0">
                <a:solidFill>
                  <a:srgbClr val="FF0000"/>
                </a:solidFill>
                <a:latin typeface="+mn-ea"/>
                <a:ea typeface="+mn-ea"/>
              </a:rPr>
              <a:t>10</a:t>
            </a:r>
            <a:r>
              <a:rPr lang="en-US" altLang="ko-KR" sz="1800" b="1" dirty="0" smtClean="0">
                <a:solidFill>
                  <a:srgbClr val="0070C0"/>
                </a:solidFill>
                <a:latin typeface="+mn-ea"/>
                <a:ea typeface="+mn-ea"/>
              </a:rPr>
              <a:t>04</a:t>
            </a:r>
            <a:endParaRPr lang="ko-KR" altLang="en-US" sz="1800" b="1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166918" y="5572140"/>
            <a:ext cx="5472608" cy="86694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grpSp>
        <p:nvGrpSpPr>
          <p:cNvPr id="64" name="그룹 5"/>
          <p:cNvGrpSpPr/>
          <p:nvPr/>
        </p:nvGrpSpPr>
        <p:grpSpPr>
          <a:xfrm>
            <a:off x="427717" y="5265512"/>
            <a:ext cx="1522439" cy="306628"/>
            <a:chOff x="3970792" y="5979514"/>
            <a:chExt cx="1656184" cy="422756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3970792" y="5979514"/>
              <a:ext cx="1656184" cy="422756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실시간 채팅 문의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6" name="타원형 설명선 65"/>
            <p:cNvSpPr/>
            <p:nvPr/>
          </p:nvSpPr>
          <p:spPr>
            <a:xfrm>
              <a:off x="5142872" y="6042229"/>
              <a:ext cx="432048" cy="289472"/>
            </a:xfrm>
            <a:prstGeom prst="wedgeEllipseCallou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ko-KR" altLang="en-US">
                <a:latin typeface="+mn-ea"/>
              </a:endParaRPr>
            </a:p>
          </p:txBody>
        </p:sp>
      </p:grpSp>
      <p:grpSp>
        <p:nvGrpSpPr>
          <p:cNvPr id="67" name="그룹 4"/>
          <p:cNvGrpSpPr/>
          <p:nvPr/>
        </p:nvGrpSpPr>
        <p:grpSpPr>
          <a:xfrm>
            <a:off x="429828" y="4825096"/>
            <a:ext cx="1522439" cy="309919"/>
            <a:chOff x="2202693" y="6153463"/>
            <a:chExt cx="1656184" cy="422756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2202693" y="6153463"/>
              <a:ext cx="1656184" cy="422756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        상담 신청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9" name="모서리가 접힌 도형 68"/>
            <p:cNvSpPr/>
            <p:nvPr/>
          </p:nvSpPr>
          <p:spPr>
            <a:xfrm>
              <a:off x="3363440" y="6216179"/>
              <a:ext cx="277931" cy="289471"/>
            </a:xfrm>
            <a:prstGeom prst="foldedCorner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151751" y="6000768"/>
            <a:ext cx="32435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회사소개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|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인사말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|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이용약관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|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개인정보처리방침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91985" y="5786454"/>
            <a:ext cx="194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latin typeface="+mn-ea"/>
                <a:ea typeface="+mn-ea"/>
              </a:rPr>
              <a:t>투팩쓰</a:t>
            </a:r>
            <a:r>
              <a:rPr lang="ko-KR" altLang="en-US" sz="800" dirty="0" smtClean="0">
                <a:latin typeface="+mn-ea"/>
                <a:ea typeface="+mn-ea"/>
              </a:rPr>
              <a:t>  </a:t>
            </a:r>
            <a:r>
              <a:rPr lang="ko-KR" altLang="en-US" sz="800" dirty="0">
                <a:latin typeface="+mn-ea"/>
              </a:rPr>
              <a:t>제주도 서귀포시 </a:t>
            </a:r>
            <a:r>
              <a:rPr lang="en-US" altLang="ko-KR" sz="800" dirty="0" smtClean="0">
                <a:latin typeface="+mn-ea"/>
              </a:rPr>
              <a:t>XXXX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l"/>
            <a:r>
              <a:rPr lang="ko-KR" altLang="en-US" sz="800" dirty="0" smtClean="0">
                <a:latin typeface="+mn-ea"/>
                <a:ea typeface="+mn-ea"/>
              </a:rPr>
              <a:t>대표</a:t>
            </a:r>
            <a:r>
              <a:rPr lang="en-US" altLang="ko-KR" sz="800" dirty="0" smtClean="0">
                <a:latin typeface="+mn-ea"/>
                <a:ea typeface="+mn-ea"/>
              </a:rPr>
              <a:t>: </a:t>
            </a:r>
            <a:r>
              <a:rPr lang="ko-KR" altLang="en-US" sz="800" dirty="0" smtClean="0">
                <a:latin typeface="+mn-ea"/>
                <a:ea typeface="+mn-ea"/>
              </a:rPr>
              <a:t>김정운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l"/>
            <a:r>
              <a:rPr lang="ko-KR" altLang="en-US" sz="800" dirty="0" smtClean="0">
                <a:latin typeface="+mn-ea"/>
                <a:ea typeface="+mn-ea"/>
              </a:rPr>
              <a:t>대표번호 </a:t>
            </a:r>
            <a:r>
              <a:rPr lang="en-US" altLang="ko-KR" sz="800" dirty="0" smtClean="0">
                <a:latin typeface="+mn-ea"/>
                <a:ea typeface="+mn-ea"/>
              </a:rPr>
              <a:t>: 1688-1004</a:t>
            </a:r>
          </a:p>
          <a:p>
            <a:pPr algn="l"/>
            <a:r>
              <a:rPr lang="en-US" altLang="ko-KR" sz="800" dirty="0" smtClean="0">
                <a:latin typeface="+mn-ea"/>
                <a:ea typeface="+mn-ea"/>
              </a:rPr>
              <a:t>Copyright @ </a:t>
            </a:r>
            <a:r>
              <a:rPr lang="en-US" altLang="ko-KR" sz="800" dirty="0" err="1" smtClean="0">
                <a:latin typeface="+mn-ea"/>
                <a:ea typeface="+mn-ea"/>
              </a:rPr>
              <a:t>twopacks</a:t>
            </a:r>
            <a:r>
              <a:rPr lang="en-US" altLang="ko-KR" sz="800" dirty="0" smtClean="0">
                <a:latin typeface="+mn-ea"/>
                <a:ea typeface="+mn-ea"/>
              </a:rPr>
              <a:t> 2020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10388" y="595622"/>
            <a:ext cx="769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 smtClean="0">
                <a:solidFill>
                  <a:schemeClr val="bg1"/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238092" y="928670"/>
            <a:ext cx="1857388" cy="35719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LOGO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 flipV="1">
            <a:off x="2309794" y="1428736"/>
            <a:ext cx="5216628" cy="4571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238356" y="1142984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 smtClean="0">
                <a:latin typeface="+mn-ea"/>
                <a:ea typeface="+mn-ea"/>
              </a:rPr>
              <a:t>실시간 채팅 서비스</a:t>
            </a:r>
          </a:p>
        </p:txBody>
      </p:sp>
      <p:grpSp>
        <p:nvGrpSpPr>
          <p:cNvPr id="76" name="그룹 75"/>
          <p:cNvGrpSpPr/>
          <p:nvPr/>
        </p:nvGrpSpPr>
        <p:grpSpPr>
          <a:xfrm>
            <a:off x="6881826" y="571480"/>
            <a:ext cx="714380" cy="265334"/>
            <a:chOff x="6810392" y="857232"/>
            <a:chExt cx="769352" cy="285752"/>
          </a:xfrm>
        </p:grpSpPr>
        <p:sp>
          <p:nvSpPr>
            <p:cNvPr id="77" name="직사각형 76"/>
            <p:cNvSpPr/>
            <p:nvPr/>
          </p:nvSpPr>
          <p:spPr>
            <a:xfrm>
              <a:off x="7041194" y="857232"/>
              <a:ext cx="538546" cy="285752"/>
            </a:xfrm>
            <a:prstGeom prst="rect">
              <a:avLst/>
            </a:prstGeom>
            <a:solidFill>
              <a:schemeClr val="tx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ko-KR" altLang="en-US" sz="600">
                <a:latin typeface="+mn-ea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10392" y="881374"/>
              <a:ext cx="769352" cy="23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800" dirty="0" smtClean="0">
                  <a:solidFill>
                    <a:schemeClr val="bg1"/>
                  </a:solidFill>
                  <a:latin typeface="+mn-ea"/>
                  <a:ea typeface="+mn-ea"/>
                </a:rPr>
                <a:t>로그아웃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4595806" y="57148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latin typeface="+mn-ea"/>
                <a:ea typeface="+mn-ea"/>
              </a:rPr>
              <a:t>김정운</a:t>
            </a:r>
            <a:r>
              <a:rPr lang="ko-KR" altLang="en-US" dirty="0" smtClean="0">
                <a:latin typeface="+mn-ea"/>
                <a:ea typeface="+mn-ea"/>
              </a:rPr>
              <a:t> 님 환영합니다</a:t>
            </a:r>
            <a:r>
              <a:rPr lang="en-US" altLang="ko-KR" dirty="0" smtClean="0">
                <a:latin typeface="+mn-ea"/>
                <a:ea typeface="+mn-ea"/>
              </a:rPr>
              <a:t>!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810252" y="57148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latin typeface="+mn-ea"/>
                <a:ea typeface="+mn-ea"/>
              </a:rPr>
              <a:t>내 보험 </a:t>
            </a:r>
            <a:r>
              <a:rPr lang="en-US" altLang="ko-KR" b="1" dirty="0" smtClean="0">
                <a:latin typeface="+mn-ea"/>
                <a:ea typeface="+mn-ea"/>
              </a:rPr>
              <a:t>| </a:t>
            </a:r>
            <a:r>
              <a:rPr lang="ko-KR" altLang="en-US" b="1" dirty="0" err="1" smtClean="0">
                <a:latin typeface="+mn-ea"/>
                <a:ea typeface="+mn-ea"/>
              </a:rPr>
              <a:t>마이페이지</a:t>
            </a:r>
            <a:endParaRPr lang="ko-KR" altLang="en-US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4387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A4F3933-F8E9-4968-B9FC-B1C9D608C1BB}"/>
              </a:ext>
            </a:extLst>
          </p:cNvPr>
          <p:cNvSpPr txBox="1">
            <a:spLocks/>
          </p:cNvSpPr>
          <p:nvPr/>
        </p:nvSpPr>
        <p:spPr>
          <a:xfrm>
            <a:off x="488505" y="3037829"/>
            <a:ext cx="7560840" cy="47148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kumimoji="0" lang="ko-KR" altLang="en-US" sz="2000" b="1" dirty="0">
                <a:latin typeface="+mn-ea"/>
                <a:ea typeface="+mn-ea"/>
              </a:rPr>
              <a:t>관리자 화면</a:t>
            </a:r>
          </a:p>
        </p:txBody>
      </p:sp>
    </p:spTree>
    <p:extLst>
      <p:ext uri="{BB962C8B-B14F-4D97-AF65-F5344CB8AC3E}">
        <p14:creationId xmlns:p14="http://schemas.microsoft.com/office/powerpoint/2010/main" xmlns="" val="340822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273497" y="236538"/>
            <a:ext cx="2676525" cy="222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800" dirty="0"/>
              <a:t>관리자 </a:t>
            </a:r>
            <a:r>
              <a:rPr lang="en-US" altLang="ko-KR" sz="800" dirty="0"/>
              <a:t>&gt; </a:t>
            </a:r>
            <a:r>
              <a:rPr lang="ko-KR" altLang="en-US" sz="800" dirty="0"/>
              <a:t>로그인</a:t>
            </a:r>
          </a:p>
        </p:txBody>
      </p:sp>
      <p:graphicFrame>
        <p:nvGraphicFramePr>
          <p:cNvPr id="85" name="Group 220">
            <a:extLst>
              <a:ext uri="{FF2B5EF4-FFF2-40B4-BE49-F238E27FC236}">
                <a16:creationId xmlns:a16="http://schemas.microsoft.com/office/drawing/2014/main" xmlns="" id="{E314046B-C7AD-40D9-9E0D-21229AFA7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29689991"/>
              </p:ext>
            </p:extLst>
          </p:nvPr>
        </p:nvGraphicFramePr>
        <p:xfrm>
          <a:off x="7842250" y="525658"/>
          <a:ext cx="1958975" cy="1879600"/>
        </p:xfrm>
        <a:graphic>
          <a:graphicData uri="http://schemas.openxmlformats.org/drawingml/2006/table">
            <a:tbl>
              <a:tblPr/>
              <a:tblGrid>
                <a:gridCol w="301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아이디 입력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비밀번호 입력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ETC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709074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769575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D796D02-7348-4BB2-A8DF-D43E23357CCF}"/>
              </a:ext>
            </a:extLst>
          </p:cNvPr>
          <p:cNvSpPr/>
          <p:nvPr/>
        </p:nvSpPr>
        <p:spPr>
          <a:xfrm>
            <a:off x="56456" y="473524"/>
            <a:ext cx="7684629" cy="3135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Home 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로그인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89D9A27B-BB35-494E-897B-BA10C50DD4C5}"/>
              </a:ext>
            </a:extLst>
          </p:cNvPr>
          <p:cNvSpPr/>
          <p:nvPr/>
        </p:nvSpPr>
        <p:spPr>
          <a:xfrm>
            <a:off x="3253418" y="2996952"/>
            <a:ext cx="1290703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>
            <a:innerShdw blurRad="127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l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89D9A27B-BB35-494E-897B-BA10C50DD4C5}"/>
              </a:ext>
            </a:extLst>
          </p:cNvPr>
          <p:cNvSpPr/>
          <p:nvPr/>
        </p:nvSpPr>
        <p:spPr>
          <a:xfrm>
            <a:off x="3253417" y="3370383"/>
            <a:ext cx="1290703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>
            <a:innerShdw blurRad="127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l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사각형: 둥근 모서리 91">
            <a:extLst>
              <a:ext uri="{FF2B5EF4-FFF2-40B4-BE49-F238E27FC236}">
                <a16:creationId xmlns:a16="http://schemas.microsoft.com/office/drawing/2014/main" xmlns="" id="{A133F467-7A42-4B67-A294-E404273E74D1}"/>
              </a:ext>
            </a:extLst>
          </p:cNvPr>
          <p:cNvSpPr/>
          <p:nvPr/>
        </p:nvSpPr>
        <p:spPr>
          <a:xfrm>
            <a:off x="4646976" y="2970266"/>
            <a:ext cx="720080" cy="616141"/>
          </a:xfrm>
          <a:prstGeom prst="round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로그인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EB953F27-BF89-4CEB-882A-6B4ACA9D521F}"/>
              </a:ext>
            </a:extLst>
          </p:cNvPr>
          <p:cNvSpPr/>
          <p:nvPr/>
        </p:nvSpPr>
        <p:spPr>
          <a:xfrm>
            <a:off x="2455548" y="2996952"/>
            <a:ext cx="701442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4000" rtlCol="0" anchor="ctr"/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EB953F27-BF89-4CEB-882A-6B4ACA9D521F}"/>
              </a:ext>
            </a:extLst>
          </p:cNvPr>
          <p:cNvSpPr/>
          <p:nvPr/>
        </p:nvSpPr>
        <p:spPr>
          <a:xfrm>
            <a:off x="2461975" y="3370383"/>
            <a:ext cx="701442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4000" rtlCol="0" anchor="ctr"/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64FA608D-7034-449C-A281-4CF37A1C0107}"/>
              </a:ext>
            </a:extLst>
          </p:cNvPr>
          <p:cNvSpPr/>
          <p:nvPr/>
        </p:nvSpPr>
        <p:spPr>
          <a:xfrm>
            <a:off x="4556976" y="2890684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4D6896C1-EC86-4BE0-B2E2-2B3CD43DB4F8}"/>
              </a:ext>
            </a:extLst>
          </p:cNvPr>
          <p:cNvSpPr/>
          <p:nvPr/>
        </p:nvSpPr>
        <p:spPr>
          <a:xfrm>
            <a:off x="3150561" y="3286889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64FA608D-7034-449C-A281-4CF37A1C0107}"/>
              </a:ext>
            </a:extLst>
          </p:cNvPr>
          <p:cNvSpPr/>
          <p:nvPr/>
        </p:nvSpPr>
        <p:spPr>
          <a:xfrm>
            <a:off x="3148461" y="2906952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6570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273497" y="236538"/>
            <a:ext cx="2676525" cy="222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800" dirty="0"/>
              <a:t>상담사 관리 </a:t>
            </a:r>
            <a:r>
              <a:rPr lang="en-US" altLang="ko-KR" sz="800" dirty="0"/>
              <a:t>&gt; </a:t>
            </a:r>
            <a:r>
              <a:rPr lang="ko-KR" altLang="en-US" sz="800" dirty="0"/>
              <a:t>상담사 리스트</a:t>
            </a:r>
          </a:p>
        </p:txBody>
      </p:sp>
      <p:graphicFrame>
        <p:nvGraphicFramePr>
          <p:cNvPr id="85" name="Group 220">
            <a:extLst>
              <a:ext uri="{FF2B5EF4-FFF2-40B4-BE49-F238E27FC236}">
                <a16:creationId xmlns:a16="http://schemas.microsoft.com/office/drawing/2014/main" xmlns="" id="{E314046B-C7AD-40D9-9E0D-21229AFA7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39672525"/>
              </p:ext>
            </p:extLst>
          </p:nvPr>
        </p:nvGraphicFramePr>
        <p:xfrm>
          <a:off x="7842250" y="525658"/>
          <a:ext cx="1958975" cy="1979930"/>
        </p:xfrm>
        <a:graphic>
          <a:graphicData uri="http://schemas.openxmlformats.org/drawingml/2006/table">
            <a:tbl>
              <a:tblPr/>
              <a:tblGrid>
                <a:gridCol w="301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아이디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이름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지역 으로 검색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리스트에서 아이디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이름 클릭 시 상세 페이지로 이동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ETC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709074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769575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D796D02-7348-4BB2-A8DF-D43E23357CCF}"/>
              </a:ext>
            </a:extLst>
          </p:cNvPr>
          <p:cNvSpPr/>
          <p:nvPr/>
        </p:nvSpPr>
        <p:spPr>
          <a:xfrm>
            <a:off x="56456" y="473524"/>
            <a:ext cx="7684629" cy="3135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Home 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상담사 관리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C90FA645-0960-4304-AD38-997A70261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71094398"/>
              </p:ext>
            </p:extLst>
          </p:nvPr>
        </p:nvGraphicFramePr>
        <p:xfrm>
          <a:off x="208997" y="1700808"/>
          <a:ext cx="7379546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3523">
                  <a:extLst>
                    <a:ext uri="{9D8B030D-6E8A-4147-A177-3AD203B41FA5}">
                      <a16:colId xmlns:a16="http://schemas.microsoft.com/office/drawing/2014/main" xmlns="" val="3987673167"/>
                    </a:ext>
                  </a:extLst>
                </a:gridCol>
                <a:gridCol w="1555423">
                  <a:extLst>
                    <a:ext uri="{9D8B030D-6E8A-4147-A177-3AD203B41FA5}">
                      <a16:colId xmlns:a16="http://schemas.microsoft.com/office/drawing/2014/main" xmlns="" val="135694349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140185436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90886093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39011052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908673178"/>
                    </a:ext>
                  </a:extLst>
                </a:gridCol>
              </a:tblGrid>
              <a:tr h="246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직급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지역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등록일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5546754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err="1"/>
                        <a:t>sixpackCounselor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김정운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서울 이태원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2019.01.12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68830940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err="1"/>
                        <a:t>sixpackCounselor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김정운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서울 이태원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2019.01.12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30544797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err="1"/>
                        <a:t>sixpackCounselor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김정운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서울 이태원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2019.01.12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48165684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err="1"/>
                        <a:t>sixpackCounselor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김정운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서울 이태원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2019.01.12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88424280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err="1"/>
                        <a:t>sixpackCounselor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김정운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서울 이태원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2019.01.12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53105492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err="1"/>
                        <a:t>sixpackCounselor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김정운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서울 이태원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2019.01.12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88398834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7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err="1"/>
                        <a:t>sixpackCounselor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김정운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서울 이태원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2019.01.12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7315474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8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29855509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9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55669524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10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98629431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45784020"/>
                  </a:ext>
                </a:extLst>
              </a:tr>
            </a:tbl>
          </a:graphicData>
        </a:graphic>
      </p:graphicFrame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4D6896C1-EC86-4BE0-B2E2-2B3CD43DB4F8}"/>
              </a:ext>
            </a:extLst>
          </p:cNvPr>
          <p:cNvSpPr/>
          <p:nvPr/>
        </p:nvSpPr>
        <p:spPr>
          <a:xfrm>
            <a:off x="560512" y="1916832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xmlns="" id="{A133F467-7A42-4B67-A294-E404273E74D1}"/>
              </a:ext>
            </a:extLst>
          </p:cNvPr>
          <p:cNvSpPr/>
          <p:nvPr/>
        </p:nvSpPr>
        <p:spPr>
          <a:xfrm>
            <a:off x="6897216" y="5050374"/>
            <a:ext cx="691326" cy="242710"/>
          </a:xfrm>
          <a:prstGeom prst="round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신규등록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AFA88FE9-AF23-428F-80AD-AF588EDCE6DE}"/>
              </a:ext>
            </a:extLst>
          </p:cNvPr>
          <p:cNvGrpSpPr/>
          <p:nvPr/>
        </p:nvGrpSpPr>
        <p:grpSpPr>
          <a:xfrm>
            <a:off x="1989027" y="5106608"/>
            <a:ext cx="3245464" cy="195814"/>
            <a:chOff x="1895256" y="2636912"/>
            <a:chExt cx="3245464" cy="19581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xmlns="" id="{6B7BB086-35C7-43B6-BB4C-9018CE6D4B8A}"/>
                </a:ext>
              </a:extLst>
            </p:cNvPr>
            <p:cNvSpPr/>
            <p:nvPr/>
          </p:nvSpPr>
          <p:spPr>
            <a:xfrm>
              <a:off x="2288704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8A67D35B-CB67-4B45-9901-01BE9E2D3CDC}"/>
                </a:ext>
              </a:extLst>
            </p:cNvPr>
            <p:cNvSpPr/>
            <p:nvPr/>
          </p:nvSpPr>
          <p:spPr>
            <a:xfrm>
              <a:off x="2541602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8FD0E0DD-3319-4A79-AD81-04DE19F02DA5}"/>
                </a:ext>
              </a:extLst>
            </p:cNvPr>
            <p:cNvSpPr/>
            <p:nvPr/>
          </p:nvSpPr>
          <p:spPr>
            <a:xfrm>
              <a:off x="2794500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xmlns="" id="{31F7DCC9-9FB5-49FD-9FED-6513842150C7}"/>
                </a:ext>
              </a:extLst>
            </p:cNvPr>
            <p:cNvSpPr/>
            <p:nvPr/>
          </p:nvSpPr>
          <p:spPr>
            <a:xfrm>
              <a:off x="3047398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xmlns="" id="{0AF34F58-DB84-4322-970A-47BB7339F0B1}"/>
                </a:ext>
              </a:extLst>
            </p:cNvPr>
            <p:cNvSpPr/>
            <p:nvPr/>
          </p:nvSpPr>
          <p:spPr>
            <a:xfrm>
              <a:off x="3300296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xmlns="" id="{A33BBEDC-D378-4DD4-B36A-27D2629C2F70}"/>
                </a:ext>
              </a:extLst>
            </p:cNvPr>
            <p:cNvSpPr/>
            <p:nvPr/>
          </p:nvSpPr>
          <p:spPr>
            <a:xfrm>
              <a:off x="3553194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xmlns="" id="{E856DAF0-2EFB-45AE-91FB-660760305C94}"/>
                </a:ext>
              </a:extLst>
            </p:cNvPr>
            <p:cNvSpPr/>
            <p:nvPr/>
          </p:nvSpPr>
          <p:spPr>
            <a:xfrm>
              <a:off x="3806092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xmlns="" id="{036FE309-8397-4637-AD9B-2CD65AC2E12A}"/>
                </a:ext>
              </a:extLst>
            </p:cNvPr>
            <p:cNvSpPr/>
            <p:nvPr/>
          </p:nvSpPr>
          <p:spPr>
            <a:xfrm>
              <a:off x="4058990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0EF3494F-30F3-4508-965E-AD0B4E3E3237}"/>
                </a:ext>
              </a:extLst>
            </p:cNvPr>
            <p:cNvSpPr/>
            <p:nvPr/>
          </p:nvSpPr>
          <p:spPr>
            <a:xfrm>
              <a:off x="4311888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xmlns="" id="{BEFE0FF8-00F1-4886-B37A-020DD3C68F6B}"/>
                </a:ext>
              </a:extLst>
            </p:cNvPr>
            <p:cNvSpPr/>
            <p:nvPr/>
          </p:nvSpPr>
          <p:spPr>
            <a:xfrm>
              <a:off x="4564782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3B76A889-3594-4A4D-8E4C-3FFD4681B9BB}"/>
                </a:ext>
              </a:extLst>
            </p:cNvPr>
            <p:cNvSpPr txBox="1"/>
            <p:nvPr/>
          </p:nvSpPr>
          <p:spPr>
            <a:xfrm>
              <a:off x="4747270" y="2636912"/>
              <a:ext cx="393450" cy="195814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r>
                <a:rPr lang="en-US" altLang="ko-KR" sz="800">
                  <a:ea typeface="맑은 고딕" panose="020B0503020000020004" pitchFamily="50" charset="-127"/>
                </a:rPr>
                <a:t>〉  〉〉</a:t>
              </a:r>
              <a:endParaRPr lang="ko-KR" altLang="en-US" sz="800">
                <a:ea typeface="맑은 고딕" panose="020B0503020000020004" pitchFamily="50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xmlns="" id="{E599B9CC-135F-4468-94D0-22047063199B}"/>
                </a:ext>
              </a:extLst>
            </p:cNvPr>
            <p:cNvSpPr txBox="1"/>
            <p:nvPr/>
          </p:nvSpPr>
          <p:spPr>
            <a:xfrm>
              <a:off x="1895256" y="2636912"/>
              <a:ext cx="393450" cy="195814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r>
                <a:rPr lang="en-US" altLang="ko-KR" sz="800">
                  <a:ea typeface="맑은 고딕" panose="020B0503020000020004" pitchFamily="50" charset="-127"/>
                </a:rPr>
                <a:t>〈〈  〈</a:t>
              </a:r>
              <a:endParaRPr lang="ko-KR" altLang="en-US" sz="800">
                <a:ea typeface="맑은 고딕" panose="020B0503020000020004" pitchFamily="50" charset="-127"/>
              </a:endParaRPr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xmlns="" id="{89D9A27B-BB35-494E-897B-BA10C50DD4C5}"/>
              </a:ext>
            </a:extLst>
          </p:cNvPr>
          <p:cNvSpPr/>
          <p:nvPr/>
        </p:nvSpPr>
        <p:spPr>
          <a:xfrm>
            <a:off x="5813375" y="1384580"/>
            <a:ext cx="1290703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>
            <a:innerShdw blurRad="127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l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EB953F27-BF89-4CEB-882A-6B4ACA9D521F}"/>
              </a:ext>
            </a:extLst>
          </p:cNvPr>
          <p:cNvSpPr/>
          <p:nvPr/>
        </p:nvSpPr>
        <p:spPr>
          <a:xfrm>
            <a:off x="5025008" y="1384580"/>
            <a:ext cx="701442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4000" rtlCol="0" anchor="ctr"/>
          <a:lstStyle/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▼</a:t>
            </a:r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xmlns="" id="{64FA608D-7034-449C-A281-4CF37A1C0107}"/>
              </a:ext>
            </a:extLst>
          </p:cNvPr>
          <p:cNvSpPr/>
          <p:nvPr/>
        </p:nvSpPr>
        <p:spPr>
          <a:xfrm>
            <a:off x="4891546" y="1301640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E42D2EC1-52D2-44E9-98AF-92EE4AB12440}"/>
              </a:ext>
            </a:extLst>
          </p:cNvPr>
          <p:cNvSpPr/>
          <p:nvPr/>
        </p:nvSpPr>
        <p:spPr>
          <a:xfrm>
            <a:off x="7180244" y="1384580"/>
            <a:ext cx="407616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9750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273497" y="236538"/>
            <a:ext cx="2676525" cy="222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800" dirty="0"/>
              <a:t>상담사 관리 </a:t>
            </a:r>
            <a:r>
              <a:rPr lang="en-US" altLang="ko-KR" sz="800" dirty="0"/>
              <a:t>&gt; </a:t>
            </a:r>
            <a:r>
              <a:rPr lang="ko-KR" altLang="en-US" sz="800" dirty="0"/>
              <a:t>상담사 관리 폼</a:t>
            </a:r>
          </a:p>
        </p:txBody>
      </p:sp>
      <p:graphicFrame>
        <p:nvGraphicFramePr>
          <p:cNvPr id="85" name="Group 220">
            <a:extLst>
              <a:ext uri="{FF2B5EF4-FFF2-40B4-BE49-F238E27FC236}">
                <a16:creationId xmlns:a16="http://schemas.microsoft.com/office/drawing/2014/main" xmlns="" id="{E314046B-C7AD-40D9-9E0D-21229AFA7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31697816"/>
              </p:ext>
            </p:extLst>
          </p:nvPr>
        </p:nvGraphicFramePr>
        <p:xfrm>
          <a:off x="7842250" y="525658"/>
          <a:ext cx="1958975" cy="2080260"/>
        </p:xfrm>
        <a:graphic>
          <a:graphicData uri="http://schemas.openxmlformats.org/drawingml/2006/table">
            <a:tbl>
              <a:tblPr/>
              <a:tblGrid>
                <a:gridCol w="301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수정일 경우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en-US" altLang="ko-K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readonly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아이디 중복체크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비밀번호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validation</a:t>
                      </a: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서울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경기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충남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충북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전남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전북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경남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경북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제주도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신규 등록일 경우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‘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등록‘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수정일 경우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수정‘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,’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삭제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’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버튼 노출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ETC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709074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769575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D796D02-7348-4BB2-A8DF-D43E23357CCF}"/>
              </a:ext>
            </a:extLst>
          </p:cNvPr>
          <p:cNvSpPr/>
          <p:nvPr/>
        </p:nvSpPr>
        <p:spPr>
          <a:xfrm>
            <a:off x="56456" y="473524"/>
            <a:ext cx="7684629" cy="3135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Home 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상담사 관리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18C450C2-548C-48B9-A15C-3DAF1DCEC437}"/>
              </a:ext>
            </a:extLst>
          </p:cNvPr>
          <p:cNvGrpSpPr/>
          <p:nvPr/>
        </p:nvGrpSpPr>
        <p:grpSpPr>
          <a:xfrm>
            <a:off x="466046" y="1181111"/>
            <a:ext cx="6840760" cy="375681"/>
            <a:chOff x="497938" y="1181111"/>
            <a:chExt cx="6840760" cy="375681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D990DDC4-33C1-44F6-8CC2-9A83B4CB4E0B}"/>
                </a:ext>
              </a:extLst>
            </p:cNvPr>
            <p:cNvCxnSpPr>
              <a:cxnSpLocks/>
            </p:cNvCxnSpPr>
            <p:nvPr/>
          </p:nvCxnSpPr>
          <p:spPr>
            <a:xfrm>
              <a:off x="497938" y="1556792"/>
              <a:ext cx="68407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1C65CA59-04BC-4411-A4DB-8BEFBE4D5B21}"/>
                </a:ext>
              </a:extLst>
            </p:cNvPr>
            <p:cNvSpPr txBox="1"/>
            <p:nvPr/>
          </p:nvSpPr>
          <p:spPr>
            <a:xfrm>
              <a:off x="497938" y="1200715"/>
              <a:ext cx="9986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>
                  <a:latin typeface="+mn-ea"/>
                  <a:ea typeface="+mn-ea"/>
                </a:rPr>
                <a:t>아이디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FC9445EE-094B-40C0-B9A5-77522034053C}"/>
                </a:ext>
              </a:extLst>
            </p:cNvPr>
            <p:cNvSpPr/>
            <p:nvPr/>
          </p:nvSpPr>
          <p:spPr>
            <a:xfrm>
              <a:off x="1568624" y="1181111"/>
              <a:ext cx="2736304" cy="270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en-US" altLang="ko-KR" dirty="0" err="1" smtClean="0">
                  <a:solidFill>
                    <a:schemeClr val="tx1"/>
                  </a:solidFill>
                  <a:latin typeface="+mn-ea"/>
                </a:rPr>
                <a:t>kimjw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AFB4D3E2-DD93-4A4F-B010-A1A6AF089237}"/>
              </a:ext>
            </a:extLst>
          </p:cNvPr>
          <p:cNvGrpSpPr/>
          <p:nvPr/>
        </p:nvGrpSpPr>
        <p:grpSpPr>
          <a:xfrm>
            <a:off x="466046" y="3864631"/>
            <a:ext cx="6840760" cy="375681"/>
            <a:chOff x="497938" y="1181111"/>
            <a:chExt cx="6840760" cy="375681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xmlns="" id="{D2F35AAD-CF2E-4C36-87D0-311C43F59970}"/>
                </a:ext>
              </a:extLst>
            </p:cNvPr>
            <p:cNvCxnSpPr>
              <a:cxnSpLocks/>
            </p:cNvCxnSpPr>
            <p:nvPr/>
          </p:nvCxnSpPr>
          <p:spPr>
            <a:xfrm>
              <a:off x="497938" y="1556792"/>
              <a:ext cx="68407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1F6D0C4-C1B9-4F63-ABFC-38F2B294B996}"/>
                </a:ext>
              </a:extLst>
            </p:cNvPr>
            <p:cNvSpPr txBox="1"/>
            <p:nvPr/>
          </p:nvSpPr>
          <p:spPr>
            <a:xfrm>
              <a:off x="497938" y="1200715"/>
              <a:ext cx="9986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>
                  <a:latin typeface="+mn-ea"/>
                  <a:ea typeface="+mn-ea"/>
                </a:rPr>
                <a:t>직급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xmlns="" id="{A657E90C-412B-4D8F-AC5E-8ACF9AAAC632}"/>
                </a:ext>
              </a:extLst>
            </p:cNvPr>
            <p:cNvSpPr/>
            <p:nvPr/>
          </p:nvSpPr>
          <p:spPr>
            <a:xfrm>
              <a:off x="1568624" y="1181111"/>
              <a:ext cx="2736304" cy="27004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ko-KR" altLang="en-US">
                <a:latin typeface="+mn-ea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1A38CA45-11EE-4F28-A1BF-EC4D825C6C25}"/>
              </a:ext>
            </a:extLst>
          </p:cNvPr>
          <p:cNvGrpSpPr/>
          <p:nvPr/>
        </p:nvGrpSpPr>
        <p:grpSpPr>
          <a:xfrm>
            <a:off x="466046" y="1851991"/>
            <a:ext cx="6840760" cy="375681"/>
            <a:chOff x="497938" y="1181111"/>
            <a:chExt cx="6840760" cy="375681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38B2E107-0977-4AD7-89BA-B62AE8A88599}"/>
                </a:ext>
              </a:extLst>
            </p:cNvPr>
            <p:cNvCxnSpPr>
              <a:cxnSpLocks/>
            </p:cNvCxnSpPr>
            <p:nvPr/>
          </p:nvCxnSpPr>
          <p:spPr>
            <a:xfrm>
              <a:off x="497938" y="1556792"/>
              <a:ext cx="68407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824B021A-0AFB-4E16-856D-F1CBE574D68C}"/>
                </a:ext>
              </a:extLst>
            </p:cNvPr>
            <p:cNvSpPr txBox="1"/>
            <p:nvPr/>
          </p:nvSpPr>
          <p:spPr>
            <a:xfrm>
              <a:off x="497938" y="1200715"/>
              <a:ext cx="9986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>
                  <a:latin typeface="+mn-ea"/>
                  <a:ea typeface="+mn-ea"/>
                </a:rPr>
                <a:t>비밀번호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xmlns="" id="{787C5E05-CBDA-42CB-B26C-E90598668F73}"/>
                </a:ext>
              </a:extLst>
            </p:cNvPr>
            <p:cNvSpPr/>
            <p:nvPr/>
          </p:nvSpPr>
          <p:spPr>
            <a:xfrm>
              <a:off x="1568624" y="1181111"/>
              <a:ext cx="2736304" cy="27004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*******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36DD1B82-4695-4007-982C-2438B6668BD7}"/>
              </a:ext>
            </a:extLst>
          </p:cNvPr>
          <p:cNvGrpSpPr/>
          <p:nvPr/>
        </p:nvGrpSpPr>
        <p:grpSpPr>
          <a:xfrm>
            <a:off x="466046" y="2522871"/>
            <a:ext cx="6840760" cy="375681"/>
            <a:chOff x="497938" y="1181111"/>
            <a:chExt cx="6840760" cy="375681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xmlns="" id="{BFE7DF62-5BD5-44EE-967E-EF7B9ADEC993}"/>
                </a:ext>
              </a:extLst>
            </p:cNvPr>
            <p:cNvCxnSpPr>
              <a:cxnSpLocks/>
            </p:cNvCxnSpPr>
            <p:nvPr/>
          </p:nvCxnSpPr>
          <p:spPr>
            <a:xfrm>
              <a:off x="497938" y="1556792"/>
              <a:ext cx="68407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6969B40F-4B32-474E-8357-19E490CEFC69}"/>
                </a:ext>
              </a:extLst>
            </p:cNvPr>
            <p:cNvSpPr txBox="1"/>
            <p:nvPr/>
          </p:nvSpPr>
          <p:spPr>
            <a:xfrm>
              <a:off x="497938" y="1200715"/>
              <a:ext cx="9986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>
                  <a:latin typeface="+mn-ea"/>
                  <a:ea typeface="+mn-ea"/>
                </a:rPr>
                <a:t>비밀번호 확인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xmlns="" id="{A39C4300-26D3-4491-B209-1C5E20265290}"/>
                </a:ext>
              </a:extLst>
            </p:cNvPr>
            <p:cNvSpPr/>
            <p:nvPr/>
          </p:nvSpPr>
          <p:spPr>
            <a:xfrm>
              <a:off x="1568624" y="1181111"/>
              <a:ext cx="2736304" cy="270040"/>
            </a:xfrm>
            <a:prstGeom prst="roundRect">
              <a:avLst/>
            </a:prstGeom>
            <a:noFill/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****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E112E83-4DB9-4856-87F9-D0B157039D0E}"/>
              </a:ext>
            </a:extLst>
          </p:cNvPr>
          <p:cNvGrpSpPr/>
          <p:nvPr/>
        </p:nvGrpSpPr>
        <p:grpSpPr>
          <a:xfrm>
            <a:off x="466046" y="3193751"/>
            <a:ext cx="6840760" cy="375681"/>
            <a:chOff x="497938" y="1181111"/>
            <a:chExt cx="6840760" cy="375681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xmlns="" id="{CC2398E3-FAE4-4D3F-9D16-ABAB8FDA3C59}"/>
                </a:ext>
              </a:extLst>
            </p:cNvPr>
            <p:cNvCxnSpPr>
              <a:cxnSpLocks/>
            </p:cNvCxnSpPr>
            <p:nvPr/>
          </p:nvCxnSpPr>
          <p:spPr>
            <a:xfrm>
              <a:off x="497938" y="1556792"/>
              <a:ext cx="68407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18A5ABF5-932D-4ED8-8645-B7F3ECC3FE98}"/>
                </a:ext>
              </a:extLst>
            </p:cNvPr>
            <p:cNvSpPr txBox="1"/>
            <p:nvPr/>
          </p:nvSpPr>
          <p:spPr>
            <a:xfrm>
              <a:off x="497938" y="1200715"/>
              <a:ext cx="9986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>
                  <a:latin typeface="+mn-ea"/>
                  <a:ea typeface="+mn-ea"/>
                </a:rPr>
                <a:t>이름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xmlns="" id="{1F541C64-2FDB-46C9-A3D9-C4876AF68055}"/>
                </a:ext>
              </a:extLst>
            </p:cNvPr>
            <p:cNvSpPr/>
            <p:nvPr/>
          </p:nvSpPr>
          <p:spPr>
            <a:xfrm>
              <a:off x="1568624" y="1181111"/>
              <a:ext cx="2736304" cy="27004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ko-KR" altLang="en-US">
                <a:latin typeface="+mn-ea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ADA1869B-F3CF-481D-BC42-A8E8145D91AA}"/>
              </a:ext>
            </a:extLst>
          </p:cNvPr>
          <p:cNvGrpSpPr/>
          <p:nvPr/>
        </p:nvGrpSpPr>
        <p:grpSpPr>
          <a:xfrm>
            <a:off x="466046" y="4535511"/>
            <a:ext cx="6840760" cy="375681"/>
            <a:chOff x="497938" y="1181111"/>
            <a:chExt cx="6840760" cy="375681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50C76E94-E59F-4FAD-BA89-11335163FF70}"/>
                </a:ext>
              </a:extLst>
            </p:cNvPr>
            <p:cNvCxnSpPr>
              <a:cxnSpLocks/>
            </p:cNvCxnSpPr>
            <p:nvPr/>
          </p:nvCxnSpPr>
          <p:spPr>
            <a:xfrm>
              <a:off x="497938" y="1556792"/>
              <a:ext cx="68407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A2A07404-6180-4BD9-B0A7-3D829FCF519C}"/>
                </a:ext>
              </a:extLst>
            </p:cNvPr>
            <p:cNvSpPr txBox="1"/>
            <p:nvPr/>
          </p:nvSpPr>
          <p:spPr>
            <a:xfrm>
              <a:off x="497938" y="1200715"/>
              <a:ext cx="9986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>
                  <a:latin typeface="+mn-ea"/>
                  <a:ea typeface="+mn-ea"/>
                </a:rPr>
                <a:t>지역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xmlns="" id="{D8AB269C-8ADA-40AC-B7CA-EA14ABC9BE18}"/>
                </a:ext>
              </a:extLst>
            </p:cNvPr>
            <p:cNvSpPr/>
            <p:nvPr/>
          </p:nvSpPr>
          <p:spPr>
            <a:xfrm>
              <a:off x="1568624" y="1181111"/>
              <a:ext cx="1472052" cy="27004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서울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3C30E45C-6147-4D1A-BE00-DA6574EBA0AA}"/>
              </a:ext>
            </a:extLst>
          </p:cNvPr>
          <p:cNvGrpSpPr/>
          <p:nvPr/>
        </p:nvGrpSpPr>
        <p:grpSpPr>
          <a:xfrm>
            <a:off x="466046" y="5206391"/>
            <a:ext cx="6840760" cy="375681"/>
            <a:chOff x="497938" y="1181111"/>
            <a:chExt cx="6840760" cy="375681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xmlns="" id="{EAB2EA2A-9FE0-4072-9D21-CBC90A963EB9}"/>
                </a:ext>
              </a:extLst>
            </p:cNvPr>
            <p:cNvCxnSpPr>
              <a:cxnSpLocks/>
            </p:cNvCxnSpPr>
            <p:nvPr/>
          </p:nvCxnSpPr>
          <p:spPr>
            <a:xfrm>
              <a:off x="497938" y="1556792"/>
              <a:ext cx="68407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F8C97766-C78C-4C34-BD4A-E5C48F8FB63D}"/>
                </a:ext>
              </a:extLst>
            </p:cNvPr>
            <p:cNvSpPr txBox="1"/>
            <p:nvPr/>
          </p:nvSpPr>
          <p:spPr>
            <a:xfrm>
              <a:off x="497938" y="1200715"/>
              <a:ext cx="9986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>
                  <a:latin typeface="+mn-ea"/>
                  <a:ea typeface="+mn-ea"/>
                </a:rPr>
                <a:t>입사일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xmlns="" id="{24A9F933-2488-4676-9717-855D2C0D21C7}"/>
                </a:ext>
              </a:extLst>
            </p:cNvPr>
            <p:cNvSpPr/>
            <p:nvPr/>
          </p:nvSpPr>
          <p:spPr>
            <a:xfrm>
              <a:off x="1568624" y="1181111"/>
              <a:ext cx="2736304" cy="27004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4933E8C9-7B39-4283-955E-F68126CED6C2}"/>
              </a:ext>
            </a:extLst>
          </p:cNvPr>
          <p:cNvSpPr/>
          <p:nvPr/>
        </p:nvSpPr>
        <p:spPr>
          <a:xfrm>
            <a:off x="6251874" y="5776157"/>
            <a:ext cx="478868" cy="25204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563B3D29-445B-4229-A51A-19A399186618}"/>
              </a:ext>
            </a:extLst>
          </p:cNvPr>
          <p:cNvSpPr/>
          <p:nvPr/>
        </p:nvSpPr>
        <p:spPr>
          <a:xfrm>
            <a:off x="6827938" y="5776157"/>
            <a:ext cx="478868" cy="252048"/>
          </a:xfrm>
          <a:prstGeom prst="roundRect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등록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F8DFD7C8-2145-4807-BF56-311D34B41EEF}"/>
              </a:ext>
            </a:extLst>
          </p:cNvPr>
          <p:cNvSpPr/>
          <p:nvPr/>
        </p:nvSpPr>
        <p:spPr>
          <a:xfrm>
            <a:off x="466046" y="5776157"/>
            <a:ext cx="478868" cy="252048"/>
          </a:xfrm>
          <a:prstGeom prst="round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8E40D373-98D1-4C13-BBD0-47CF41F717B0}"/>
              </a:ext>
            </a:extLst>
          </p:cNvPr>
          <p:cNvSpPr/>
          <p:nvPr/>
        </p:nvSpPr>
        <p:spPr>
          <a:xfrm>
            <a:off x="4374201" y="1190107"/>
            <a:ext cx="693050" cy="25204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  <a:latin typeface="+mn-ea"/>
              </a:rPr>
              <a:t>중복확인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0B76340-DCD3-4F25-B11D-BAAE8511262D}"/>
              </a:ext>
            </a:extLst>
          </p:cNvPr>
          <p:cNvSpPr txBox="1"/>
          <p:nvPr/>
        </p:nvSpPr>
        <p:spPr>
          <a:xfrm>
            <a:off x="4239723" y="2550674"/>
            <a:ext cx="1958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  <a:latin typeface="+mn-ea"/>
                <a:ea typeface="+mn-ea"/>
              </a:rPr>
              <a:t>비밀번호가 일치하지 않습니다</a:t>
            </a:r>
            <a:r>
              <a:rPr lang="en-US" altLang="ko-KR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endParaRPr lang="ko-KR" altLang="en-US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xmlns="" id="{07D21B6C-AD86-41B0-A515-A57088981AE0}"/>
              </a:ext>
            </a:extLst>
          </p:cNvPr>
          <p:cNvSpPr/>
          <p:nvPr/>
        </p:nvSpPr>
        <p:spPr>
          <a:xfrm rot="10800000">
            <a:off x="2792760" y="4631925"/>
            <a:ext cx="75623" cy="65192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xmlns="" id="{64FA608D-7034-449C-A281-4CF37A1C0107}"/>
              </a:ext>
            </a:extLst>
          </p:cNvPr>
          <p:cNvSpPr/>
          <p:nvPr/>
        </p:nvSpPr>
        <p:spPr>
          <a:xfrm>
            <a:off x="4284201" y="1083383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B13879A3-7E5C-4204-A7F5-0B2287C569C2}"/>
              </a:ext>
            </a:extLst>
          </p:cNvPr>
          <p:cNvSpPr/>
          <p:nvPr/>
        </p:nvSpPr>
        <p:spPr>
          <a:xfrm>
            <a:off x="4291454" y="2407854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B573E485-7480-4742-ABEA-64E1DACF4D68}"/>
              </a:ext>
            </a:extLst>
          </p:cNvPr>
          <p:cNvSpPr/>
          <p:nvPr/>
        </p:nvSpPr>
        <p:spPr>
          <a:xfrm>
            <a:off x="1446732" y="4416390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xmlns="" id="{F594EF6A-D9D0-46D3-988C-3D984E1C3154}"/>
              </a:ext>
            </a:extLst>
          </p:cNvPr>
          <p:cNvSpPr/>
          <p:nvPr/>
        </p:nvSpPr>
        <p:spPr>
          <a:xfrm>
            <a:off x="8193360" y="5776157"/>
            <a:ext cx="478868" cy="252048"/>
          </a:xfrm>
          <a:prstGeom prst="roundRect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수정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266EB38C-79B9-4AC7-AA52-81F01C2DA76D}"/>
              </a:ext>
            </a:extLst>
          </p:cNvPr>
          <p:cNvCxnSpPr>
            <a:stCxn id="57" idx="3"/>
            <a:endCxn id="66" idx="1"/>
          </p:cNvCxnSpPr>
          <p:nvPr/>
        </p:nvCxnSpPr>
        <p:spPr>
          <a:xfrm>
            <a:off x="7306806" y="5902181"/>
            <a:ext cx="88655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8BED7D6F-97D0-49EB-A0C0-78A1C5AD1B9F}"/>
              </a:ext>
            </a:extLst>
          </p:cNvPr>
          <p:cNvSpPr/>
          <p:nvPr/>
        </p:nvSpPr>
        <p:spPr>
          <a:xfrm>
            <a:off x="8103360" y="5636170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4A7A0477-ED5B-415B-BD3C-6E231363AF2A}"/>
              </a:ext>
            </a:extLst>
          </p:cNvPr>
          <p:cNvSpPr/>
          <p:nvPr/>
        </p:nvSpPr>
        <p:spPr>
          <a:xfrm>
            <a:off x="1464724" y="1097839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2845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273497" y="236538"/>
            <a:ext cx="2676525" cy="222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800" dirty="0"/>
              <a:t>콘텐츠 관리 </a:t>
            </a:r>
            <a:r>
              <a:rPr lang="en-US" altLang="ko-KR" sz="800" dirty="0"/>
              <a:t>&gt; </a:t>
            </a:r>
            <a:r>
              <a:rPr lang="ko-KR" altLang="en-US" sz="800" dirty="0"/>
              <a:t>콘텐츠 리스트</a:t>
            </a:r>
          </a:p>
        </p:txBody>
      </p:sp>
      <p:graphicFrame>
        <p:nvGraphicFramePr>
          <p:cNvPr id="85" name="Group 220">
            <a:extLst>
              <a:ext uri="{FF2B5EF4-FFF2-40B4-BE49-F238E27FC236}">
                <a16:creationId xmlns:a16="http://schemas.microsoft.com/office/drawing/2014/main" xmlns="" id="{E314046B-C7AD-40D9-9E0D-21229AFA7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63245689"/>
              </p:ext>
            </p:extLst>
          </p:nvPr>
        </p:nvGraphicFramePr>
        <p:xfrm>
          <a:off x="7842250" y="525658"/>
          <a:ext cx="1958975" cy="1979930"/>
        </p:xfrm>
        <a:graphic>
          <a:graphicData uri="http://schemas.openxmlformats.org/drawingml/2006/table">
            <a:tbl>
              <a:tblPr/>
              <a:tblGrid>
                <a:gridCol w="301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상품명으로 검색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리스트에서 이미지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상품명 클릭 시 상세 페이지로 이동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콘텐츠 상세페이지로 이동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정렬하여 조회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ETC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709074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769575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D796D02-7348-4BB2-A8DF-D43E23357CCF}"/>
              </a:ext>
            </a:extLst>
          </p:cNvPr>
          <p:cNvSpPr/>
          <p:nvPr/>
        </p:nvSpPr>
        <p:spPr>
          <a:xfrm>
            <a:off x="56456" y="473524"/>
            <a:ext cx="7684629" cy="3135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Home 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콘텐츠 관리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C90FA645-0960-4304-AD38-997A70261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68542754"/>
              </p:ext>
            </p:extLst>
          </p:nvPr>
        </p:nvGraphicFramePr>
        <p:xfrm>
          <a:off x="208997" y="2076498"/>
          <a:ext cx="7379545" cy="33751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176">
                  <a:extLst>
                    <a:ext uri="{9D8B030D-6E8A-4147-A177-3AD203B41FA5}">
                      <a16:colId xmlns:a16="http://schemas.microsoft.com/office/drawing/2014/main" xmlns="" val="3987673167"/>
                    </a:ext>
                  </a:extLst>
                </a:gridCol>
                <a:gridCol w="1432431">
                  <a:extLst>
                    <a:ext uri="{9D8B030D-6E8A-4147-A177-3AD203B41FA5}">
                      <a16:colId xmlns:a16="http://schemas.microsoft.com/office/drawing/2014/main" xmlns="" val="1356943491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xmlns="" val="1401854366"/>
                    </a:ext>
                  </a:extLst>
                </a:gridCol>
                <a:gridCol w="1857388">
                  <a:extLst>
                    <a:ext uri="{9D8B030D-6E8A-4147-A177-3AD203B41FA5}">
                      <a16:colId xmlns:a16="http://schemas.microsoft.com/office/drawing/2014/main" xmlns="" val="908860939"/>
                    </a:ext>
                  </a:extLst>
                </a:gridCol>
                <a:gridCol w="1193812"/>
                <a:gridCol w="687787">
                  <a:extLst>
                    <a:ext uri="{9D8B030D-6E8A-4147-A177-3AD203B41FA5}">
                      <a16:colId xmlns:a16="http://schemas.microsoft.com/office/drawing/2014/main" xmlns="" val="2390110523"/>
                    </a:ext>
                  </a:extLst>
                </a:gridCol>
                <a:gridCol w="825381">
                  <a:extLst>
                    <a:ext uri="{9D8B030D-6E8A-4147-A177-3AD203B41FA5}">
                      <a16:colId xmlns:a16="http://schemas.microsoft.com/office/drawing/2014/main" xmlns="" val="908673178"/>
                    </a:ext>
                  </a:extLst>
                </a:gridCol>
              </a:tblGrid>
              <a:tr h="407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카테고리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상품명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보험료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등록자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등록일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5546754"/>
                  </a:ext>
                </a:extLst>
              </a:tr>
              <a:tr h="535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u="none" dirty="0"/>
                        <a:t>암 보험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u="sng" dirty="0"/>
                        <a:t>암 </a:t>
                      </a:r>
                      <a:r>
                        <a:rPr lang="ko-KR" altLang="en-US" sz="1050" b="0" u="sng" dirty="0" err="1"/>
                        <a:t>진단비</a:t>
                      </a:r>
                      <a:r>
                        <a:rPr lang="ko-KR" altLang="en-US" sz="1050" b="0" u="sng" dirty="0"/>
                        <a:t> 감액 없이 </a:t>
                      </a:r>
                      <a:r>
                        <a:rPr lang="en-US" altLang="ko-KR" sz="1050" b="0" u="sng" dirty="0"/>
                        <a:t>91</a:t>
                      </a:r>
                      <a:r>
                        <a:rPr lang="ko-KR" altLang="en-US" sz="1050" b="0" u="sng" dirty="0"/>
                        <a:t>일부터 바로 </a:t>
                      </a:r>
                      <a:r>
                        <a:rPr lang="en-US" altLang="ko-KR" sz="1050" b="0" u="sng" dirty="0"/>
                        <a:t>100% </a:t>
                      </a:r>
                      <a:r>
                        <a:rPr lang="ko-KR" altLang="en-US" sz="1050" b="0" u="sng" dirty="0"/>
                        <a:t>보장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10,000,000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김태원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2019.01.12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68830940"/>
                  </a:ext>
                </a:extLst>
              </a:tr>
              <a:tr h="571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u="none" dirty="0"/>
                        <a:t>입원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u="sng" dirty="0"/>
                        <a:t>입원</a:t>
                      </a:r>
                      <a:r>
                        <a:rPr lang="en-US" altLang="ko-KR" sz="1050" b="0" u="sng" dirty="0"/>
                        <a:t>&amp;</a:t>
                      </a:r>
                      <a:r>
                        <a:rPr lang="ko-KR" altLang="en-US" sz="1050" b="0" u="sng" dirty="0"/>
                        <a:t>통원 치료비</a:t>
                      </a:r>
                      <a:r>
                        <a:rPr lang="ko-KR" altLang="en-US" sz="1050" b="0" u="sng" baseline="0" dirty="0"/>
                        <a:t> 걱정없이 </a:t>
                      </a:r>
                      <a:r>
                        <a:rPr lang="en-US" altLang="ko-KR" sz="1050" b="0" u="sng" baseline="0" dirty="0"/>
                        <a:t>100% </a:t>
                      </a:r>
                      <a:r>
                        <a:rPr lang="ko-KR" altLang="en-US" sz="1050" b="0" u="sng" baseline="0" dirty="0"/>
                        <a:t>보장</a:t>
                      </a:r>
                      <a:endParaRPr lang="ko-KR" altLang="en-US" sz="1050" b="0" u="sn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김태원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2019.01.12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30544797"/>
                  </a:ext>
                </a:extLst>
              </a:tr>
              <a:tr h="571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u="none" dirty="0"/>
                        <a:t>치아 보험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u="sng" dirty="0"/>
                        <a:t>부담되는 치과 치료비 치아 전용보험으로 든든하게 대비</a:t>
                      </a:r>
                      <a:r>
                        <a:rPr lang="en-US" altLang="ko-KR" sz="1050" b="0" u="sng" dirty="0"/>
                        <a:t>!</a:t>
                      </a:r>
                      <a:endParaRPr lang="ko-KR" altLang="en-US" sz="1050" b="0" u="sn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김태원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2019.01.12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48165684"/>
                  </a:ext>
                </a:extLst>
              </a:tr>
              <a:tr h="642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u="none" dirty="0"/>
                        <a:t>어린이 보험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u="sng" dirty="0"/>
                        <a:t>보험가입이 어려웠던 어린이도 </a:t>
                      </a:r>
                      <a:r>
                        <a:rPr lang="en-US" altLang="ko-KR" sz="1050" b="0" u="sng" dirty="0"/>
                        <a:t>3/2/5 </a:t>
                      </a:r>
                      <a:r>
                        <a:rPr lang="ko-KR" altLang="en-US" sz="1050" b="0" u="sng" dirty="0"/>
                        <a:t>간편 심사로 가입 가능</a:t>
                      </a:r>
                      <a:r>
                        <a:rPr lang="en-US" altLang="ko-KR" sz="1050" b="0" u="sng" dirty="0"/>
                        <a:t>!</a:t>
                      </a:r>
                      <a:endParaRPr lang="ko-KR" altLang="en-US" sz="1050" b="0" u="sn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김태원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2019.01.12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88424280"/>
                  </a:ext>
                </a:extLst>
              </a:tr>
              <a:tr h="642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u="none" dirty="0"/>
                        <a:t>펫 보험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u="sng" dirty="0"/>
                        <a:t>치료비 묻지 마세요</a:t>
                      </a:r>
                      <a:r>
                        <a:rPr lang="en-US" altLang="ko-KR" sz="1050" b="0" u="sng" dirty="0"/>
                        <a:t>. </a:t>
                      </a:r>
                      <a:r>
                        <a:rPr lang="ko-KR" altLang="en-US" sz="1050" b="0" u="sng" dirty="0"/>
                        <a:t>반려동물이 아플 땐</a:t>
                      </a:r>
                      <a:r>
                        <a:rPr lang="en-US" altLang="ko-KR" sz="1050" b="0" u="sng" dirty="0"/>
                        <a:t>, </a:t>
                      </a:r>
                      <a:r>
                        <a:rPr lang="ko-KR" altLang="en-US" sz="1050" b="0" u="sng" dirty="0"/>
                        <a:t>아이의 치료에 집중하세요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김태원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2019.01.12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53105492"/>
                  </a:ext>
                </a:extLst>
              </a:tr>
            </a:tbl>
          </a:graphicData>
        </a:graphic>
      </p:graphicFrame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xmlns="" id="{A133F467-7A42-4B67-A294-E404273E74D1}"/>
              </a:ext>
            </a:extLst>
          </p:cNvPr>
          <p:cNvSpPr/>
          <p:nvPr/>
        </p:nvSpPr>
        <p:spPr>
          <a:xfrm>
            <a:off x="6881826" y="1714488"/>
            <a:ext cx="691326" cy="242710"/>
          </a:xfrm>
          <a:prstGeom prst="round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신규등록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AFA88FE9-AF23-428F-80AD-AF588EDCE6DE}"/>
              </a:ext>
            </a:extLst>
          </p:cNvPr>
          <p:cNvGrpSpPr/>
          <p:nvPr/>
        </p:nvGrpSpPr>
        <p:grpSpPr>
          <a:xfrm>
            <a:off x="2595546" y="5643578"/>
            <a:ext cx="3245464" cy="195814"/>
            <a:chOff x="1895256" y="2636912"/>
            <a:chExt cx="3245464" cy="19581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xmlns="" id="{6B7BB086-35C7-43B6-BB4C-9018CE6D4B8A}"/>
                </a:ext>
              </a:extLst>
            </p:cNvPr>
            <p:cNvSpPr/>
            <p:nvPr/>
          </p:nvSpPr>
          <p:spPr>
            <a:xfrm>
              <a:off x="2288704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8A67D35B-CB67-4B45-9901-01BE9E2D3CDC}"/>
                </a:ext>
              </a:extLst>
            </p:cNvPr>
            <p:cNvSpPr/>
            <p:nvPr/>
          </p:nvSpPr>
          <p:spPr>
            <a:xfrm>
              <a:off x="2541602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8FD0E0DD-3319-4A79-AD81-04DE19F02DA5}"/>
                </a:ext>
              </a:extLst>
            </p:cNvPr>
            <p:cNvSpPr/>
            <p:nvPr/>
          </p:nvSpPr>
          <p:spPr>
            <a:xfrm>
              <a:off x="2794500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xmlns="" id="{31F7DCC9-9FB5-49FD-9FED-6513842150C7}"/>
                </a:ext>
              </a:extLst>
            </p:cNvPr>
            <p:cNvSpPr/>
            <p:nvPr/>
          </p:nvSpPr>
          <p:spPr>
            <a:xfrm>
              <a:off x="3047398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xmlns="" id="{0AF34F58-DB84-4322-970A-47BB7339F0B1}"/>
                </a:ext>
              </a:extLst>
            </p:cNvPr>
            <p:cNvSpPr/>
            <p:nvPr/>
          </p:nvSpPr>
          <p:spPr>
            <a:xfrm>
              <a:off x="3300296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xmlns="" id="{A33BBEDC-D378-4DD4-B36A-27D2629C2F70}"/>
                </a:ext>
              </a:extLst>
            </p:cNvPr>
            <p:cNvSpPr/>
            <p:nvPr/>
          </p:nvSpPr>
          <p:spPr>
            <a:xfrm>
              <a:off x="3553194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xmlns="" id="{E856DAF0-2EFB-45AE-91FB-660760305C94}"/>
                </a:ext>
              </a:extLst>
            </p:cNvPr>
            <p:cNvSpPr/>
            <p:nvPr/>
          </p:nvSpPr>
          <p:spPr>
            <a:xfrm>
              <a:off x="3806092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xmlns="" id="{036FE309-8397-4637-AD9B-2CD65AC2E12A}"/>
                </a:ext>
              </a:extLst>
            </p:cNvPr>
            <p:cNvSpPr/>
            <p:nvPr/>
          </p:nvSpPr>
          <p:spPr>
            <a:xfrm>
              <a:off x="4058990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0EF3494F-30F3-4508-965E-AD0B4E3E3237}"/>
                </a:ext>
              </a:extLst>
            </p:cNvPr>
            <p:cNvSpPr/>
            <p:nvPr/>
          </p:nvSpPr>
          <p:spPr>
            <a:xfrm>
              <a:off x="4311888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xmlns="" id="{BEFE0FF8-00F1-4886-B37A-020DD3C68F6B}"/>
                </a:ext>
              </a:extLst>
            </p:cNvPr>
            <p:cNvSpPr/>
            <p:nvPr/>
          </p:nvSpPr>
          <p:spPr>
            <a:xfrm>
              <a:off x="4564782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3B76A889-3594-4A4D-8E4C-3FFD4681B9BB}"/>
                </a:ext>
              </a:extLst>
            </p:cNvPr>
            <p:cNvSpPr txBox="1"/>
            <p:nvPr/>
          </p:nvSpPr>
          <p:spPr>
            <a:xfrm>
              <a:off x="4747270" y="2636912"/>
              <a:ext cx="393450" cy="195814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r>
                <a:rPr lang="en-US" altLang="ko-KR" sz="800">
                  <a:ea typeface="맑은 고딕" panose="020B0503020000020004" pitchFamily="50" charset="-127"/>
                </a:rPr>
                <a:t>〉  〉〉</a:t>
              </a:r>
              <a:endParaRPr lang="ko-KR" altLang="en-US" sz="800">
                <a:ea typeface="맑은 고딕" panose="020B0503020000020004" pitchFamily="50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xmlns="" id="{E599B9CC-135F-4468-94D0-22047063199B}"/>
                </a:ext>
              </a:extLst>
            </p:cNvPr>
            <p:cNvSpPr txBox="1"/>
            <p:nvPr/>
          </p:nvSpPr>
          <p:spPr>
            <a:xfrm>
              <a:off x="1895256" y="2636912"/>
              <a:ext cx="393450" cy="195814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r>
                <a:rPr lang="en-US" altLang="ko-KR" sz="800" dirty="0">
                  <a:ea typeface="맑은 고딕" panose="020B0503020000020004" pitchFamily="50" charset="-127"/>
                </a:rPr>
                <a:t>〈〈  〈</a:t>
              </a:r>
              <a:endParaRPr lang="ko-KR" altLang="en-US" sz="800" dirty="0">
                <a:ea typeface="맑은 고딕" panose="020B0503020000020004" pitchFamily="50" charset="-127"/>
              </a:endParaRPr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xmlns="" id="{89D9A27B-BB35-494E-897B-BA10C50DD4C5}"/>
              </a:ext>
            </a:extLst>
          </p:cNvPr>
          <p:cNvSpPr/>
          <p:nvPr/>
        </p:nvSpPr>
        <p:spPr>
          <a:xfrm>
            <a:off x="3452802" y="1714488"/>
            <a:ext cx="1290703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>
            <a:innerShdw blurRad="127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l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EB953F27-BF89-4CEB-882A-6B4ACA9D521F}"/>
              </a:ext>
            </a:extLst>
          </p:cNvPr>
          <p:cNvSpPr/>
          <p:nvPr/>
        </p:nvSpPr>
        <p:spPr>
          <a:xfrm>
            <a:off x="2664435" y="1714488"/>
            <a:ext cx="701442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4000" rtlCol="0" anchor="ctr"/>
          <a:lstStyle/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 ▼</a:t>
            </a:r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xmlns="" id="{64FA608D-7034-449C-A281-4CF37A1C0107}"/>
              </a:ext>
            </a:extLst>
          </p:cNvPr>
          <p:cNvSpPr/>
          <p:nvPr/>
        </p:nvSpPr>
        <p:spPr>
          <a:xfrm>
            <a:off x="2530973" y="1631548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E42D2EC1-52D2-44E9-98AF-92EE4AB12440}"/>
              </a:ext>
            </a:extLst>
          </p:cNvPr>
          <p:cNvSpPr/>
          <p:nvPr/>
        </p:nvSpPr>
        <p:spPr>
          <a:xfrm>
            <a:off x="4819671" y="1714488"/>
            <a:ext cx="407616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86" y="2518806"/>
            <a:ext cx="918112" cy="4320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8" y="3055253"/>
            <a:ext cx="918000" cy="4716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290" y="3669230"/>
            <a:ext cx="918000" cy="4337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494" y="4218234"/>
            <a:ext cx="921804" cy="532820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64FA608D-7034-449C-A281-4CF37A1C0107}"/>
              </a:ext>
            </a:extLst>
          </p:cNvPr>
          <p:cNvSpPr/>
          <p:nvPr/>
        </p:nvSpPr>
        <p:spPr>
          <a:xfrm>
            <a:off x="738158" y="2428868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64FA608D-7034-449C-A281-4CF37A1C0107}"/>
              </a:ext>
            </a:extLst>
          </p:cNvPr>
          <p:cNvSpPr/>
          <p:nvPr/>
        </p:nvSpPr>
        <p:spPr>
          <a:xfrm>
            <a:off x="3024174" y="2500306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815" y="4894683"/>
            <a:ext cx="898484" cy="475680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64FA608D-7034-449C-A281-4CF37A1C0107}"/>
              </a:ext>
            </a:extLst>
          </p:cNvPr>
          <p:cNvSpPr/>
          <p:nvPr/>
        </p:nvSpPr>
        <p:spPr>
          <a:xfrm>
            <a:off x="6810388" y="1643050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B953F27-BF89-4CEB-882A-6B4ACA9D521F}"/>
              </a:ext>
            </a:extLst>
          </p:cNvPr>
          <p:cNvSpPr/>
          <p:nvPr/>
        </p:nvSpPr>
        <p:spPr>
          <a:xfrm>
            <a:off x="5953132" y="1714488"/>
            <a:ext cx="701442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4000" rtlCol="0" anchor="ctr"/>
          <a:lstStyle/>
          <a:p>
            <a:pPr algn="l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정렬      ▼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64FA608D-7034-449C-A281-4CF37A1C0107}"/>
              </a:ext>
            </a:extLst>
          </p:cNvPr>
          <p:cNvSpPr/>
          <p:nvPr/>
        </p:nvSpPr>
        <p:spPr>
          <a:xfrm>
            <a:off x="5876966" y="1588581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3026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273497" y="236538"/>
            <a:ext cx="2676525" cy="222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800" dirty="0"/>
              <a:t>콘텐츠 관리 </a:t>
            </a:r>
            <a:r>
              <a:rPr lang="en-US" altLang="ko-KR" sz="800" dirty="0"/>
              <a:t>&gt; </a:t>
            </a:r>
            <a:r>
              <a:rPr lang="ko-KR" altLang="en-US" sz="800" dirty="0"/>
              <a:t>콘텐츠 관리 폼</a:t>
            </a:r>
          </a:p>
        </p:txBody>
      </p:sp>
      <p:graphicFrame>
        <p:nvGraphicFramePr>
          <p:cNvPr id="85" name="Group 220">
            <a:extLst>
              <a:ext uri="{FF2B5EF4-FFF2-40B4-BE49-F238E27FC236}">
                <a16:creationId xmlns:a16="http://schemas.microsoft.com/office/drawing/2014/main" xmlns="" id="{E314046B-C7AD-40D9-9E0D-21229AFA7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78399617"/>
              </p:ext>
            </p:extLst>
          </p:nvPr>
        </p:nvGraphicFramePr>
        <p:xfrm>
          <a:off x="7842250" y="525658"/>
          <a:ext cx="1958975" cy="2214880"/>
        </p:xfrm>
        <a:graphic>
          <a:graphicData uri="http://schemas.openxmlformats.org/drawingml/2006/table">
            <a:tbl>
              <a:tblPr/>
              <a:tblGrid>
                <a:gridCol w="301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상품명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상품 카테고리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사용여부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상품 소개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이미지 </a:t>
                      </a: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미리보기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선택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709074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신규 등록일 경우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‘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등록‘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수정일 경우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수정‘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,’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삭제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’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버튼 노출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0216115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ETC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769575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D796D02-7348-4BB2-A8DF-D43E23357CCF}"/>
              </a:ext>
            </a:extLst>
          </p:cNvPr>
          <p:cNvSpPr/>
          <p:nvPr/>
        </p:nvSpPr>
        <p:spPr>
          <a:xfrm>
            <a:off x="56456" y="473524"/>
            <a:ext cx="7684629" cy="3135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Home 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콘텐츠 관리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D990DDC4-33C1-44F6-8CC2-9A83B4CB4E0B}"/>
              </a:ext>
            </a:extLst>
          </p:cNvPr>
          <p:cNvCxnSpPr>
            <a:cxnSpLocks/>
          </p:cNvCxnSpPr>
          <p:nvPr/>
        </p:nvCxnSpPr>
        <p:spPr>
          <a:xfrm>
            <a:off x="466046" y="1556792"/>
            <a:ext cx="68407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C65CA59-04BC-4411-A4DB-8BEFBE4D5B21}"/>
              </a:ext>
            </a:extLst>
          </p:cNvPr>
          <p:cNvSpPr txBox="1"/>
          <p:nvPr/>
        </p:nvSpPr>
        <p:spPr>
          <a:xfrm>
            <a:off x="466046" y="1200715"/>
            <a:ext cx="998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+mn-ea"/>
                <a:ea typeface="+mn-ea"/>
              </a:rPr>
              <a:t>상품명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FC9445EE-094B-40C0-B9A5-77522034053C}"/>
              </a:ext>
            </a:extLst>
          </p:cNvPr>
          <p:cNvSpPr/>
          <p:nvPr/>
        </p:nvSpPr>
        <p:spPr>
          <a:xfrm>
            <a:off x="1536732" y="1181111"/>
            <a:ext cx="4715142" cy="27004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암 </a:t>
            </a:r>
            <a:r>
              <a:rPr lang="ko-KR" altLang="en-US" dirty="0" err="1">
                <a:solidFill>
                  <a:schemeClr val="tx1"/>
                </a:solidFill>
              </a:rPr>
              <a:t>진단비</a:t>
            </a:r>
            <a:r>
              <a:rPr lang="ko-KR" altLang="en-US" dirty="0">
                <a:solidFill>
                  <a:schemeClr val="tx1"/>
                </a:solidFill>
              </a:rPr>
              <a:t> 감액 없이 </a:t>
            </a:r>
            <a:r>
              <a:rPr lang="en-US" altLang="ko-KR" dirty="0">
                <a:solidFill>
                  <a:schemeClr val="tx1"/>
                </a:solidFill>
              </a:rPr>
              <a:t>91</a:t>
            </a:r>
            <a:r>
              <a:rPr lang="ko-KR" altLang="en-US" dirty="0">
                <a:solidFill>
                  <a:schemeClr val="tx1"/>
                </a:solidFill>
              </a:rPr>
              <a:t>일부터 바로 </a:t>
            </a:r>
            <a:r>
              <a:rPr lang="en-US" altLang="ko-KR" dirty="0">
                <a:solidFill>
                  <a:schemeClr val="tx1"/>
                </a:solidFill>
              </a:rPr>
              <a:t>100% </a:t>
            </a:r>
            <a:r>
              <a:rPr lang="ko-KR" altLang="en-US" dirty="0">
                <a:solidFill>
                  <a:schemeClr val="tx1"/>
                </a:solidFill>
              </a:rPr>
              <a:t>보장 </a:t>
            </a:r>
          </a:p>
        </p:txBody>
      </p:sp>
      <p:sp>
        <p:nvSpPr>
          <p:cNvPr id="60" name="사각형: 둥근 모서리 18">
            <a:extLst>
              <a:ext uri="{FF2B5EF4-FFF2-40B4-BE49-F238E27FC236}">
                <a16:creationId xmlns:a16="http://schemas.microsoft.com/office/drawing/2014/main" xmlns="" id="{FC9445EE-094B-40C0-B9A5-77522034053C}"/>
              </a:ext>
            </a:extLst>
          </p:cNvPr>
          <p:cNvSpPr/>
          <p:nvPr/>
        </p:nvSpPr>
        <p:spPr>
          <a:xfrm>
            <a:off x="4452934" y="2087390"/>
            <a:ext cx="1428760" cy="27004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\ 20,000,000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AFB4D3E2-DD93-4A4F-B010-A1A6AF089237}"/>
              </a:ext>
            </a:extLst>
          </p:cNvPr>
          <p:cNvGrpSpPr/>
          <p:nvPr/>
        </p:nvGrpSpPr>
        <p:grpSpPr>
          <a:xfrm>
            <a:off x="466046" y="3933056"/>
            <a:ext cx="5785828" cy="940919"/>
            <a:chOff x="497938" y="1249536"/>
            <a:chExt cx="5785828" cy="94091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1F6D0C4-C1B9-4F63-ABFC-38F2B294B996}"/>
                </a:ext>
              </a:extLst>
            </p:cNvPr>
            <p:cNvSpPr txBox="1"/>
            <p:nvPr/>
          </p:nvSpPr>
          <p:spPr>
            <a:xfrm>
              <a:off x="497938" y="1269141"/>
              <a:ext cx="9986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>
                  <a:latin typeface="+mn-ea"/>
                  <a:ea typeface="+mn-ea"/>
                </a:rPr>
                <a:t>이미지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xmlns="" id="{A657E90C-412B-4D8F-AC5E-8ACF9AAAC632}"/>
                </a:ext>
              </a:extLst>
            </p:cNvPr>
            <p:cNvSpPr/>
            <p:nvPr/>
          </p:nvSpPr>
          <p:spPr>
            <a:xfrm>
              <a:off x="1568624" y="1249536"/>
              <a:ext cx="4715142" cy="940919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ko-KR" altLang="en-US">
                <a:latin typeface="+mn-ea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1A38CA45-11EE-4F28-A1BF-EC4D825C6C25}"/>
              </a:ext>
            </a:extLst>
          </p:cNvPr>
          <p:cNvGrpSpPr/>
          <p:nvPr/>
        </p:nvGrpSpPr>
        <p:grpSpPr>
          <a:xfrm>
            <a:off x="519980" y="2503333"/>
            <a:ext cx="5731894" cy="1242178"/>
            <a:chOff x="551872" y="1177666"/>
            <a:chExt cx="5731894" cy="189696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824B021A-0AFB-4E16-856D-F1CBE574D68C}"/>
                </a:ext>
              </a:extLst>
            </p:cNvPr>
            <p:cNvSpPr txBox="1"/>
            <p:nvPr/>
          </p:nvSpPr>
          <p:spPr>
            <a:xfrm>
              <a:off x="551872" y="1177666"/>
              <a:ext cx="998678" cy="230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>
                  <a:latin typeface="+mn-ea"/>
                  <a:ea typeface="+mn-ea"/>
                </a:rPr>
                <a:t>소개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xmlns="" id="{787C5E05-CBDA-42CB-B26C-E90598668F73}"/>
                </a:ext>
              </a:extLst>
            </p:cNvPr>
            <p:cNvSpPr/>
            <p:nvPr/>
          </p:nvSpPr>
          <p:spPr>
            <a:xfrm>
              <a:off x="1568624" y="1181110"/>
              <a:ext cx="4715142" cy="189352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어쩌고 저쩌고 </a:t>
              </a:r>
              <a:r>
                <a:rPr lang="en-US" altLang="ko-KR" dirty="0">
                  <a:solidFill>
                    <a:schemeClr val="tx1"/>
                  </a:solidFill>
                </a:rPr>
                <a:t>~ </a:t>
              </a:r>
              <a:r>
                <a:rPr lang="ko-KR" altLang="en-US" dirty="0" err="1">
                  <a:solidFill>
                    <a:schemeClr val="tx1"/>
                  </a:solidFill>
                </a:rPr>
                <a:t>꺄르륵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~ </a:t>
              </a:r>
              <a:r>
                <a:rPr lang="ko-KR" altLang="en-US" dirty="0">
                  <a:solidFill>
                    <a:schemeClr val="tx1"/>
                  </a:solidFill>
                </a:rPr>
                <a:t>보장이 잘 </a:t>
              </a:r>
              <a:r>
                <a:rPr lang="ko-KR" altLang="en-US" dirty="0" err="1">
                  <a:solidFill>
                    <a:schemeClr val="tx1"/>
                  </a:solidFill>
                </a:rPr>
                <a:t>되나봄</a:t>
              </a:r>
              <a:r>
                <a:rPr lang="en-US" altLang="ko-KR" dirty="0">
                  <a:solidFill>
                    <a:schemeClr val="tx1"/>
                  </a:solidFill>
                </a:rPr>
                <a:t> ~ </a:t>
              </a:r>
              <a:r>
                <a:rPr lang="ko-KR" altLang="en-US" dirty="0">
                  <a:solidFill>
                    <a:schemeClr val="tx1"/>
                  </a:solidFill>
                </a:rPr>
                <a:t>근데 비싸네 </a:t>
              </a:r>
              <a:r>
                <a:rPr lang="en-US" altLang="ko-KR" dirty="0">
                  <a:solidFill>
                    <a:schemeClr val="tx1"/>
                  </a:solidFill>
                </a:rPr>
                <a:t>~ </a:t>
              </a:r>
              <a:r>
                <a:rPr lang="ko-KR" altLang="en-US" dirty="0" err="1">
                  <a:solidFill>
                    <a:schemeClr val="tx1"/>
                  </a:solidFill>
                </a:rPr>
                <a:t>짜잉나는교</a:t>
              </a:r>
              <a:r>
                <a:rPr lang="en-US" altLang="ko-KR" dirty="0">
                  <a:solidFill>
                    <a:schemeClr val="tx1"/>
                  </a:solidFill>
                </a:rPr>
                <a:t>~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50C76E94-E59F-4FAD-BA89-11335163FF70}"/>
              </a:ext>
            </a:extLst>
          </p:cNvPr>
          <p:cNvCxnSpPr>
            <a:cxnSpLocks/>
          </p:cNvCxnSpPr>
          <p:nvPr/>
        </p:nvCxnSpPr>
        <p:spPr>
          <a:xfrm>
            <a:off x="466046" y="5085184"/>
            <a:ext cx="68407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3C30E45C-6147-4D1A-BE00-DA6574EBA0AA}"/>
              </a:ext>
            </a:extLst>
          </p:cNvPr>
          <p:cNvGrpSpPr/>
          <p:nvPr/>
        </p:nvGrpSpPr>
        <p:grpSpPr>
          <a:xfrm>
            <a:off x="466046" y="5206391"/>
            <a:ext cx="6840760" cy="375681"/>
            <a:chOff x="497938" y="1181111"/>
            <a:chExt cx="6840760" cy="375681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xmlns="" id="{EAB2EA2A-9FE0-4072-9D21-CBC90A963EB9}"/>
                </a:ext>
              </a:extLst>
            </p:cNvPr>
            <p:cNvCxnSpPr>
              <a:cxnSpLocks/>
            </p:cNvCxnSpPr>
            <p:nvPr/>
          </p:nvCxnSpPr>
          <p:spPr>
            <a:xfrm>
              <a:off x="497938" y="1556792"/>
              <a:ext cx="68407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F8C97766-C78C-4C34-BD4A-E5C48F8FB63D}"/>
                </a:ext>
              </a:extLst>
            </p:cNvPr>
            <p:cNvSpPr txBox="1"/>
            <p:nvPr/>
          </p:nvSpPr>
          <p:spPr>
            <a:xfrm>
              <a:off x="497938" y="1200715"/>
              <a:ext cx="9986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>
                  <a:latin typeface="+mn-ea"/>
                  <a:ea typeface="+mn-ea"/>
                </a:rPr>
                <a:t>이미지 선택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xmlns="" id="{24A9F933-2488-4676-9717-855D2C0D21C7}"/>
                </a:ext>
              </a:extLst>
            </p:cNvPr>
            <p:cNvSpPr/>
            <p:nvPr/>
          </p:nvSpPr>
          <p:spPr>
            <a:xfrm>
              <a:off x="1568624" y="1181111"/>
              <a:ext cx="4715142" cy="27004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그림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1.png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4933E8C9-7B39-4283-955E-F68126CED6C2}"/>
              </a:ext>
            </a:extLst>
          </p:cNvPr>
          <p:cNvSpPr/>
          <p:nvPr/>
        </p:nvSpPr>
        <p:spPr>
          <a:xfrm>
            <a:off x="6251874" y="5776157"/>
            <a:ext cx="478868" cy="25204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563B3D29-445B-4229-A51A-19A399186618}"/>
              </a:ext>
            </a:extLst>
          </p:cNvPr>
          <p:cNvSpPr/>
          <p:nvPr/>
        </p:nvSpPr>
        <p:spPr>
          <a:xfrm>
            <a:off x="6827938" y="5776157"/>
            <a:ext cx="478868" cy="252048"/>
          </a:xfrm>
          <a:prstGeom prst="roundRect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등록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F8DFD7C8-2145-4807-BF56-311D34B41EEF}"/>
              </a:ext>
            </a:extLst>
          </p:cNvPr>
          <p:cNvSpPr/>
          <p:nvPr/>
        </p:nvSpPr>
        <p:spPr>
          <a:xfrm>
            <a:off x="466046" y="5776157"/>
            <a:ext cx="478868" cy="252048"/>
          </a:xfrm>
          <a:prstGeom prst="round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B13879A3-7E5C-4204-A7F5-0B2287C569C2}"/>
              </a:ext>
            </a:extLst>
          </p:cNvPr>
          <p:cNvSpPr/>
          <p:nvPr/>
        </p:nvSpPr>
        <p:spPr>
          <a:xfrm>
            <a:off x="1463818" y="2468525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xmlns="" id="{F594EF6A-D9D0-46D3-988C-3D984E1C3154}"/>
              </a:ext>
            </a:extLst>
          </p:cNvPr>
          <p:cNvSpPr/>
          <p:nvPr/>
        </p:nvSpPr>
        <p:spPr>
          <a:xfrm>
            <a:off x="8193360" y="5776157"/>
            <a:ext cx="478868" cy="252048"/>
          </a:xfrm>
          <a:prstGeom prst="roundRect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수정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266EB38C-79B9-4AC7-AA52-81F01C2DA76D}"/>
              </a:ext>
            </a:extLst>
          </p:cNvPr>
          <p:cNvCxnSpPr>
            <a:stCxn id="57" idx="3"/>
            <a:endCxn id="66" idx="1"/>
          </p:cNvCxnSpPr>
          <p:nvPr/>
        </p:nvCxnSpPr>
        <p:spPr>
          <a:xfrm>
            <a:off x="7306806" y="5902181"/>
            <a:ext cx="88655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8BED7D6F-97D0-49EB-A0C0-78A1C5AD1B9F}"/>
              </a:ext>
            </a:extLst>
          </p:cNvPr>
          <p:cNvSpPr/>
          <p:nvPr/>
        </p:nvSpPr>
        <p:spPr>
          <a:xfrm>
            <a:off x="8103360" y="5636170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7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4A7A0477-ED5B-415B-BD3C-6E231363AF2A}"/>
              </a:ext>
            </a:extLst>
          </p:cNvPr>
          <p:cNvSpPr/>
          <p:nvPr/>
        </p:nvSpPr>
        <p:spPr>
          <a:xfrm>
            <a:off x="1464724" y="1097839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B13879A3-7E5C-4204-A7F5-0B2287C569C2}"/>
              </a:ext>
            </a:extLst>
          </p:cNvPr>
          <p:cNvSpPr/>
          <p:nvPr/>
        </p:nvSpPr>
        <p:spPr>
          <a:xfrm>
            <a:off x="1460632" y="3897072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690" y="4005064"/>
            <a:ext cx="2019174" cy="814646"/>
          </a:xfrm>
          <a:prstGeom prst="rect">
            <a:avLst/>
          </a:prstGeom>
        </p:spPr>
      </p:pic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50C76E94-E59F-4FAD-BA89-11335163FF70}"/>
              </a:ext>
            </a:extLst>
          </p:cNvPr>
          <p:cNvCxnSpPr>
            <a:cxnSpLocks/>
          </p:cNvCxnSpPr>
          <p:nvPr/>
        </p:nvCxnSpPr>
        <p:spPr>
          <a:xfrm>
            <a:off x="466046" y="3813003"/>
            <a:ext cx="68407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9">
            <a:extLst>
              <a:ext uri="{FF2B5EF4-FFF2-40B4-BE49-F238E27FC236}">
                <a16:creationId xmlns:a16="http://schemas.microsoft.com/office/drawing/2014/main" xmlns="" id="{8E40D373-98D1-4C13-BBD0-47CF41F717B0}"/>
              </a:ext>
            </a:extLst>
          </p:cNvPr>
          <p:cNvSpPr/>
          <p:nvPr/>
        </p:nvSpPr>
        <p:spPr>
          <a:xfrm>
            <a:off x="6564206" y="5229200"/>
            <a:ext cx="693050" cy="25204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파일찾기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사각형: 둥근 모서리 46">
            <a:extLst>
              <a:ext uri="{FF2B5EF4-FFF2-40B4-BE49-F238E27FC236}">
                <a16:creationId xmlns:a16="http://schemas.microsoft.com/office/drawing/2014/main" xmlns="" id="{D8AB269C-8ADA-40AC-B7CA-EA14ABC9BE18}"/>
              </a:ext>
            </a:extLst>
          </p:cNvPr>
          <p:cNvSpPr/>
          <p:nvPr/>
        </p:nvSpPr>
        <p:spPr>
          <a:xfrm>
            <a:off x="1537471" y="1669448"/>
            <a:ext cx="1472052" cy="27004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암 보험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D990DDC4-33C1-44F6-8CC2-9A83B4CB4E0B}"/>
              </a:ext>
            </a:extLst>
          </p:cNvPr>
          <p:cNvCxnSpPr>
            <a:cxnSpLocks/>
          </p:cNvCxnSpPr>
          <p:nvPr/>
        </p:nvCxnSpPr>
        <p:spPr>
          <a:xfrm>
            <a:off x="473923" y="2420888"/>
            <a:ext cx="68407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1C65CA59-04BC-4411-A4DB-8BEFBE4D5B21}"/>
              </a:ext>
            </a:extLst>
          </p:cNvPr>
          <p:cNvSpPr txBox="1"/>
          <p:nvPr/>
        </p:nvSpPr>
        <p:spPr>
          <a:xfrm>
            <a:off x="461079" y="1678620"/>
            <a:ext cx="998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+mn-ea"/>
                <a:ea typeface="+mn-ea"/>
              </a:rPr>
              <a:t>카테고리</a:t>
            </a:r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xmlns="" id="{07D21B6C-AD86-41B0-A515-A57088981AE0}"/>
              </a:ext>
            </a:extLst>
          </p:cNvPr>
          <p:cNvSpPr/>
          <p:nvPr/>
        </p:nvSpPr>
        <p:spPr>
          <a:xfrm rot="10800000">
            <a:off x="2792760" y="1772816"/>
            <a:ext cx="75623" cy="65192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B13879A3-7E5C-4204-A7F5-0B2287C569C2}"/>
              </a:ext>
            </a:extLst>
          </p:cNvPr>
          <p:cNvSpPr/>
          <p:nvPr/>
        </p:nvSpPr>
        <p:spPr>
          <a:xfrm>
            <a:off x="1448929" y="1618685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D990DDC4-33C1-44F6-8CC2-9A83B4CB4E0B}"/>
              </a:ext>
            </a:extLst>
          </p:cNvPr>
          <p:cNvCxnSpPr>
            <a:cxnSpLocks/>
          </p:cNvCxnSpPr>
          <p:nvPr/>
        </p:nvCxnSpPr>
        <p:spPr>
          <a:xfrm>
            <a:off x="488504" y="2060848"/>
            <a:ext cx="68407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966" y="1707577"/>
            <a:ext cx="238846" cy="2074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256" y="1714488"/>
            <a:ext cx="172660" cy="2005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08924" y="1695886"/>
            <a:ext cx="250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Y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20733" y="1697259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C65CA59-04BC-4411-A4DB-8BEFBE4D5B21}"/>
              </a:ext>
            </a:extLst>
          </p:cNvPr>
          <p:cNvSpPr txBox="1"/>
          <p:nvPr/>
        </p:nvSpPr>
        <p:spPr>
          <a:xfrm>
            <a:off x="3987738" y="1716080"/>
            <a:ext cx="998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+mn-ea"/>
                <a:ea typeface="+mn-ea"/>
              </a:rPr>
              <a:t>사용여부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B13879A3-7E5C-4204-A7F5-0B2287C569C2}"/>
              </a:ext>
            </a:extLst>
          </p:cNvPr>
          <p:cNvSpPr/>
          <p:nvPr/>
        </p:nvSpPr>
        <p:spPr>
          <a:xfrm>
            <a:off x="1474765" y="5115118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C65CA59-04BC-4411-A4DB-8BEFBE4D5B21}"/>
              </a:ext>
            </a:extLst>
          </p:cNvPr>
          <p:cNvSpPr txBox="1"/>
          <p:nvPr/>
        </p:nvSpPr>
        <p:spPr>
          <a:xfrm>
            <a:off x="3952868" y="2136869"/>
            <a:ext cx="998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보험료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1" name="사각형: 둥근 모서리 18">
            <a:extLst>
              <a:ext uri="{FF2B5EF4-FFF2-40B4-BE49-F238E27FC236}">
                <a16:creationId xmlns:a16="http://schemas.microsoft.com/office/drawing/2014/main" xmlns="" id="{FC9445EE-094B-40C0-B9A5-77522034053C}"/>
              </a:ext>
            </a:extLst>
          </p:cNvPr>
          <p:cNvSpPr/>
          <p:nvPr/>
        </p:nvSpPr>
        <p:spPr>
          <a:xfrm>
            <a:off x="1523976" y="2087390"/>
            <a:ext cx="1428760" cy="27004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1C65CA59-04BC-4411-A4DB-8BEFBE4D5B21}"/>
              </a:ext>
            </a:extLst>
          </p:cNvPr>
          <p:cNvSpPr txBox="1"/>
          <p:nvPr/>
        </p:nvSpPr>
        <p:spPr>
          <a:xfrm>
            <a:off x="523844" y="2136869"/>
            <a:ext cx="998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보험기간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242" name="AutoShape 2" descr="달력 아이콘 - ico,png,icns,무료 아이콘 다운로드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4" name="AutoShape 4" descr="달력 아이콘 - ico,png,icns,무료 아이콘 다운로드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B13879A3-7E5C-4204-A7F5-0B2287C569C2}"/>
              </a:ext>
            </a:extLst>
          </p:cNvPr>
          <p:cNvSpPr/>
          <p:nvPr/>
        </p:nvSpPr>
        <p:spPr>
          <a:xfrm>
            <a:off x="1460632" y="2060848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xmlns="" id="{07D21B6C-AD86-41B0-A515-A57088981AE0}"/>
              </a:ext>
            </a:extLst>
          </p:cNvPr>
          <p:cNvSpPr/>
          <p:nvPr/>
        </p:nvSpPr>
        <p:spPr>
          <a:xfrm rot="10800000">
            <a:off x="2809860" y="2196000"/>
            <a:ext cx="75623" cy="65192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6470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AFD949A3-6E3E-4540-A61E-A3E0C88486EB}"/>
              </a:ext>
            </a:extLst>
          </p:cNvPr>
          <p:cNvSpPr/>
          <p:nvPr/>
        </p:nvSpPr>
        <p:spPr>
          <a:xfrm>
            <a:off x="5973625" y="4217243"/>
            <a:ext cx="143992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273497" y="236538"/>
            <a:ext cx="2676525" cy="222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800" dirty="0"/>
              <a:t>상담관리 </a:t>
            </a:r>
            <a:r>
              <a:rPr lang="en-US" altLang="ko-KR" sz="800" dirty="0"/>
              <a:t>&gt; </a:t>
            </a:r>
            <a:r>
              <a:rPr lang="ko-KR" altLang="en-US" sz="800" dirty="0"/>
              <a:t>채팅상담</a:t>
            </a:r>
          </a:p>
        </p:txBody>
      </p:sp>
      <p:graphicFrame>
        <p:nvGraphicFramePr>
          <p:cNvPr id="85" name="Group 220">
            <a:extLst>
              <a:ext uri="{FF2B5EF4-FFF2-40B4-BE49-F238E27FC236}">
                <a16:creationId xmlns:a16="http://schemas.microsoft.com/office/drawing/2014/main" xmlns="" id="{E314046B-C7AD-40D9-9E0D-21229AFA7517}"/>
              </a:ext>
            </a:extLst>
          </p:cNvPr>
          <p:cNvGraphicFramePr>
            <a:graphicFrameLocks noGrp="1"/>
          </p:cNvGraphicFramePr>
          <p:nvPr/>
        </p:nvGraphicFramePr>
        <p:xfrm>
          <a:off x="7842250" y="525658"/>
          <a:ext cx="1958975" cy="2917698"/>
        </p:xfrm>
        <a:graphic>
          <a:graphicData uri="http://schemas.openxmlformats.org/drawingml/2006/table">
            <a:tbl>
              <a:tblPr/>
              <a:tblGrid>
                <a:gridCol w="301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상담사가 상담할 수 있는 분야의 버튼을 클릭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상담자 이름 </a:t>
                      </a: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클릭시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채팅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’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버튼 노출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연결이 되었을 시 녹색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연결 </a:t>
                      </a: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종료시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사라짐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가록된 메모가 있으면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메모 보기＇ 버튼 클릭 시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메모 노출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채팅 종료 버튼을 누를 시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전송창은 </a:t>
                      </a:r>
                      <a:r>
                        <a:rPr kumimoji="1" lang="en-US" altLang="ko-K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Readonly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완료 상담자 리스트에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방금 상담한 고객의 이름이 추가됨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ETC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709074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769575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D796D02-7348-4BB2-A8DF-D43E23357CCF}"/>
              </a:ext>
            </a:extLst>
          </p:cNvPr>
          <p:cNvSpPr/>
          <p:nvPr/>
        </p:nvSpPr>
        <p:spPr>
          <a:xfrm>
            <a:off x="56456" y="473524"/>
            <a:ext cx="7684629" cy="3135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Home 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상담 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C05DDDA-D940-48C9-B103-C786DE1E67B2}"/>
              </a:ext>
            </a:extLst>
          </p:cNvPr>
          <p:cNvSpPr txBox="1"/>
          <p:nvPr/>
        </p:nvSpPr>
        <p:spPr>
          <a:xfrm>
            <a:off x="9069695" y="26504"/>
            <a:ext cx="74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19.12.26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A0B41D4-8DF2-4A92-89A2-467A2E90AD37}"/>
              </a:ext>
            </a:extLst>
          </p:cNvPr>
          <p:cNvSpPr/>
          <p:nvPr/>
        </p:nvSpPr>
        <p:spPr>
          <a:xfrm>
            <a:off x="488504" y="908720"/>
            <a:ext cx="1440226" cy="40324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58856C5E-B61E-47FC-81FA-CFA8A92F1E4C}"/>
              </a:ext>
            </a:extLst>
          </p:cNvPr>
          <p:cNvSpPr/>
          <p:nvPr/>
        </p:nvSpPr>
        <p:spPr>
          <a:xfrm>
            <a:off x="1928730" y="908720"/>
            <a:ext cx="1440226" cy="40324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04BFAA2B-7544-432D-82CE-5045A15B913C}"/>
              </a:ext>
            </a:extLst>
          </p:cNvPr>
          <p:cNvSpPr/>
          <p:nvPr/>
        </p:nvSpPr>
        <p:spPr>
          <a:xfrm>
            <a:off x="3368956" y="908720"/>
            <a:ext cx="2592156" cy="40324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E18A0BD2-7123-4D3B-9353-7B3D01C36F5F}"/>
              </a:ext>
            </a:extLst>
          </p:cNvPr>
          <p:cNvSpPr/>
          <p:nvPr/>
        </p:nvSpPr>
        <p:spPr>
          <a:xfrm>
            <a:off x="5961013" y="908720"/>
            <a:ext cx="1440226" cy="40324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902F6DBE-E4B5-4205-8912-A5EB826177F9}"/>
              </a:ext>
            </a:extLst>
          </p:cNvPr>
          <p:cNvCxnSpPr>
            <a:cxnSpLocks/>
          </p:cNvCxnSpPr>
          <p:nvPr/>
        </p:nvCxnSpPr>
        <p:spPr>
          <a:xfrm>
            <a:off x="5961012" y="2185111"/>
            <a:ext cx="1440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A6932BA6-74BC-4D7A-9924-08840116C2E0}"/>
              </a:ext>
            </a:extLst>
          </p:cNvPr>
          <p:cNvCxnSpPr>
            <a:cxnSpLocks/>
          </p:cNvCxnSpPr>
          <p:nvPr/>
        </p:nvCxnSpPr>
        <p:spPr>
          <a:xfrm>
            <a:off x="5960913" y="1988840"/>
            <a:ext cx="1440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515E8643-31BD-4800-8293-58529966B895}"/>
              </a:ext>
            </a:extLst>
          </p:cNvPr>
          <p:cNvCxnSpPr>
            <a:cxnSpLocks/>
          </p:cNvCxnSpPr>
          <p:nvPr/>
        </p:nvCxnSpPr>
        <p:spPr>
          <a:xfrm>
            <a:off x="5960913" y="3217165"/>
            <a:ext cx="1440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05AB9C70-BCAC-4A3A-B877-1379EB7BDCAF}"/>
              </a:ext>
            </a:extLst>
          </p:cNvPr>
          <p:cNvCxnSpPr>
            <a:cxnSpLocks/>
          </p:cNvCxnSpPr>
          <p:nvPr/>
        </p:nvCxnSpPr>
        <p:spPr>
          <a:xfrm>
            <a:off x="5960912" y="3414583"/>
            <a:ext cx="1440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109837E3-CF2C-4DA7-A6E6-6E084DDF024D}"/>
              </a:ext>
            </a:extLst>
          </p:cNvPr>
          <p:cNvCxnSpPr>
            <a:cxnSpLocks/>
          </p:cNvCxnSpPr>
          <p:nvPr/>
        </p:nvCxnSpPr>
        <p:spPr>
          <a:xfrm>
            <a:off x="488504" y="1124744"/>
            <a:ext cx="69127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EC98F3F0-FA60-4734-BEC8-1DC1D75DCF98}"/>
              </a:ext>
            </a:extLst>
          </p:cNvPr>
          <p:cNvCxnSpPr>
            <a:cxnSpLocks/>
          </p:cNvCxnSpPr>
          <p:nvPr/>
        </p:nvCxnSpPr>
        <p:spPr>
          <a:xfrm>
            <a:off x="3368956" y="4581128"/>
            <a:ext cx="40322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xmlns="" id="{789A54E9-7E35-47F8-86F1-E41676E4BAE0}"/>
              </a:ext>
            </a:extLst>
          </p:cNvPr>
          <p:cNvSpPr txBox="1"/>
          <p:nvPr/>
        </p:nvSpPr>
        <p:spPr>
          <a:xfrm>
            <a:off x="488406" y="908720"/>
            <a:ext cx="6912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dirty="0" err="1" smtClean="0">
                <a:latin typeface="+mn-ea"/>
                <a:ea typeface="+mn-ea"/>
              </a:rPr>
              <a:t>상담사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en-US" altLang="ko-KR" b="1" dirty="0">
                <a:latin typeface="+mn-ea"/>
                <a:ea typeface="+mn-ea"/>
              </a:rPr>
              <a:t>	            </a:t>
            </a:r>
            <a:r>
              <a:rPr lang="ko-KR" altLang="en-US" b="1" dirty="0">
                <a:latin typeface="+mn-ea"/>
                <a:ea typeface="+mn-ea"/>
              </a:rPr>
              <a:t>현재 상담자 리스트           채팅 화면                                                     현재 상담자 정보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xmlns="" id="{FE2A4497-5305-4B1F-8296-8A48304DFD22}"/>
              </a:ext>
            </a:extLst>
          </p:cNvPr>
          <p:cNvSpPr txBox="1"/>
          <p:nvPr/>
        </p:nvSpPr>
        <p:spPr>
          <a:xfrm>
            <a:off x="5904974" y="1973322"/>
            <a:ext cx="1291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dirty="0">
                <a:latin typeface="+mn-ea"/>
                <a:ea typeface="+mn-ea"/>
              </a:rPr>
              <a:t>상담 결과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197928FF-0270-434C-9E57-C2DEA2F6324E}"/>
              </a:ext>
            </a:extLst>
          </p:cNvPr>
          <p:cNvSpPr txBox="1"/>
          <p:nvPr/>
        </p:nvSpPr>
        <p:spPr>
          <a:xfrm>
            <a:off x="5933043" y="3198168"/>
            <a:ext cx="1291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dirty="0">
                <a:latin typeface="+mn-ea"/>
                <a:ea typeface="+mn-ea"/>
              </a:rPr>
              <a:t>상담 메모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xmlns="" id="{80245462-BEC3-47C8-847F-B6C2D9BE9C01}"/>
              </a:ext>
            </a:extLst>
          </p:cNvPr>
          <p:cNvSpPr txBox="1"/>
          <p:nvPr/>
        </p:nvSpPr>
        <p:spPr>
          <a:xfrm>
            <a:off x="488552" y="1250287"/>
            <a:ext cx="1440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latin typeface="+mn-ea"/>
                <a:ea typeface="+mn-ea"/>
              </a:rPr>
              <a:t>김정운</a:t>
            </a:r>
            <a:endParaRPr lang="en-US" altLang="ko-KR" dirty="0">
              <a:latin typeface="+mn-ea"/>
              <a:ea typeface="+mn-ea"/>
            </a:endParaRPr>
          </a:p>
          <a:p>
            <a:pPr algn="just"/>
            <a:endParaRPr lang="en-US" altLang="ko-KR" dirty="0">
              <a:latin typeface="+mn-ea"/>
              <a:ea typeface="+mn-ea"/>
            </a:endParaRPr>
          </a:p>
          <a:p>
            <a:pPr algn="just"/>
            <a:endParaRPr lang="en-US" altLang="ko-KR" dirty="0">
              <a:latin typeface="+mn-ea"/>
              <a:ea typeface="+mn-ea"/>
            </a:endParaRPr>
          </a:p>
          <a:p>
            <a:pPr algn="just"/>
            <a:endParaRPr lang="en-US" altLang="ko-KR" dirty="0">
              <a:latin typeface="+mn-ea"/>
              <a:ea typeface="+mn-ea"/>
            </a:endParaRPr>
          </a:p>
          <a:p>
            <a:pPr algn="just"/>
            <a:endParaRPr lang="en-US" altLang="ko-KR" dirty="0">
              <a:latin typeface="+mn-ea"/>
              <a:ea typeface="+mn-ea"/>
            </a:endParaRPr>
          </a:p>
          <a:p>
            <a:pPr algn="just"/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9BD99C1-CE1F-47CD-8FB1-0CB78E02DA30}"/>
              </a:ext>
            </a:extLst>
          </p:cNvPr>
          <p:cNvSpPr/>
          <p:nvPr/>
        </p:nvSpPr>
        <p:spPr>
          <a:xfrm>
            <a:off x="1207896" y="1247564"/>
            <a:ext cx="648072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동물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xmlns="" id="{10A95B82-B8EE-41C1-BF26-3D2D4BA7039D}"/>
              </a:ext>
            </a:extLst>
          </p:cNvPr>
          <p:cNvSpPr/>
          <p:nvPr/>
        </p:nvSpPr>
        <p:spPr>
          <a:xfrm>
            <a:off x="1961709" y="1588755"/>
            <a:ext cx="1366518" cy="248364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0E861AFA-6598-4BA6-B582-1029DBDBB67D}"/>
              </a:ext>
            </a:extLst>
          </p:cNvPr>
          <p:cNvSpPr txBox="1"/>
          <p:nvPr/>
        </p:nvSpPr>
        <p:spPr>
          <a:xfrm>
            <a:off x="1928664" y="1627846"/>
            <a:ext cx="572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dirty="0" smtClean="0">
                <a:latin typeface="+mn-ea"/>
                <a:ea typeface="+mn-ea"/>
              </a:rPr>
              <a:t>홍길동           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4625C54A-AF32-4F7C-A01A-D1FE3650F851}"/>
              </a:ext>
            </a:extLst>
          </p:cNvPr>
          <p:cNvSpPr/>
          <p:nvPr/>
        </p:nvSpPr>
        <p:spPr>
          <a:xfrm>
            <a:off x="2658492" y="1628800"/>
            <a:ext cx="648072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채팅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xmlns="" id="{5852860C-F676-49D0-AC2F-FE696D414FA3}"/>
              </a:ext>
            </a:extLst>
          </p:cNvPr>
          <p:cNvSpPr txBox="1"/>
          <p:nvPr/>
        </p:nvSpPr>
        <p:spPr>
          <a:xfrm>
            <a:off x="1930298" y="1253952"/>
            <a:ext cx="13665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mtClean="0">
                <a:latin typeface="+mn-ea"/>
                <a:ea typeface="+mn-ea"/>
              </a:rPr>
              <a:t>이순신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xmlns="" id="{59E6D2C3-6EC5-402B-ACCD-0A1CD54D9877}"/>
              </a:ext>
            </a:extLst>
          </p:cNvPr>
          <p:cNvSpPr txBox="1"/>
          <p:nvPr/>
        </p:nvSpPr>
        <p:spPr>
          <a:xfrm>
            <a:off x="3390619" y="1155031"/>
            <a:ext cx="25295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smtClean="0">
                <a:latin typeface="+mn-ea"/>
                <a:ea typeface="+mn-ea"/>
              </a:rPr>
              <a:t>홍길동 </a:t>
            </a:r>
            <a:r>
              <a:rPr lang="ko-KR" altLang="en-US" b="1" dirty="0">
                <a:latin typeface="+mn-ea"/>
                <a:ea typeface="+mn-ea"/>
              </a:rPr>
              <a:t>상담원 </a:t>
            </a:r>
            <a:r>
              <a:rPr lang="en-US" altLang="ko-KR" b="1" dirty="0">
                <a:latin typeface="+mn-ea"/>
                <a:ea typeface="+mn-ea"/>
              </a:rPr>
              <a:t>[18:22]</a:t>
            </a:r>
          </a:p>
          <a:p>
            <a:pPr algn="r"/>
            <a:r>
              <a:rPr lang="ko-KR" altLang="en-US" dirty="0">
                <a:latin typeface="+mn-ea"/>
                <a:ea typeface="+mn-ea"/>
              </a:rPr>
              <a:t>안녕하세요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동물보험 </a:t>
            </a:r>
            <a:r>
              <a:rPr lang="ko-KR" altLang="en-US" dirty="0" err="1">
                <a:latin typeface="+mn-ea"/>
                <a:ea typeface="+mn-ea"/>
              </a:rPr>
              <a:t>상담사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홍길동입니다</a:t>
            </a:r>
            <a:r>
              <a:rPr lang="en-US" altLang="ko-KR" dirty="0" smtClean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어떤 것이 </a:t>
            </a:r>
            <a:r>
              <a:rPr lang="ko-KR" altLang="en-US" dirty="0" err="1">
                <a:latin typeface="+mn-ea"/>
                <a:ea typeface="+mn-ea"/>
              </a:rPr>
              <a:t>궁금하신가요</a:t>
            </a:r>
            <a:r>
              <a:rPr lang="en-US" altLang="ko-KR" dirty="0">
                <a:latin typeface="+mn-ea"/>
                <a:ea typeface="+mn-ea"/>
              </a:rPr>
              <a:t>?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0EACE169-3489-483A-805D-A81FFCAE727C}"/>
              </a:ext>
            </a:extLst>
          </p:cNvPr>
          <p:cNvSpPr txBox="1"/>
          <p:nvPr/>
        </p:nvSpPr>
        <p:spPr>
          <a:xfrm>
            <a:off x="3390619" y="1877426"/>
            <a:ext cx="2529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latin typeface="+mn-ea"/>
                <a:ea typeface="+mn-ea"/>
              </a:rPr>
              <a:t>김정운 </a:t>
            </a:r>
            <a:r>
              <a:rPr lang="en-US" altLang="ko-KR" b="1" dirty="0">
                <a:latin typeface="+mn-ea"/>
                <a:ea typeface="+mn-ea"/>
              </a:rPr>
              <a:t>[18:27]</a:t>
            </a:r>
          </a:p>
          <a:p>
            <a:pPr algn="l"/>
            <a:r>
              <a:rPr lang="ko-KR" altLang="en-US" dirty="0">
                <a:latin typeface="+mn-ea"/>
                <a:ea typeface="+mn-ea"/>
              </a:rPr>
              <a:t>안녕하세요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algn="l"/>
            <a:r>
              <a:rPr lang="ko-KR" altLang="en-US" dirty="0">
                <a:latin typeface="+mn-ea"/>
                <a:ea typeface="+mn-ea"/>
              </a:rPr>
              <a:t>저희 강아지가 이제 나이가 </a:t>
            </a:r>
            <a:r>
              <a:rPr lang="en-US" altLang="ko-KR" dirty="0">
                <a:latin typeface="+mn-ea"/>
                <a:ea typeface="+mn-ea"/>
              </a:rPr>
              <a:t>12</a:t>
            </a:r>
            <a:r>
              <a:rPr lang="ko-KR" altLang="en-US" dirty="0">
                <a:latin typeface="+mn-ea"/>
                <a:ea typeface="+mn-ea"/>
              </a:rPr>
              <a:t>살인데요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algn="l"/>
            <a:r>
              <a:rPr lang="ko-KR" altLang="en-US" dirty="0" err="1">
                <a:latin typeface="+mn-ea"/>
                <a:ea typeface="+mn-ea"/>
              </a:rPr>
              <a:t>식스펙</a:t>
            </a:r>
            <a:r>
              <a:rPr lang="ko-KR" altLang="en-US" dirty="0">
                <a:latin typeface="+mn-ea"/>
                <a:ea typeface="+mn-ea"/>
              </a:rPr>
              <a:t> 반려동물 보험 가입이 가능한가요</a:t>
            </a:r>
            <a:r>
              <a:rPr lang="en-US" altLang="ko-KR" dirty="0">
                <a:latin typeface="+mn-ea"/>
                <a:ea typeface="+mn-ea"/>
              </a:rPr>
              <a:t>??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AE4540D6-D3BC-4752-BC65-9BFC7CC68814}"/>
              </a:ext>
            </a:extLst>
          </p:cNvPr>
          <p:cNvSpPr txBox="1"/>
          <p:nvPr/>
        </p:nvSpPr>
        <p:spPr>
          <a:xfrm>
            <a:off x="3390619" y="2738321"/>
            <a:ext cx="2529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smtClean="0">
                <a:latin typeface="+mn-ea"/>
                <a:ea typeface="+mn-ea"/>
              </a:rPr>
              <a:t>홍길동 </a:t>
            </a:r>
            <a:r>
              <a:rPr lang="ko-KR" altLang="en-US" b="1" dirty="0">
                <a:latin typeface="+mn-ea"/>
                <a:ea typeface="+mn-ea"/>
              </a:rPr>
              <a:t>상담원 </a:t>
            </a:r>
            <a:r>
              <a:rPr lang="en-US" altLang="ko-KR" b="1" dirty="0">
                <a:latin typeface="+mn-ea"/>
                <a:ea typeface="+mn-ea"/>
              </a:rPr>
              <a:t>[18:28]</a:t>
            </a:r>
          </a:p>
          <a:p>
            <a:pPr algn="r"/>
            <a:r>
              <a:rPr lang="ko-KR" altLang="en-US" dirty="0">
                <a:latin typeface="+mn-ea"/>
                <a:ea typeface="+mn-ea"/>
              </a:rPr>
              <a:t>죄송하지만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저희 </a:t>
            </a:r>
            <a:r>
              <a:rPr lang="ko-KR" altLang="en-US" dirty="0" err="1">
                <a:latin typeface="+mn-ea"/>
                <a:ea typeface="+mn-ea"/>
              </a:rPr>
              <a:t>식스팩</a:t>
            </a:r>
            <a:r>
              <a:rPr lang="ko-KR" altLang="en-US" dirty="0">
                <a:latin typeface="+mn-ea"/>
                <a:ea typeface="+mn-ea"/>
              </a:rPr>
              <a:t> 반려동물 보험 상품은 </a:t>
            </a:r>
            <a:r>
              <a:rPr lang="en-US" altLang="ko-KR" dirty="0">
                <a:latin typeface="+mn-ea"/>
                <a:ea typeface="+mn-ea"/>
              </a:rPr>
              <a:t>8</a:t>
            </a:r>
            <a:r>
              <a:rPr lang="ko-KR" altLang="en-US" dirty="0">
                <a:latin typeface="+mn-ea"/>
                <a:ea typeface="+mn-ea"/>
              </a:rPr>
              <a:t>살 까지만 가입이 가능한 상품입니다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가입이 불가능할 것으로 보입니다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144D1640-9871-4E82-BF35-8356EA959FB1}"/>
              </a:ext>
            </a:extLst>
          </p:cNvPr>
          <p:cNvSpPr txBox="1"/>
          <p:nvPr/>
        </p:nvSpPr>
        <p:spPr>
          <a:xfrm>
            <a:off x="3390619" y="3599217"/>
            <a:ext cx="25295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latin typeface="+mn-ea"/>
                <a:ea typeface="+mn-ea"/>
              </a:rPr>
              <a:t>김정운 </a:t>
            </a:r>
            <a:r>
              <a:rPr lang="en-US" altLang="ko-KR" b="1" dirty="0">
                <a:latin typeface="+mn-ea"/>
                <a:ea typeface="+mn-ea"/>
              </a:rPr>
              <a:t>[18:30]</a:t>
            </a:r>
          </a:p>
          <a:p>
            <a:pPr algn="l"/>
            <a:r>
              <a:rPr lang="ko-KR" altLang="en-US" dirty="0">
                <a:latin typeface="+mn-ea"/>
                <a:ea typeface="+mn-ea"/>
              </a:rPr>
              <a:t>헐 </a:t>
            </a:r>
            <a:r>
              <a:rPr lang="ko-KR" altLang="en-US" dirty="0" err="1">
                <a:latin typeface="+mn-ea"/>
                <a:ea typeface="+mn-ea"/>
              </a:rPr>
              <a:t>ㅠㅠ</a:t>
            </a:r>
            <a:r>
              <a:rPr lang="ko-KR" altLang="en-US" dirty="0">
                <a:latin typeface="+mn-ea"/>
                <a:ea typeface="+mn-ea"/>
              </a:rPr>
              <a:t> 저희 강아지 약간 </a:t>
            </a:r>
            <a:r>
              <a:rPr lang="ko-KR" altLang="en-US" dirty="0" err="1">
                <a:latin typeface="+mn-ea"/>
                <a:ea typeface="+mn-ea"/>
              </a:rPr>
              <a:t>차은우</a:t>
            </a:r>
            <a:r>
              <a:rPr lang="en-US" altLang="ko-KR" dirty="0">
                <a:latin typeface="+mn-ea"/>
                <a:ea typeface="+mn-ea"/>
              </a:rPr>
              <a:t>?? </a:t>
            </a:r>
            <a:r>
              <a:rPr lang="ko-KR" altLang="en-US" dirty="0">
                <a:latin typeface="+mn-ea"/>
                <a:ea typeface="+mn-ea"/>
              </a:rPr>
              <a:t>닮았는데 그래도 안 되나요 </a:t>
            </a:r>
            <a:r>
              <a:rPr lang="en-US" altLang="ko-KR" dirty="0">
                <a:latin typeface="+mn-ea"/>
                <a:ea typeface="+mn-ea"/>
              </a:rPr>
              <a:t>?? </a:t>
            </a:r>
            <a:r>
              <a:rPr lang="ko-KR" altLang="en-US" dirty="0" err="1">
                <a:latin typeface="+mn-ea"/>
                <a:ea typeface="+mn-ea"/>
              </a:rPr>
              <a:t>ㅜㅜㅜ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xmlns="" id="{FA79B049-4770-4B24-87B8-1F44893B58EE}"/>
              </a:ext>
            </a:extLst>
          </p:cNvPr>
          <p:cNvSpPr txBox="1"/>
          <p:nvPr/>
        </p:nvSpPr>
        <p:spPr>
          <a:xfrm>
            <a:off x="3362751" y="4594920"/>
            <a:ext cx="207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+mn-ea"/>
                <a:ea typeface="+mn-ea"/>
              </a:rPr>
              <a:t>죄송합니다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안타깝게도</a:t>
            </a:r>
            <a:r>
              <a:rPr lang="en-US" altLang="ko-KR" dirty="0">
                <a:latin typeface="+mn-ea"/>
                <a:ea typeface="+mn-ea"/>
              </a:rPr>
              <a:t>, … </a:t>
            </a:r>
          </a:p>
          <a:p>
            <a:pPr algn="l"/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xmlns="" id="{96309EC2-8EDD-4595-903F-9FF82197D51A}"/>
              </a:ext>
            </a:extLst>
          </p:cNvPr>
          <p:cNvCxnSpPr/>
          <p:nvPr/>
        </p:nvCxnSpPr>
        <p:spPr>
          <a:xfrm>
            <a:off x="5457056" y="458112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987C7F5-6BF0-4DB8-9C58-F46501545713}"/>
              </a:ext>
            </a:extLst>
          </p:cNvPr>
          <p:cNvSpPr txBox="1"/>
          <p:nvPr/>
        </p:nvSpPr>
        <p:spPr>
          <a:xfrm>
            <a:off x="6208618" y="4645243"/>
            <a:ext cx="9258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채팅 종료</a:t>
            </a:r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xmlns="" id="{C9100B4D-51C8-47F1-9477-179663BE314C}"/>
              </a:ext>
            </a:extLst>
          </p:cNvPr>
          <p:cNvSpPr/>
          <p:nvPr/>
        </p:nvSpPr>
        <p:spPr>
          <a:xfrm>
            <a:off x="3944888" y="980728"/>
            <a:ext cx="72008" cy="79902"/>
          </a:xfrm>
          <a:prstGeom prst="ellipse">
            <a:avLst/>
          </a:prstGeom>
          <a:solidFill>
            <a:srgbClr val="00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xmlns="" id="{BC6FCD1A-8E2E-4F02-BDBD-D25019DA815D}"/>
              </a:ext>
            </a:extLst>
          </p:cNvPr>
          <p:cNvSpPr txBox="1"/>
          <p:nvPr/>
        </p:nvSpPr>
        <p:spPr>
          <a:xfrm>
            <a:off x="5960912" y="1153897"/>
            <a:ext cx="14402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+mn-ea"/>
                <a:ea typeface="+mn-ea"/>
              </a:rPr>
              <a:t>이름</a:t>
            </a:r>
            <a:r>
              <a:rPr lang="en-US" altLang="ko-KR" dirty="0">
                <a:latin typeface="+mn-ea"/>
                <a:ea typeface="+mn-ea"/>
              </a:rPr>
              <a:t>        </a:t>
            </a:r>
            <a:r>
              <a:rPr lang="ko-KR" altLang="en-US" dirty="0" smtClean="0">
                <a:latin typeface="+mn-ea"/>
                <a:ea typeface="+mn-ea"/>
              </a:rPr>
              <a:t>김정운</a:t>
            </a:r>
            <a:endParaRPr lang="en-US" altLang="ko-KR" dirty="0">
              <a:latin typeface="+mn-ea"/>
              <a:ea typeface="+mn-ea"/>
            </a:endParaRPr>
          </a:p>
          <a:p>
            <a:pPr algn="l"/>
            <a:r>
              <a:rPr lang="ko-KR" altLang="en-US" dirty="0">
                <a:latin typeface="+mn-ea"/>
                <a:ea typeface="+mn-ea"/>
              </a:rPr>
              <a:t>나이</a:t>
            </a:r>
            <a:r>
              <a:rPr lang="en-US" altLang="ko-KR" dirty="0">
                <a:latin typeface="+mn-ea"/>
                <a:ea typeface="+mn-ea"/>
              </a:rPr>
              <a:t>        </a:t>
            </a:r>
            <a:r>
              <a:rPr lang="en-US" altLang="ko-KR" dirty="0" smtClean="0">
                <a:latin typeface="+mn-ea"/>
                <a:ea typeface="+mn-ea"/>
              </a:rPr>
              <a:t>28</a:t>
            </a:r>
            <a:r>
              <a:rPr lang="ko-KR" altLang="en-US" dirty="0" smtClean="0">
                <a:latin typeface="+mn-ea"/>
                <a:ea typeface="+mn-ea"/>
              </a:rPr>
              <a:t>세</a:t>
            </a:r>
            <a:endParaRPr lang="en-US" altLang="ko-KR" dirty="0">
              <a:latin typeface="+mn-ea"/>
              <a:ea typeface="+mn-ea"/>
            </a:endParaRPr>
          </a:p>
          <a:p>
            <a:pPr algn="l"/>
            <a:r>
              <a:rPr lang="ko-KR" altLang="en-US" dirty="0">
                <a:latin typeface="+mn-ea"/>
                <a:ea typeface="+mn-ea"/>
              </a:rPr>
              <a:t>성별</a:t>
            </a:r>
            <a:r>
              <a:rPr lang="en-US" altLang="ko-KR" dirty="0">
                <a:latin typeface="+mn-ea"/>
                <a:ea typeface="+mn-ea"/>
              </a:rPr>
              <a:t>        </a:t>
            </a:r>
            <a:r>
              <a:rPr lang="ko-KR" altLang="en-US" dirty="0">
                <a:latin typeface="+mn-ea"/>
                <a:ea typeface="+mn-ea"/>
              </a:rPr>
              <a:t>남</a:t>
            </a:r>
            <a:r>
              <a:rPr lang="ko-KR" altLang="en-US" dirty="0" smtClean="0">
                <a:latin typeface="+mn-ea"/>
                <a:ea typeface="+mn-ea"/>
              </a:rPr>
              <a:t>성</a:t>
            </a:r>
            <a:endParaRPr lang="en-US" altLang="ko-KR" dirty="0">
              <a:latin typeface="+mn-ea"/>
              <a:ea typeface="+mn-ea"/>
            </a:endParaRPr>
          </a:p>
          <a:p>
            <a:pPr algn="l"/>
            <a:r>
              <a:rPr lang="ko-KR" altLang="en-US" dirty="0">
                <a:latin typeface="+mn-ea"/>
                <a:ea typeface="+mn-ea"/>
              </a:rPr>
              <a:t>관심</a:t>
            </a:r>
            <a:r>
              <a:rPr lang="en-US" altLang="ko-KR" dirty="0">
                <a:latin typeface="+mn-ea"/>
                <a:ea typeface="+mn-ea"/>
              </a:rPr>
              <a:t>        </a:t>
            </a:r>
            <a:r>
              <a:rPr lang="ko-KR" altLang="en-US" dirty="0">
                <a:latin typeface="+mn-ea"/>
                <a:ea typeface="+mn-ea"/>
              </a:rPr>
              <a:t>동물</a:t>
            </a:r>
            <a:endParaRPr lang="en-US" altLang="ko-KR" dirty="0">
              <a:latin typeface="+mn-ea"/>
              <a:ea typeface="+mn-ea"/>
            </a:endParaRPr>
          </a:p>
          <a:p>
            <a:pPr algn="l"/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5D3E8F79-3A65-4491-9AF0-885494214E20}"/>
              </a:ext>
            </a:extLst>
          </p:cNvPr>
          <p:cNvGrpSpPr/>
          <p:nvPr/>
        </p:nvGrpSpPr>
        <p:grpSpPr>
          <a:xfrm>
            <a:off x="6073211" y="2312847"/>
            <a:ext cx="1512005" cy="215444"/>
            <a:chOff x="3575683" y="4290425"/>
            <a:chExt cx="1512005" cy="215444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219F07BF-8AF2-4478-AFF3-DCDE775390D0}"/>
                </a:ext>
              </a:extLst>
            </p:cNvPr>
            <p:cNvSpPr txBox="1"/>
            <p:nvPr/>
          </p:nvSpPr>
          <p:spPr>
            <a:xfrm>
              <a:off x="3686567" y="4290425"/>
              <a:ext cx="14011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anose="020B0503020000020004" pitchFamily="50" charset="-127"/>
                </a:rPr>
                <a:t>완료           미완료</a:t>
              </a:r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xmlns="" id="{AA3198C8-9EFB-4C2F-93AF-53E269FA6808}"/>
                </a:ext>
              </a:extLst>
            </p:cNvPr>
            <p:cNvSpPr/>
            <p:nvPr/>
          </p:nvSpPr>
          <p:spPr>
            <a:xfrm>
              <a:off x="3575683" y="4321946"/>
              <a:ext cx="146958" cy="1469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xmlns="" id="{2E06343D-26A2-4B25-AA87-1A0506A68B82}"/>
                </a:ext>
              </a:extLst>
            </p:cNvPr>
            <p:cNvSpPr/>
            <p:nvPr/>
          </p:nvSpPr>
          <p:spPr>
            <a:xfrm>
              <a:off x="4175217" y="4313782"/>
              <a:ext cx="146958" cy="1469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39CE2717-CD85-45DA-A1A4-0F9B3F6E00C3}"/>
              </a:ext>
            </a:extLst>
          </p:cNvPr>
          <p:cNvSpPr txBox="1"/>
          <p:nvPr/>
        </p:nvSpPr>
        <p:spPr>
          <a:xfrm>
            <a:off x="5982775" y="3481237"/>
            <a:ext cx="14402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+mn-ea"/>
                <a:ea typeface="+mn-ea"/>
              </a:rPr>
              <a:t>노령견은 왜 가입이 되지 </a:t>
            </a:r>
            <a:r>
              <a:rPr lang="ko-KR" altLang="en-US" dirty="0" err="1">
                <a:latin typeface="+mn-ea"/>
                <a:ea typeface="+mn-ea"/>
              </a:rPr>
              <a:t>않느냐며</a:t>
            </a:r>
            <a:r>
              <a:rPr lang="ko-KR" altLang="en-US" dirty="0">
                <a:latin typeface="+mn-ea"/>
                <a:ea typeface="+mn-ea"/>
              </a:rPr>
              <a:t> 불만을 가지심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xmlns="" id="{AFD949A3-6E3E-4540-A61E-A3E0C88486EB}"/>
              </a:ext>
            </a:extLst>
          </p:cNvPr>
          <p:cNvSpPr/>
          <p:nvPr/>
        </p:nvSpPr>
        <p:spPr>
          <a:xfrm>
            <a:off x="5457056" y="4581126"/>
            <a:ext cx="50385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xmlns="" id="{DCBB2C07-4303-423C-986E-15D74F8B9114}"/>
              </a:ext>
            </a:extLst>
          </p:cNvPr>
          <p:cNvSpPr txBox="1"/>
          <p:nvPr/>
        </p:nvSpPr>
        <p:spPr>
          <a:xfrm>
            <a:off x="5471331" y="4646008"/>
            <a:ext cx="475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전송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4A7A0477-ED5B-415B-BD3C-6E231363AF2A}"/>
              </a:ext>
            </a:extLst>
          </p:cNvPr>
          <p:cNvSpPr/>
          <p:nvPr/>
        </p:nvSpPr>
        <p:spPr>
          <a:xfrm>
            <a:off x="1096134" y="1149838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xmlns="" id="{64FA608D-7034-449C-A281-4CF37A1C0107}"/>
              </a:ext>
            </a:extLst>
          </p:cNvPr>
          <p:cNvSpPr/>
          <p:nvPr/>
        </p:nvSpPr>
        <p:spPr>
          <a:xfrm>
            <a:off x="2551840" y="1498755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B13879A3-7E5C-4204-A7F5-0B2287C569C2}"/>
              </a:ext>
            </a:extLst>
          </p:cNvPr>
          <p:cNvSpPr/>
          <p:nvPr/>
        </p:nvSpPr>
        <p:spPr>
          <a:xfrm>
            <a:off x="6073202" y="4680689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B13879A3-7E5C-4204-A7F5-0B2287C569C2}"/>
              </a:ext>
            </a:extLst>
          </p:cNvPr>
          <p:cNvSpPr/>
          <p:nvPr/>
        </p:nvSpPr>
        <p:spPr>
          <a:xfrm>
            <a:off x="4029793" y="850466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1680334" y="1299725"/>
            <a:ext cx="147384" cy="109221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AFD949A3-6E3E-4540-A61E-A3E0C88486EB}"/>
              </a:ext>
            </a:extLst>
          </p:cNvPr>
          <p:cNvSpPr/>
          <p:nvPr/>
        </p:nvSpPr>
        <p:spPr>
          <a:xfrm>
            <a:off x="5961212" y="2868525"/>
            <a:ext cx="143992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DCBB2C07-4303-423C-986E-15D74F8B9114}"/>
              </a:ext>
            </a:extLst>
          </p:cNvPr>
          <p:cNvSpPr txBox="1"/>
          <p:nvPr/>
        </p:nvSpPr>
        <p:spPr>
          <a:xfrm>
            <a:off x="6464895" y="2924944"/>
            <a:ext cx="475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+mn-ea"/>
                <a:ea typeface="+mn-ea"/>
              </a:rPr>
              <a:t>확인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C9100B4D-51C8-47F1-9477-179663BE314C}"/>
              </a:ext>
            </a:extLst>
          </p:cNvPr>
          <p:cNvSpPr/>
          <p:nvPr/>
        </p:nvSpPr>
        <p:spPr>
          <a:xfrm>
            <a:off x="6112087" y="2378213"/>
            <a:ext cx="72008" cy="79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4625C54A-AF32-4F7C-A01A-D1FE3650F851}"/>
              </a:ext>
            </a:extLst>
          </p:cNvPr>
          <p:cNvSpPr/>
          <p:nvPr/>
        </p:nvSpPr>
        <p:spPr>
          <a:xfrm>
            <a:off x="2654949" y="1253045"/>
            <a:ext cx="648072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채팅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5852860C-F676-49D0-AC2F-FE696D414FA3}"/>
              </a:ext>
            </a:extLst>
          </p:cNvPr>
          <p:cNvSpPr txBox="1"/>
          <p:nvPr/>
        </p:nvSpPr>
        <p:spPr>
          <a:xfrm>
            <a:off x="1942380" y="1977913"/>
            <a:ext cx="13665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err="1" smtClean="0">
                <a:latin typeface="+mn-ea"/>
                <a:ea typeface="+mn-ea"/>
              </a:rPr>
              <a:t>김개똥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4625C54A-AF32-4F7C-A01A-D1FE3650F851}"/>
              </a:ext>
            </a:extLst>
          </p:cNvPr>
          <p:cNvSpPr/>
          <p:nvPr/>
        </p:nvSpPr>
        <p:spPr>
          <a:xfrm>
            <a:off x="2667031" y="1977006"/>
            <a:ext cx="648072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채팅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DCBB2C07-4303-423C-986E-15D74F8B9114}"/>
              </a:ext>
            </a:extLst>
          </p:cNvPr>
          <p:cNvSpPr txBox="1"/>
          <p:nvPr/>
        </p:nvSpPr>
        <p:spPr>
          <a:xfrm>
            <a:off x="6433557" y="4281847"/>
            <a:ext cx="475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+mn-ea"/>
                <a:ea typeface="+mn-ea"/>
              </a:rPr>
              <a:t>확인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6150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273497" y="236538"/>
            <a:ext cx="2676525" cy="222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800" dirty="0"/>
              <a:t>예약내역 관리 </a:t>
            </a:r>
            <a:r>
              <a:rPr lang="en-US" altLang="ko-KR" sz="800" dirty="0"/>
              <a:t>&gt; </a:t>
            </a:r>
            <a:r>
              <a:rPr lang="ko-KR" altLang="en-US" sz="800" dirty="0"/>
              <a:t>예약 내역 관리</a:t>
            </a:r>
          </a:p>
        </p:txBody>
      </p:sp>
      <p:graphicFrame>
        <p:nvGraphicFramePr>
          <p:cNvPr id="85" name="Group 220">
            <a:extLst>
              <a:ext uri="{FF2B5EF4-FFF2-40B4-BE49-F238E27FC236}">
                <a16:creationId xmlns:a16="http://schemas.microsoft.com/office/drawing/2014/main" xmlns="" id="{E314046B-C7AD-40D9-9E0D-21229AFA7517}"/>
              </a:ext>
            </a:extLst>
          </p:cNvPr>
          <p:cNvGraphicFramePr>
            <a:graphicFrameLocks noGrp="1"/>
          </p:cNvGraphicFramePr>
          <p:nvPr/>
        </p:nvGraphicFramePr>
        <p:xfrm>
          <a:off x="7842250" y="525658"/>
          <a:ext cx="1958975" cy="2912110"/>
        </p:xfrm>
        <a:graphic>
          <a:graphicData uri="http://schemas.openxmlformats.org/drawingml/2006/table">
            <a:tbl>
              <a:tblPr/>
              <a:tblGrid>
                <a:gridCol w="301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회원 이름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상담사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이름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카테고리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예약 날짜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답변 날짜로 검색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날짜로 검색시에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달력 버튼 노출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리스트에서 회원 이름 클릭 시 상세 페이지로 이동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커서를 가져다 댔을 때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밑줄 노출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답변이 완료 되었으면 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답변한 날짜 노출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b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답변이 안 된 예약은 공란으로 둠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ETC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709074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769575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D796D02-7348-4BB2-A8DF-D43E23357CCF}"/>
              </a:ext>
            </a:extLst>
          </p:cNvPr>
          <p:cNvSpPr/>
          <p:nvPr/>
        </p:nvSpPr>
        <p:spPr>
          <a:xfrm>
            <a:off x="56456" y="473524"/>
            <a:ext cx="7684629" cy="3135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Home 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예약내역 관리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C90FA645-0960-4304-AD38-997A70261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24041850"/>
              </p:ext>
            </p:extLst>
          </p:nvPr>
        </p:nvGraphicFramePr>
        <p:xfrm>
          <a:off x="208997" y="1736552"/>
          <a:ext cx="7379546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3523">
                  <a:extLst>
                    <a:ext uri="{9D8B030D-6E8A-4147-A177-3AD203B41FA5}">
                      <a16:colId xmlns:a16="http://schemas.microsoft.com/office/drawing/2014/main" xmlns="" val="398767316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135694349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1401854366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90886093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390110523"/>
                    </a:ext>
                  </a:extLst>
                </a:gridCol>
                <a:gridCol w="2131487">
                  <a:extLst>
                    <a:ext uri="{9D8B030D-6E8A-4147-A177-3AD203B41FA5}">
                      <a16:colId xmlns:a16="http://schemas.microsoft.com/office/drawing/2014/main" xmlns="" val="908673178"/>
                    </a:ext>
                  </a:extLst>
                </a:gridCol>
              </a:tblGrid>
              <a:tr h="246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회원이름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상담사이름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상담 카테고리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신청일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답변일                 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5546754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u="sng" dirty="0" err="1"/>
                        <a:t>우거지</a:t>
                      </a:r>
                      <a:endParaRPr lang="ko-KR" altLang="en-US" sz="1050" b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김정운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err="1"/>
                        <a:t>모태솔로보험</a:t>
                      </a:r>
                      <a:endParaRPr lang="en-US" altLang="ko-KR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19.12.24 12:00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19.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12.25 12:30       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68830940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홍길동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김정운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err="1"/>
                        <a:t>펫보험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19.12.25 14:20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19.12.26 14:40       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30544797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이순신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김정운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/>
                        <a:t>건강보험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19.12.25 10:30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                         </a:t>
                      </a:r>
                      <a:r>
                        <a:rPr lang="ko-KR" altLang="en-US" sz="1050" dirty="0" smtClean="0"/>
                        <a:t>미확인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48165684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err="1" smtClean="0"/>
                        <a:t>김개똥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김정운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err="1"/>
                        <a:t>암보험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19.12.25 11:00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                         </a:t>
                      </a:r>
                      <a:r>
                        <a:rPr lang="ko-KR" altLang="en-US" sz="1050" dirty="0" smtClean="0"/>
                        <a:t>미확인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88424280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박지성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김정운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/>
                        <a:t>여성건강보험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19.12.25 09:00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19.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12.25 12:30       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53105492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손흥민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김정운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/>
                        <a:t>애견보험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19.12.26 12:00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                         </a:t>
                      </a:r>
                      <a:r>
                        <a:rPr lang="ko-KR" altLang="en-US" sz="1050" dirty="0" smtClean="0"/>
                        <a:t>미확인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88398834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7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7315474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8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29855509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9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55669524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10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98629431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45784020"/>
                  </a:ext>
                </a:extLst>
              </a:tr>
            </a:tbl>
          </a:graphicData>
        </a:graphic>
      </p:graphicFrame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4D6896C1-EC86-4BE0-B2E2-2B3CD43DB4F8}"/>
              </a:ext>
            </a:extLst>
          </p:cNvPr>
          <p:cNvSpPr/>
          <p:nvPr/>
        </p:nvSpPr>
        <p:spPr>
          <a:xfrm>
            <a:off x="560512" y="1916832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AFA88FE9-AF23-428F-80AD-AF588EDCE6DE}"/>
              </a:ext>
            </a:extLst>
          </p:cNvPr>
          <p:cNvGrpSpPr/>
          <p:nvPr/>
        </p:nvGrpSpPr>
        <p:grpSpPr>
          <a:xfrm>
            <a:off x="1989027" y="5106608"/>
            <a:ext cx="3245464" cy="195814"/>
            <a:chOff x="1895256" y="2636912"/>
            <a:chExt cx="3245464" cy="19581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xmlns="" id="{6B7BB086-35C7-43B6-BB4C-9018CE6D4B8A}"/>
                </a:ext>
              </a:extLst>
            </p:cNvPr>
            <p:cNvSpPr/>
            <p:nvPr/>
          </p:nvSpPr>
          <p:spPr>
            <a:xfrm>
              <a:off x="2288704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8A67D35B-CB67-4B45-9901-01BE9E2D3CDC}"/>
                </a:ext>
              </a:extLst>
            </p:cNvPr>
            <p:cNvSpPr/>
            <p:nvPr/>
          </p:nvSpPr>
          <p:spPr>
            <a:xfrm>
              <a:off x="2541602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8FD0E0DD-3319-4A79-AD81-04DE19F02DA5}"/>
                </a:ext>
              </a:extLst>
            </p:cNvPr>
            <p:cNvSpPr/>
            <p:nvPr/>
          </p:nvSpPr>
          <p:spPr>
            <a:xfrm>
              <a:off x="2794500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xmlns="" id="{31F7DCC9-9FB5-49FD-9FED-6513842150C7}"/>
                </a:ext>
              </a:extLst>
            </p:cNvPr>
            <p:cNvSpPr/>
            <p:nvPr/>
          </p:nvSpPr>
          <p:spPr>
            <a:xfrm>
              <a:off x="3047398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xmlns="" id="{0AF34F58-DB84-4322-970A-47BB7339F0B1}"/>
                </a:ext>
              </a:extLst>
            </p:cNvPr>
            <p:cNvSpPr/>
            <p:nvPr/>
          </p:nvSpPr>
          <p:spPr>
            <a:xfrm>
              <a:off x="3300296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xmlns="" id="{A33BBEDC-D378-4DD4-B36A-27D2629C2F70}"/>
                </a:ext>
              </a:extLst>
            </p:cNvPr>
            <p:cNvSpPr/>
            <p:nvPr/>
          </p:nvSpPr>
          <p:spPr>
            <a:xfrm>
              <a:off x="3553194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xmlns="" id="{E856DAF0-2EFB-45AE-91FB-660760305C94}"/>
                </a:ext>
              </a:extLst>
            </p:cNvPr>
            <p:cNvSpPr/>
            <p:nvPr/>
          </p:nvSpPr>
          <p:spPr>
            <a:xfrm>
              <a:off x="3806092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xmlns="" id="{036FE309-8397-4637-AD9B-2CD65AC2E12A}"/>
                </a:ext>
              </a:extLst>
            </p:cNvPr>
            <p:cNvSpPr/>
            <p:nvPr/>
          </p:nvSpPr>
          <p:spPr>
            <a:xfrm>
              <a:off x="4058990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0EF3494F-30F3-4508-965E-AD0B4E3E3237}"/>
                </a:ext>
              </a:extLst>
            </p:cNvPr>
            <p:cNvSpPr/>
            <p:nvPr/>
          </p:nvSpPr>
          <p:spPr>
            <a:xfrm>
              <a:off x="4311888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xmlns="" id="{BEFE0FF8-00F1-4886-B37A-020DD3C68F6B}"/>
                </a:ext>
              </a:extLst>
            </p:cNvPr>
            <p:cNvSpPr/>
            <p:nvPr/>
          </p:nvSpPr>
          <p:spPr>
            <a:xfrm>
              <a:off x="4564782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3B76A889-3594-4A4D-8E4C-3FFD4681B9BB}"/>
                </a:ext>
              </a:extLst>
            </p:cNvPr>
            <p:cNvSpPr txBox="1"/>
            <p:nvPr/>
          </p:nvSpPr>
          <p:spPr>
            <a:xfrm>
              <a:off x="4747270" y="2636912"/>
              <a:ext cx="393450" cy="195814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r>
                <a:rPr lang="en-US" altLang="ko-KR" sz="800">
                  <a:ea typeface="맑은 고딕" panose="020B0503020000020004" pitchFamily="50" charset="-127"/>
                </a:rPr>
                <a:t>〉  〉〉</a:t>
              </a:r>
              <a:endParaRPr lang="ko-KR" altLang="en-US" sz="800">
                <a:ea typeface="맑은 고딕" panose="020B0503020000020004" pitchFamily="50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xmlns="" id="{E599B9CC-135F-4468-94D0-22047063199B}"/>
                </a:ext>
              </a:extLst>
            </p:cNvPr>
            <p:cNvSpPr txBox="1"/>
            <p:nvPr/>
          </p:nvSpPr>
          <p:spPr>
            <a:xfrm>
              <a:off x="1895256" y="2636912"/>
              <a:ext cx="393450" cy="195814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r>
                <a:rPr lang="en-US" altLang="ko-KR" sz="800">
                  <a:ea typeface="맑은 고딕" panose="020B0503020000020004" pitchFamily="50" charset="-127"/>
                </a:rPr>
                <a:t>〈〈  〈</a:t>
              </a:r>
              <a:endParaRPr lang="ko-KR" altLang="en-US" sz="800">
                <a:ea typeface="맑은 고딕" panose="020B0503020000020004" pitchFamily="50" charset="-127"/>
              </a:endParaRPr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xmlns="" id="{89D9A27B-BB35-494E-897B-BA10C50DD4C5}"/>
              </a:ext>
            </a:extLst>
          </p:cNvPr>
          <p:cNvSpPr/>
          <p:nvPr/>
        </p:nvSpPr>
        <p:spPr>
          <a:xfrm>
            <a:off x="5813375" y="1384580"/>
            <a:ext cx="1290703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>
            <a:innerShdw blurRad="127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l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EB953F27-BF89-4CEB-882A-6B4ACA9D521F}"/>
              </a:ext>
            </a:extLst>
          </p:cNvPr>
          <p:cNvSpPr/>
          <p:nvPr/>
        </p:nvSpPr>
        <p:spPr>
          <a:xfrm>
            <a:off x="4841041" y="1384580"/>
            <a:ext cx="88540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4000" rtlCol="0" anchor="ctr"/>
          <a:lstStyle/>
          <a:p>
            <a:pPr algn="just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회원이름      ▼</a:t>
            </a:r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xmlns="" id="{64FA608D-7034-449C-A281-4CF37A1C0107}"/>
              </a:ext>
            </a:extLst>
          </p:cNvPr>
          <p:cNvSpPr/>
          <p:nvPr/>
        </p:nvSpPr>
        <p:spPr>
          <a:xfrm>
            <a:off x="4751041" y="1281254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E42D2EC1-52D2-44E9-98AF-92EE4AB12440}"/>
              </a:ext>
            </a:extLst>
          </p:cNvPr>
          <p:cNvSpPr/>
          <p:nvPr/>
        </p:nvSpPr>
        <p:spPr>
          <a:xfrm>
            <a:off x="7180244" y="1384580"/>
            <a:ext cx="407616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C1E3426-C1D0-417D-A2AF-CB5EB4CC9987}"/>
              </a:ext>
            </a:extLst>
          </p:cNvPr>
          <p:cNvSpPr txBox="1"/>
          <p:nvPr/>
        </p:nvSpPr>
        <p:spPr>
          <a:xfrm>
            <a:off x="9057456" y="31875"/>
            <a:ext cx="848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latin typeface="+mn-ea"/>
                <a:ea typeface="+mn-ea"/>
              </a:rPr>
              <a:t>19.12.28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896D9023-301B-44E5-80D5-63CACFA98F67}"/>
              </a:ext>
            </a:extLst>
          </p:cNvPr>
          <p:cNvSpPr/>
          <p:nvPr/>
        </p:nvSpPr>
        <p:spPr>
          <a:xfrm>
            <a:off x="5802514" y="1646552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DBA4AA23-22CF-4D15-A5BB-2506AE303521}"/>
              </a:ext>
            </a:extLst>
          </p:cNvPr>
          <p:cNvCxnSpPr>
            <a:cxnSpLocks/>
          </p:cNvCxnSpPr>
          <p:nvPr/>
        </p:nvCxnSpPr>
        <p:spPr>
          <a:xfrm>
            <a:off x="6681192" y="1751392"/>
            <a:ext cx="0" cy="30026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2979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273497" y="236538"/>
            <a:ext cx="2676525" cy="222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800" dirty="0"/>
              <a:t>예약내역 관리 </a:t>
            </a:r>
            <a:r>
              <a:rPr lang="en-US" altLang="ko-KR" sz="800" dirty="0"/>
              <a:t>&gt; </a:t>
            </a:r>
            <a:r>
              <a:rPr lang="ko-KR" altLang="en-US" sz="800" dirty="0"/>
              <a:t>예약 내역 상세페이지</a:t>
            </a:r>
          </a:p>
        </p:txBody>
      </p:sp>
      <p:graphicFrame>
        <p:nvGraphicFramePr>
          <p:cNvPr id="85" name="Group 220">
            <a:extLst>
              <a:ext uri="{FF2B5EF4-FFF2-40B4-BE49-F238E27FC236}">
                <a16:creationId xmlns:a16="http://schemas.microsoft.com/office/drawing/2014/main" xmlns="" id="{E314046B-C7AD-40D9-9E0D-21229AFA7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16486861"/>
              </p:ext>
            </p:extLst>
          </p:nvPr>
        </p:nvGraphicFramePr>
        <p:xfrm>
          <a:off x="7842250" y="525658"/>
          <a:ext cx="1958975" cy="2223770"/>
        </p:xfrm>
        <a:graphic>
          <a:graphicData uri="http://schemas.openxmlformats.org/drawingml/2006/table">
            <a:tbl>
              <a:tblPr/>
              <a:tblGrid>
                <a:gridCol w="301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클릭 시에 현재 페이지에서 추가 답변 내용 기존에 있던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답변 </a:t>
                      </a: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내용＇란에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새로운 답변 내용 추가 되면서 예약 내역 관리 창으로 </a:t>
                      </a: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넘어감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 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ETC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709074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769575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D796D02-7348-4BB2-A8DF-D43E23357CCF}"/>
              </a:ext>
            </a:extLst>
          </p:cNvPr>
          <p:cNvSpPr/>
          <p:nvPr/>
        </p:nvSpPr>
        <p:spPr>
          <a:xfrm>
            <a:off x="56456" y="473524"/>
            <a:ext cx="7684629" cy="3135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Home 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예약내역 관리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C1E3426-C1D0-417D-A2AF-CB5EB4CC9987}"/>
              </a:ext>
            </a:extLst>
          </p:cNvPr>
          <p:cNvSpPr txBox="1"/>
          <p:nvPr/>
        </p:nvSpPr>
        <p:spPr>
          <a:xfrm>
            <a:off x="9057456" y="31875"/>
            <a:ext cx="848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latin typeface="+mn-ea"/>
                <a:ea typeface="+mn-ea"/>
              </a:rPr>
              <a:t>19.12.30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207CD9D-E36F-4BD5-B11D-5A0BC7F80A3F}"/>
              </a:ext>
            </a:extLst>
          </p:cNvPr>
          <p:cNvSpPr/>
          <p:nvPr/>
        </p:nvSpPr>
        <p:spPr>
          <a:xfrm>
            <a:off x="704528" y="1340768"/>
            <a:ext cx="6264696" cy="396865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 dirty="0">
              <a:latin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F43B2547-D9EE-44F9-8956-B55FE8482289}"/>
              </a:ext>
            </a:extLst>
          </p:cNvPr>
          <p:cNvCxnSpPr/>
          <p:nvPr/>
        </p:nvCxnSpPr>
        <p:spPr>
          <a:xfrm>
            <a:off x="695884" y="2426366"/>
            <a:ext cx="62646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1D925E6B-FBD0-444A-B107-DBF70D88BBFA}"/>
              </a:ext>
            </a:extLst>
          </p:cNvPr>
          <p:cNvCxnSpPr/>
          <p:nvPr/>
        </p:nvCxnSpPr>
        <p:spPr>
          <a:xfrm>
            <a:off x="704528" y="3504806"/>
            <a:ext cx="62646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71D0AC71-4EDA-4FB1-8D74-4F0C48E03E18}"/>
              </a:ext>
            </a:extLst>
          </p:cNvPr>
          <p:cNvCxnSpPr>
            <a:cxnSpLocks/>
          </p:cNvCxnSpPr>
          <p:nvPr/>
        </p:nvCxnSpPr>
        <p:spPr>
          <a:xfrm flipH="1">
            <a:off x="2205901" y="1340768"/>
            <a:ext cx="1" cy="1083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626FF185-2066-4F2B-910F-E859A7334146}"/>
              </a:ext>
            </a:extLst>
          </p:cNvPr>
          <p:cNvCxnSpPr>
            <a:cxnSpLocks/>
          </p:cNvCxnSpPr>
          <p:nvPr/>
        </p:nvCxnSpPr>
        <p:spPr>
          <a:xfrm>
            <a:off x="5458959" y="2420888"/>
            <a:ext cx="0" cy="1080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090FB595-D41E-4C8B-9A89-E02658BEFD6E}"/>
              </a:ext>
            </a:extLst>
          </p:cNvPr>
          <p:cNvCxnSpPr>
            <a:cxnSpLocks/>
          </p:cNvCxnSpPr>
          <p:nvPr/>
        </p:nvCxnSpPr>
        <p:spPr>
          <a:xfrm>
            <a:off x="704528" y="1556792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3DDB38B3-F27A-4B39-9EA2-8470E0C0FFD8}"/>
              </a:ext>
            </a:extLst>
          </p:cNvPr>
          <p:cNvCxnSpPr>
            <a:cxnSpLocks/>
          </p:cNvCxnSpPr>
          <p:nvPr/>
        </p:nvCxnSpPr>
        <p:spPr>
          <a:xfrm>
            <a:off x="704528" y="1772816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C8A1D749-08A4-4B2A-AD33-EDE1CB3F82F6}"/>
              </a:ext>
            </a:extLst>
          </p:cNvPr>
          <p:cNvCxnSpPr>
            <a:cxnSpLocks/>
          </p:cNvCxnSpPr>
          <p:nvPr/>
        </p:nvCxnSpPr>
        <p:spPr>
          <a:xfrm>
            <a:off x="704528" y="1988840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BB4B112C-24C1-4FA7-AAA5-7FFFC2102E24}"/>
              </a:ext>
            </a:extLst>
          </p:cNvPr>
          <p:cNvCxnSpPr>
            <a:cxnSpLocks/>
          </p:cNvCxnSpPr>
          <p:nvPr/>
        </p:nvCxnSpPr>
        <p:spPr>
          <a:xfrm>
            <a:off x="704528" y="2204864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B76A921F-C21C-44D9-AB9E-2E37E00EC9FA}"/>
              </a:ext>
            </a:extLst>
          </p:cNvPr>
          <p:cNvCxnSpPr/>
          <p:nvPr/>
        </p:nvCxnSpPr>
        <p:spPr>
          <a:xfrm>
            <a:off x="2216696" y="1556792"/>
            <a:ext cx="47525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8E43C31-20F5-4B15-9C58-3275B72C263A}"/>
              </a:ext>
            </a:extLst>
          </p:cNvPr>
          <p:cNvSpPr txBox="1"/>
          <p:nvPr/>
        </p:nvSpPr>
        <p:spPr>
          <a:xfrm>
            <a:off x="680584" y="1333479"/>
            <a:ext cx="31683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err="1">
                <a:latin typeface="+mn-ea"/>
                <a:ea typeface="+mn-ea"/>
              </a:rPr>
              <a:t>상담자명</a:t>
            </a:r>
            <a:r>
              <a:rPr lang="en-US" altLang="ko-KR" dirty="0">
                <a:latin typeface="+mn-ea"/>
                <a:ea typeface="+mn-ea"/>
              </a:rPr>
              <a:t>    </a:t>
            </a:r>
            <a:r>
              <a:rPr lang="ko-KR" altLang="en-US" dirty="0" smtClean="0">
                <a:latin typeface="+mn-ea"/>
                <a:ea typeface="+mn-ea"/>
              </a:rPr>
              <a:t>이순신</a:t>
            </a:r>
            <a:r>
              <a:rPr lang="en-US" altLang="ko-KR" dirty="0" smtClean="0">
                <a:latin typeface="+mn-ea"/>
                <a:ea typeface="+mn-ea"/>
              </a:rPr>
              <a:t>            </a:t>
            </a:r>
            <a:r>
              <a:rPr lang="ko-KR" altLang="en-US" b="1" dirty="0">
                <a:latin typeface="+mn-ea"/>
                <a:ea typeface="+mn-ea"/>
              </a:rPr>
              <a:t>질문 내용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7D84751-48CB-4025-8776-A1B0B74D6303}"/>
              </a:ext>
            </a:extLst>
          </p:cNvPr>
          <p:cNvSpPr txBox="1"/>
          <p:nvPr/>
        </p:nvSpPr>
        <p:spPr>
          <a:xfrm>
            <a:off x="678678" y="1548574"/>
            <a:ext cx="1512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+mn-ea"/>
                <a:ea typeface="+mn-ea"/>
              </a:rPr>
              <a:t>성별          여성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E22497F7-B777-4915-9208-8250398F3B3E}"/>
              </a:ext>
            </a:extLst>
          </p:cNvPr>
          <p:cNvSpPr txBox="1"/>
          <p:nvPr/>
        </p:nvSpPr>
        <p:spPr>
          <a:xfrm>
            <a:off x="661734" y="1985346"/>
            <a:ext cx="16117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+mn-ea"/>
                <a:ea typeface="+mn-ea"/>
              </a:rPr>
              <a:t>전화번호     </a:t>
            </a:r>
            <a:r>
              <a:rPr lang="en-US" altLang="ko-KR" dirty="0">
                <a:latin typeface="+mn-ea"/>
              </a:rPr>
              <a:t>01031605064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95A9928-A8E0-43ED-A93A-FADD0ABF1113}"/>
              </a:ext>
            </a:extLst>
          </p:cNvPr>
          <p:cNvSpPr txBox="1"/>
          <p:nvPr/>
        </p:nvSpPr>
        <p:spPr>
          <a:xfrm>
            <a:off x="685065" y="1767311"/>
            <a:ext cx="1512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+mn-ea"/>
                <a:ea typeface="+mn-ea"/>
              </a:rPr>
              <a:t>나이          </a:t>
            </a:r>
            <a:r>
              <a:rPr lang="en-US" altLang="ko-KR" dirty="0">
                <a:latin typeface="+mn-ea"/>
                <a:ea typeface="+mn-ea"/>
              </a:rPr>
              <a:t>21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34BBDA32-524C-461F-A868-95262CFDB90F}"/>
              </a:ext>
            </a:extLst>
          </p:cNvPr>
          <p:cNvSpPr txBox="1"/>
          <p:nvPr/>
        </p:nvSpPr>
        <p:spPr>
          <a:xfrm>
            <a:off x="696735" y="2196991"/>
            <a:ext cx="11479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+mn-ea"/>
                <a:ea typeface="+mn-ea"/>
              </a:rPr>
              <a:t>분류          펫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6840CEB9-6B28-4E92-93E1-AFDFD521F2C7}"/>
              </a:ext>
            </a:extLst>
          </p:cNvPr>
          <p:cNvCxnSpPr>
            <a:cxnSpLocks/>
          </p:cNvCxnSpPr>
          <p:nvPr/>
        </p:nvCxnSpPr>
        <p:spPr>
          <a:xfrm>
            <a:off x="1352600" y="1340768"/>
            <a:ext cx="0" cy="1085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xmlns="" id="{74FFA05A-F4B3-4CA5-9E63-84E83087155E}"/>
              </a:ext>
            </a:extLst>
          </p:cNvPr>
          <p:cNvSpPr txBox="1"/>
          <p:nvPr/>
        </p:nvSpPr>
        <p:spPr>
          <a:xfrm>
            <a:off x="2195107" y="1552057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+mn-ea"/>
              </a:rPr>
              <a:t>안녕하세요</a:t>
            </a:r>
            <a:r>
              <a:rPr lang="en-US" altLang="ko-KR" dirty="0">
                <a:latin typeface="+mn-ea"/>
              </a:rPr>
              <a:t>?</a:t>
            </a:r>
          </a:p>
          <a:p>
            <a:pPr algn="just"/>
            <a:r>
              <a:rPr lang="ko-KR" altLang="en-US" dirty="0">
                <a:latin typeface="+mn-ea"/>
              </a:rPr>
              <a:t>제가 </a:t>
            </a:r>
            <a:r>
              <a:rPr lang="ko-KR" altLang="en-US" dirty="0" err="1" smtClean="0">
                <a:latin typeface="+mn-ea"/>
              </a:rPr>
              <a:t>투팩쓰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펫보험을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들고싶은데</a:t>
            </a:r>
            <a:endParaRPr lang="en-US" altLang="ko-KR" dirty="0">
              <a:latin typeface="+mn-ea"/>
            </a:endParaRPr>
          </a:p>
          <a:p>
            <a:pPr algn="just"/>
            <a:r>
              <a:rPr lang="ko-KR" altLang="en-US" dirty="0">
                <a:latin typeface="+mn-ea"/>
              </a:rPr>
              <a:t>얘는 </a:t>
            </a:r>
            <a:r>
              <a:rPr lang="ko-KR" altLang="en-US" dirty="0" err="1">
                <a:latin typeface="+mn-ea"/>
              </a:rPr>
              <a:t>포메구요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9</a:t>
            </a:r>
            <a:r>
              <a:rPr lang="ko-KR" altLang="en-US" dirty="0">
                <a:latin typeface="+mn-ea"/>
              </a:rPr>
              <a:t>개월인데요</a:t>
            </a:r>
            <a:endParaRPr lang="en-US" altLang="ko-KR" dirty="0">
              <a:latin typeface="+mn-ea"/>
            </a:endParaRPr>
          </a:p>
          <a:p>
            <a:pPr algn="just"/>
            <a:r>
              <a:rPr lang="ko-KR" altLang="en-US" dirty="0">
                <a:latin typeface="+mn-ea"/>
              </a:rPr>
              <a:t>강아지 이지만 약간 </a:t>
            </a:r>
            <a:r>
              <a:rPr lang="ko-KR" altLang="en-US" dirty="0" err="1">
                <a:latin typeface="+mn-ea"/>
              </a:rPr>
              <a:t>차은우</a:t>
            </a:r>
            <a:r>
              <a:rPr lang="en-US" altLang="ko-KR" dirty="0">
                <a:latin typeface="+mn-ea"/>
              </a:rPr>
              <a:t>??</a:t>
            </a:r>
            <a:r>
              <a:rPr lang="ko-KR" altLang="en-US" dirty="0">
                <a:latin typeface="+mn-ea"/>
              </a:rPr>
              <a:t>를 닮았거든요</a:t>
            </a:r>
            <a:endParaRPr lang="en-US" altLang="ko-KR" dirty="0">
              <a:latin typeface="+mn-ea"/>
            </a:endParaRPr>
          </a:p>
          <a:p>
            <a:pPr algn="just"/>
            <a:r>
              <a:rPr lang="ko-KR" altLang="en-US" dirty="0">
                <a:latin typeface="+mn-ea"/>
              </a:rPr>
              <a:t>혹시 보험료 할인이 되나요</a:t>
            </a:r>
            <a:r>
              <a:rPr lang="en-US" altLang="ko-KR" dirty="0">
                <a:latin typeface="+mn-ea"/>
              </a:rPr>
              <a:t>?</a:t>
            </a:r>
          </a:p>
          <a:p>
            <a:pPr algn="just"/>
            <a:endParaRPr lang="ko-KR" altLang="en-US" dirty="0">
              <a:latin typeface="+mn-ea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B6AA2DAE-5C70-4605-A676-56A5E8CB1F63}"/>
              </a:ext>
            </a:extLst>
          </p:cNvPr>
          <p:cNvCxnSpPr>
            <a:cxnSpLocks/>
          </p:cNvCxnSpPr>
          <p:nvPr/>
        </p:nvCxnSpPr>
        <p:spPr>
          <a:xfrm>
            <a:off x="5458962" y="2651452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7B3795F9-DA2D-4194-BAC4-639B6B134F72}"/>
              </a:ext>
            </a:extLst>
          </p:cNvPr>
          <p:cNvCxnSpPr>
            <a:cxnSpLocks/>
          </p:cNvCxnSpPr>
          <p:nvPr/>
        </p:nvCxnSpPr>
        <p:spPr>
          <a:xfrm>
            <a:off x="5458962" y="2867476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8806D00D-BB62-4A42-9217-ED686284ADE6}"/>
              </a:ext>
            </a:extLst>
          </p:cNvPr>
          <p:cNvCxnSpPr>
            <a:cxnSpLocks/>
          </p:cNvCxnSpPr>
          <p:nvPr/>
        </p:nvCxnSpPr>
        <p:spPr>
          <a:xfrm>
            <a:off x="5458962" y="3083500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12670E84-02C5-4CF2-88CB-29C6B5C3C6CF}"/>
              </a:ext>
            </a:extLst>
          </p:cNvPr>
          <p:cNvSpPr txBox="1"/>
          <p:nvPr/>
        </p:nvSpPr>
        <p:spPr>
          <a:xfrm>
            <a:off x="5458960" y="2651452"/>
            <a:ext cx="151215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+mn-ea"/>
                <a:ea typeface="+mn-ea"/>
              </a:rPr>
              <a:t>분류          펫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EA7D72ED-398F-435E-8247-CDCB66977794}"/>
              </a:ext>
            </a:extLst>
          </p:cNvPr>
          <p:cNvSpPr txBox="1"/>
          <p:nvPr/>
        </p:nvSpPr>
        <p:spPr>
          <a:xfrm>
            <a:off x="5457073" y="2852936"/>
            <a:ext cx="151215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dirty="0">
                <a:latin typeface="+mn-ea"/>
                <a:ea typeface="+mn-ea"/>
              </a:rPr>
              <a:t>답변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형태</a:t>
            </a:r>
            <a:r>
              <a:rPr lang="ko-KR" altLang="en-US" dirty="0">
                <a:latin typeface="+mn-ea"/>
                <a:ea typeface="+mn-ea"/>
              </a:rPr>
              <a:t>        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7637B1C0-E263-412B-8F50-272B14362311}"/>
              </a:ext>
            </a:extLst>
          </p:cNvPr>
          <p:cNvCxnSpPr>
            <a:cxnSpLocks/>
          </p:cNvCxnSpPr>
          <p:nvPr/>
        </p:nvCxnSpPr>
        <p:spPr>
          <a:xfrm>
            <a:off x="6105128" y="2420888"/>
            <a:ext cx="0" cy="446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1762399A-9961-4E68-9FDF-0FC6488F980F}"/>
              </a:ext>
            </a:extLst>
          </p:cNvPr>
          <p:cNvCxnSpPr/>
          <p:nvPr/>
        </p:nvCxnSpPr>
        <p:spPr>
          <a:xfrm>
            <a:off x="706431" y="2647458"/>
            <a:ext cx="47525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11748448-8550-4965-83BB-C76FAA61D6D1}"/>
              </a:ext>
            </a:extLst>
          </p:cNvPr>
          <p:cNvSpPr txBox="1"/>
          <p:nvPr/>
        </p:nvSpPr>
        <p:spPr>
          <a:xfrm>
            <a:off x="664087" y="2419960"/>
            <a:ext cx="62964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dirty="0">
                <a:latin typeface="+mn-ea"/>
                <a:ea typeface="+mn-ea"/>
              </a:rPr>
              <a:t> 답변 내용</a:t>
            </a:r>
            <a:r>
              <a:rPr lang="en-US" altLang="ko-KR" b="1" dirty="0">
                <a:latin typeface="+mn-ea"/>
                <a:ea typeface="+mn-ea"/>
              </a:rPr>
              <a:t>					   </a:t>
            </a:r>
            <a:r>
              <a:rPr lang="ko-KR" altLang="en-US" dirty="0">
                <a:latin typeface="+mn-ea"/>
              </a:rPr>
              <a:t>  </a:t>
            </a:r>
            <a:r>
              <a:rPr lang="ko-KR" altLang="en-US" dirty="0" err="1">
                <a:latin typeface="+mn-ea"/>
              </a:rPr>
              <a:t>상담사명</a:t>
            </a:r>
            <a:r>
              <a:rPr lang="en-US" altLang="ko-KR" dirty="0">
                <a:latin typeface="+mn-ea"/>
              </a:rPr>
              <a:t>     </a:t>
            </a:r>
            <a:r>
              <a:rPr lang="ko-KR" altLang="en-US" dirty="0" smtClean="0">
                <a:latin typeface="+mn-ea"/>
              </a:rPr>
              <a:t>김정운</a:t>
            </a:r>
            <a:r>
              <a:rPr lang="en-US" altLang="ko-KR" dirty="0" smtClean="0">
                <a:latin typeface="+mn-ea"/>
              </a:rPr>
              <a:t> 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75E8E8A5-B7A8-41EE-9397-055879AE1E85}"/>
              </a:ext>
            </a:extLst>
          </p:cNvPr>
          <p:cNvSpPr txBox="1"/>
          <p:nvPr/>
        </p:nvSpPr>
        <p:spPr>
          <a:xfrm>
            <a:off x="685065" y="2699591"/>
            <a:ext cx="4264956" cy="940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+mn-ea"/>
              </a:rPr>
              <a:t>이혜진님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안녕하세요</a:t>
            </a:r>
            <a:r>
              <a:rPr lang="en-US" altLang="ko-KR" dirty="0">
                <a:latin typeface="+mn-ea"/>
              </a:rPr>
              <a:t>.</a:t>
            </a:r>
          </a:p>
          <a:p>
            <a:pPr algn="just"/>
            <a:r>
              <a:rPr lang="ko-KR" altLang="en-US" dirty="0" err="1">
                <a:latin typeface="+mn-ea"/>
              </a:rPr>
              <a:t>펫보험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상담사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김정운입니다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algn="just"/>
            <a:r>
              <a:rPr lang="ko-KR" altLang="en-US" dirty="0">
                <a:latin typeface="+mn-ea"/>
              </a:rPr>
              <a:t>이혜진님이 질문해주신 내용에 대한 답변은</a:t>
            </a:r>
            <a:endParaRPr lang="en-US" altLang="ko-KR" dirty="0">
              <a:latin typeface="+mn-ea"/>
            </a:endParaRPr>
          </a:p>
          <a:p>
            <a:pPr algn="just"/>
            <a:r>
              <a:rPr lang="ko-KR" altLang="en-US" dirty="0" err="1">
                <a:latin typeface="+mn-ea"/>
              </a:rPr>
              <a:t>차은우를</a:t>
            </a:r>
            <a:r>
              <a:rPr lang="ko-KR" altLang="en-US" dirty="0">
                <a:latin typeface="+mn-ea"/>
              </a:rPr>
              <a:t> 닮았다고 하여서 보험료 할인을 해드리는 것은 따로 힘들다는 점 </a:t>
            </a:r>
            <a:endParaRPr lang="en-US" altLang="ko-KR" dirty="0">
              <a:latin typeface="+mn-ea"/>
            </a:endParaRPr>
          </a:p>
          <a:p>
            <a:pPr algn="just"/>
            <a:r>
              <a:rPr lang="ko-KR" altLang="en-US" dirty="0">
                <a:latin typeface="+mn-ea"/>
              </a:rPr>
              <a:t>양해 부탁드립니다</a:t>
            </a:r>
            <a:r>
              <a:rPr lang="en-US" altLang="ko-KR" dirty="0">
                <a:latin typeface="+mn-ea"/>
              </a:rPr>
              <a:t>.</a:t>
            </a:r>
          </a:p>
          <a:p>
            <a:pPr algn="just"/>
            <a:endParaRPr lang="ko-KR" altLang="en-US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45D8A55C-A537-4160-98F9-E62FDB004C92}"/>
              </a:ext>
            </a:extLst>
          </p:cNvPr>
          <p:cNvSpPr txBox="1"/>
          <p:nvPr/>
        </p:nvSpPr>
        <p:spPr>
          <a:xfrm>
            <a:off x="5445386" y="3177843"/>
            <a:ext cx="123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카카오톡  채팅 전송    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xmlns="" id="{D04B7B42-CDB2-4E1A-9BEB-801DFF661B6E}"/>
              </a:ext>
            </a:extLst>
          </p:cNvPr>
          <p:cNvCxnSpPr/>
          <p:nvPr/>
        </p:nvCxnSpPr>
        <p:spPr>
          <a:xfrm>
            <a:off x="704528" y="3717032"/>
            <a:ext cx="62646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EA44F050-A680-449B-A18A-6CC06407A6B9}"/>
              </a:ext>
            </a:extLst>
          </p:cNvPr>
          <p:cNvSpPr txBox="1"/>
          <p:nvPr/>
        </p:nvSpPr>
        <p:spPr>
          <a:xfrm>
            <a:off x="671831" y="3512096"/>
            <a:ext cx="17815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dirty="0">
                <a:latin typeface="+mn-ea"/>
                <a:ea typeface="+mn-ea"/>
              </a:rPr>
              <a:t> 추가 답변 진행</a:t>
            </a:r>
            <a:r>
              <a:rPr lang="en-US" altLang="ko-KR" b="1" dirty="0">
                <a:latin typeface="+mn-ea"/>
                <a:ea typeface="+mn-ea"/>
              </a:rPr>
              <a:t>					</a:t>
            </a:r>
            <a:r>
              <a:rPr lang="en-US" altLang="ko-KR" dirty="0">
                <a:latin typeface="+mn-ea"/>
              </a:rPr>
              <a:t> 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01581347-145F-49DD-89F1-56985DDD5BA5}"/>
              </a:ext>
            </a:extLst>
          </p:cNvPr>
          <p:cNvSpPr txBox="1"/>
          <p:nvPr/>
        </p:nvSpPr>
        <p:spPr>
          <a:xfrm>
            <a:off x="661734" y="3724290"/>
            <a:ext cx="47525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+mn-ea"/>
              </a:rPr>
              <a:t>이혜진님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안녕하세요</a:t>
            </a:r>
            <a:r>
              <a:rPr lang="en-US" altLang="ko-KR" dirty="0">
                <a:latin typeface="+mn-ea"/>
              </a:rPr>
              <a:t>.</a:t>
            </a:r>
          </a:p>
          <a:p>
            <a:pPr algn="just"/>
            <a:r>
              <a:rPr lang="ko-KR" altLang="en-US" dirty="0" err="1">
                <a:latin typeface="+mn-ea"/>
              </a:rPr>
              <a:t>펫보험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상담사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김정운입니다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algn="just"/>
            <a:r>
              <a:rPr lang="ko-KR" altLang="en-US" dirty="0">
                <a:latin typeface="+mn-ea"/>
              </a:rPr>
              <a:t>이혜진님이 질문해주신 내용에 대한 추가 답변을 드리겠습니다</a:t>
            </a:r>
            <a:r>
              <a:rPr lang="en-US" altLang="ko-KR" dirty="0">
                <a:latin typeface="+mn-ea"/>
              </a:rPr>
              <a:t>.</a:t>
            </a:r>
          </a:p>
          <a:p>
            <a:pPr algn="just"/>
            <a:r>
              <a:rPr lang="ko-KR" altLang="en-US" dirty="0">
                <a:latin typeface="+mn-ea"/>
              </a:rPr>
              <a:t>약간 </a:t>
            </a:r>
            <a:r>
              <a:rPr lang="ko-KR" altLang="en-US" dirty="0" err="1">
                <a:latin typeface="+mn-ea"/>
              </a:rPr>
              <a:t>차은우</a:t>
            </a:r>
            <a:r>
              <a:rPr lang="en-US" altLang="ko-KR" dirty="0">
                <a:latin typeface="+mn-ea"/>
              </a:rPr>
              <a:t>?? </a:t>
            </a:r>
            <a:r>
              <a:rPr lang="ko-KR" altLang="en-US" dirty="0">
                <a:latin typeface="+mn-ea"/>
              </a:rPr>
              <a:t>는 </a:t>
            </a:r>
            <a:r>
              <a:rPr lang="en-US" altLang="ko-KR" dirty="0">
                <a:latin typeface="+mn-ea"/>
              </a:rPr>
              <a:t>5%, </a:t>
            </a:r>
            <a:r>
              <a:rPr lang="ko-KR" altLang="en-US" dirty="0">
                <a:latin typeface="+mn-ea"/>
              </a:rPr>
              <a:t>많이 </a:t>
            </a:r>
            <a:r>
              <a:rPr lang="ko-KR" altLang="en-US" dirty="0" err="1">
                <a:latin typeface="+mn-ea"/>
              </a:rPr>
              <a:t>차은우</a:t>
            </a:r>
            <a:r>
              <a:rPr lang="en-US" altLang="ko-KR" dirty="0">
                <a:latin typeface="+mn-ea"/>
              </a:rPr>
              <a:t>?? </a:t>
            </a:r>
            <a:r>
              <a:rPr lang="ko-KR" altLang="en-US" dirty="0">
                <a:latin typeface="+mn-ea"/>
              </a:rPr>
              <a:t>는 </a:t>
            </a:r>
            <a:r>
              <a:rPr lang="en-US" altLang="ko-KR" dirty="0">
                <a:latin typeface="+mn-ea"/>
              </a:rPr>
              <a:t>10% </a:t>
            </a:r>
            <a:r>
              <a:rPr lang="ko-KR" altLang="en-US" dirty="0">
                <a:latin typeface="+mn-ea"/>
              </a:rPr>
              <a:t>할인이 되는 펫 보험 상품이 나왔는데요</a:t>
            </a:r>
            <a:r>
              <a:rPr lang="en-US" altLang="ko-KR" dirty="0">
                <a:latin typeface="+mn-ea"/>
              </a:rPr>
              <a:t>,</a:t>
            </a:r>
          </a:p>
          <a:p>
            <a:pPr algn="just"/>
            <a:r>
              <a:rPr lang="ko-KR" altLang="en-US" dirty="0">
                <a:latin typeface="+mn-ea"/>
              </a:rPr>
              <a:t>관심 있으시다면 참고 부탁드리겠습니다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xmlns="" id="{CC5990D6-7B58-46F9-B264-7A47EFC9C3D5}"/>
              </a:ext>
            </a:extLst>
          </p:cNvPr>
          <p:cNvCxnSpPr>
            <a:cxnSpLocks/>
          </p:cNvCxnSpPr>
          <p:nvPr/>
        </p:nvCxnSpPr>
        <p:spPr>
          <a:xfrm>
            <a:off x="5457073" y="3721275"/>
            <a:ext cx="0" cy="1588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4AAFF66B-869B-4201-9FE3-3A751740A709}"/>
              </a:ext>
            </a:extLst>
          </p:cNvPr>
          <p:cNvSpPr/>
          <p:nvPr/>
        </p:nvSpPr>
        <p:spPr>
          <a:xfrm>
            <a:off x="5667578" y="4000504"/>
            <a:ext cx="1091141" cy="2159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메일 전송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xmlns="" id="{DEAA69C2-9556-4EB6-B9B0-F022FAF2AC27}"/>
              </a:ext>
            </a:extLst>
          </p:cNvPr>
          <p:cNvSpPr/>
          <p:nvPr/>
        </p:nvSpPr>
        <p:spPr>
          <a:xfrm>
            <a:off x="5684591" y="4776418"/>
            <a:ext cx="478868" cy="25204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xmlns="" id="{0D4B3D2F-3246-4CC8-8402-4A0477115D38}"/>
              </a:ext>
            </a:extLst>
          </p:cNvPr>
          <p:cNvSpPr/>
          <p:nvPr/>
        </p:nvSpPr>
        <p:spPr>
          <a:xfrm>
            <a:off x="6260655" y="4776418"/>
            <a:ext cx="478868" cy="252048"/>
          </a:xfrm>
          <a:prstGeom prst="roundRect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등록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896D9023-301B-44E5-80D5-63CACFA98F67}"/>
              </a:ext>
            </a:extLst>
          </p:cNvPr>
          <p:cNvSpPr/>
          <p:nvPr/>
        </p:nvSpPr>
        <p:spPr>
          <a:xfrm>
            <a:off x="6195000" y="4662823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803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276475" y="236538"/>
            <a:ext cx="2676525" cy="222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800" dirty="0"/>
              <a:t>문서가이드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6B051E7-6734-4947-939D-8CEF8E3C694C}"/>
              </a:ext>
            </a:extLst>
          </p:cNvPr>
          <p:cNvSpPr txBox="1"/>
          <p:nvPr/>
        </p:nvSpPr>
        <p:spPr>
          <a:xfrm>
            <a:off x="159431" y="612423"/>
            <a:ext cx="397244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문서 가이드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131BF0CB-DC45-4CAE-A42F-9C0C48270328}"/>
              </a:ext>
            </a:extLst>
          </p:cNvPr>
          <p:cNvCxnSpPr/>
          <p:nvPr/>
        </p:nvCxnSpPr>
        <p:spPr>
          <a:xfrm>
            <a:off x="254977" y="916598"/>
            <a:ext cx="940776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Group 220">
            <a:extLst>
              <a:ext uri="{FF2B5EF4-FFF2-40B4-BE49-F238E27FC236}">
                <a16:creationId xmlns:a16="http://schemas.microsoft.com/office/drawing/2014/main" xmlns="" id="{EC2D96D5-4ECA-41EB-B32F-07D269C27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09691571"/>
              </p:ext>
            </p:extLst>
          </p:nvPr>
        </p:nvGraphicFramePr>
        <p:xfrm>
          <a:off x="254977" y="1250479"/>
          <a:ext cx="9407770" cy="1879600"/>
        </p:xfrm>
        <a:graphic>
          <a:graphicData uri="http://schemas.openxmlformats.org/drawingml/2006/table">
            <a:tbl>
              <a:tblPr/>
              <a:tblGrid>
                <a:gridCol w="3509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35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632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개발과제명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개발과제명을 기재한다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폴더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필요할 경우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IA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설계서와 매칭하여 변경한다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필요할 경우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IA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설계서와 매칭하여 변경한다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페이지코드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필요할 경우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IA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설계서와 매칭하여 변경한다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단위기능명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좌측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슬라이드탭의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제목과 연동되는 항목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분량이 많은 문서의 경우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Index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역할을 겸한다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작성자를 기재한다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통상의 경우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수행 회사명을 기재한다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페이지 최초작성일을 기재한다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판형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실제 구현시의 정렬이나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형태를 전체적으로 보기 위해서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우측의 설명 영역이 없는 전체화면과 설명화면을 구분할 수 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[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레이아웃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설정에서 슬라이드 마스터 변경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2" name="Text Box 389">
            <a:extLst>
              <a:ext uri="{FF2B5EF4-FFF2-40B4-BE49-F238E27FC236}">
                <a16:creationId xmlns:a16="http://schemas.microsoft.com/office/drawing/2014/main" xmlns="" id="{266AC8F7-2215-4DDF-B194-1DCEEB524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431" y="980728"/>
            <a:ext cx="854721" cy="246221"/>
          </a:xfrm>
          <a:prstGeom prst="rect">
            <a:avLst/>
          </a:prstGeom>
          <a:noFill/>
          <a:ln w="28575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화면설명</a:t>
            </a:r>
          </a:p>
        </p:txBody>
      </p:sp>
      <p:sp>
        <p:nvSpPr>
          <p:cNvPr id="13" name="Text Box 389">
            <a:extLst>
              <a:ext uri="{FF2B5EF4-FFF2-40B4-BE49-F238E27FC236}">
                <a16:creationId xmlns:a16="http://schemas.microsoft.com/office/drawing/2014/main" xmlns="" id="{CB5CC97C-B374-44C0-B8C5-D3CEFBAE5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431" y="3219103"/>
            <a:ext cx="883575" cy="246221"/>
          </a:xfrm>
          <a:prstGeom prst="rect">
            <a:avLst/>
          </a:prstGeom>
          <a:noFill/>
          <a:ln w="28575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폰트 사용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3ABF994-AF4F-4B48-8105-DDDDBC49FE2D}"/>
              </a:ext>
            </a:extLst>
          </p:cNvPr>
          <p:cNvSpPr txBox="1"/>
          <p:nvPr/>
        </p:nvSpPr>
        <p:spPr>
          <a:xfrm>
            <a:off x="344488" y="3465324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사용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맑은 고딕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8pt, 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먹색계열</a:t>
            </a:r>
            <a:endParaRPr lang="en-US" altLang="ko-KR" sz="8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강조나 타이틀 여부에 따라 크기와 굵기 색상 임의로 조정</a:t>
            </a:r>
            <a:endParaRPr lang="en-US" altLang="ko-KR" sz="8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 Box 389">
            <a:extLst>
              <a:ext uri="{FF2B5EF4-FFF2-40B4-BE49-F238E27FC236}">
                <a16:creationId xmlns:a16="http://schemas.microsoft.com/office/drawing/2014/main" xmlns="" id="{96F4A980-D87A-4426-A3F2-561060472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431" y="3926988"/>
            <a:ext cx="1140056" cy="246221"/>
          </a:xfrm>
          <a:prstGeom prst="rect">
            <a:avLst/>
          </a:prstGeom>
          <a:noFill/>
          <a:ln w="28575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기능버튼 사용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CADFD492-D1DB-4B0F-BEBD-3650E633F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31815047"/>
              </p:ext>
            </p:extLst>
          </p:nvPr>
        </p:nvGraphicFramePr>
        <p:xfrm>
          <a:off x="254976" y="4205782"/>
          <a:ext cx="940777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97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22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97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22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297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222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52971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라디오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체크박스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폼필드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셀렉박스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탭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달력버튼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580CE725-1981-4A1A-82E1-D776766D2AC4}"/>
              </a:ext>
            </a:extLst>
          </p:cNvPr>
          <p:cNvSpPr/>
          <p:nvPr/>
        </p:nvSpPr>
        <p:spPr>
          <a:xfrm>
            <a:off x="1171283" y="4279539"/>
            <a:ext cx="648072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버튼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F54CA579-13BE-49D5-9C26-2AEFD7EFE830}"/>
              </a:ext>
            </a:extLst>
          </p:cNvPr>
          <p:cNvGrpSpPr/>
          <p:nvPr/>
        </p:nvGrpSpPr>
        <p:grpSpPr>
          <a:xfrm>
            <a:off x="3575683" y="4290425"/>
            <a:ext cx="1512005" cy="215444"/>
            <a:chOff x="3575683" y="4290425"/>
            <a:chExt cx="1512005" cy="21544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B0241015-F7E6-493D-AEAE-085C1E6F25F6}"/>
                </a:ext>
              </a:extLst>
            </p:cNvPr>
            <p:cNvSpPr txBox="1"/>
            <p:nvPr/>
          </p:nvSpPr>
          <p:spPr>
            <a:xfrm>
              <a:off x="3686567" y="4290425"/>
              <a:ext cx="14011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anose="020B0503020000020004" pitchFamily="50" charset="-127"/>
                </a:rPr>
                <a:t>선택           </a:t>
              </a:r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anose="020B0503020000020004" pitchFamily="50" charset="-127"/>
                </a:rPr>
                <a:t>미선택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BC8C1447-921F-4748-A2FA-14151EEEBB75}"/>
                </a:ext>
              </a:extLst>
            </p:cNvPr>
            <p:cNvSpPr/>
            <p:nvPr/>
          </p:nvSpPr>
          <p:spPr>
            <a:xfrm>
              <a:off x="3575683" y="4321946"/>
              <a:ext cx="146958" cy="1469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4B7AE1BD-B47F-42D7-A6E2-FC85C18199D8}"/>
                </a:ext>
              </a:extLst>
            </p:cNvPr>
            <p:cNvSpPr/>
            <p:nvPr/>
          </p:nvSpPr>
          <p:spPr>
            <a:xfrm>
              <a:off x="4175217" y="4313782"/>
              <a:ext cx="146958" cy="1469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6B3D9428-72AF-4DD4-82F1-AAD2A35A9340}"/>
                </a:ext>
              </a:extLst>
            </p:cNvPr>
            <p:cNvSpPr/>
            <p:nvPr/>
          </p:nvSpPr>
          <p:spPr>
            <a:xfrm>
              <a:off x="4212413" y="4350978"/>
              <a:ext cx="72566" cy="7256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33C02B4F-871A-4834-8CE8-0D012B29F147}"/>
              </a:ext>
            </a:extLst>
          </p:cNvPr>
          <p:cNvGrpSpPr/>
          <p:nvPr/>
        </p:nvGrpSpPr>
        <p:grpSpPr>
          <a:xfrm>
            <a:off x="5864407" y="4278391"/>
            <a:ext cx="1059929" cy="215444"/>
            <a:chOff x="4160912" y="2206225"/>
            <a:chExt cx="1059929" cy="21544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B1AEDCAF-2581-4848-8197-2AAA66643DE0}"/>
                </a:ext>
              </a:extLst>
            </p:cNvPr>
            <p:cNvSpPr/>
            <p:nvPr/>
          </p:nvSpPr>
          <p:spPr>
            <a:xfrm>
              <a:off x="4160912" y="2245911"/>
              <a:ext cx="133350" cy="133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0B9EE701-6044-4B4F-B9E7-174296CD6907}"/>
                </a:ext>
              </a:extLst>
            </p:cNvPr>
            <p:cNvSpPr txBox="1"/>
            <p:nvPr/>
          </p:nvSpPr>
          <p:spPr>
            <a:xfrm>
              <a:off x="4279404" y="2206225"/>
              <a:ext cx="9414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anose="020B0503020000020004" pitchFamily="50" charset="-127"/>
                </a:rPr>
                <a:t>체크박스</a:t>
              </a: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3769A3B-9600-4628-A84D-DD65ECE13980}"/>
              </a:ext>
            </a:extLst>
          </p:cNvPr>
          <p:cNvSpPr/>
          <p:nvPr/>
        </p:nvSpPr>
        <p:spPr>
          <a:xfrm>
            <a:off x="1171283" y="4655177"/>
            <a:ext cx="924762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4000"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셀렉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박스 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B21615AA-E1DE-4DEE-997C-640A92B70B3D}"/>
              </a:ext>
            </a:extLst>
          </p:cNvPr>
          <p:cNvSpPr/>
          <p:nvPr/>
        </p:nvSpPr>
        <p:spPr>
          <a:xfrm>
            <a:off x="8223055" y="4283307"/>
            <a:ext cx="1290703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>
            <a:innerShdw blurRad="127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l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A95BC7B1-BDB2-4289-93CB-0454846EA47C}"/>
              </a:ext>
            </a:extLst>
          </p:cNvPr>
          <p:cNvGrpSpPr/>
          <p:nvPr/>
        </p:nvGrpSpPr>
        <p:grpSpPr>
          <a:xfrm>
            <a:off x="3553217" y="4649896"/>
            <a:ext cx="2592288" cy="216024"/>
            <a:chOff x="344488" y="2582738"/>
            <a:chExt cx="2592288" cy="21602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09C5CC07-9FCB-48A3-A2B8-1B9E718D6224}"/>
                </a:ext>
              </a:extLst>
            </p:cNvPr>
            <p:cNvSpPr/>
            <p:nvPr/>
          </p:nvSpPr>
          <p:spPr>
            <a:xfrm>
              <a:off x="344488" y="2582738"/>
              <a:ext cx="648072" cy="2160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 탭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064550B3-A99B-4C1A-8A9B-034502C13535}"/>
                </a:ext>
              </a:extLst>
            </p:cNvPr>
            <p:cNvSpPr/>
            <p:nvPr/>
          </p:nvSpPr>
          <p:spPr>
            <a:xfrm>
              <a:off x="992560" y="2582738"/>
              <a:ext cx="648072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미선택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탭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E6127B47-9D04-43E5-8995-B7B4028189D5}"/>
                </a:ext>
              </a:extLst>
            </p:cNvPr>
            <p:cNvSpPr/>
            <p:nvPr/>
          </p:nvSpPr>
          <p:spPr>
            <a:xfrm>
              <a:off x="1640632" y="2582738"/>
              <a:ext cx="648072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미선택 탭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A51AB406-8E12-40FF-A7C3-4D6174723750}"/>
                </a:ext>
              </a:extLst>
            </p:cNvPr>
            <p:cNvSpPr/>
            <p:nvPr/>
          </p:nvSpPr>
          <p:spPr>
            <a:xfrm>
              <a:off x="2288704" y="2582738"/>
              <a:ext cx="648072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미선택 탭</a:t>
              </a:r>
            </a:p>
          </p:txBody>
        </p:sp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0CB09016-1763-4457-8729-4785B663306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935" y="4670111"/>
            <a:ext cx="206252" cy="19580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4AA3B6CE-279C-4FEF-AE07-A962C3C0FAD6}"/>
              </a:ext>
            </a:extLst>
          </p:cNvPr>
          <p:cNvGrpSpPr/>
          <p:nvPr/>
        </p:nvGrpSpPr>
        <p:grpSpPr>
          <a:xfrm>
            <a:off x="1279861" y="5038913"/>
            <a:ext cx="3245464" cy="195814"/>
            <a:chOff x="1895256" y="2636912"/>
            <a:chExt cx="3245464" cy="19581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A0C21E6C-D4E9-4A9F-AE77-38C5E1760BED}"/>
                </a:ext>
              </a:extLst>
            </p:cNvPr>
            <p:cNvSpPr/>
            <p:nvPr/>
          </p:nvSpPr>
          <p:spPr>
            <a:xfrm>
              <a:off x="2288704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5899EF80-E22E-4437-BFA0-C6BEFE63606A}"/>
                </a:ext>
              </a:extLst>
            </p:cNvPr>
            <p:cNvSpPr/>
            <p:nvPr/>
          </p:nvSpPr>
          <p:spPr>
            <a:xfrm>
              <a:off x="2541602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18188A33-5FE0-4D25-9946-2AF23D009521}"/>
                </a:ext>
              </a:extLst>
            </p:cNvPr>
            <p:cNvSpPr/>
            <p:nvPr/>
          </p:nvSpPr>
          <p:spPr>
            <a:xfrm>
              <a:off x="2794500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6BF67B2D-8F7B-42D1-9616-ACFBB3A7659F}"/>
                </a:ext>
              </a:extLst>
            </p:cNvPr>
            <p:cNvSpPr/>
            <p:nvPr/>
          </p:nvSpPr>
          <p:spPr>
            <a:xfrm>
              <a:off x="3047398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DC4755F8-12A6-4921-A244-870F98FC5538}"/>
                </a:ext>
              </a:extLst>
            </p:cNvPr>
            <p:cNvSpPr/>
            <p:nvPr/>
          </p:nvSpPr>
          <p:spPr>
            <a:xfrm>
              <a:off x="3300296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14469954-A00C-4D06-B8F0-6C8F80DE5FEA}"/>
                </a:ext>
              </a:extLst>
            </p:cNvPr>
            <p:cNvSpPr/>
            <p:nvPr/>
          </p:nvSpPr>
          <p:spPr>
            <a:xfrm>
              <a:off x="3553194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76AE3320-029F-4917-9776-F7C39FBD40FC}"/>
                </a:ext>
              </a:extLst>
            </p:cNvPr>
            <p:cNvSpPr/>
            <p:nvPr/>
          </p:nvSpPr>
          <p:spPr>
            <a:xfrm>
              <a:off x="3806092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37CCBC2C-C061-44AC-9AFB-2490217BA1FC}"/>
                </a:ext>
              </a:extLst>
            </p:cNvPr>
            <p:cNvSpPr/>
            <p:nvPr/>
          </p:nvSpPr>
          <p:spPr>
            <a:xfrm>
              <a:off x="4058990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BEDDA303-35EE-477A-9E60-56635ED8BE86}"/>
                </a:ext>
              </a:extLst>
            </p:cNvPr>
            <p:cNvSpPr/>
            <p:nvPr/>
          </p:nvSpPr>
          <p:spPr>
            <a:xfrm>
              <a:off x="4311888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D37C9576-B096-416A-BE70-3A17CAA6A01F}"/>
                </a:ext>
              </a:extLst>
            </p:cNvPr>
            <p:cNvSpPr/>
            <p:nvPr/>
          </p:nvSpPr>
          <p:spPr>
            <a:xfrm>
              <a:off x="4564782" y="2636912"/>
              <a:ext cx="182488" cy="182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3E1EB136-FC93-48DC-A65A-1B7A7D23528F}"/>
                </a:ext>
              </a:extLst>
            </p:cNvPr>
            <p:cNvSpPr txBox="1"/>
            <p:nvPr/>
          </p:nvSpPr>
          <p:spPr>
            <a:xfrm>
              <a:off x="4747270" y="2636912"/>
              <a:ext cx="393450" cy="195814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r>
                <a:rPr lang="en-US" altLang="ko-KR" sz="800">
                  <a:ea typeface="맑은 고딕" panose="020B0503020000020004" pitchFamily="50" charset="-127"/>
                </a:rPr>
                <a:t>〉  〉〉</a:t>
              </a:r>
              <a:endParaRPr lang="ko-KR" altLang="en-US" sz="800"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980D8120-B05D-479F-AC05-F0EE5749EAF1}"/>
                </a:ext>
              </a:extLst>
            </p:cNvPr>
            <p:cNvSpPr txBox="1"/>
            <p:nvPr/>
          </p:nvSpPr>
          <p:spPr>
            <a:xfrm>
              <a:off x="1895256" y="2636912"/>
              <a:ext cx="393450" cy="195814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r>
                <a:rPr lang="en-US" altLang="ko-KR" sz="800">
                  <a:ea typeface="맑은 고딕" panose="020B0503020000020004" pitchFamily="50" charset="-127"/>
                </a:rPr>
                <a:t>〈〈  〈</a:t>
              </a:r>
              <a:endParaRPr lang="ko-KR" altLang="en-US" sz="800">
                <a:ea typeface="맑은 고딕" panose="020B0503020000020004" pitchFamily="50" charset="-127"/>
              </a:endParaRPr>
            </a:p>
          </p:txBody>
        </p:sp>
      </p:grpSp>
      <p:sp>
        <p:nvSpPr>
          <p:cNvPr id="47" name="Text Box 389">
            <a:extLst>
              <a:ext uri="{FF2B5EF4-FFF2-40B4-BE49-F238E27FC236}">
                <a16:creationId xmlns:a16="http://schemas.microsoft.com/office/drawing/2014/main" xmlns="" id="{2D1D6089-9716-47A9-8147-9124DCA98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431" y="5487229"/>
            <a:ext cx="883575" cy="246221"/>
          </a:xfrm>
          <a:prstGeom prst="rect">
            <a:avLst/>
          </a:prstGeom>
          <a:noFill/>
          <a:ln w="28575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박스 사용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6B79C02F-1B69-427C-A580-04F239158FF7}"/>
              </a:ext>
            </a:extLst>
          </p:cNvPr>
          <p:cNvSpPr/>
          <p:nvPr/>
        </p:nvSpPr>
        <p:spPr>
          <a:xfrm>
            <a:off x="254977" y="5747554"/>
            <a:ext cx="1193544" cy="777951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B69B43F0-7DCF-4D03-831D-6666155A7117}"/>
              </a:ext>
            </a:extLst>
          </p:cNvPr>
          <p:cNvGrpSpPr/>
          <p:nvPr/>
        </p:nvGrpSpPr>
        <p:grpSpPr>
          <a:xfrm>
            <a:off x="1258960" y="6330527"/>
            <a:ext cx="144984" cy="144045"/>
            <a:chOff x="7104185" y="4246575"/>
            <a:chExt cx="1398240" cy="138918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8F606EFC-528E-4103-9A9F-A5FFEE338626}"/>
                </a:ext>
              </a:extLst>
            </p:cNvPr>
            <p:cNvSpPr/>
            <p:nvPr/>
          </p:nvSpPr>
          <p:spPr>
            <a:xfrm>
              <a:off x="7113240" y="4246575"/>
              <a:ext cx="1389185" cy="138918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xmlns="" id="{A7243CF4-A892-486A-BA68-A04797A8B5F3}"/>
                </a:ext>
              </a:extLst>
            </p:cNvPr>
            <p:cNvCxnSpPr/>
            <p:nvPr/>
          </p:nvCxnSpPr>
          <p:spPr>
            <a:xfrm flipV="1">
              <a:off x="7104185" y="4990214"/>
              <a:ext cx="378069" cy="334107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xmlns="" id="{A555B625-48E8-4693-AC9A-01D099696C35}"/>
                </a:ext>
              </a:extLst>
            </p:cNvPr>
            <p:cNvCxnSpPr/>
            <p:nvPr/>
          </p:nvCxnSpPr>
          <p:spPr>
            <a:xfrm flipH="1" flipV="1">
              <a:off x="7479507" y="4983956"/>
              <a:ext cx="702468" cy="648494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xmlns="" id="{0CBAF1BE-487C-42DD-9E32-221CB62A7DF9}"/>
                </a:ext>
              </a:extLst>
            </p:cNvPr>
            <p:cNvCxnSpPr/>
            <p:nvPr/>
          </p:nvCxnSpPr>
          <p:spPr>
            <a:xfrm flipV="1">
              <a:off x="7712075" y="4865174"/>
              <a:ext cx="307901" cy="322776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xmlns="" id="{3D82D3FA-CAEE-44CC-87B1-12737F9CF222}"/>
                </a:ext>
              </a:extLst>
            </p:cNvPr>
            <p:cNvCxnSpPr/>
            <p:nvPr/>
          </p:nvCxnSpPr>
          <p:spPr>
            <a:xfrm flipH="1" flipV="1">
              <a:off x="8019977" y="4865173"/>
              <a:ext cx="481086" cy="430727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662972D2-6D13-40AF-A5E3-76AF422F61C8}"/>
                </a:ext>
              </a:extLst>
            </p:cNvPr>
            <p:cNvSpPr/>
            <p:nvPr/>
          </p:nvSpPr>
          <p:spPr>
            <a:xfrm>
              <a:off x="7329264" y="4427443"/>
              <a:ext cx="422275" cy="42227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A4B9CED3-D2B4-4B45-8E49-B2F7B0DD5CFA}"/>
              </a:ext>
            </a:extLst>
          </p:cNvPr>
          <p:cNvSpPr/>
          <p:nvPr/>
        </p:nvSpPr>
        <p:spPr>
          <a:xfrm>
            <a:off x="1602150" y="5747554"/>
            <a:ext cx="1178396" cy="777951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14350666-CABC-4374-B05E-D7D2F3E5B89E}"/>
              </a:ext>
            </a:extLst>
          </p:cNvPr>
          <p:cNvGrpSpPr/>
          <p:nvPr/>
        </p:nvGrpSpPr>
        <p:grpSpPr>
          <a:xfrm>
            <a:off x="2588987" y="6330527"/>
            <a:ext cx="142217" cy="144045"/>
            <a:chOff x="4310551" y="4989494"/>
            <a:chExt cx="253326" cy="253326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E0361A77-C1A8-413F-905E-619236BA7493}"/>
                </a:ext>
              </a:extLst>
            </p:cNvPr>
            <p:cNvSpPr/>
            <p:nvPr/>
          </p:nvSpPr>
          <p:spPr>
            <a:xfrm>
              <a:off x="4310551" y="4989494"/>
              <a:ext cx="253326" cy="2533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xmlns="" id="{90412972-C548-4930-869F-7E03F70AD012}"/>
                </a:ext>
              </a:extLst>
            </p:cNvPr>
            <p:cNvSpPr/>
            <p:nvPr/>
          </p:nvSpPr>
          <p:spPr>
            <a:xfrm rot="5400000">
              <a:off x="4395995" y="5075109"/>
              <a:ext cx="101319" cy="873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60802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A4F3933-F8E9-4968-B9FC-B1C9D608C1BB}"/>
              </a:ext>
            </a:extLst>
          </p:cNvPr>
          <p:cNvSpPr txBox="1">
            <a:spLocks/>
          </p:cNvSpPr>
          <p:nvPr/>
        </p:nvSpPr>
        <p:spPr>
          <a:xfrm>
            <a:off x="488505" y="3037829"/>
            <a:ext cx="7560840" cy="47148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kumimoji="0" lang="ko-KR" altLang="en-US" sz="2000" b="1" dirty="0" smtClean="0">
                <a:latin typeface="+mn-ea"/>
                <a:ea typeface="+mn-ea"/>
              </a:rPr>
              <a:t>사용자 화면</a:t>
            </a:r>
            <a:endParaRPr kumimoji="0" lang="ko-KR" altLang="en-US" sz="2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937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Group 220">
            <a:extLst>
              <a:ext uri="{FF2B5EF4-FFF2-40B4-BE49-F238E27FC236}">
                <a16:creationId xmlns:a16="http://schemas.microsoft.com/office/drawing/2014/main" xmlns="" id="{E314046B-C7AD-40D9-9E0D-21229AFA7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60011044"/>
              </p:ext>
            </p:extLst>
          </p:nvPr>
        </p:nvGraphicFramePr>
        <p:xfrm>
          <a:off x="7842250" y="525658"/>
          <a:ext cx="1958975" cy="2659380"/>
        </p:xfrm>
        <a:graphic>
          <a:graphicData uri="http://schemas.openxmlformats.org/drawingml/2006/table">
            <a:tbl>
              <a:tblPr/>
              <a:tblGrid>
                <a:gridCol w="301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페이지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클릭 시 메인 페이지로 이동</a:t>
                      </a:r>
                      <a:endParaRPr lang="ko-KR" altLang="en-US" sz="800" dirty="0"/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클릭 시 로그인 페이지로 이동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err="1" smtClean="0"/>
                        <a:t>미로그인</a:t>
                      </a:r>
                      <a:r>
                        <a:rPr lang="ko-KR" altLang="en-US" sz="800" dirty="0" smtClean="0"/>
                        <a:t> 시 </a:t>
                      </a:r>
                      <a:r>
                        <a:rPr lang="en-US" altLang="ko-KR" sz="800" dirty="0" smtClean="0"/>
                        <a:t>– </a:t>
                      </a:r>
                      <a:r>
                        <a:rPr lang="ko-KR" altLang="en-US" sz="800" dirty="0" smtClean="0"/>
                        <a:t>로그인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로그인 시 </a:t>
                      </a:r>
                      <a:r>
                        <a:rPr lang="en-US" altLang="ko-KR" sz="800" dirty="0" smtClean="0"/>
                        <a:t>– </a:t>
                      </a:r>
                      <a:r>
                        <a:rPr lang="ko-KR" altLang="en-US" sz="800" dirty="0" smtClean="0"/>
                        <a:t>로그아웃 버튼으로 보임</a:t>
                      </a:r>
                      <a:endParaRPr lang="ko-KR" altLang="en-US" sz="800" dirty="0"/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메뉴의 상세 페이지로 이동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클릭 시 해당 보험의 보험료 계산 페이지로 이동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5p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상담 신청페이지로 이동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6p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실시간 채팅 페이지로 이동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72358276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709074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769575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603098" y="1071546"/>
            <a:ext cx="3564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자동차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  <a:r>
              <a:rPr lang="ko-KR" altLang="en-US" sz="1200" dirty="0" smtClean="0">
                <a:latin typeface="+mn-ea"/>
                <a:ea typeface="+mn-ea"/>
              </a:rPr>
              <a:t>운전자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  <a:r>
              <a:rPr lang="ko-KR" altLang="en-US" sz="1200" dirty="0" smtClean="0">
                <a:latin typeface="+mn-ea"/>
                <a:ea typeface="+mn-ea"/>
              </a:rPr>
              <a:t>화재    건강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  <a:r>
              <a:rPr lang="ko-KR" altLang="en-US" sz="1200" dirty="0" smtClean="0">
                <a:latin typeface="+mn-ea"/>
                <a:ea typeface="+mn-ea"/>
              </a:rPr>
              <a:t>어린이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166918" y="1428736"/>
            <a:ext cx="5472608" cy="21865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70084" y="1545258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+mn-ea"/>
                <a:ea typeface="+mn-ea"/>
              </a:rPr>
              <a:t>종합</a:t>
            </a:r>
            <a:r>
              <a:rPr lang="en-US" altLang="ko-KR" sz="1100" b="1" dirty="0" smtClean="0">
                <a:latin typeface="+mn-ea"/>
                <a:ea typeface="+mn-ea"/>
              </a:rPr>
              <a:t>/</a:t>
            </a:r>
            <a:r>
              <a:rPr lang="ko-KR" altLang="en-US" sz="1100" b="1" dirty="0" smtClean="0">
                <a:latin typeface="+mn-ea"/>
                <a:ea typeface="+mn-ea"/>
              </a:rPr>
              <a:t>건강보험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16696" y="180686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필요한 보장만 선택</a:t>
            </a:r>
            <a:r>
              <a:rPr lang="en-US" altLang="ko-KR" dirty="0" smtClean="0">
                <a:latin typeface="+mn-ea"/>
                <a:ea typeface="+mn-ea"/>
              </a:rPr>
              <a:t>! </a:t>
            </a:r>
            <a:r>
              <a:rPr lang="ko-KR" altLang="en-US" dirty="0" smtClean="0">
                <a:latin typeface="+mn-ea"/>
                <a:ea typeface="+mn-ea"/>
              </a:rPr>
              <a:t>보험료는 더 </a:t>
            </a:r>
            <a:r>
              <a:rPr lang="ko-KR" altLang="en-US" dirty="0" err="1" smtClean="0">
                <a:latin typeface="+mn-ea"/>
                <a:ea typeface="+mn-ea"/>
              </a:rPr>
              <a:t>저렴쓰</a:t>
            </a:r>
            <a:r>
              <a:rPr lang="en-US" altLang="ko-KR" dirty="0" smtClean="0">
                <a:latin typeface="+mn-ea"/>
                <a:ea typeface="+mn-ea"/>
              </a:rPr>
              <a:t>~</a:t>
            </a: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암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뇌혈관질환 미리미리 준비해요</a:t>
            </a:r>
            <a:r>
              <a:rPr lang="en-US" altLang="ko-KR" dirty="0" smtClean="0">
                <a:latin typeface="+mn-ea"/>
                <a:ea typeface="+mn-ea"/>
              </a:rPr>
              <a:t>!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595546" y="3104960"/>
            <a:ext cx="745813" cy="2520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자세히 보기 </a:t>
            </a: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452802" y="3104960"/>
            <a:ext cx="915401" cy="2520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보험료 확인하기 </a:t>
            </a:r>
            <a:r>
              <a:rPr lang="en-US" altLang="ko-KR" sz="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&gt;</a:t>
            </a:r>
            <a:endParaRPr lang="ko-KR" altLang="en-US" sz="6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693216" y="1340768"/>
            <a:ext cx="843960" cy="50343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00472" y="1386487"/>
            <a:ext cx="1944216" cy="506684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4488" y="1484784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b="1" dirty="0" smtClean="0">
                <a:latin typeface="+mn-ea"/>
                <a:ea typeface="+mn-ea"/>
              </a:rPr>
              <a:t>건강</a:t>
            </a:r>
            <a:r>
              <a:rPr lang="en-US" altLang="ko-KR" sz="1200" b="1" dirty="0" smtClean="0">
                <a:latin typeface="+mn-ea"/>
                <a:ea typeface="+mn-ea"/>
              </a:rPr>
              <a:t>/</a:t>
            </a:r>
            <a:r>
              <a:rPr lang="ko-KR" altLang="en-US" sz="1200" b="1" dirty="0" smtClean="0">
                <a:latin typeface="+mn-ea"/>
                <a:ea typeface="+mn-ea"/>
              </a:rPr>
              <a:t>어린이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00472" y="3753040"/>
            <a:ext cx="1944216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4488" y="1892087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종합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 dirty="0" smtClean="0">
                <a:latin typeface="+mn-ea"/>
                <a:ea typeface="+mn-ea"/>
              </a:rPr>
              <a:t>건강보험             </a:t>
            </a:r>
            <a:r>
              <a:rPr lang="en-US" altLang="ko-KR" dirty="0" smtClean="0">
                <a:latin typeface="+mn-ea"/>
                <a:ea typeface="+mn-ea"/>
              </a:rPr>
              <a:t>+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4488" y="2196887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정기보험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      </a:t>
            </a:r>
            <a:r>
              <a:rPr lang="ko-KR" altLang="en-US" dirty="0" smtClean="0">
                <a:latin typeface="+mn-ea"/>
                <a:ea typeface="+mn-ea"/>
              </a:rPr>
              <a:t>             </a:t>
            </a:r>
            <a:r>
              <a:rPr lang="en-US" altLang="ko-KR" dirty="0" smtClean="0">
                <a:latin typeface="+mn-ea"/>
                <a:ea typeface="+mn-ea"/>
              </a:rPr>
              <a:t>+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4488" y="2510396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err="1" smtClean="0">
                <a:latin typeface="+mn-ea"/>
                <a:ea typeface="+mn-ea"/>
              </a:rPr>
              <a:t>암보험</a:t>
            </a:r>
            <a:r>
              <a:rPr lang="en-US" altLang="ko-KR" dirty="0" smtClean="0">
                <a:latin typeface="+mn-ea"/>
                <a:ea typeface="+mn-ea"/>
              </a:rPr>
              <a:t>	        +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72480" y="5715016"/>
            <a:ext cx="1800200" cy="64807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18517" y="1545258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smtClean="0">
                <a:latin typeface="+mn-ea"/>
                <a:ea typeface="+mn-ea"/>
              </a:rPr>
              <a:t>정기보험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90525" y="180686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필요한 보장만 선택</a:t>
            </a:r>
            <a:r>
              <a:rPr lang="en-US" altLang="ko-KR" dirty="0" smtClean="0">
                <a:latin typeface="+mn-ea"/>
                <a:ea typeface="+mn-ea"/>
              </a:rPr>
              <a:t>! </a:t>
            </a:r>
            <a:r>
              <a:rPr lang="ko-KR" altLang="en-US" dirty="0" smtClean="0">
                <a:latin typeface="+mn-ea"/>
                <a:ea typeface="+mn-ea"/>
              </a:rPr>
              <a:t>보험료는 더 </a:t>
            </a:r>
            <a:r>
              <a:rPr lang="ko-KR" altLang="en-US" dirty="0" err="1" smtClean="0">
                <a:latin typeface="+mn-ea"/>
                <a:ea typeface="+mn-ea"/>
              </a:rPr>
              <a:t>저렴쓰</a:t>
            </a:r>
            <a:r>
              <a:rPr lang="en-US" altLang="ko-KR" dirty="0" smtClean="0">
                <a:latin typeface="+mn-ea"/>
                <a:ea typeface="+mn-ea"/>
              </a:rPr>
              <a:t>~</a:t>
            </a: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암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뇌혈관질환 미리미리 준비해요</a:t>
            </a:r>
            <a:r>
              <a:rPr lang="en-US" altLang="ko-KR" dirty="0" smtClean="0">
                <a:latin typeface="+mn-ea"/>
                <a:ea typeface="+mn-ea"/>
              </a:rPr>
              <a:t>!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591985" y="3104960"/>
            <a:ext cx="745813" cy="2520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자세히 보기 </a:t>
            </a: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407372" y="3104960"/>
            <a:ext cx="915401" cy="2520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보험료 확인하기 </a:t>
            </a:r>
            <a:r>
              <a:rPr lang="en-US" altLang="ko-KR" sz="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&gt;</a:t>
            </a:r>
            <a:endParaRPr lang="ko-KR" altLang="en-US" sz="6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4488" y="585789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latin typeface="+mn-ea"/>
                <a:ea typeface="+mn-ea"/>
              </a:rPr>
              <a:t>1688-</a:t>
            </a:r>
            <a:r>
              <a:rPr lang="en-US" altLang="ko-KR" sz="1800" b="1" dirty="0" smtClean="0">
                <a:solidFill>
                  <a:srgbClr val="FF0000"/>
                </a:solidFill>
                <a:latin typeface="+mn-ea"/>
                <a:ea typeface="+mn-ea"/>
              </a:rPr>
              <a:t>10</a:t>
            </a:r>
            <a:r>
              <a:rPr lang="en-US" altLang="ko-KR" sz="1800" b="1" dirty="0" smtClean="0">
                <a:solidFill>
                  <a:srgbClr val="0070C0"/>
                </a:solidFill>
                <a:latin typeface="+mn-ea"/>
                <a:ea typeface="+mn-ea"/>
              </a:rPr>
              <a:t>04</a:t>
            </a:r>
            <a:endParaRPr lang="ko-KR" altLang="en-US" sz="1800" b="1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166918" y="5572140"/>
            <a:ext cx="5472608" cy="86694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27717" y="5265512"/>
            <a:ext cx="1522439" cy="306628"/>
            <a:chOff x="3970792" y="5979514"/>
            <a:chExt cx="1656184" cy="422756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3970792" y="5979514"/>
              <a:ext cx="1656184" cy="422756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실시간 채팅 문의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" name="타원형 설명선 1"/>
            <p:cNvSpPr/>
            <p:nvPr/>
          </p:nvSpPr>
          <p:spPr>
            <a:xfrm>
              <a:off x="5142872" y="6042229"/>
              <a:ext cx="432048" cy="289472"/>
            </a:xfrm>
            <a:prstGeom prst="wedgeEllipseCallou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ko-KR" altLang="en-US">
                <a:latin typeface="+mn-ea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29828" y="4825096"/>
            <a:ext cx="1522439" cy="309919"/>
            <a:chOff x="2202693" y="6153463"/>
            <a:chExt cx="1656184" cy="422756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2202693" y="6153463"/>
              <a:ext cx="1656184" cy="422756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        상담 신청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" name="모서리가 접힌 도형 2"/>
            <p:cNvSpPr/>
            <p:nvPr/>
          </p:nvSpPr>
          <p:spPr>
            <a:xfrm>
              <a:off x="3363440" y="6216179"/>
              <a:ext cx="277931" cy="289471"/>
            </a:xfrm>
            <a:prstGeom prst="foldedCorner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151751" y="6000768"/>
            <a:ext cx="32435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회사소개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|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인사말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|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이용약관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|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개인정보처리방침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91985" y="5786454"/>
            <a:ext cx="194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latin typeface="+mn-ea"/>
                <a:ea typeface="+mn-ea"/>
              </a:rPr>
              <a:t>투팩쓰</a:t>
            </a:r>
            <a:r>
              <a:rPr lang="ko-KR" altLang="en-US" sz="800" dirty="0" smtClean="0">
                <a:latin typeface="+mn-ea"/>
                <a:ea typeface="+mn-ea"/>
              </a:rPr>
              <a:t>  </a:t>
            </a:r>
            <a:r>
              <a:rPr lang="ko-KR" altLang="en-US" sz="800" dirty="0">
                <a:latin typeface="+mn-ea"/>
              </a:rPr>
              <a:t>제주도 서귀포시 </a:t>
            </a:r>
            <a:r>
              <a:rPr lang="en-US" altLang="ko-KR" sz="800" dirty="0" smtClean="0">
                <a:latin typeface="+mn-ea"/>
              </a:rPr>
              <a:t>XXXX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l"/>
            <a:r>
              <a:rPr lang="ko-KR" altLang="en-US" sz="800" dirty="0" smtClean="0">
                <a:latin typeface="+mn-ea"/>
                <a:ea typeface="+mn-ea"/>
              </a:rPr>
              <a:t>대표</a:t>
            </a:r>
            <a:r>
              <a:rPr lang="en-US" altLang="ko-KR" sz="800" dirty="0" smtClean="0">
                <a:latin typeface="+mn-ea"/>
                <a:ea typeface="+mn-ea"/>
              </a:rPr>
              <a:t>: </a:t>
            </a:r>
            <a:r>
              <a:rPr lang="ko-KR" altLang="en-US" sz="800" dirty="0" smtClean="0">
                <a:latin typeface="+mn-ea"/>
                <a:ea typeface="+mn-ea"/>
              </a:rPr>
              <a:t>김정운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l"/>
            <a:r>
              <a:rPr lang="ko-KR" altLang="en-US" sz="800" dirty="0" smtClean="0">
                <a:latin typeface="+mn-ea"/>
                <a:ea typeface="+mn-ea"/>
              </a:rPr>
              <a:t>대표번호 </a:t>
            </a:r>
            <a:r>
              <a:rPr lang="en-US" altLang="ko-KR" sz="800" dirty="0" smtClean="0">
                <a:latin typeface="+mn-ea"/>
                <a:ea typeface="+mn-ea"/>
              </a:rPr>
              <a:t>: 1688-1004</a:t>
            </a:r>
          </a:p>
          <a:p>
            <a:pPr algn="l"/>
            <a:r>
              <a:rPr lang="en-US" altLang="ko-KR" sz="800" dirty="0" smtClean="0">
                <a:latin typeface="+mn-ea"/>
                <a:ea typeface="+mn-ea"/>
              </a:rPr>
              <a:t>Copyright @ </a:t>
            </a:r>
            <a:r>
              <a:rPr lang="en-US" altLang="ko-KR" sz="800" dirty="0" err="1" smtClean="0">
                <a:latin typeface="+mn-ea"/>
                <a:ea typeface="+mn-ea"/>
              </a:rPr>
              <a:t>twopacks</a:t>
            </a:r>
            <a:r>
              <a:rPr lang="en-US" altLang="ko-KR" sz="800" dirty="0" smtClean="0">
                <a:latin typeface="+mn-ea"/>
                <a:ea typeface="+mn-ea"/>
              </a:rPr>
              <a:t> 2020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2166918" y="3571876"/>
            <a:ext cx="5472608" cy="20002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4488" y="2838128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상해보험</a:t>
            </a:r>
            <a:r>
              <a:rPr lang="en-US" altLang="ko-KR" dirty="0" smtClean="0">
                <a:latin typeface="+mn-ea"/>
                <a:ea typeface="+mn-ea"/>
              </a:rPr>
              <a:t>	        +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7934" y="3753773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err="1" smtClean="0">
                <a:latin typeface="+mn-ea"/>
                <a:ea typeface="+mn-ea"/>
              </a:rPr>
              <a:t>암보험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3537" y="4015383"/>
            <a:ext cx="27292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b="1" dirty="0" smtClean="0">
                <a:latin typeface="+mn-ea"/>
                <a:ea typeface="+mn-ea"/>
              </a:rPr>
              <a:t>암 </a:t>
            </a:r>
            <a:r>
              <a:rPr lang="ko-KR" altLang="en-US" sz="1050" b="1" dirty="0" err="1" smtClean="0">
                <a:latin typeface="+mn-ea"/>
                <a:ea typeface="+mn-ea"/>
              </a:rPr>
              <a:t>진단비</a:t>
            </a:r>
            <a:r>
              <a:rPr lang="ko-KR" altLang="en-US" sz="1050" b="1" dirty="0" smtClean="0">
                <a:latin typeface="+mn-ea"/>
                <a:ea typeface="+mn-ea"/>
              </a:rPr>
              <a:t> 감액 없이</a:t>
            </a:r>
            <a:endParaRPr lang="en-US" altLang="ko-KR" sz="1050" b="1" dirty="0" smtClean="0">
              <a:latin typeface="+mn-ea"/>
              <a:ea typeface="+mn-ea"/>
            </a:endParaRPr>
          </a:p>
          <a:p>
            <a:pPr algn="l"/>
            <a:r>
              <a:rPr lang="en-US" altLang="ko-KR" sz="1050" b="1" dirty="0" smtClean="0">
                <a:latin typeface="+mn-ea"/>
                <a:ea typeface="+mn-ea"/>
              </a:rPr>
              <a:t>89</a:t>
            </a:r>
            <a:r>
              <a:rPr lang="ko-KR" altLang="en-US" sz="1050" b="1" dirty="0" smtClean="0">
                <a:latin typeface="+mn-ea"/>
                <a:ea typeface="+mn-ea"/>
              </a:rPr>
              <a:t>일부터 바로 </a:t>
            </a:r>
            <a:r>
              <a:rPr lang="en-US" altLang="ko-KR" sz="1050" b="1" dirty="0" smtClean="0">
                <a:latin typeface="+mn-ea"/>
                <a:ea typeface="+mn-ea"/>
              </a:rPr>
              <a:t>100% </a:t>
            </a:r>
            <a:r>
              <a:rPr lang="ko-KR" altLang="en-US" sz="1050" b="1" dirty="0" smtClean="0">
                <a:latin typeface="+mn-ea"/>
                <a:ea typeface="+mn-ea"/>
              </a:rPr>
              <a:t>보장</a:t>
            </a:r>
            <a:r>
              <a:rPr lang="en-US" altLang="ko-KR" sz="1050" b="1" dirty="0" smtClean="0">
                <a:latin typeface="+mn-ea"/>
                <a:ea typeface="+mn-ea"/>
              </a:rPr>
              <a:t>!!!</a:t>
            </a:r>
            <a:endParaRPr lang="ko-KR" altLang="en-US" sz="1050" b="1" dirty="0" smtClean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6474" y="4501914"/>
            <a:ext cx="1059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올바른 </a:t>
            </a:r>
            <a:r>
              <a:rPr lang="ko-KR" altLang="en-US" dirty="0" err="1" smtClean="0">
                <a:latin typeface="+mn-ea"/>
                <a:ea typeface="+mn-ea"/>
              </a:rPr>
              <a:t>암보험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202578" y="4567228"/>
            <a:ext cx="504056" cy="100204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700" dirty="0" smtClean="0">
                <a:latin typeface="+mn-ea"/>
              </a:rPr>
              <a:t>BEST</a:t>
            </a:r>
            <a:endParaRPr lang="ko-KR" altLang="en-US" sz="700" dirty="0"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086166" y="3785076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smtClean="0">
                <a:latin typeface="+mn-ea"/>
                <a:ea typeface="+mn-ea"/>
              </a:rPr>
              <a:t>어린이 보험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44488" y="3140968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어린</a:t>
            </a:r>
            <a:r>
              <a:rPr lang="ko-KR" altLang="en-US" dirty="0">
                <a:latin typeface="+mn-ea"/>
                <a:ea typeface="+mn-ea"/>
              </a:rPr>
              <a:t>이</a:t>
            </a:r>
            <a:r>
              <a:rPr lang="ko-KR" altLang="en-US" dirty="0" smtClean="0">
                <a:latin typeface="+mn-ea"/>
                <a:ea typeface="+mn-ea"/>
              </a:rPr>
              <a:t>보험</a:t>
            </a:r>
            <a:r>
              <a:rPr lang="en-US" altLang="ko-KR" dirty="0" smtClean="0">
                <a:latin typeface="+mn-ea"/>
                <a:ea typeface="+mn-ea"/>
              </a:rPr>
              <a:t>	        +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074786" y="4054943"/>
            <a:ext cx="26642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b="1" dirty="0" smtClean="0">
                <a:latin typeface="+mn-ea"/>
                <a:ea typeface="+mn-ea"/>
              </a:rPr>
              <a:t>신생아부터 든든하게 보장받자</a:t>
            </a:r>
            <a:r>
              <a:rPr lang="en-US" altLang="ko-KR" sz="1050" b="1" dirty="0" smtClean="0">
                <a:latin typeface="+mn-ea"/>
                <a:ea typeface="+mn-ea"/>
              </a:rPr>
              <a:t>!!</a:t>
            </a:r>
          </a:p>
          <a:p>
            <a:pPr algn="l"/>
            <a:r>
              <a:rPr lang="ko-KR" altLang="en-US" sz="1050" b="1" dirty="0" smtClean="0">
                <a:latin typeface="+mn-ea"/>
                <a:ea typeface="+mn-ea"/>
              </a:rPr>
              <a:t>우리 아이를 위해 하루라도 빨리</a:t>
            </a:r>
            <a:r>
              <a:rPr lang="en-US" altLang="ko-KR" sz="1050" b="1" dirty="0" smtClean="0">
                <a:latin typeface="+mn-ea"/>
                <a:ea typeface="+mn-ea"/>
              </a:rPr>
              <a:t>!! </a:t>
            </a:r>
            <a:r>
              <a:rPr lang="ko-KR" altLang="en-US" sz="1050" b="1" dirty="0" smtClean="0">
                <a:latin typeface="+mn-ea"/>
                <a:ea typeface="+mn-ea"/>
              </a:rPr>
              <a:t>고고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6529158" y="4732746"/>
            <a:ext cx="915401" cy="2520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보험료 확인하기 </a:t>
            </a:r>
            <a:r>
              <a:rPr lang="en-US" altLang="ko-KR" sz="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&gt;</a:t>
            </a:r>
            <a:endParaRPr lang="ko-KR" altLang="en-US" sz="6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13771" y="4732746"/>
            <a:ext cx="745813" cy="2520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자세히 보기 </a:t>
            </a: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64FA608D-7034-449C-A281-4CF37A1C0107}"/>
              </a:ext>
            </a:extLst>
          </p:cNvPr>
          <p:cNvSpPr/>
          <p:nvPr/>
        </p:nvSpPr>
        <p:spPr>
          <a:xfrm>
            <a:off x="380968" y="4746884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64FA608D-7034-449C-A281-4CF37A1C0107}"/>
              </a:ext>
            </a:extLst>
          </p:cNvPr>
          <p:cNvSpPr/>
          <p:nvPr/>
        </p:nvSpPr>
        <p:spPr>
          <a:xfrm>
            <a:off x="380968" y="5214950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6810388" y="571480"/>
            <a:ext cx="714380" cy="265334"/>
            <a:chOff x="6810388" y="571480"/>
            <a:chExt cx="769352" cy="285752"/>
          </a:xfrm>
        </p:grpSpPr>
        <p:sp>
          <p:nvSpPr>
            <p:cNvPr id="78" name="직사각형 77"/>
            <p:cNvSpPr/>
            <p:nvPr/>
          </p:nvSpPr>
          <p:spPr>
            <a:xfrm>
              <a:off x="7008236" y="571480"/>
              <a:ext cx="571504" cy="285752"/>
            </a:xfrm>
            <a:prstGeom prst="rect">
              <a:avLst/>
            </a:prstGeom>
            <a:solidFill>
              <a:schemeClr val="tx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ko-KR" altLang="en-US" sz="600">
                <a:latin typeface="+mn-ea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810388" y="595622"/>
              <a:ext cx="769352" cy="23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800" dirty="0" smtClean="0">
                  <a:solidFill>
                    <a:schemeClr val="bg1"/>
                  </a:solidFill>
                  <a:latin typeface="+mn-ea"/>
                  <a:ea typeface="+mn-ea"/>
                </a:rPr>
                <a:t>로그인</a:t>
              </a: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238092" y="642918"/>
            <a:ext cx="1857388" cy="64294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LOGO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64FA608D-7034-449C-A281-4CF37A1C0107}"/>
              </a:ext>
            </a:extLst>
          </p:cNvPr>
          <p:cNvSpPr/>
          <p:nvPr/>
        </p:nvSpPr>
        <p:spPr>
          <a:xfrm>
            <a:off x="166654" y="571480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64FA608D-7034-449C-A281-4CF37A1C0107}"/>
              </a:ext>
            </a:extLst>
          </p:cNvPr>
          <p:cNvSpPr/>
          <p:nvPr/>
        </p:nvSpPr>
        <p:spPr>
          <a:xfrm>
            <a:off x="6953264" y="500042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64FA608D-7034-449C-A281-4CF37A1C0107}"/>
              </a:ext>
            </a:extLst>
          </p:cNvPr>
          <p:cNvSpPr/>
          <p:nvPr/>
        </p:nvSpPr>
        <p:spPr>
          <a:xfrm>
            <a:off x="309530" y="1857364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64FA608D-7034-449C-A281-4CF37A1C0107}"/>
              </a:ext>
            </a:extLst>
          </p:cNvPr>
          <p:cNvSpPr/>
          <p:nvPr/>
        </p:nvSpPr>
        <p:spPr>
          <a:xfrm>
            <a:off x="2524108" y="3000372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64FA608D-7034-449C-A281-4CF37A1C0107}"/>
              </a:ext>
            </a:extLst>
          </p:cNvPr>
          <p:cNvSpPr/>
          <p:nvPr/>
        </p:nvSpPr>
        <p:spPr>
          <a:xfrm>
            <a:off x="3381364" y="3000372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095880" y="571480"/>
            <a:ext cx="714380" cy="265334"/>
            <a:chOff x="6810392" y="857232"/>
            <a:chExt cx="769352" cy="285752"/>
          </a:xfrm>
        </p:grpSpPr>
        <p:sp>
          <p:nvSpPr>
            <p:cNvPr id="91" name="직사각형 90"/>
            <p:cNvSpPr/>
            <p:nvPr/>
          </p:nvSpPr>
          <p:spPr>
            <a:xfrm>
              <a:off x="7041194" y="857232"/>
              <a:ext cx="538546" cy="285752"/>
            </a:xfrm>
            <a:prstGeom prst="rect">
              <a:avLst/>
            </a:prstGeom>
            <a:solidFill>
              <a:schemeClr val="tx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ko-KR" altLang="en-US" sz="600">
                <a:latin typeface="+mn-ea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810392" y="881374"/>
              <a:ext cx="769352" cy="23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800" dirty="0" smtClean="0">
                  <a:solidFill>
                    <a:schemeClr val="bg1"/>
                  </a:solidFill>
                  <a:latin typeface="+mn-ea"/>
                  <a:ea typeface="+mn-ea"/>
                </a:rPr>
                <a:t>로그아웃</a:t>
              </a: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2809860" y="57148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latin typeface="+mn-ea"/>
                <a:ea typeface="+mn-ea"/>
              </a:rPr>
              <a:t>김정운</a:t>
            </a:r>
            <a:r>
              <a:rPr lang="ko-KR" altLang="en-US" dirty="0" smtClean="0">
                <a:latin typeface="+mn-ea"/>
                <a:ea typeface="+mn-ea"/>
              </a:rPr>
              <a:t> 님 환영합니다</a:t>
            </a:r>
            <a:r>
              <a:rPr lang="en-US" altLang="ko-KR" dirty="0" smtClean="0">
                <a:latin typeface="+mn-ea"/>
                <a:ea typeface="+mn-ea"/>
              </a:rPr>
              <a:t>!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024306" y="57148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latin typeface="+mn-ea"/>
                <a:ea typeface="+mn-ea"/>
              </a:rPr>
              <a:t>내 보험 </a:t>
            </a:r>
            <a:r>
              <a:rPr lang="en-US" altLang="ko-KR" b="1" dirty="0" smtClean="0">
                <a:latin typeface="+mn-ea"/>
                <a:ea typeface="+mn-ea"/>
              </a:rPr>
              <a:t>| </a:t>
            </a:r>
            <a:r>
              <a:rPr lang="ko-KR" altLang="en-US" b="1" dirty="0" err="1" smtClean="0">
                <a:latin typeface="+mn-ea"/>
                <a:ea typeface="+mn-ea"/>
              </a:rPr>
              <a:t>마이페이지</a:t>
            </a:r>
            <a:endParaRPr lang="ko-KR" altLang="en-US" b="1" dirty="0" smtClean="0">
              <a:latin typeface="+mn-ea"/>
              <a:ea typeface="+mn-ea"/>
            </a:endParaRPr>
          </a:p>
        </p:txBody>
      </p:sp>
      <p:cxnSp>
        <p:nvCxnSpPr>
          <p:cNvPr id="97" name="직선 화살표 연결선 96"/>
          <p:cNvCxnSpPr/>
          <p:nvPr/>
        </p:nvCxnSpPr>
        <p:spPr>
          <a:xfrm>
            <a:off x="5953132" y="714356"/>
            <a:ext cx="928694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2309794" y="2214554"/>
            <a:ext cx="2071702" cy="71438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이미지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238752" y="2214554"/>
            <a:ext cx="2071702" cy="71438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이미지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524240" y="4732746"/>
            <a:ext cx="915401" cy="2520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보험료 확인하기 </a:t>
            </a:r>
            <a:r>
              <a:rPr lang="en-US" altLang="ko-KR" sz="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&gt;</a:t>
            </a:r>
            <a:endParaRPr lang="ko-KR" altLang="en-US" sz="6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708853" y="4732746"/>
            <a:ext cx="745813" cy="2520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자세히 보기 </a:t>
            </a: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84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/>
          <p:cNvSpPr/>
          <p:nvPr/>
        </p:nvSpPr>
        <p:spPr>
          <a:xfrm>
            <a:off x="7008236" y="571480"/>
            <a:ext cx="571504" cy="285752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graphicFrame>
        <p:nvGraphicFramePr>
          <p:cNvPr id="18" name="Group 220">
            <a:extLst>
              <a:ext uri="{FF2B5EF4-FFF2-40B4-BE49-F238E27FC236}">
                <a16:creationId xmlns:a16="http://schemas.microsoft.com/office/drawing/2014/main" xmlns="" id="{E314046B-C7AD-40D9-9E0D-21229AFA7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60011044"/>
              </p:ext>
            </p:extLst>
          </p:nvPr>
        </p:nvGraphicFramePr>
        <p:xfrm>
          <a:off x="7842250" y="525658"/>
          <a:ext cx="1958975" cy="2759710"/>
        </p:xfrm>
        <a:graphic>
          <a:graphicData uri="http://schemas.openxmlformats.org/drawingml/2006/table">
            <a:tbl>
              <a:tblPr/>
              <a:tblGrid>
                <a:gridCol w="301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 페이지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로그인 버튼 클릭 시 아이디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비밀번호 확인</a:t>
                      </a:r>
                      <a:endParaRPr lang="en-US" altLang="ko-KR" sz="800" baseline="0" dirty="0" smtClean="0"/>
                    </a:p>
                    <a:p>
                      <a:r>
                        <a:rPr lang="ko-KR" altLang="en-US" sz="800" baseline="0" dirty="0" smtClean="0"/>
                        <a:t>성공 </a:t>
                      </a:r>
                      <a:r>
                        <a:rPr lang="en-US" altLang="ko-KR" sz="800" baseline="0" dirty="0" smtClean="0"/>
                        <a:t>– </a:t>
                      </a:r>
                      <a:r>
                        <a:rPr lang="ko-KR" altLang="en-US" sz="800" baseline="0" dirty="0" smtClean="0"/>
                        <a:t>메인 페이지로 이동</a:t>
                      </a:r>
                      <a:endParaRPr lang="en-US" altLang="ko-KR" sz="800" baseline="0" dirty="0" smtClean="0"/>
                    </a:p>
                    <a:p>
                      <a:r>
                        <a:rPr lang="ko-KR" altLang="en-US" sz="800" baseline="0" dirty="0" smtClean="0"/>
                        <a:t>실패 </a:t>
                      </a:r>
                      <a:r>
                        <a:rPr lang="en-US" altLang="ko-KR" sz="800" baseline="0" dirty="0" smtClean="0"/>
                        <a:t>– alert </a:t>
                      </a:r>
                      <a:r>
                        <a:rPr lang="ko-KR" altLang="en-US" sz="800" baseline="0" dirty="0" smtClean="0"/>
                        <a:t>메시지</a:t>
                      </a:r>
                      <a:endParaRPr lang="ko-KR" altLang="en-US" sz="800" dirty="0"/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클릭 시 아이디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비밀번호 찾기 페이지로 이동</a:t>
                      </a:r>
                      <a:endParaRPr lang="ko-KR" altLang="en-US" sz="800" dirty="0"/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회원가입 페이지로 이동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네이버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로그인 페이지로 이동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카카오톡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로그인 페이지로 이동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72358276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709074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7695755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166918" y="1428736"/>
            <a:ext cx="5472608" cy="407196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00472" y="1386487"/>
            <a:ext cx="1944216" cy="506684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4488" y="1484784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b="1" dirty="0" smtClean="0">
                <a:latin typeface="+mn-ea"/>
                <a:ea typeface="+mn-ea"/>
              </a:rPr>
              <a:t>건강</a:t>
            </a:r>
            <a:r>
              <a:rPr lang="en-US" altLang="ko-KR" sz="1200" b="1" dirty="0" smtClean="0">
                <a:latin typeface="+mn-ea"/>
                <a:ea typeface="+mn-ea"/>
              </a:rPr>
              <a:t>/</a:t>
            </a:r>
            <a:r>
              <a:rPr lang="ko-KR" altLang="en-US" sz="1200" b="1" dirty="0" smtClean="0">
                <a:latin typeface="+mn-ea"/>
                <a:ea typeface="+mn-ea"/>
              </a:rPr>
              <a:t>어린이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00472" y="3753040"/>
            <a:ext cx="1944216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4488" y="1892087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종합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 dirty="0" smtClean="0">
                <a:latin typeface="+mn-ea"/>
                <a:ea typeface="+mn-ea"/>
              </a:rPr>
              <a:t>건강보험             </a:t>
            </a:r>
            <a:r>
              <a:rPr lang="en-US" altLang="ko-KR" dirty="0" smtClean="0">
                <a:latin typeface="+mn-ea"/>
                <a:ea typeface="+mn-ea"/>
              </a:rPr>
              <a:t>+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4488" y="2196887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정기보험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      </a:t>
            </a:r>
            <a:r>
              <a:rPr lang="ko-KR" altLang="en-US" dirty="0" smtClean="0">
                <a:latin typeface="+mn-ea"/>
                <a:ea typeface="+mn-ea"/>
              </a:rPr>
              <a:t>             </a:t>
            </a:r>
            <a:r>
              <a:rPr lang="en-US" altLang="ko-KR" dirty="0" smtClean="0">
                <a:latin typeface="+mn-ea"/>
                <a:ea typeface="+mn-ea"/>
              </a:rPr>
              <a:t>+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4488" y="2510396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err="1" smtClean="0">
                <a:latin typeface="+mn-ea"/>
                <a:ea typeface="+mn-ea"/>
              </a:rPr>
              <a:t>암보험</a:t>
            </a:r>
            <a:r>
              <a:rPr lang="en-US" altLang="ko-KR" dirty="0" smtClean="0">
                <a:latin typeface="+mn-ea"/>
                <a:ea typeface="+mn-ea"/>
              </a:rPr>
              <a:t>	        +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72480" y="5715016"/>
            <a:ext cx="1800200" cy="64807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4488" y="585789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latin typeface="+mn-ea"/>
                <a:ea typeface="+mn-ea"/>
              </a:rPr>
              <a:t>1688-</a:t>
            </a:r>
            <a:r>
              <a:rPr lang="en-US" altLang="ko-KR" sz="1800" b="1" dirty="0" smtClean="0">
                <a:solidFill>
                  <a:srgbClr val="FF0000"/>
                </a:solidFill>
                <a:latin typeface="+mn-ea"/>
                <a:ea typeface="+mn-ea"/>
              </a:rPr>
              <a:t>10</a:t>
            </a:r>
            <a:r>
              <a:rPr lang="en-US" altLang="ko-KR" sz="1800" b="1" dirty="0" smtClean="0">
                <a:solidFill>
                  <a:srgbClr val="0070C0"/>
                </a:solidFill>
                <a:latin typeface="+mn-ea"/>
                <a:ea typeface="+mn-ea"/>
              </a:rPr>
              <a:t>04</a:t>
            </a:r>
            <a:endParaRPr lang="ko-KR" altLang="en-US" sz="1800" b="1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166918" y="5572140"/>
            <a:ext cx="5472608" cy="86694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grpSp>
        <p:nvGrpSpPr>
          <p:cNvPr id="5" name="그룹 5"/>
          <p:cNvGrpSpPr/>
          <p:nvPr/>
        </p:nvGrpSpPr>
        <p:grpSpPr>
          <a:xfrm>
            <a:off x="427717" y="5265512"/>
            <a:ext cx="1522439" cy="306628"/>
            <a:chOff x="3970792" y="5979514"/>
            <a:chExt cx="1656184" cy="422756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3970792" y="5979514"/>
              <a:ext cx="1656184" cy="422756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실시간 채팅 문의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" name="타원형 설명선 1"/>
            <p:cNvSpPr/>
            <p:nvPr/>
          </p:nvSpPr>
          <p:spPr>
            <a:xfrm>
              <a:off x="5142872" y="6042229"/>
              <a:ext cx="432048" cy="289472"/>
            </a:xfrm>
            <a:prstGeom prst="wedgeEllipseCallou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ko-KR" altLang="en-US">
                <a:latin typeface="+mn-ea"/>
              </a:endParaRPr>
            </a:p>
          </p:txBody>
        </p:sp>
      </p:grpSp>
      <p:grpSp>
        <p:nvGrpSpPr>
          <p:cNvPr id="6" name="그룹 4"/>
          <p:cNvGrpSpPr/>
          <p:nvPr/>
        </p:nvGrpSpPr>
        <p:grpSpPr>
          <a:xfrm>
            <a:off x="429828" y="4825096"/>
            <a:ext cx="1522439" cy="309919"/>
            <a:chOff x="2202693" y="6153463"/>
            <a:chExt cx="1656184" cy="422756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2202693" y="6153463"/>
              <a:ext cx="1656184" cy="422756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        상담 신청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" name="모서리가 접힌 도형 2"/>
            <p:cNvSpPr/>
            <p:nvPr/>
          </p:nvSpPr>
          <p:spPr>
            <a:xfrm>
              <a:off x="3363440" y="6216179"/>
              <a:ext cx="277931" cy="289471"/>
            </a:xfrm>
            <a:prstGeom prst="foldedCorner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151751" y="6000768"/>
            <a:ext cx="32435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회사소개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|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인사말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|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이용약관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|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개인정보처리방침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91985" y="5786454"/>
            <a:ext cx="194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latin typeface="+mn-ea"/>
                <a:ea typeface="+mn-ea"/>
              </a:rPr>
              <a:t>투팩쓰</a:t>
            </a:r>
            <a:r>
              <a:rPr lang="ko-KR" altLang="en-US" sz="800" dirty="0" smtClean="0">
                <a:latin typeface="+mn-ea"/>
                <a:ea typeface="+mn-ea"/>
              </a:rPr>
              <a:t>  </a:t>
            </a:r>
            <a:r>
              <a:rPr lang="ko-KR" altLang="en-US" sz="800" dirty="0">
                <a:latin typeface="+mn-ea"/>
              </a:rPr>
              <a:t>제주도 서귀포시 </a:t>
            </a:r>
            <a:r>
              <a:rPr lang="en-US" altLang="ko-KR" sz="800" dirty="0" smtClean="0">
                <a:latin typeface="+mn-ea"/>
              </a:rPr>
              <a:t>XXXX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l"/>
            <a:r>
              <a:rPr lang="ko-KR" altLang="en-US" sz="800" dirty="0" smtClean="0">
                <a:latin typeface="+mn-ea"/>
                <a:ea typeface="+mn-ea"/>
              </a:rPr>
              <a:t>대표</a:t>
            </a:r>
            <a:r>
              <a:rPr lang="en-US" altLang="ko-KR" sz="800" dirty="0" smtClean="0">
                <a:latin typeface="+mn-ea"/>
                <a:ea typeface="+mn-ea"/>
              </a:rPr>
              <a:t>: </a:t>
            </a:r>
            <a:r>
              <a:rPr lang="ko-KR" altLang="en-US" sz="800" dirty="0" smtClean="0">
                <a:latin typeface="+mn-ea"/>
                <a:ea typeface="+mn-ea"/>
              </a:rPr>
              <a:t>김정운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l"/>
            <a:r>
              <a:rPr lang="ko-KR" altLang="en-US" sz="800" dirty="0" smtClean="0">
                <a:latin typeface="+mn-ea"/>
                <a:ea typeface="+mn-ea"/>
              </a:rPr>
              <a:t>대표번호 </a:t>
            </a:r>
            <a:r>
              <a:rPr lang="en-US" altLang="ko-KR" sz="800" dirty="0" smtClean="0">
                <a:latin typeface="+mn-ea"/>
                <a:ea typeface="+mn-ea"/>
              </a:rPr>
              <a:t>: 1688-1004</a:t>
            </a:r>
          </a:p>
          <a:p>
            <a:pPr algn="l"/>
            <a:r>
              <a:rPr lang="en-US" altLang="ko-KR" sz="800" dirty="0" smtClean="0">
                <a:latin typeface="+mn-ea"/>
                <a:ea typeface="+mn-ea"/>
              </a:rPr>
              <a:t>Copyright @ </a:t>
            </a:r>
            <a:r>
              <a:rPr lang="en-US" altLang="ko-KR" sz="800" dirty="0" err="1" smtClean="0">
                <a:latin typeface="+mn-ea"/>
                <a:ea typeface="+mn-ea"/>
              </a:rPr>
              <a:t>twopacks</a:t>
            </a:r>
            <a:r>
              <a:rPr lang="en-US" altLang="ko-KR" sz="800" dirty="0" smtClean="0">
                <a:latin typeface="+mn-ea"/>
                <a:ea typeface="+mn-ea"/>
              </a:rPr>
              <a:t> 2020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44488" y="2838128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상해보험</a:t>
            </a:r>
            <a:r>
              <a:rPr lang="en-US" altLang="ko-KR" dirty="0" smtClean="0">
                <a:latin typeface="+mn-ea"/>
                <a:ea typeface="+mn-ea"/>
              </a:rPr>
              <a:t>	        +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44488" y="3140968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어린</a:t>
            </a:r>
            <a:r>
              <a:rPr lang="ko-KR" altLang="en-US" dirty="0">
                <a:latin typeface="+mn-ea"/>
                <a:ea typeface="+mn-ea"/>
              </a:rPr>
              <a:t>이</a:t>
            </a:r>
            <a:r>
              <a:rPr lang="ko-KR" altLang="en-US" dirty="0" smtClean="0">
                <a:latin typeface="+mn-ea"/>
                <a:ea typeface="+mn-ea"/>
              </a:rPr>
              <a:t>보험</a:t>
            </a:r>
            <a:r>
              <a:rPr lang="en-US" altLang="ko-KR" dirty="0" smtClean="0">
                <a:latin typeface="+mn-ea"/>
                <a:ea typeface="+mn-ea"/>
              </a:rPr>
              <a:t>	        +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10388" y="595622"/>
            <a:ext cx="769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 smtClean="0">
                <a:solidFill>
                  <a:schemeClr val="bg1"/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238092" y="642918"/>
            <a:ext cx="1857388" cy="64294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LOGO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603098" y="1071546"/>
            <a:ext cx="3564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자동차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  <a:r>
              <a:rPr lang="ko-KR" altLang="en-US" sz="1200" dirty="0" smtClean="0">
                <a:latin typeface="+mn-ea"/>
                <a:ea typeface="+mn-ea"/>
              </a:rPr>
              <a:t>운전자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  <a:r>
              <a:rPr lang="ko-KR" altLang="en-US" sz="1200" dirty="0" smtClean="0">
                <a:latin typeface="+mn-ea"/>
                <a:ea typeface="+mn-ea"/>
              </a:rPr>
              <a:t>화재    건강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  <a:r>
              <a:rPr lang="ko-KR" altLang="en-US" sz="1200" dirty="0" smtClean="0">
                <a:latin typeface="+mn-ea"/>
                <a:ea typeface="+mn-ea"/>
              </a:rPr>
              <a:t>어린이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89D9A27B-BB35-494E-897B-BA10C50DD4C5}"/>
              </a:ext>
            </a:extLst>
          </p:cNvPr>
          <p:cNvSpPr/>
          <p:nvPr/>
        </p:nvSpPr>
        <p:spPr>
          <a:xfrm>
            <a:off x="4304358" y="2590306"/>
            <a:ext cx="1290703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>
            <a:innerShdw blurRad="127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l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89D9A27B-BB35-494E-897B-BA10C50DD4C5}"/>
              </a:ext>
            </a:extLst>
          </p:cNvPr>
          <p:cNvSpPr/>
          <p:nvPr/>
        </p:nvSpPr>
        <p:spPr>
          <a:xfrm>
            <a:off x="4304357" y="2963737"/>
            <a:ext cx="1290703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>
            <a:innerShdw blurRad="127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l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EB953F27-BF89-4CEB-882A-6B4ACA9D521F}"/>
              </a:ext>
            </a:extLst>
          </p:cNvPr>
          <p:cNvSpPr/>
          <p:nvPr/>
        </p:nvSpPr>
        <p:spPr>
          <a:xfrm>
            <a:off x="3506488" y="2590306"/>
            <a:ext cx="701442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4000" rtlCol="0" anchor="ctr"/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B953F27-BF89-4CEB-882A-6B4ACA9D521F}"/>
              </a:ext>
            </a:extLst>
          </p:cNvPr>
          <p:cNvSpPr/>
          <p:nvPr/>
        </p:nvSpPr>
        <p:spPr>
          <a:xfrm>
            <a:off x="3512915" y="2963737"/>
            <a:ext cx="701442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4000" rtlCol="0" anchor="ctr"/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xmlns="" id="{A133F467-7A42-4B67-A294-E404273E74D1}"/>
              </a:ext>
            </a:extLst>
          </p:cNvPr>
          <p:cNvSpPr/>
          <p:nvPr/>
        </p:nvSpPr>
        <p:spPr>
          <a:xfrm>
            <a:off x="5661680" y="2590306"/>
            <a:ext cx="720080" cy="616141"/>
          </a:xfrm>
          <a:prstGeom prst="round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로그인</a:t>
            </a: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xmlns="" id="{64FA608D-7034-449C-A281-4CF37A1C0107}"/>
              </a:ext>
            </a:extLst>
          </p:cNvPr>
          <p:cNvSpPr/>
          <p:nvPr/>
        </p:nvSpPr>
        <p:spPr>
          <a:xfrm>
            <a:off x="5571680" y="2510724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8" name="Picture 4" descr="복잡한 회원가입말고, 카카오톡/네이버로 편하게 로그인하세요! 공지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6488" y="4143380"/>
            <a:ext cx="2857520" cy="1165869"/>
          </a:xfrm>
          <a:prstGeom prst="rect">
            <a:avLst/>
          </a:prstGeom>
          <a:noFill/>
        </p:spPr>
      </p:pic>
      <p:sp>
        <p:nvSpPr>
          <p:cNvPr id="94" name="TextBox 93"/>
          <p:cNvSpPr txBox="1"/>
          <p:nvPr/>
        </p:nvSpPr>
        <p:spPr>
          <a:xfrm>
            <a:off x="4738686" y="3286124"/>
            <a:ext cx="1643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  <a:ea typeface="+mn-ea"/>
              </a:rPr>
              <a:t>아이디 찾기 </a:t>
            </a:r>
            <a:r>
              <a:rPr lang="en-US" altLang="ko-KR" sz="800" dirty="0" smtClean="0">
                <a:latin typeface="+mn-ea"/>
                <a:ea typeface="+mn-ea"/>
              </a:rPr>
              <a:t>/ </a:t>
            </a:r>
            <a:r>
              <a:rPr lang="ko-KR" altLang="en-US" sz="800" dirty="0" smtClean="0">
                <a:latin typeface="+mn-ea"/>
                <a:ea typeface="+mn-ea"/>
              </a:rPr>
              <a:t>비밀번호 찾기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3510000" y="3643314"/>
            <a:ext cx="2844000" cy="500066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회원가입</a:t>
            </a:r>
            <a:endParaRPr lang="ko-KR" altLang="en-US" b="1" dirty="0">
              <a:latin typeface="+mn-ea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64FA608D-7034-449C-A281-4CF37A1C0107}"/>
              </a:ext>
            </a:extLst>
          </p:cNvPr>
          <p:cNvSpPr/>
          <p:nvPr/>
        </p:nvSpPr>
        <p:spPr>
          <a:xfrm>
            <a:off x="4810124" y="3214686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xmlns="" id="{64FA608D-7034-449C-A281-4CF37A1C0107}"/>
              </a:ext>
            </a:extLst>
          </p:cNvPr>
          <p:cNvSpPr/>
          <p:nvPr/>
        </p:nvSpPr>
        <p:spPr>
          <a:xfrm>
            <a:off x="3452802" y="3571876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64FA608D-7034-449C-A281-4CF37A1C0107}"/>
              </a:ext>
            </a:extLst>
          </p:cNvPr>
          <p:cNvSpPr/>
          <p:nvPr/>
        </p:nvSpPr>
        <p:spPr>
          <a:xfrm>
            <a:off x="3452802" y="4071942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64FA608D-7034-449C-A281-4CF37A1C0107}"/>
              </a:ext>
            </a:extLst>
          </p:cNvPr>
          <p:cNvSpPr/>
          <p:nvPr/>
        </p:nvSpPr>
        <p:spPr>
          <a:xfrm>
            <a:off x="3452802" y="4643446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840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/>
          <p:cNvSpPr/>
          <p:nvPr/>
        </p:nvSpPr>
        <p:spPr>
          <a:xfrm>
            <a:off x="7008236" y="571480"/>
            <a:ext cx="571504" cy="285752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graphicFrame>
        <p:nvGraphicFramePr>
          <p:cNvPr id="18" name="Group 220">
            <a:extLst>
              <a:ext uri="{FF2B5EF4-FFF2-40B4-BE49-F238E27FC236}">
                <a16:creationId xmlns:a16="http://schemas.microsoft.com/office/drawing/2014/main" xmlns="" id="{E314046B-C7AD-40D9-9E0D-21229AFA7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60011044"/>
              </p:ext>
            </p:extLst>
          </p:nvPr>
        </p:nvGraphicFramePr>
        <p:xfrm>
          <a:off x="7842250" y="525658"/>
          <a:ext cx="1958975" cy="2537460"/>
        </p:xfrm>
        <a:graphic>
          <a:graphicData uri="http://schemas.openxmlformats.org/drawingml/2006/table">
            <a:tbl>
              <a:tblPr/>
              <a:tblGrid>
                <a:gridCol w="301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회원가입 페이지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우편번호 버튼 클릭 시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다음 우편번호 검색 </a:t>
                      </a:r>
                      <a:r>
                        <a:rPr lang="en-US" altLang="ko-KR" sz="800" baseline="0" dirty="0" err="1" smtClean="0"/>
                        <a:t>api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팝업이 보여진다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/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클릭 시</a:t>
                      </a:r>
                      <a:r>
                        <a:rPr lang="ko-KR" altLang="en-US" sz="800" baseline="0" dirty="0" smtClean="0"/>
                        <a:t> 필수 입력 항목을 검사한 후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정상적으로 입력 시 가입을 진행한다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/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72358276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709074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MEMO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마이페이지에선</a:t>
                      </a:r>
                      <a:endParaRPr lang="en-US" altLang="ko-KR" sz="800" baseline="0" dirty="0" smtClean="0"/>
                    </a:p>
                    <a:p>
                      <a:r>
                        <a:rPr lang="ko-KR" altLang="en-US" sz="800" baseline="0" dirty="0" smtClean="0"/>
                        <a:t>가입신청 버튼 </a:t>
                      </a:r>
                      <a:r>
                        <a:rPr lang="en-US" altLang="ko-KR" sz="800" baseline="0" dirty="0" smtClean="0"/>
                        <a:t>-&gt; </a:t>
                      </a:r>
                      <a:r>
                        <a:rPr lang="ko-KR" altLang="en-US" sz="800" baseline="0" dirty="0" smtClean="0"/>
                        <a:t>수정 </a:t>
                      </a:r>
                      <a:r>
                        <a:rPr lang="en-US" altLang="ko-KR" sz="800" baseline="0" dirty="0" smtClean="0"/>
                        <a:t>/ </a:t>
                      </a:r>
                      <a:r>
                        <a:rPr lang="ko-KR" altLang="en-US" sz="800" baseline="0" dirty="0" smtClean="0"/>
                        <a:t>회원탈퇴</a:t>
                      </a:r>
                      <a:endParaRPr lang="ko-KR" altLang="en-US" sz="800" dirty="0"/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7695755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166918" y="928670"/>
            <a:ext cx="5472608" cy="4572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00472" y="1386487"/>
            <a:ext cx="1944216" cy="506684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4488" y="1484784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b="1" dirty="0" smtClean="0">
                <a:latin typeface="+mn-ea"/>
                <a:ea typeface="+mn-ea"/>
              </a:rPr>
              <a:t>회원가입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00472" y="3753040"/>
            <a:ext cx="1944216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4488" y="1892087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회원가입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72480" y="5715016"/>
            <a:ext cx="1800200" cy="64807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4488" y="585789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latin typeface="+mn-ea"/>
                <a:ea typeface="+mn-ea"/>
              </a:rPr>
              <a:t>1688-</a:t>
            </a:r>
            <a:r>
              <a:rPr lang="en-US" altLang="ko-KR" sz="1800" b="1" dirty="0" smtClean="0">
                <a:solidFill>
                  <a:srgbClr val="FF0000"/>
                </a:solidFill>
                <a:latin typeface="+mn-ea"/>
                <a:ea typeface="+mn-ea"/>
              </a:rPr>
              <a:t>10</a:t>
            </a:r>
            <a:r>
              <a:rPr lang="en-US" altLang="ko-KR" sz="1800" b="1" dirty="0" smtClean="0">
                <a:solidFill>
                  <a:srgbClr val="0070C0"/>
                </a:solidFill>
                <a:latin typeface="+mn-ea"/>
                <a:ea typeface="+mn-ea"/>
              </a:rPr>
              <a:t>04</a:t>
            </a:r>
            <a:endParaRPr lang="ko-KR" altLang="en-US" sz="1800" b="1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166918" y="5572140"/>
            <a:ext cx="5472608" cy="86694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grpSp>
        <p:nvGrpSpPr>
          <p:cNvPr id="5" name="그룹 5"/>
          <p:cNvGrpSpPr/>
          <p:nvPr/>
        </p:nvGrpSpPr>
        <p:grpSpPr>
          <a:xfrm>
            <a:off x="427717" y="5265512"/>
            <a:ext cx="1522439" cy="306628"/>
            <a:chOff x="3970792" y="5979514"/>
            <a:chExt cx="1656184" cy="422756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3970792" y="5979514"/>
              <a:ext cx="1656184" cy="422756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실시간 채팅 문의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" name="타원형 설명선 1"/>
            <p:cNvSpPr/>
            <p:nvPr/>
          </p:nvSpPr>
          <p:spPr>
            <a:xfrm>
              <a:off x="5142872" y="6042229"/>
              <a:ext cx="432048" cy="289472"/>
            </a:xfrm>
            <a:prstGeom prst="wedgeEllipseCallou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ko-KR" altLang="en-US">
                <a:latin typeface="+mn-ea"/>
              </a:endParaRPr>
            </a:p>
          </p:txBody>
        </p:sp>
      </p:grpSp>
      <p:grpSp>
        <p:nvGrpSpPr>
          <p:cNvPr id="6" name="그룹 4"/>
          <p:cNvGrpSpPr/>
          <p:nvPr/>
        </p:nvGrpSpPr>
        <p:grpSpPr>
          <a:xfrm>
            <a:off x="429828" y="4825096"/>
            <a:ext cx="1522439" cy="309919"/>
            <a:chOff x="2202693" y="6153463"/>
            <a:chExt cx="1656184" cy="422756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2202693" y="6153463"/>
              <a:ext cx="1656184" cy="422756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        상담 신청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" name="모서리가 접힌 도형 2"/>
            <p:cNvSpPr/>
            <p:nvPr/>
          </p:nvSpPr>
          <p:spPr>
            <a:xfrm>
              <a:off x="3363440" y="6216179"/>
              <a:ext cx="277931" cy="289471"/>
            </a:xfrm>
            <a:prstGeom prst="foldedCorner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151751" y="6000768"/>
            <a:ext cx="32435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회사소개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|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인사말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|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이용약관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|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개인정보처리방침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91985" y="5786454"/>
            <a:ext cx="194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latin typeface="+mn-ea"/>
                <a:ea typeface="+mn-ea"/>
              </a:rPr>
              <a:t>투팩쓰</a:t>
            </a:r>
            <a:r>
              <a:rPr lang="ko-KR" altLang="en-US" sz="800" dirty="0" smtClean="0">
                <a:latin typeface="+mn-ea"/>
                <a:ea typeface="+mn-ea"/>
              </a:rPr>
              <a:t>  </a:t>
            </a:r>
            <a:r>
              <a:rPr lang="ko-KR" altLang="en-US" sz="800" dirty="0">
                <a:latin typeface="+mn-ea"/>
              </a:rPr>
              <a:t>제주도 서귀포시 </a:t>
            </a:r>
            <a:r>
              <a:rPr lang="en-US" altLang="ko-KR" sz="800" dirty="0" smtClean="0">
                <a:latin typeface="+mn-ea"/>
              </a:rPr>
              <a:t>XXXX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l"/>
            <a:r>
              <a:rPr lang="ko-KR" altLang="en-US" sz="800" dirty="0" smtClean="0">
                <a:latin typeface="+mn-ea"/>
                <a:ea typeface="+mn-ea"/>
              </a:rPr>
              <a:t>대표</a:t>
            </a:r>
            <a:r>
              <a:rPr lang="en-US" altLang="ko-KR" sz="800" dirty="0" smtClean="0">
                <a:latin typeface="+mn-ea"/>
                <a:ea typeface="+mn-ea"/>
              </a:rPr>
              <a:t>: </a:t>
            </a:r>
            <a:r>
              <a:rPr lang="ko-KR" altLang="en-US" sz="800" dirty="0" smtClean="0">
                <a:latin typeface="+mn-ea"/>
                <a:ea typeface="+mn-ea"/>
              </a:rPr>
              <a:t>김정운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l"/>
            <a:r>
              <a:rPr lang="ko-KR" altLang="en-US" sz="800" dirty="0" smtClean="0">
                <a:latin typeface="+mn-ea"/>
                <a:ea typeface="+mn-ea"/>
              </a:rPr>
              <a:t>대표번호 </a:t>
            </a:r>
            <a:r>
              <a:rPr lang="en-US" altLang="ko-KR" sz="800" dirty="0" smtClean="0">
                <a:latin typeface="+mn-ea"/>
                <a:ea typeface="+mn-ea"/>
              </a:rPr>
              <a:t>: 1688-1004</a:t>
            </a:r>
          </a:p>
          <a:p>
            <a:pPr algn="l"/>
            <a:r>
              <a:rPr lang="en-US" altLang="ko-KR" sz="800" dirty="0" smtClean="0">
                <a:latin typeface="+mn-ea"/>
                <a:ea typeface="+mn-ea"/>
              </a:rPr>
              <a:t>Copyright @ </a:t>
            </a:r>
            <a:r>
              <a:rPr lang="en-US" altLang="ko-KR" sz="800" dirty="0" err="1" smtClean="0">
                <a:latin typeface="+mn-ea"/>
                <a:ea typeface="+mn-ea"/>
              </a:rPr>
              <a:t>twopacks</a:t>
            </a:r>
            <a:r>
              <a:rPr lang="en-US" altLang="ko-KR" sz="800" dirty="0" smtClean="0">
                <a:latin typeface="+mn-ea"/>
                <a:ea typeface="+mn-ea"/>
              </a:rPr>
              <a:t> 2020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810388" y="595622"/>
            <a:ext cx="769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 smtClean="0">
                <a:solidFill>
                  <a:schemeClr val="bg1"/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238092" y="928670"/>
            <a:ext cx="1857388" cy="35719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LOGO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 flipV="1">
            <a:off x="2309794" y="1428736"/>
            <a:ext cx="5216628" cy="4571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38356" y="1142984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 smtClean="0">
                <a:latin typeface="+mn-ea"/>
                <a:ea typeface="+mn-ea"/>
              </a:rPr>
              <a:t>회원가입</a:t>
            </a:r>
          </a:p>
        </p:txBody>
      </p:sp>
      <p:sp>
        <p:nvSpPr>
          <p:cNvPr id="42" name="타원 41"/>
          <p:cNvSpPr/>
          <p:nvPr/>
        </p:nvSpPr>
        <p:spPr>
          <a:xfrm>
            <a:off x="3301138" y="2711819"/>
            <a:ext cx="100028" cy="10002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664633" y="2704619"/>
            <a:ext cx="100028" cy="10002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46128" y="2667831"/>
            <a:ext cx="3145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smtClean="0">
                <a:latin typeface="+mn-ea"/>
                <a:ea typeface="+mn-ea"/>
              </a:rPr>
              <a:t>남</a:t>
            </a:r>
            <a:endParaRPr lang="ko-KR" altLang="en-US" sz="700" dirty="0" smtClean="0">
              <a:latin typeface="+mn-ea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64661" y="2667831"/>
            <a:ext cx="3145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여</a:t>
            </a:r>
          </a:p>
        </p:txBody>
      </p:sp>
      <p:sp>
        <p:nvSpPr>
          <p:cNvPr id="46" name="타원 45"/>
          <p:cNvSpPr/>
          <p:nvPr/>
        </p:nvSpPr>
        <p:spPr>
          <a:xfrm>
            <a:off x="3321245" y="2739839"/>
            <a:ext cx="58822" cy="58822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310322" y="5143512"/>
            <a:ext cx="1207965" cy="303826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가입신청</a:t>
            </a:r>
            <a:endParaRPr lang="ko-KR" altLang="en-US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18A5ABF5-932D-4ED8-8645-B7F3ECC3FE98}"/>
              </a:ext>
            </a:extLst>
          </p:cNvPr>
          <p:cNvSpPr txBox="1"/>
          <p:nvPr/>
        </p:nvSpPr>
        <p:spPr>
          <a:xfrm>
            <a:off x="2359316" y="1714488"/>
            <a:ext cx="998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이름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*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7" name="사각형: 둥근 모서리 42">
            <a:extLst>
              <a:ext uri="{FF2B5EF4-FFF2-40B4-BE49-F238E27FC236}">
                <a16:creationId xmlns:a16="http://schemas.microsoft.com/office/drawing/2014/main" xmlns="" id="{1F541C64-2FDB-46C9-A3D9-C4876AF68055}"/>
              </a:ext>
            </a:extLst>
          </p:cNvPr>
          <p:cNvSpPr/>
          <p:nvPr/>
        </p:nvSpPr>
        <p:spPr>
          <a:xfrm>
            <a:off x="3430002" y="1714488"/>
            <a:ext cx="2094502" cy="27004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8A5ABF5-932D-4ED8-8645-B7F3ECC3FE98}"/>
              </a:ext>
            </a:extLst>
          </p:cNvPr>
          <p:cNvSpPr txBox="1"/>
          <p:nvPr/>
        </p:nvSpPr>
        <p:spPr>
          <a:xfrm>
            <a:off x="2359316" y="2682390"/>
            <a:ext cx="998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성별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*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A2A07404-6180-4BD9-B0A7-3D829FCF519C}"/>
              </a:ext>
            </a:extLst>
          </p:cNvPr>
          <p:cNvSpPr txBox="1"/>
          <p:nvPr/>
        </p:nvSpPr>
        <p:spPr>
          <a:xfrm>
            <a:off x="2309794" y="3046065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관심분류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9" name="사각형: 둥근 모서리 46">
            <a:extLst>
              <a:ext uri="{FF2B5EF4-FFF2-40B4-BE49-F238E27FC236}">
                <a16:creationId xmlns:a16="http://schemas.microsoft.com/office/drawing/2014/main" xmlns="" id="{D8AB269C-8ADA-40AC-B7CA-EA14ABC9BE18}"/>
              </a:ext>
            </a:extLst>
          </p:cNvPr>
          <p:cNvSpPr/>
          <p:nvPr/>
        </p:nvSpPr>
        <p:spPr>
          <a:xfrm>
            <a:off x="3309926" y="3000372"/>
            <a:ext cx="1472052" cy="27004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펫보험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0" name="이등변 삼각형 69">
            <a:extLst>
              <a:ext uri="{FF2B5EF4-FFF2-40B4-BE49-F238E27FC236}">
                <a16:creationId xmlns:a16="http://schemas.microsoft.com/office/drawing/2014/main" xmlns="" id="{07D21B6C-AD86-41B0-A515-A57088981AE0}"/>
              </a:ext>
            </a:extLst>
          </p:cNvPr>
          <p:cNvSpPr/>
          <p:nvPr/>
        </p:nvSpPr>
        <p:spPr>
          <a:xfrm rot="10800000">
            <a:off x="4595810" y="3078295"/>
            <a:ext cx="75623" cy="65192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18A5ABF5-932D-4ED8-8645-B7F3ECC3FE98}"/>
              </a:ext>
            </a:extLst>
          </p:cNvPr>
          <p:cNvSpPr txBox="1"/>
          <p:nvPr/>
        </p:nvSpPr>
        <p:spPr>
          <a:xfrm>
            <a:off x="2309794" y="3539646"/>
            <a:ext cx="998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생년월일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*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73" name="사각형: 둥근 모서리 42">
            <a:extLst>
              <a:ext uri="{FF2B5EF4-FFF2-40B4-BE49-F238E27FC236}">
                <a16:creationId xmlns:a16="http://schemas.microsoft.com/office/drawing/2014/main" xmlns="" id="{1F541C64-2FDB-46C9-A3D9-C4876AF68055}"/>
              </a:ext>
            </a:extLst>
          </p:cNvPr>
          <p:cNvSpPr/>
          <p:nvPr/>
        </p:nvSpPr>
        <p:spPr>
          <a:xfrm>
            <a:off x="3277693" y="3447563"/>
            <a:ext cx="729514" cy="27004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xmlns="" id="{07D21B6C-AD86-41B0-A515-A57088981AE0}"/>
              </a:ext>
            </a:extLst>
          </p:cNvPr>
          <p:cNvSpPr/>
          <p:nvPr/>
        </p:nvSpPr>
        <p:spPr>
          <a:xfrm rot="10800000">
            <a:off x="3818148" y="3549926"/>
            <a:ext cx="75623" cy="65192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367827" y="3472103"/>
            <a:ext cx="4411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1992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981934" y="3484897"/>
            <a:ext cx="3000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년</a:t>
            </a:r>
          </a:p>
        </p:txBody>
      </p:sp>
      <p:sp>
        <p:nvSpPr>
          <p:cNvPr id="82" name="사각형: 둥근 모서리 42">
            <a:extLst>
              <a:ext uri="{FF2B5EF4-FFF2-40B4-BE49-F238E27FC236}">
                <a16:creationId xmlns:a16="http://schemas.microsoft.com/office/drawing/2014/main" xmlns="" id="{1F541C64-2FDB-46C9-A3D9-C4876AF68055}"/>
              </a:ext>
            </a:extLst>
          </p:cNvPr>
          <p:cNvSpPr/>
          <p:nvPr/>
        </p:nvSpPr>
        <p:spPr>
          <a:xfrm>
            <a:off x="4223230" y="3447563"/>
            <a:ext cx="729514" cy="27004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xmlns="" id="{07D21B6C-AD86-41B0-A515-A57088981AE0}"/>
              </a:ext>
            </a:extLst>
          </p:cNvPr>
          <p:cNvSpPr/>
          <p:nvPr/>
        </p:nvSpPr>
        <p:spPr>
          <a:xfrm rot="10800000">
            <a:off x="4763685" y="3549926"/>
            <a:ext cx="75623" cy="65192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377484" y="3472103"/>
            <a:ext cx="3129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01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27471" y="3484897"/>
            <a:ext cx="3000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월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87" name="사각형: 둥근 모서리 42">
            <a:extLst>
              <a:ext uri="{FF2B5EF4-FFF2-40B4-BE49-F238E27FC236}">
                <a16:creationId xmlns:a16="http://schemas.microsoft.com/office/drawing/2014/main" xmlns="" id="{1F541C64-2FDB-46C9-A3D9-C4876AF68055}"/>
              </a:ext>
            </a:extLst>
          </p:cNvPr>
          <p:cNvSpPr/>
          <p:nvPr/>
        </p:nvSpPr>
        <p:spPr>
          <a:xfrm>
            <a:off x="5163122" y="3447563"/>
            <a:ext cx="729514" cy="27004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90" name="이등변 삼각형 89">
            <a:extLst>
              <a:ext uri="{FF2B5EF4-FFF2-40B4-BE49-F238E27FC236}">
                <a16:creationId xmlns:a16="http://schemas.microsoft.com/office/drawing/2014/main" xmlns="" id="{07D21B6C-AD86-41B0-A515-A57088981AE0}"/>
              </a:ext>
            </a:extLst>
          </p:cNvPr>
          <p:cNvSpPr/>
          <p:nvPr/>
        </p:nvSpPr>
        <p:spPr>
          <a:xfrm rot="10800000">
            <a:off x="5703577" y="3549926"/>
            <a:ext cx="75623" cy="65192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17376" y="3472103"/>
            <a:ext cx="3129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01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867363" y="3484897"/>
            <a:ext cx="3000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일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467919" y="1739316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김정운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18A5ABF5-932D-4ED8-8645-B7F3ECC3FE98}"/>
              </a:ext>
            </a:extLst>
          </p:cNvPr>
          <p:cNvSpPr txBox="1"/>
          <p:nvPr/>
        </p:nvSpPr>
        <p:spPr>
          <a:xfrm>
            <a:off x="2309794" y="3932152"/>
            <a:ext cx="998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전화번호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*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3" name="사각형: 둥근 모서리 42">
            <a:extLst>
              <a:ext uri="{FF2B5EF4-FFF2-40B4-BE49-F238E27FC236}">
                <a16:creationId xmlns:a16="http://schemas.microsoft.com/office/drawing/2014/main" xmlns="" id="{1F541C64-2FDB-46C9-A3D9-C4876AF68055}"/>
              </a:ext>
            </a:extLst>
          </p:cNvPr>
          <p:cNvSpPr/>
          <p:nvPr/>
        </p:nvSpPr>
        <p:spPr>
          <a:xfrm>
            <a:off x="3237604" y="3873340"/>
            <a:ext cx="720081" cy="27004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402608" y="3893605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010 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970241" y="3900680"/>
            <a:ext cx="2327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-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107" name="사각형: 둥근 모서리 42">
            <a:extLst>
              <a:ext uri="{FF2B5EF4-FFF2-40B4-BE49-F238E27FC236}">
                <a16:creationId xmlns:a16="http://schemas.microsoft.com/office/drawing/2014/main" xmlns="" id="{1F541C64-2FDB-46C9-A3D9-C4876AF68055}"/>
              </a:ext>
            </a:extLst>
          </p:cNvPr>
          <p:cNvSpPr/>
          <p:nvPr/>
        </p:nvSpPr>
        <p:spPr>
          <a:xfrm>
            <a:off x="4216427" y="3873340"/>
            <a:ext cx="720081" cy="27004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349370" y="3893605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1234 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949064" y="3900680"/>
            <a:ext cx="2327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-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110" name="사각형: 둥근 모서리 42">
            <a:extLst>
              <a:ext uri="{FF2B5EF4-FFF2-40B4-BE49-F238E27FC236}">
                <a16:creationId xmlns:a16="http://schemas.microsoft.com/office/drawing/2014/main" xmlns="" id="{1F541C64-2FDB-46C9-A3D9-C4876AF68055}"/>
              </a:ext>
            </a:extLst>
          </p:cNvPr>
          <p:cNvSpPr/>
          <p:nvPr/>
        </p:nvSpPr>
        <p:spPr>
          <a:xfrm>
            <a:off x="5181820" y="3873340"/>
            <a:ext cx="720081" cy="27004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314764" y="3893605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5678 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18A5ABF5-932D-4ED8-8645-B7F3ECC3FE98}"/>
              </a:ext>
            </a:extLst>
          </p:cNvPr>
          <p:cNvSpPr txBox="1"/>
          <p:nvPr/>
        </p:nvSpPr>
        <p:spPr>
          <a:xfrm>
            <a:off x="2309794" y="4341176"/>
            <a:ext cx="998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주소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*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45" name="사각형: 둥근 모서리 42">
            <a:extLst>
              <a:ext uri="{FF2B5EF4-FFF2-40B4-BE49-F238E27FC236}">
                <a16:creationId xmlns:a16="http://schemas.microsoft.com/office/drawing/2014/main" xmlns="" id="{1F541C64-2FDB-46C9-A3D9-C4876AF68055}"/>
              </a:ext>
            </a:extLst>
          </p:cNvPr>
          <p:cNvSpPr/>
          <p:nvPr/>
        </p:nvSpPr>
        <p:spPr>
          <a:xfrm>
            <a:off x="3238488" y="4301968"/>
            <a:ext cx="1071570" cy="27004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381496" y="4301968"/>
            <a:ext cx="785818" cy="25391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  <a:latin typeface="+mn-ea"/>
                <a:ea typeface="+mn-ea"/>
              </a:rPr>
              <a:t>우편번호</a:t>
            </a:r>
          </a:p>
        </p:txBody>
      </p:sp>
      <p:sp>
        <p:nvSpPr>
          <p:cNvPr id="147" name="사각형: 둥근 모서리 42">
            <a:extLst>
              <a:ext uri="{FF2B5EF4-FFF2-40B4-BE49-F238E27FC236}">
                <a16:creationId xmlns:a16="http://schemas.microsoft.com/office/drawing/2014/main" xmlns="" id="{1F541C64-2FDB-46C9-A3D9-C4876AF68055}"/>
              </a:ext>
            </a:extLst>
          </p:cNvPr>
          <p:cNvSpPr/>
          <p:nvPr/>
        </p:nvSpPr>
        <p:spPr>
          <a:xfrm>
            <a:off x="3238488" y="4587720"/>
            <a:ext cx="2928958" cy="27004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148" name="사각형: 둥근 모서리 42">
            <a:extLst>
              <a:ext uri="{FF2B5EF4-FFF2-40B4-BE49-F238E27FC236}">
                <a16:creationId xmlns:a16="http://schemas.microsoft.com/office/drawing/2014/main" xmlns="" id="{1F541C64-2FDB-46C9-A3D9-C4876AF68055}"/>
              </a:ext>
            </a:extLst>
          </p:cNvPr>
          <p:cNvSpPr/>
          <p:nvPr/>
        </p:nvSpPr>
        <p:spPr>
          <a:xfrm>
            <a:off x="3238488" y="4873472"/>
            <a:ext cx="2928958" cy="27004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xmlns="" id="{64FA608D-7034-449C-A281-4CF37A1C0107}"/>
              </a:ext>
            </a:extLst>
          </p:cNvPr>
          <p:cNvSpPr/>
          <p:nvPr/>
        </p:nvSpPr>
        <p:spPr>
          <a:xfrm>
            <a:off x="4310058" y="4230530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xmlns="" id="{64FA608D-7034-449C-A281-4CF37A1C0107}"/>
              </a:ext>
            </a:extLst>
          </p:cNvPr>
          <p:cNvSpPr/>
          <p:nvPr/>
        </p:nvSpPr>
        <p:spPr>
          <a:xfrm>
            <a:off x="6238884" y="4786322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xmlns="" id="{18A5ABF5-932D-4ED8-8645-B7F3ECC3FE98}"/>
              </a:ext>
            </a:extLst>
          </p:cNvPr>
          <p:cNvSpPr txBox="1"/>
          <p:nvPr/>
        </p:nvSpPr>
        <p:spPr>
          <a:xfrm>
            <a:off x="2359316" y="2071678"/>
            <a:ext cx="998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아이디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*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84" name="사각형: 둥근 모서리 42">
            <a:extLst>
              <a:ext uri="{FF2B5EF4-FFF2-40B4-BE49-F238E27FC236}">
                <a16:creationId xmlns:a16="http://schemas.microsoft.com/office/drawing/2014/main" xmlns="" id="{1F541C64-2FDB-46C9-A3D9-C4876AF68055}"/>
              </a:ext>
            </a:extLst>
          </p:cNvPr>
          <p:cNvSpPr/>
          <p:nvPr/>
        </p:nvSpPr>
        <p:spPr>
          <a:xfrm>
            <a:off x="3430002" y="2071678"/>
            <a:ext cx="2094502" cy="27004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18A5ABF5-932D-4ED8-8645-B7F3ECC3FE98}"/>
              </a:ext>
            </a:extLst>
          </p:cNvPr>
          <p:cNvSpPr txBox="1"/>
          <p:nvPr/>
        </p:nvSpPr>
        <p:spPr>
          <a:xfrm>
            <a:off x="2359316" y="2357430"/>
            <a:ext cx="998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비밀번호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*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87" name="사각형: 둥근 모서리 42">
            <a:extLst>
              <a:ext uri="{FF2B5EF4-FFF2-40B4-BE49-F238E27FC236}">
                <a16:creationId xmlns:a16="http://schemas.microsoft.com/office/drawing/2014/main" xmlns="" id="{1F541C64-2FDB-46C9-A3D9-C4876AF68055}"/>
              </a:ext>
            </a:extLst>
          </p:cNvPr>
          <p:cNvSpPr/>
          <p:nvPr/>
        </p:nvSpPr>
        <p:spPr>
          <a:xfrm>
            <a:off x="3430002" y="2357430"/>
            <a:ext cx="2094502" cy="27004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840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Group 220">
            <a:extLst>
              <a:ext uri="{FF2B5EF4-FFF2-40B4-BE49-F238E27FC236}">
                <a16:creationId xmlns:a16="http://schemas.microsoft.com/office/drawing/2014/main" xmlns="" id="{E314046B-C7AD-40D9-9E0D-21229AFA7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60011044"/>
              </p:ext>
            </p:extLst>
          </p:nvPr>
        </p:nvGraphicFramePr>
        <p:xfrm>
          <a:off x="7842250" y="525658"/>
          <a:ext cx="1958975" cy="2537460"/>
        </p:xfrm>
        <a:graphic>
          <a:graphicData uri="http://schemas.openxmlformats.org/drawingml/2006/table">
            <a:tbl>
              <a:tblPr/>
              <a:tblGrid>
                <a:gridCol w="301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보험 가입 페이지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우편번호 버튼 클릭 시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다음 우편번호 검색 </a:t>
                      </a:r>
                      <a:r>
                        <a:rPr lang="en-US" altLang="ko-KR" sz="800" baseline="0" dirty="0" err="1" smtClean="0"/>
                        <a:t>api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팝업이 보여진다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/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클릭 시</a:t>
                      </a:r>
                      <a:r>
                        <a:rPr lang="ko-KR" altLang="en-US" sz="800" baseline="0" dirty="0" smtClean="0"/>
                        <a:t> 필수 입력 항목을 검사한 후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정상적으로 입력 시 가입을 진행한다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/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72358276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709074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MEMO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마이페이지에선</a:t>
                      </a:r>
                      <a:endParaRPr lang="en-US" altLang="ko-KR" sz="800" baseline="0" dirty="0" smtClean="0"/>
                    </a:p>
                    <a:p>
                      <a:r>
                        <a:rPr lang="ko-KR" altLang="en-US" sz="800" baseline="0" dirty="0" smtClean="0"/>
                        <a:t>가입신청 버튼 </a:t>
                      </a:r>
                      <a:r>
                        <a:rPr lang="en-US" altLang="ko-KR" sz="800" baseline="0" dirty="0" smtClean="0"/>
                        <a:t>-&gt; </a:t>
                      </a:r>
                      <a:r>
                        <a:rPr lang="ko-KR" altLang="en-US" sz="800" baseline="0" dirty="0" smtClean="0"/>
                        <a:t>수정 </a:t>
                      </a:r>
                      <a:r>
                        <a:rPr lang="en-US" altLang="ko-KR" sz="800" baseline="0" dirty="0" smtClean="0"/>
                        <a:t>/ </a:t>
                      </a:r>
                      <a:r>
                        <a:rPr lang="ko-KR" altLang="en-US" sz="800" baseline="0" dirty="0" smtClean="0"/>
                        <a:t>회원탈퇴</a:t>
                      </a:r>
                      <a:endParaRPr lang="ko-KR" altLang="en-US" sz="800" dirty="0"/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7695755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166918" y="928670"/>
            <a:ext cx="5472608" cy="4572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00472" y="1386487"/>
            <a:ext cx="1944216" cy="506684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4488" y="1484784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b="1" dirty="0" err="1" smtClean="0">
                <a:latin typeface="+mn-ea"/>
                <a:ea typeface="+mn-ea"/>
              </a:rPr>
              <a:t>암보험</a:t>
            </a:r>
            <a:endParaRPr lang="ko-KR" altLang="en-US" sz="1200" b="1" dirty="0" smtClean="0">
              <a:latin typeface="+mn-ea"/>
              <a:ea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00472" y="3753040"/>
            <a:ext cx="1944216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4488" y="1892087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100% </a:t>
            </a:r>
            <a:r>
              <a:rPr lang="ko-KR" altLang="en-US" dirty="0" smtClean="0">
                <a:latin typeface="+mn-ea"/>
                <a:ea typeface="+mn-ea"/>
              </a:rPr>
              <a:t>안심 </a:t>
            </a:r>
            <a:r>
              <a:rPr lang="ko-KR" altLang="en-US" dirty="0" err="1" smtClean="0">
                <a:latin typeface="+mn-ea"/>
                <a:ea typeface="+mn-ea"/>
              </a:rPr>
              <a:t>암보험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72480" y="5715016"/>
            <a:ext cx="1800200" cy="64807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4488" y="585789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latin typeface="+mn-ea"/>
                <a:ea typeface="+mn-ea"/>
              </a:rPr>
              <a:t>1688-</a:t>
            </a:r>
            <a:r>
              <a:rPr lang="en-US" altLang="ko-KR" sz="1800" b="1" dirty="0" smtClean="0">
                <a:solidFill>
                  <a:srgbClr val="FF0000"/>
                </a:solidFill>
                <a:latin typeface="+mn-ea"/>
                <a:ea typeface="+mn-ea"/>
              </a:rPr>
              <a:t>10</a:t>
            </a:r>
            <a:r>
              <a:rPr lang="en-US" altLang="ko-KR" sz="1800" b="1" dirty="0" smtClean="0">
                <a:solidFill>
                  <a:srgbClr val="0070C0"/>
                </a:solidFill>
                <a:latin typeface="+mn-ea"/>
                <a:ea typeface="+mn-ea"/>
              </a:rPr>
              <a:t>04</a:t>
            </a:r>
            <a:endParaRPr lang="ko-KR" altLang="en-US" sz="1800" b="1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166918" y="5572140"/>
            <a:ext cx="5472608" cy="86694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grpSp>
        <p:nvGrpSpPr>
          <p:cNvPr id="5" name="그룹 5"/>
          <p:cNvGrpSpPr/>
          <p:nvPr/>
        </p:nvGrpSpPr>
        <p:grpSpPr>
          <a:xfrm>
            <a:off x="427717" y="5265512"/>
            <a:ext cx="1522439" cy="306628"/>
            <a:chOff x="3970792" y="5979514"/>
            <a:chExt cx="1656184" cy="422756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3970792" y="5979514"/>
              <a:ext cx="1656184" cy="422756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실시간 채팅 문의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" name="타원형 설명선 1"/>
            <p:cNvSpPr/>
            <p:nvPr/>
          </p:nvSpPr>
          <p:spPr>
            <a:xfrm>
              <a:off x="5142872" y="6042229"/>
              <a:ext cx="432048" cy="289472"/>
            </a:xfrm>
            <a:prstGeom prst="wedgeEllipseCallou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ko-KR" altLang="en-US">
                <a:latin typeface="+mn-ea"/>
              </a:endParaRPr>
            </a:p>
          </p:txBody>
        </p:sp>
      </p:grpSp>
      <p:grpSp>
        <p:nvGrpSpPr>
          <p:cNvPr id="6" name="그룹 4"/>
          <p:cNvGrpSpPr/>
          <p:nvPr/>
        </p:nvGrpSpPr>
        <p:grpSpPr>
          <a:xfrm>
            <a:off x="429828" y="4825096"/>
            <a:ext cx="1522439" cy="309919"/>
            <a:chOff x="2202693" y="6153463"/>
            <a:chExt cx="1656184" cy="422756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2202693" y="6153463"/>
              <a:ext cx="1656184" cy="422756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        상담 신청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" name="모서리가 접힌 도형 2"/>
            <p:cNvSpPr/>
            <p:nvPr/>
          </p:nvSpPr>
          <p:spPr>
            <a:xfrm>
              <a:off x="3363440" y="6216179"/>
              <a:ext cx="277931" cy="289471"/>
            </a:xfrm>
            <a:prstGeom prst="foldedCorner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151751" y="6000768"/>
            <a:ext cx="32435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회사소개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|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인사말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|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이용약관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|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개인정보처리방침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91985" y="5786454"/>
            <a:ext cx="194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latin typeface="+mn-ea"/>
                <a:ea typeface="+mn-ea"/>
              </a:rPr>
              <a:t>투팩쓰</a:t>
            </a:r>
            <a:r>
              <a:rPr lang="ko-KR" altLang="en-US" sz="800" dirty="0" smtClean="0">
                <a:latin typeface="+mn-ea"/>
                <a:ea typeface="+mn-ea"/>
              </a:rPr>
              <a:t>  </a:t>
            </a:r>
            <a:r>
              <a:rPr lang="ko-KR" altLang="en-US" sz="800" dirty="0">
                <a:latin typeface="+mn-ea"/>
              </a:rPr>
              <a:t>제주도 서귀포시 </a:t>
            </a:r>
            <a:r>
              <a:rPr lang="en-US" altLang="ko-KR" sz="800" dirty="0" smtClean="0">
                <a:latin typeface="+mn-ea"/>
              </a:rPr>
              <a:t>XXXX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l"/>
            <a:r>
              <a:rPr lang="ko-KR" altLang="en-US" sz="800" dirty="0" smtClean="0">
                <a:latin typeface="+mn-ea"/>
                <a:ea typeface="+mn-ea"/>
              </a:rPr>
              <a:t>대표</a:t>
            </a:r>
            <a:r>
              <a:rPr lang="en-US" altLang="ko-KR" sz="800" dirty="0" smtClean="0">
                <a:latin typeface="+mn-ea"/>
                <a:ea typeface="+mn-ea"/>
              </a:rPr>
              <a:t>: </a:t>
            </a:r>
            <a:r>
              <a:rPr lang="ko-KR" altLang="en-US" sz="800" dirty="0" smtClean="0">
                <a:latin typeface="+mn-ea"/>
                <a:ea typeface="+mn-ea"/>
              </a:rPr>
              <a:t>김정운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l"/>
            <a:r>
              <a:rPr lang="ko-KR" altLang="en-US" sz="800" dirty="0" smtClean="0">
                <a:latin typeface="+mn-ea"/>
                <a:ea typeface="+mn-ea"/>
              </a:rPr>
              <a:t>대표번호 </a:t>
            </a:r>
            <a:r>
              <a:rPr lang="en-US" altLang="ko-KR" sz="800" dirty="0" smtClean="0">
                <a:latin typeface="+mn-ea"/>
                <a:ea typeface="+mn-ea"/>
              </a:rPr>
              <a:t>: 1688-1004</a:t>
            </a:r>
          </a:p>
          <a:p>
            <a:pPr algn="l"/>
            <a:r>
              <a:rPr lang="en-US" altLang="ko-KR" sz="800" dirty="0" smtClean="0">
                <a:latin typeface="+mn-ea"/>
                <a:ea typeface="+mn-ea"/>
              </a:rPr>
              <a:t>Copyright @ </a:t>
            </a:r>
            <a:r>
              <a:rPr lang="en-US" altLang="ko-KR" sz="800" dirty="0" err="1" smtClean="0">
                <a:latin typeface="+mn-ea"/>
                <a:ea typeface="+mn-ea"/>
              </a:rPr>
              <a:t>twopacks</a:t>
            </a:r>
            <a:r>
              <a:rPr lang="en-US" altLang="ko-KR" sz="800" dirty="0" smtClean="0">
                <a:latin typeface="+mn-ea"/>
                <a:ea typeface="+mn-ea"/>
              </a:rPr>
              <a:t> 2020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810388" y="595622"/>
            <a:ext cx="769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 smtClean="0">
                <a:solidFill>
                  <a:schemeClr val="bg1"/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238092" y="928670"/>
            <a:ext cx="1857388" cy="35719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LOGO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 flipV="1">
            <a:off x="2309794" y="1428736"/>
            <a:ext cx="5216628" cy="4571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38356" y="1142984"/>
            <a:ext cx="2286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 err="1" smtClean="0">
                <a:latin typeface="+mn-ea"/>
                <a:ea typeface="+mn-ea"/>
              </a:rPr>
              <a:t>암보험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| 100% </a:t>
            </a:r>
            <a:r>
              <a:rPr lang="ko-KR" altLang="en-US" sz="1200" dirty="0" smtClean="0">
                <a:latin typeface="+mn-ea"/>
                <a:ea typeface="+mn-ea"/>
              </a:rPr>
              <a:t>안심 </a:t>
            </a:r>
            <a:r>
              <a:rPr lang="ko-KR" altLang="en-US" sz="1200" dirty="0" err="1" smtClean="0">
                <a:latin typeface="+mn-ea"/>
                <a:ea typeface="+mn-ea"/>
              </a:rPr>
              <a:t>암보험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310322" y="3000372"/>
            <a:ext cx="1207965" cy="303826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가입신청</a:t>
            </a:r>
            <a:endParaRPr lang="ko-KR" altLang="en-US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18A5ABF5-932D-4ED8-8645-B7F3ECC3FE98}"/>
              </a:ext>
            </a:extLst>
          </p:cNvPr>
          <p:cNvSpPr txBox="1"/>
          <p:nvPr/>
        </p:nvSpPr>
        <p:spPr>
          <a:xfrm>
            <a:off x="4238620" y="3000372"/>
            <a:ext cx="1998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3"/>
                </a:solidFill>
                <a:latin typeface="+mn-ea"/>
                <a:ea typeface="+mn-ea"/>
              </a:rPr>
              <a:t>\ 20,000,000</a:t>
            </a:r>
            <a:endParaRPr lang="ko-KR" altLang="en-US" sz="1600" b="1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6738950" y="571480"/>
            <a:ext cx="857256" cy="265334"/>
            <a:chOff x="6810392" y="857232"/>
            <a:chExt cx="769352" cy="285752"/>
          </a:xfrm>
        </p:grpSpPr>
        <p:sp>
          <p:nvSpPr>
            <p:cNvPr id="74" name="직사각형 73"/>
            <p:cNvSpPr/>
            <p:nvPr/>
          </p:nvSpPr>
          <p:spPr>
            <a:xfrm>
              <a:off x="7041194" y="857232"/>
              <a:ext cx="538546" cy="285752"/>
            </a:xfrm>
            <a:prstGeom prst="rect">
              <a:avLst/>
            </a:prstGeom>
            <a:solidFill>
              <a:schemeClr val="tx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ko-KR" altLang="en-US" sz="600">
                <a:latin typeface="+mn-ea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810392" y="881374"/>
              <a:ext cx="769352" cy="23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800" dirty="0" smtClean="0">
                  <a:solidFill>
                    <a:schemeClr val="bg1"/>
                  </a:solidFill>
                  <a:latin typeface="+mn-ea"/>
                  <a:ea typeface="+mn-ea"/>
                </a:rPr>
                <a:t>로그아웃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4595806" y="57148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latin typeface="+mn-ea"/>
                <a:ea typeface="+mn-ea"/>
              </a:rPr>
              <a:t>김정운</a:t>
            </a:r>
            <a:r>
              <a:rPr lang="ko-KR" altLang="en-US" dirty="0" smtClean="0">
                <a:latin typeface="+mn-ea"/>
                <a:ea typeface="+mn-ea"/>
              </a:rPr>
              <a:t> 님 환영합니다</a:t>
            </a:r>
            <a:r>
              <a:rPr lang="en-US" altLang="ko-KR" dirty="0" smtClean="0">
                <a:latin typeface="+mn-ea"/>
                <a:ea typeface="+mn-ea"/>
              </a:rPr>
              <a:t>!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810252" y="57148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latin typeface="+mn-ea"/>
                <a:ea typeface="+mn-ea"/>
              </a:rPr>
              <a:t>내 보험 </a:t>
            </a:r>
            <a:r>
              <a:rPr lang="en-US" altLang="ko-KR" b="1" dirty="0" smtClean="0">
                <a:latin typeface="+mn-ea"/>
                <a:ea typeface="+mn-ea"/>
              </a:rPr>
              <a:t>| </a:t>
            </a:r>
            <a:r>
              <a:rPr lang="ko-KR" altLang="en-US" b="1" dirty="0" err="1" smtClean="0">
                <a:latin typeface="+mn-ea"/>
                <a:ea typeface="+mn-ea"/>
              </a:rPr>
              <a:t>마이페이지</a:t>
            </a:r>
            <a:endParaRPr lang="ko-KR" altLang="en-US" b="1" dirty="0" smtClean="0">
              <a:latin typeface="+mn-ea"/>
              <a:ea typeface="+mn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309794" y="1643050"/>
            <a:ext cx="2214578" cy="128588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이미지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667248" y="1643050"/>
            <a:ext cx="2857520" cy="128588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소개글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8409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Group 220">
            <a:extLst>
              <a:ext uri="{FF2B5EF4-FFF2-40B4-BE49-F238E27FC236}">
                <a16:creationId xmlns:a16="http://schemas.microsoft.com/office/drawing/2014/main" xmlns="" id="{E314046B-C7AD-40D9-9E0D-21229AFA7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60011044"/>
              </p:ext>
            </p:extLst>
          </p:nvPr>
        </p:nvGraphicFramePr>
        <p:xfrm>
          <a:off x="7842250" y="525658"/>
          <a:ext cx="1958975" cy="2537460"/>
        </p:xfrm>
        <a:graphic>
          <a:graphicData uri="http://schemas.openxmlformats.org/drawingml/2006/table">
            <a:tbl>
              <a:tblPr/>
              <a:tblGrid>
                <a:gridCol w="301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 보험 페이지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우편번호 버튼 클릭 시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다음 우편번호 검색 </a:t>
                      </a:r>
                      <a:r>
                        <a:rPr lang="en-US" altLang="ko-KR" sz="800" baseline="0" dirty="0" err="1" smtClean="0"/>
                        <a:t>api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팝업이 보여진다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/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클릭 시</a:t>
                      </a:r>
                      <a:r>
                        <a:rPr lang="ko-KR" altLang="en-US" sz="800" baseline="0" dirty="0" smtClean="0"/>
                        <a:t> 필수 입력 항목을 검사한 후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정상적으로 입력 시 가입을 진행한다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/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72358276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709074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MEMO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마이페이지에선</a:t>
                      </a:r>
                      <a:endParaRPr lang="en-US" altLang="ko-KR" sz="800" baseline="0" dirty="0" smtClean="0"/>
                    </a:p>
                    <a:p>
                      <a:r>
                        <a:rPr lang="ko-KR" altLang="en-US" sz="800" baseline="0" dirty="0" smtClean="0"/>
                        <a:t>가입신청 버튼 </a:t>
                      </a:r>
                      <a:r>
                        <a:rPr lang="en-US" altLang="ko-KR" sz="800" baseline="0" dirty="0" smtClean="0"/>
                        <a:t>-&gt; </a:t>
                      </a:r>
                      <a:r>
                        <a:rPr lang="ko-KR" altLang="en-US" sz="800" baseline="0" dirty="0" smtClean="0"/>
                        <a:t>수정 </a:t>
                      </a:r>
                      <a:r>
                        <a:rPr lang="en-US" altLang="ko-KR" sz="800" baseline="0" dirty="0" smtClean="0"/>
                        <a:t>/ </a:t>
                      </a:r>
                      <a:r>
                        <a:rPr lang="ko-KR" altLang="en-US" sz="800" baseline="0" dirty="0" smtClean="0"/>
                        <a:t>회원탈퇴</a:t>
                      </a:r>
                      <a:endParaRPr lang="ko-KR" altLang="en-US" sz="800" dirty="0"/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7695755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166918" y="928670"/>
            <a:ext cx="5472608" cy="4572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00472" y="1386487"/>
            <a:ext cx="1944216" cy="506684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4488" y="1484784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b="1" dirty="0" smtClean="0">
                <a:latin typeface="+mn-ea"/>
                <a:ea typeface="+mn-ea"/>
              </a:rPr>
              <a:t>내 보험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00472" y="3753040"/>
            <a:ext cx="1944216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4488" y="1892087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내 보험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72480" y="5715016"/>
            <a:ext cx="1800200" cy="64807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4488" y="585789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latin typeface="+mn-ea"/>
                <a:ea typeface="+mn-ea"/>
              </a:rPr>
              <a:t>1688-</a:t>
            </a:r>
            <a:r>
              <a:rPr lang="en-US" altLang="ko-KR" sz="1800" b="1" dirty="0" smtClean="0">
                <a:solidFill>
                  <a:srgbClr val="FF0000"/>
                </a:solidFill>
                <a:latin typeface="+mn-ea"/>
                <a:ea typeface="+mn-ea"/>
              </a:rPr>
              <a:t>10</a:t>
            </a:r>
            <a:r>
              <a:rPr lang="en-US" altLang="ko-KR" sz="1800" b="1" dirty="0" smtClean="0">
                <a:solidFill>
                  <a:srgbClr val="0070C0"/>
                </a:solidFill>
                <a:latin typeface="+mn-ea"/>
                <a:ea typeface="+mn-ea"/>
              </a:rPr>
              <a:t>04</a:t>
            </a:r>
            <a:endParaRPr lang="ko-KR" altLang="en-US" sz="1800" b="1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166918" y="5572140"/>
            <a:ext cx="5472608" cy="86694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grpSp>
        <p:nvGrpSpPr>
          <p:cNvPr id="5" name="그룹 5"/>
          <p:cNvGrpSpPr/>
          <p:nvPr/>
        </p:nvGrpSpPr>
        <p:grpSpPr>
          <a:xfrm>
            <a:off x="427717" y="5265512"/>
            <a:ext cx="1522439" cy="306628"/>
            <a:chOff x="3970792" y="5979514"/>
            <a:chExt cx="1656184" cy="422756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3970792" y="5979514"/>
              <a:ext cx="1656184" cy="422756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실시간 채팅 문의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" name="타원형 설명선 1"/>
            <p:cNvSpPr/>
            <p:nvPr/>
          </p:nvSpPr>
          <p:spPr>
            <a:xfrm>
              <a:off x="5142872" y="6042229"/>
              <a:ext cx="432048" cy="289472"/>
            </a:xfrm>
            <a:prstGeom prst="wedgeEllipseCallou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ko-KR" altLang="en-US">
                <a:latin typeface="+mn-ea"/>
              </a:endParaRPr>
            </a:p>
          </p:txBody>
        </p:sp>
      </p:grpSp>
      <p:grpSp>
        <p:nvGrpSpPr>
          <p:cNvPr id="6" name="그룹 4"/>
          <p:cNvGrpSpPr/>
          <p:nvPr/>
        </p:nvGrpSpPr>
        <p:grpSpPr>
          <a:xfrm>
            <a:off x="429828" y="4825096"/>
            <a:ext cx="1522439" cy="309919"/>
            <a:chOff x="2202693" y="6153463"/>
            <a:chExt cx="1656184" cy="422756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2202693" y="6153463"/>
              <a:ext cx="1656184" cy="422756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        상담 신청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" name="모서리가 접힌 도형 2"/>
            <p:cNvSpPr/>
            <p:nvPr/>
          </p:nvSpPr>
          <p:spPr>
            <a:xfrm>
              <a:off x="3363440" y="6216179"/>
              <a:ext cx="277931" cy="289471"/>
            </a:xfrm>
            <a:prstGeom prst="foldedCorner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151751" y="6000768"/>
            <a:ext cx="32435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회사소개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|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인사말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|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이용약관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|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개인정보처리방침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91985" y="5786454"/>
            <a:ext cx="194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latin typeface="+mn-ea"/>
                <a:ea typeface="+mn-ea"/>
              </a:rPr>
              <a:t>투팩쓰</a:t>
            </a:r>
            <a:r>
              <a:rPr lang="ko-KR" altLang="en-US" sz="800" dirty="0" smtClean="0">
                <a:latin typeface="+mn-ea"/>
                <a:ea typeface="+mn-ea"/>
              </a:rPr>
              <a:t>  </a:t>
            </a:r>
            <a:r>
              <a:rPr lang="ko-KR" altLang="en-US" sz="800" dirty="0">
                <a:latin typeface="+mn-ea"/>
              </a:rPr>
              <a:t>제주도 서귀포시 </a:t>
            </a:r>
            <a:r>
              <a:rPr lang="en-US" altLang="ko-KR" sz="800" dirty="0" smtClean="0">
                <a:latin typeface="+mn-ea"/>
              </a:rPr>
              <a:t>XXXX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l"/>
            <a:r>
              <a:rPr lang="ko-KR" altLang="en-US" sz="800" dirty="0" smtClean="0">
                <a:latin typeface="+mn-ea"/>
                <a:ea typeface="+mn-ea"/>
              </a:rPr>
              <a:t>대표</a:t>
            </a:r>
            <a:r>
              <a:rPr lang="en-US" altLang="ko-KR" sz="800" dirty="0" smtClean="0">
                <a:latin typeface="+mn-ea"/>
                <a:ea typeface="+mn-ea"/>
              </a:rPr>
              <a:t>: </a:t>
            </a:r>
            <a:r>
              <a:rPr lang="ko-KR" altLang="en-US" sz="800" dirty="0" smtClean="0">
                <a:latin typeface="+mn-ea"/>
                <a:ea typeface="+mn-ea"/>
              </a:rPr>
              <a:t>김정운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l"/>
            <a:r>
              <a:rPr lang="ko-KR" altLang="en-US" sz="800" dirty="0" smtClean="0">
                <a:latin typeface="+mn-ea"/>
                <a:ea typeface="+mn-ea"/>
              </a:rPr>
              <a:t>대표번호 </a:t>
            </a:r>
            <a:r>
              <a:rPr lang="en-US" altLang="ko-KR" sz="800" dirty="0" smtClean="0">
                <a:latin typeface="+mn-ea"/>
                <a:ea typeface="+mn-ea"/>
              </a:rPr>
              <a:t>: 1688-1004</a:t>
            </a:r>
          </a:p>
          <a:p>
            <a:pPr algn="l"/>
            <a:r>
              <a:rPr lang="en-US" altLang="ko-KR" sz="800" dirty="0" smtClean="0">
                <a:latin typeface="+mn-ea"/>
                <a:ea typeface="+mn-ea"/>
              </a:rPr>
              <a:t>Copyright @ </a:t>
            </a:r>
            <a:r>
              <a:rPr lang="en-US" altLang="ko-KR" sz="800" dirty="0" err="1" smtClean="0">
                <a:latin typeface="+mn-ea"/>
                <a:ea typeface="+mn-ea"/>
              </a:rPr>
              <a:t>twopacks</a:t>
            </a:r>
            <a:r>
              <a:rPr lang="en-US" altLang="ko-KR" sz="800" dirty="0" smtClean="0">
                <a:latin typeface="+mn-ea"/>
                <a:ea typeface="+mn-ea"/>
              </a:rPr>
              <a:t> 2020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810388" y="595622"/>
            <a:ext cx="769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 smtClean="0">
                <a:solidFill>
                  <a:schemeClr val="bg1"/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238092" y="928670"/>
            <a:ext cx="1857388" cy="35719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LOGO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 flipV="1">
            <a:off x="2309794" y="1428736"/>
            <a:ext cx="5216628" cy="4571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38356" y="1142984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 smtClean="0">
                <a:latin typeface="+mn-ea"/>
                <a:ea typeface="+mn-ea"/>
              </a:rPr>
              <a:t>내 보험</a:t>
            </a:r>
          </a:p>
        </p:txBody>
      </p:sp>
      <p:grpSp>
        <p:nvGrpSpPr>
          <p:cNvPr id="72" name="그룹 71"/>
          <p:cNvGrpSpPr/>
          <p:nvPr/>
        </p:nvGrpSpPr>
        <p:grpSpPr>
          <a:xfrm>
            <a:off x="6881826" y="571480"/>
            <a:ext cx="714380" cy="265334"/>
            <a:chOff x="6810392" y="857232"/>
            <a:chExt cx="769352" cy="285752"/>
          </a:xfrm>
        </p:grpSpPr>
        <p:sp>
          <p:nvSpPr>
            <p:cNvPr id="74" name="직사각형 73"/>
            <p:cNvSpPr/>
            <p:nvPr/>
          </p:nvSpPr>
          <p:spPr>
            <a:xfrm>
              <a:off x="7041194" y="857232"/>
              <a:ext cx="538546" cy="285752"/>
            </a:xfrm>
            <a:prstGeom prst="rect">
              <a:avLst/>
            </a:prstGeom>
            <a:solidFill>
              <a:schemeClr val="tx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ko-KR" altLang="en-US" sz="600">
                <a:latin typeface="+mn-ea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810392" y="881374"/>
              <a:ext cx="769352" cy="23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800" dirty="0" smtClean="0">
                  <a:solidFill>
                    <a:schemeClr val="bg1"/>
                  </a:solidFill>
                  <a:latin typeface="+mn-ea"/>
                  <a:ea typeface="+mn-ea"/>
                </a:rPr>
                <a:t>로그아웃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4595806" y="57148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latin typeface="+mn-ea"/>
                <a:ea typeface="+mn-ea"/>
              </a:rPr>
              <a:t>김정운</a:t>
            </a:r>
            <a:r>
              <a:rPr lang="ko-KR" altLang="en-US" dirty="0" smtClean="0">
                <a:latin typeface="+mn-ea"/>
                <a:ea typeface="+mn-ea"/>
              </a:rPr>
              <a:t> 님 환영합니다</a:t>
            </a:r>
            <a:r>
              <a:rPr lang="en-US" altLang="ko-KR" dirty="0" smtClean="0">
                <a:latin typeface="+mn-ea"/>
                <a:ea typeface="+mn-ea"/>
              </a:rPr>
              <a:t>!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810252" y="57148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latin typeface="+mn-ea"/>
                <a:ea typeface="+mn-ea"/>
              </a:rPr>
              <a:t>내 보험 </a:t>
            </a:r>
            <a:r>
              <a:rPr lang="en-US" altLang="ko-KR" b="1" dirty="0" smtClean="0">
                <a:latin typeface="+mn-ea"/>
                <a:ea typeface="+mn-ea"/>
              </a:rPr>
              <a:t>| </a:t>
            </a:r>
            <a:r>
              <a:rPr lang="ko-KR" altLang="en-US" b="1" dirty="0" err="1" smtClean="0">
                <a:latin typeface="+mn-ea"/>
                <a:ea typeface="+mn-ea"/>
              </a:rPr>
              <a:t>마이페이지</a:t>
            </a:r>
            <a:endParaRPr lang="ko-KR" altLang="en-US" b="1" dirty="0" smtClean="0">
              <a:latin typeface="+mn-ea"/>
              <a:ea typeface="+mn-ea"/>
            </a:endParaRPr>
          </a:p>
        </p:txBody>
      </p:sp>
      <p:graphicFrame>
        <p:nvGraphicFramePr>
          <p:cNvPr id="88" name="표 4">
            <a:extLst>
              <a:ext uri="{FF2B5EF4-FFF2-40B4-BE49-F238E27FC236}">
                <a16:creationId xmlns:a16="http://schemas.microsoft.com/office/drawing/2014/main" xmlns="" id="{C90FA645-0960-4304-AD38-997A70261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71094398"/>
              </p:ext>
            </p:extLst>
          </p:nvPr>
        </p:nvGraphicFramePr>
        <p:xfrm>
          <a:off x="2309792" y="1700808"/>
          <a:ext cx="5214974" cy="7405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899">
                  <a:extLst>
                    <a:ext uri="{9D8B030D-6E8A-4147-A177-3AD203B41FA5}">
                      <a16:colId xmlns:a16="http://schemas.microsoft.com/office/drawing/2014/main" xmlns="" val="3987673167"/>
                    </a:ext>
                  </a:extLst>
                </a:gridCol>
                <a:gridCol w="711673">
                  <a:extLst>
                    <a:ext uri="{9D8B030D-6E8A-4147-A177-3AD203B41FA5}">
                      <a16:colId xmlns:a16="http://schemas.microsoft.com/office/drawing/2014/main" xmlns="" val="1356943491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xmlns="" val="1401854366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xmlns="" val="908860939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xmlns="" val="2390110523"/>
                    </a:ext>
                  </a:extLst>
                </a:gridCol>
                <a:gridCol w="928692"/>
              </a:tblGrid>
              <a:tr h="246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No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카테고리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보험명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보험료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가입일시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만료일시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5546754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/>
                        <a:t>펫보험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100%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보장 안심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펫보험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500,000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2020.08.24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2021.08.24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68830940"/>
                  </a:ext>
                </a:extLst>
              </a:tr>
              <a:tr h="24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/>
                        <a:t>암보험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100%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보장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암보험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20,000,000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2020.08.24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2090.08.24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30544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28409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Group 220">
            <a:extLst>
              <a:ext uri="{FF2B5EF4-FFF2-40B4-BE49-F238E27FC236}">
                <a16:creationId xmlns:a16="http://schemas.microsoft.com/office/drawing/2014/main" xmlns="" id="{E314046B-C7AD-40D9-9E0D-21229AFA7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67356882"/>
              </p:ext>
            </p:extLst>
          </p:nvPr>
        </p:nvGraphicFramePr>
        <p:xfrm>
          <a:off x="7842250" y="525658"/>
          <a:ext cx="1958975" cy="2584450"/>
        </p:xfrm>
        <a:graphic>
          <a:graphicData uri="http://schemas.openxmlformats.org/drawingml/2006/table">
            <a:tbl>
              <a:tblPr/>
              <a:tblGrid>
                <a:gridCol w="301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상담 신청 페이지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상담 신청자 이름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상담 신청자 성별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상담 카테고리 선택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상담 신청자 생년월일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상담 신청자 전화번호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문의 내용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72358276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답변형태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709074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08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상담 신청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769575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ETC</a:t>
                      </a: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0490290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7788036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15847" y="620688"/>
            <a:ext cx="6985425" cy="576983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 flipV="1">
            <a:off x="671587" y="1061968"/>
            <a:ext cx="6513662" cy="4571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3241" y="799333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 smtClean="0">
                <a:latin typeface="+mn-ea"/>
                <a:ea typeface="+mn-ea"/>
              </a:rPr>
              <a:t>상담 신청</a:t>
            </a:r>
          </a:p>
        </p:txBody>
      </p:sp>
      <p:sp>
        <p:nvSpPr>
          <p:cNvPr id="23" name="타원 22"/>
          <p:cNvSpPr/>
          <p:nvPr/>
        </p:nvSpPr>
        <p:spPr>
          <a:xfrm>
            <a:off x="2014685" y="1970016"/>
            <a:ext cx="100028" cy="10002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378180" y="1962816"/>
            <a:ext cx="100028" cy="10002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59675" y="1926028"/>
            <a:ext cx="3145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smtClean="0">
                <a:latin typeface="+mn-ea"/>
                <a:ea typeface="+mn-ea"/>
              </a:rPr>
              <a:t>남</a:t>
            </a:r>
            <a:endParaRPr lang="ko-KR" altLang="en-US" sz="700" dirty="0" smtClean="0"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78208" y="1926028"/>
            <a:ext cx="3145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여</a:t>
            </a:r>
          </a:p>
        </p:txBody>
      </p:sp>
      <p:sp>
        <p:nvSpPr>
          <p:cNvPr id="33" name="타원 32"/>
          <p:cNvSpPr/>
          <p:nvPr/>
        </p:nvSpPr>
        <p:spPr>
          <a:xfrm>
            <a:off x="2034792" y="1998036"/>
            <a:ext cx="58822" cy="58822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974653" y="6035858"/>
            <a:ext cx="1207965" cy="303826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상담신청</a:t>
            </a:r>
            <a:endParaRPr lang="ko-KR" altLang="en-US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38849" y="1205949"/>
            <a:ext cx="6446400" cy="47525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18A5ABF5-932D-4ED8-8645-B7F3ECC3FE98}"/>
              </a:ext>
            </a:extLst>
          </p:cNvPr>
          <p:cNvSpPr txBox="1"/>
          <p:nvPr/>
        </p:nvSpPr>
        <p:spPr>
          <a:xfrm>
            <a:off x="929987" y="1441576"/>
            <a:ext cx="998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+mn-ea"/>
                <a:ea typeface="+mn-ea"/>
              </a:rPr>
              <a:t>이름</a:t>
            </a:r>
          </a:p>
        </p:txBody>
      </p:sp>
      <p:sp>
        <p:nvSpPr>
          <p:cNvPr id="45" name="사각형: 둥근 모서리 42">
            <a:extLst>
              <a:ext uri="{FF2B5EF4-FFF2-40B4-BE49-F238E27FC236}">
                <a16:creationId xmlns:a16="http://schemas.microsoft.com/office/drawing/2014/main" xmlns="" id="{1F541C64-2FDB-46C9-A3D9-C4876AF68055}"/>
              </a:ext>
            </a:extLst>
          </p:cNvPr>
          <p:cNvSpPr/>
          <p:nvPr/>
        </p:nvSpPr>
        <p:spPr>
          <a:xfrm>
            <a:off x="2000673" y="1421972"/>
            <a:ext cx="2736304" cy="27004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CC2398E3-FAE4-4D3F-9D16-ABAB8FDA3C59}"/>
              </a:ext>
            </a:extLst>
          </p:cNvPr>
          <p:cNvCxnSpPr>
            <a:cxnSpLocks/>
          </p:cNvCxnSpPr>
          <p:nvPr/>
        </p:nvCxnSpPr>
        <p:spPr>
          <a:xfrm>
            <a:off x="848545" y="1782012"/>
            <a:ext cx="61206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18A5ABF5-932D-4ED8-8645-B7F3ECC3FE98}"/>
              </a:ext>
            </a:extLst>
          </p:cNvPr>
          <p:cNvSpPr txBox="1"/>
          <p:nvPr/>
        </p:nvSpPr>
        <p:spPr>
          <a:xfrm>
            <a:off x="929987" y="1901379"/>
            <a:ext cx="998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성별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CC2398E3-FAE4-4D3F-9D16-ABAB8FDA3C59}"/>
              </a:ext>
            </a:extLst>
          </p:cNvPr>
          <p:cNvCxnSpPr>
            <a:cxnSpLocks/>
          </p:cNvCxnSpPr>
          <p:nvPr/>
        </p:nvCxnSpPr>
        <p:spPr>
          <a:xfrm>
            <a:off x="848545" y="2214060"/>
            <a:ext cx="61206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ADA1869B-F3CF-481D-BC42-A8E8145D91AA}"/>
              </a:ext>
            </a:extLst>
          </p:cNvPr>
          <p:cNvGrpSpPr/>
          <p:nvPr/>
        </p:nvGrpSpPr>
        <p:grpSpPr>
          <a:xfrm>
            <a:off x="848545" y="2370021"/>
            <a:ext cx="6120680" cy="420103"/>
            <a:chOff x="407943" y="1181111"/>
            <a:chExt cx="6120680" cy="420103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50C76E94-E59F-4FAD-BA89-11335163FF70}"/>
                </a:ext>
              </a:extLst>
            </p:cNvPr>
            <p:cNvCxnSpPr>
              <a:cxnSpLocks/>
            </p:cNvCxnSpPr>
            <p:nvPr/>
          </p:nvCxnSpPr>
          <p:spPr>
            <a:xfrm>
              <a:off x="407943" y="1601214"/>
              <a:ext cx="61206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A2A07404-6180-4BD9-B0A7-3D829FCF519C}"/>
                </a:ext>
              </a:extLst>
            </p:cNvPr>
            <p:cNvSpPr txBox="1"/>
            <p:nvPr/>
          </p:nvSpPr>
          <p:spPr>
            <a:xfrm>
              <a:off x="497938" y="1200715"/>
              <a:ext cx="9986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 smtClean="0">
                  <a:latin typeface="+mn-ea"/>
                  <a:ea typeface="+mn-ea"/>
                </a:rPr>
                <a:t>카테고리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62" name="사각형: 둥근 모서리 46">
              <a:extLst>
                <a:ext uri="{FF2B5EF4-FFF2-40B4-BE49-F238E27FC236}">
                  <a16:creationId xmlns:a16="http://schemas.microsoft.com/office/drawing/2014/main" xmlns="" id="{D8AB269C-8ADA-40AC-B7CA-EA14ABC9BE18}"/>
                </a:ext>
              </a:extLst>
            </p:cNvPr>
            <p:cNvSpPr/>
            <p:nvPr/>
          </p:nvSpPr>
          <p:spPr>
            <a:xfrm>
              <a:off x="1568624" y="1181111"/>
              <a:ext cx="1472052" cy="27004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ko-KR" altLang="en-US" dirty="0" err="1" smtClean="0">
                  <a:solidFill>
                    <a:schemeClr val="tx1"/>
                  </a:solidFill>
                  <a:latin typeface="+mn-ea"/>
                </a:rPr>
                <a:t>펫보험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xmlns="" id="{07D21B6C-AD86-41B0-A515-A57088981AE0}"/>
              </a:ext>
            </a:extLst>
          </p:cNvPr>
          <p:cNvSpPr/>
          <p:nvPr/>
        </p:nvSpPr>
        <p:spPr>
          <a:xfrm rot="10800000">
            <a:off x="3265254" y="2466435"/>
            <a:ext cx="75623" cy="65192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18A5ABF5-932D-4ED8-8645-B7F3ECC3FE98}"/>
              </a:ext>
            </a:extLst>
          </p:cNvPr>
          <p:cNvSpPr txBox="1"/>
          <p:nvPr/>
        </p:nvSpPr>
        <p:spPr>
          <a:xfrm>
            <a:off x="920553" y="2971736"/>
            <a:ext cx="998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생년월일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9" name="사각형: 둥근 모서리 42">
            <a:extLst>
              <a:ext uri="{FF2B5EF4-FFF2-40B4-BE49-F238E27FC236}">
                <a16:creationId xmlns:a16="http://schemas.microsoft.com/office/drawing/2014/main" xmlns="" id="{1F541C64-2FDB-46C9-A3D9-C4876AF68055}"/>
              </a:ext>
            </a:extLst>
          </p:cNvPr>
          <p:cNvSpPr/>
          <p:nvPr/>
        </p:nvSpPr>
        <p:spPr>
          <a:xfrm>
            <a:off x="1991240" y="2952132"/>
            <a:ext cx="729514" cy="27004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50C76E94-E59F-4FAD-BA89-11335163FF70}"/>
              </a:ext>
            </a:extLst>
          </p:cNvPr>
          <p:cNvCxnSpPr>
            <a:cxnSpLocks/>
          </p:cNvCxnSpPr>
          <p:nvPr/>
        </p:nvCxnSpPr>
        <p:spPr>
          <a:xfrm>
            <a:off x="848545" y="3366188"/>
            <a:ext cx="61206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xmlns="" id="{07D21B6C-AD86-41B0-A515-A57088981AE0}"/>
              </a:ext>
            </a:extLst>
          </p:cNvPr>
          <p:cNvSpPr/>
          <p:nvPr/>
        </p:nvSpPr>
        <p:spPr>
          <a:xfrm rot="10800000">
            <a:off x="2531695" y="3054495"/>
            <a:ext cx="75623" cy="65192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81374" y="2976672"/>
            <a:ext cx="4411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1992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5481" y="2989466"/>
            <a:ext cx="3000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년</a:t>
            </a:r>
          </a:p>
        </p:txBody>
      </p:sp>
      <p:sp>
        <p:nvSpPr>
          <p:cNvPr id="73" name="사각형: 둥근 모서리 42">
            <a:extLst>
              <a:ext uri="{FF2B5EF4-FFF2-40B4-BE49-F238E27FC236}">
                <a16:creationId xmlns:a16="http://schemas.microsoft.com/office/drawing/2014/main" xmlns="" id="{1F541C64-2FDB-46C9-A3D9-C4876AF68055}"/>
              </a:ext>
            </a:extLst>
          </p:cNvPr>
          <p:cNvSpPr/>
          <p:nvPr/>
        </p:nvSpPr>
        <p:spPr>
          <a:xfrm>
            <a:off x="2936777" y="2952132"/>
            <a:ext cx="729514" cy="27004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xmlns="" id="{07D21B6C-AD86-41B0-A515-A57088981AE0}"/>
              </a:ext>
            </a:extLst>
          </p:cNvPr>
          <p:cNvSpPr/>
          <p:nvPr/>
        </p:nvSpPr>
        <p:spPr>
          <a:xfrm rot="10800000">
            <a:off x="3477232" y="3054495"/>
            <a:ext cx="75623" cy="65192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91031" y="2976672"/>
            <a:ext cx="3129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01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641018" y="2989466"/>
            <a:ext cx="3000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월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77" name="사각형: 둥근 모서리 42">
            <a:extLst>
              <a:ext uri="{FF2B5EF4-FFF2-40B4-BE49-F238E27FC236}">
                <a16:creationId xmlns:a16="http://schemas.microsoft.com/office/drawing/2014/main" xmlns="" id="{1F541C64-2FDB-46C9-A3D9-C4876AF68055}"/>
              </a:ext>
            </a:extLst>
          </p:cNvPr>
          <p:cNvSpPr/>
          <p:nvPr/>
        </p:nvSpPr>
        <p:spPr>
          <a:xfrm>
            <a:off x="3876669" y="2952132"/>
            <a:ext cx="729514" cy="27004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78" name="이등변 삼각형 77">
            <a:extLst>
              <a:ext uri="{FF2B5EF4-FFF2-40B4-BE49-F238E27FC236}">
                <a16:creationId xmlns:a16="http://schemas.microsoft.com/office/drawing/2014/main" xmlns="" id="{07D21B6C-AD86-41B0-A515-A57088981AE0}"/>
              </a:ext>
            </a:extLst>
          </p:cNvPr>
          <p:cNvSpPr/>
          <p:nvPr/>
        </p:nvSpPr>
        <p:spPr>
          <a:xfrm rot="10800000">
            <a:off x="4417124" y="3054495"/>
            <a:ext cx="75623" cy="65192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030923" y="2976672"/>
            <a:ext cx="3129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01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580910" y="2989466"/>
            <a:ext cx="3000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일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38590" y="1452510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김정운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18A5ABF5-932D-4ED8-8645-B7F3ECC3FE98}"/>
              </a:ext>
            </a:extLst>
          </p:cNvPr>
          <p:cNvSpPr txBox="1"/>
          <p:nvPr/>
        </p:nvSpPr>
        <p:spPr>
          <a:xfrm>
            <a:off x="929987" y="3547800"/>
            <a:ext cx="998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전화번호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2" name="사각형: 둥근 모서리 42">
            <a:extLst>
              <a:ext uri="{FF2B5EF4-FFF2-40B4-BE49-F238E27FC236}">
                <a16:creationId xmlns:a16="http://schemas.microsoft.com/office/drawing/2014/main" xmlns="" id="{1F541C64-2FDB-46C9-A3D9-C4876AF68055}"/>
              </a:ext>
            </a:extLst>
          </p:cNvPr>
          <p:cNvSpPr/>
          <p:nvPr/>
        </p:nvSpPr>
        <p:spPr>
          <a:xfrm>
            <a:off x="2000673" y="3528196"/>
            <a:ext cx="720081" cy="27004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165677" y="3548461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010 </a:t>
            </a:r>
            <a:endParaRPr lang="ko-KR" altLang="en-US" dirty="0" smtClean="0">
              <a:latin typeface="+mn-ea"/>
              <a:ea typeface="+mn-ea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50C76E94-E59F-4FAD-BA89-11335163FF70}"/>
              </a:ext>
            </a:extLst>
          </p:cNvPr>
          <p:cNvCxnSpPr>
            <a:cxnSpLocks/>
          </p:cNvCxnSpPr>
          <p:nvPr/>
        </p:nvCxnSpPr>
        <p:spPr>
          <a:xfrm>
            <a:off x="848545" y="3942252"/>
            <a:ext cx="61206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733310" y="3555536"/>
            <a:ext cx="2327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-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86" name="사각형: 둥근 모서리 42">
            <a:extLst>
              <a:ext uri="{FF2B5EF4-FFF2-40B4-BE49-F238E27FC236}">
                <a16:creationId xmlns:a16="http://schemas.microsoft.com/office/drawing/2014/main" xmlns="" id="{1F541C64-2FDB-46C9-A3D9-C4876AF68055}"/>
              </a:ext>
            </a:extLst>
          </p:cNvPr>
          <p:cNvSpPr/>
          <p:nvPr/>
        </p:nvSpPr>
        <p:spPr>
          <a:xfrm>
            <a:off x="2979496" y="3528196"/>
            <a:ext cx="720081" cy="27004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112439" y="3548461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1234 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712133" y="3555536"/>
            <a:ext cx="2327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-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89" name="사각형: 둥근 모서리 42">
            <a:extLst>
              <a:ext uri="{FF2B5EF4-FFF2-40B4-BE49-F238E27FC236}">
                <a16:creationId xmlns:a16="http://schemas.microsoft.com/office/drawing/2014/main" xmlns="" id="{1F541C64-2FDB-46C9-A3D9-C4876AF68055}"/>
              </a:ext>
            </a:extLst>
          </p:cNvPr>
          <p:cNvSpPr/>
          <p:nvPr/>
        </p:nvSpPr>
        <p:spPr>
          <a:xfrm>
            <a:off x="3944889" y="3528196"/>
            <a:ext cx="720081" cy="27004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077833" y="3548461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5678 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92" name="사각형: 둥근 모서리 42">
            <a:extLst>
              <a:ext uri="{FF2B5EF4-FFF2-40B4-BE49-F238E27FC236}">
                <a16:creationId xmlns:a16="http://schemas.microsoft.com/office/drawing/2014/main" xmlns="" id="{1F541C64-2FDB-46C9-A3D9-C4876AF68055}"/>
              </a:ext>
            </a:extLst>
          </p:cNvPr>
          <p:cNvSpPr/>
          <p:nvPr/>
        </p:nvSpPr>
        <p:spPr>
          <a:xfrm>
            <a:off x="2000673" y="4104259"/>
            <a:ext cx="4896544" cy="122078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144844" y="4267918"/>
            <a:ext cx="241284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dirty="0">
                <a:latin typeface="+mn-ea"/>
              </a:rPr>
              <a:t>안녕하세요</a:t>
            </a:r>
            <a:r>
              <a:rPr lang="en-US" altLang="ko-KR" dirty="0">
                <a:latin typeface="+mn-ea"/>
              </a:rPr>
              <a:t>?</a:t>
            </a:r>
          </a:p>
          <a:p>
            <a:pPr algn="just"/>
            <a:r>
              <a:rPr lang="ko-KR" altLang="en-US" dirty="0">
                <a:latin typeface="+mn-ea"/>
              </a:rPr>
              <a:t>제가 </a:t>
            </a:r>
            <a:r>
              <a:rPr lang="ko-KR" altLang="en-US" dirty="0" err="1">
                <a:latin typeface="+mn-ea"/>
              </a:rPr>
              <a:t>투팩쓰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펫보험을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들고싶은데</a:t>
            </a:r>
            <a:endParaRPr lang="en-US" altLang="ko-KR" dirty="0">
              <a:latin typeface="+mn-ea"/>
            </a:endParaRPr>
          </a:p>
          <a:p>
            <a:pPr algn="just"/>
            <a:r>
              <a:rPr lang="ko-KR" altLang="en-US" dirty="0">
                <a:latin typeface="+mn-ea"/>
              </a:rPr>
              <a:t>얘는 </a:t>
            </a:r>
            <a:r>
              <a:rPr lang="ko-KR" altLang="en-US" dirty="0" err="1">
                <a:latin typeface="+mn-ea"/>
              </a:rPr>
              <a:t>포메구요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9</a:t>
            </a:r>
            <a:r>
              <a:rPr lang="ko-KR" altLang="en-US" dirty="0">
                <a:latin typeface="+mn-ea"/>
              </a:rPr>
              <a:t>개월인데요</a:t>
            </a:r>
            <a:endParaRPr lang="en-US" altLang="ko-KR" dirty="0">
              <a:latin typeface="+mn-ea"/>
            </a:endParaRPr>
          </a:p>
          <a:p>
            <a:pPr algn="just"/>
            <a:r>
              <a:rPr lang="ko-KR" altLang="en-US" dirty="0">
                <a:latin typeface="+mn-ea"/>
              </a:rPr>
              <a:t>강아지 이지만 약간 </a:t>
            </a:r>
            <a:r>
              <a:rPr lang="ko-KR" altLang="en-US" dirty="0" err="1">
                <a:latin typeface="+mn-ea"/>
              </a:rPr>
              <a:t>차은우</a:t>
            </a:r>
            <a:r>
              <a:rPr lang="en-US" altLang="ko-KR" dirty="0">
                <a:latin typeface="+mn-ea"/>
              </a:rPr>
              <a:t>??</a:t>
            </a:r>
            <a:r>
              <a:rPr lang="ko-KR" altLang="en-US" dirty="0">
                <a:latin typeface="+mn-ea"/>
              </a:rPr>
              <a:t>를 </a:t>
            </a:r>
            <a:r>
              <a:rPr lang="ko-KR" altLang="en-US" dirty="0" err="1">
                <a:latin typeface="+mn-ea"/>
              </a:rPr>
              <a:t>닮았거든요</a:t>
            </a:r>
            <a:endParaRPr lang="en-US" altLang="ko-KR" dirty="0">
              <a:latin typeface="+mn-ea"/>
            </a:endParaRPr>
          </a:p>
          <a:p>
            <a:pPr algn="just"/>
            <a:r>
              <a:rPr lang="ko-KR" altLang="en-US" dirty="0">
                <a:latin typeface="+mn-ea"/>
              </a:rPr>
              <a:t>혹시 보험료 할인이 되나요</a:t>
            </a:r>
            <a:r>
              <a:rPr lang="en-US" altLang="ko-KR" dirty="0">
                <a:latin typeface="+mn-ea"/>
              </a:rPr>
              <a:t>?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18A5ABF5-932D-4ED8-8645-B7F3ECC3FE98}"/>
              </a:ext>
            </a:extLst>
          </p:cNvPr>
          <p:cNvSpPr txBox="1"/>
          <p:nvPr/>
        </p:nvSpPr>
        <p:spPr>
          <a:xfrm>
            <a:off x="938540" y="4099738"/>
            <a:ext cx="998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문 의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xmlns="" id="{50C76E94-E59F-4FAD-BA89-11335163FF70}"/>
              </a:ext>
            </a:extLst>
          </p:cNvPr>
          <p:cNvCxnSpPr>
            <a:cxnSpLocks/>
          </p:cNvCxnSpPr>
          <p:nvPr/>
        </p:nvCxnSpPr>
        <p:spPr>
          <a:xfrm>
            <a:off x="848545" y="5454420"/>
            <a:ext cx="61206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18A5ABF5-932D-4ED8-8645-B7F3ECC3FE98}"/>
              </a:ext>
            </a:extLst>
          </p:cNvPr>
          <p:cNvSpPr txBox="1"/>
          <p:nvPr/>
        </p:nvSpPr>
        <p:spPr>
          <a:xfrm>
            <a:off x="938540" y="5583797"/>
            <a:ext cx="998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err="1" smtClean="0">
                <a:latin typeface="+mn-ea"/>
                <a:ea typeface="+mn-ea"/>
              </a:rPr>
              <a:t>답변형태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7" name="사각형: 둥근 모서리 42">
            <a:extLst>
              <a:ext uri="{FF2B5EF4-FFF2-40B4-BE49-F238E27FC236}">
                <a16:creationId xmlns:a16="http://schemas.microsoft.com/office/drawing/2014/main" xmlns="" id="{1F541C64-2FDB-46C9-A3D9-C4876AF68055}"/>
              </a:ext>
            </a:extLst>
          </p:cNvPr>
          <p:cNvSpPr/>
          <p:nvPr/>
        </p:nvSpPr>
        <p:spPr>
          <a:xfrm>
            <a:off x="2009226" y="5564193"/>
            <a:ext cx="1690351" cy="27004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078698" y="559444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+mn-ea"/>
                <a:ea typeface="+mn-ea"/>
              </a:rPr>
              <a:t>카카오톡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99" name="이등변 삼각형 98">
            <a:extLst>
              <a:ext uri="{FF2B5EF4-FFF2-40B4-BE49-F238E27FC236}">
                <a16:creationId xmlns:a16="http://schemas.microsoft.com/office/drawing/2014/main" xmlns="" id="{07D21B6C-AD86-41B0-A515-A57088981AE0}"/>
              </a:ext>
            </a:extLst>
          </p:cNvPr>
          <p:cNvSpPr/>
          <p:nvPr/>
        </p:nvSpPr>
        <p:spPr>
          <a:xfrm rot="10800000">
            <a:off x="3440833" y="5677260"/>
            <a:ext cx="75623" cy="65192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64FA608D-7034-449C-A281-4CF37A1C0107}"/>
              </a:ext>
            </a:extLst>
          </p:cNvPr>
          <p:cNvSpPr/>
          <p:nvPr/>
        </p:nvSpPr>
        <p:spPr>
          <a:xfrm>
            <a:off x="1928665" y="1356244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64FA608D-7034-449C-A281-4CF37A1C0107}"/>
              </a:ext>
            </a:extLst>
          </p:cNvPr>
          <p:cNvSpPr/>
          <p:nvPr/>
        </p:nvSpPr>
        <p:spPr>
          <a:xfrm>
            <a:off x="1907035" y="1814878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64FA608D-7034-449C-A281-4CF37A1C0107}"/>
              </a:ext>
            </a:extLst>
          </p:cNvPr>
          <p:cNvSpPr/>
          <p:nvPr/>
        </p:nvSpPr>
        <p:spPr>
          <a:xfrm>
            <a:off x="1910673" y="2265353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64FA608D-7034-449C-A281-4CF37A1C0107}"/>
              </a:ext>
            </a:extLst>
          </p:cNvPr>
          <p:cNvSpPr/>
          <p:nvPr/>
        </p:nvSpPr>
        <p:spPr>
          <a:xfrm>
            <a:off x="1895907" y="2862131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64FA608D-7034-449C-A281-4CF37A1C0107}"/>
              </a:ext>
            </a:extLst>
          </p:cNvPr>
          <p:cNvSpPr/>
          <p:nvPr/>
        </p:nvSpPr>
        <p:spPr>
          <a:xfrm>
            <a:off x="1888985" y="3474220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xmlns="" id="{64FA608D-7034-449C-A281-4CF37A1C0107}"/>
              </a:ext>
            </a:extLst>
          </p:cNvPr>
          <p:cNvSpPr/>
          <p:nvPr/>
        </p:nvSpPr>
        <p:spPr>
          <a:xfrm>
            <a:off x="1902802" y="4086268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64FA608D-7034-449C-A281-4CF37A1C0107}"/>
              </a:ext>
            </a:extLst>
          </p:cNvPr>
          <p:cNvSpPr/>
          <p:nvPr/>
        </p:nvSpPr>
        <p:spPr>
          <a:xfrm>
            <a:off x="1887707" y="5496992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64FA608D-7034-449C-A281-4CF37A1C0107}"/>
              </a:ext>
            </a:extLst>
          </p:cNvPr>
          <p:cNvSpPr/>
          <p:nvPr/>
        </p:nvSpPr>
        <p:spPr>
          <a:xfrm>
            <a:off x="5884653" y="5948144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9800336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 및 간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전체화면_템플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l">
          <a:lnSpc>
            <a:spcPct val="150000"/>
          </a:lnSpc>
          <a:defRPr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latin typeface="+mn-ea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114831</TotalTime>
  <Words>2030</Words>
  <Application>Microsoft Office PowerPoint</Application>
  <PresentationFormat>A4 용지(210x297mm)</PresentationFormat>
  <Paragraphs>866</Paragraphs>
  <Slides>19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1" baseType="lpstr">
      <vt:lpstr>표지 및 간지</vt:lpstr>
      <vt:lpstr>전체화면_템플릿</vt:lpstr>
      <vt:lpstr>보험 (관리자)</vt:lpstr>
      <vt:lpstr>문서가이드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관리자 &gt; 로그인</vt:lpstr>
      <vt:lpstr>상담사 관리 &gt; 상담사 리스트</vt:lpstr>
      <vt:lpstr>상담사 관리 &gt; 상담사 관리 폼</vt:lpstr>
      <vt:lpstr>콘텐츠 관리 &gt; 콘텐츠 리스트</vt:lpstr>
      <vt:lpstr>콘텐츠 관리 &gt; 콘텐츠 관리 폼</vt:lpstr>
      <vt:lpstr>상담관리 &gt; 채팅상담</vt:lpstr>
      <vt:lpstr>예약내역 관리 &gt; 예약 내역 관리</vt:lpstr>
      <vt:lpstr>예약내역 관리 &gt; 예약 내역 상세페이지</vt:lpstr>
    </vt:vector>
  </TitlesOfParts>
  <Company>(주)나인트리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(주)나인트리</dc:creator>
  <cp:lastModifiedBy>rwlee</cp:lastModifiedBy>
  <cp:revision>12068</cp:revision>
  <cp:lastPrinted>2020-01-02T09:20:06Z</cp:lastPrinted>
  <dcterms:modified xsi:type="dcterms:W3CDTF">2020-08-24T08:32:51Z</dcterms:modified>
</cp:coreProperties>
</file>