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8" r:id="rId2"/>
    <p:sldId id="276" r:id="rId3"/>
    <p:sldId id="279" r:id="rId4"/>
    <p:sldId id="272" r:id="rId5"/>
    <p:sldId id="273" r:id="rId6"/>
    <p:sldId id="274" r:id="rId7"/>
    <p:sldId id="277" r:id="rId8"/>
    <p:sldId id="28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48" d="100"/>
          <a:sy n="48" d="100"/>
        </p:scale>
        <p:origin x="48" y="15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32769-0F7D-49D0-B8F3-DDDB0CD07208}" type="datetimeFigureOut">
              <a:rPr lang="en-CA" smtClean="0"/>
              <a:t>2018-08-15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7C075-B304-4EA1-93A0-0288C9BD3394}" type="slidenum">
              <a:rPr lang="en-CA" smtClean="0"/>
              <a:t>‹#›</a:t>
            </a:fld>
            <a:endParaRPr lang="en-CA"/>
          </a:p>
        </p:txBody>
      </p:sp>
    </p:spTree>
    <p:extLst>
      <p:ext uri="{BB962C8B-B14F-4D97-AF65-F5344CB8AC3E}">
        <p14:creationId xmlns:p14="http://schemas.microsoft.com/office/powerpoint/2010/main" val="326346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Pinterest</a:t>
            </a:r>
          </a:p>
        </p:txBody>
      </p:sp>
      <p:sp>
        <p:nvSpPr>
          <p:cNvPr id="4" name="Slide Number Placeholder 3"/>
          <p:cNvSpPr>
            <a:spLocks noGrp="1"/>
          </p:cNvSpPr>
          <p:nvPr>
            <p:ph type="sldNum" sz="quarter" idx="10"/>
          </p:nvPr>
        </p:nvSpPr>
        <p:spPr/>
        <p:txBody>
          <a:bodyPr/>
          <a:lstStyle/>
          <a:p>
            <a:fld id="{D5481948-8FFE-429F-875B-7049CB43A205}" type="slidenum">
              <a:rPr lang="en-US" smtClean="0"/>
              <a:t>2</a:t>
            </a:fld>
            <a:endParaRPr lang="en-US"/>
          </a:p>
        </p:txBody>
      </p:sp>
    </p:spTree>
    <p:extLst>
      <p:ext uri="{BB962C8B-B14F-4D97-AF65-F5344CB8AC3E}">
        <p14:creationId xmlns:p14="http://schemas.microsoft.com/office/powerpoint/2010/main" val="120379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https://fictionfanblog.wordpress.com/2015/07/17/the-lion-the-witch-and-the-wardrobe-by-cs-lewis-narrated-by-michael-york/</a:t>
            </a:r>
            <a:endParaRPr lang="en-US" dirty="0"/>
          </a:p>
          <a:p>
            <a:r>
              <a:rPr lang="en-US" dirty="0"/>
              <a:t>Image https://movies-other.ambient-mixer.com/mr--tumnus--house</a:t>
            </a:r>
          </a:p>
        </p:txBody>
      </p:sp>
      <p:sp>
        <p:nvSpPr>
          <p:cNvPr id="4" name="Slide Number Placeholder 3"/>
          <p:cNvSpPr>
            <a:spLocks noGrp="1"/>
          </p:cNvSpPr>
          <p:nvPr>
            <p:ph type="sldNum" sz="quarter" idx="10"/>
          </p:nvPr>
        </p:nvSpPr>
        <p:spPr/>
        <p:txBody>
          <a:bodyPr/>
          <a:lstStyle/>
          <a:p>
            <a:fld id="{D5481948-8FFE-429F-875B-7049CB43A205}" type="slidenum">
              <a:rPr lang="en-US" smtClean="0"/>
              <a:t>3</a:t>
            </a:fld>
            <a:endParaRPr lang="en-US"/>
          </a:p>
        </p:txBody>
      </p:sp>
    </p:spTree>
    <p:extLst>
      <p:ext uri="{BB962C8B-B14F-4D97-AF65-F5344CB8AC3E}">
        <p14:creationId xmlns:p14="http://schemas.microsoft.com/office/powerpoint/2010/main" val="261155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https://www.e-reading.club/bookreader.php/71014/Lewis_-_The_Lion%2C_the_Witch_and_the_Wardrobe.html</a:t>
            </a:r>
          </a:p>
          <a:p>
            <a:r>
              <a:rPr lang="en-US" dirty="0"/>
              <a:t>Image http://narnia.wikia.com/wiki/Beaver%27s_Dam</a:t>
            </a:r>
          </a:p>
          <a:p>
            <a:r>
              <a:rPr lang="en-US" dirty="0"/>
              <a:t>Image http://merecslewis.blogspot.com/2010/10/tell-us-about-aslan.html</a:t>
            </a:r>
          </a:p>
          <a:p>
            <a:endParaRPr lang="en-US" dirty="0"/>
          </a:p>
        </p:txBody>
      </p:sp>
      <p:sp>
        <p:nvSpPr>
          <p:cNvPr id="4" name="Slide Number Placeholder 3"/>
          <p:cNvSpPr>
            <a:spLocks noGrp="1"/>
          </p:cNvSpPr>
          <p:nvPr>
            <p:ph type="sldNum" sz="quarter" idx="10"/>
          </p:nvPr>
        </p:nvSpPr>
        <p:spPr/>
        <p:txBody>
          <a:bodyPr/>
          <a:lstStyle/>
          <a:p>
            <a:fld id="{D5481948-8FFE-429F-875B-7049CB43A205}" type="slidenum">
              <a:rPr lang="en-US" smtClean="0"/>
              <a:t>4</a:t>
            </a:fld>
            <a:endParaRPr lang="en-US"/>
          </a:p>
        </p:txBody>
      </p:sp>
    </p:spTree>
    <p:extLst>
      <p:ext uri="{BB962C8B-B14F-4D97-AF65-F5344CB8AC3E}">
        <p14:creationId xmlns:p14="http://schemas.microsoft.com/office/powerpoint/2010/main" val="270104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Pinterest</a:t>
            </a:r>
          </a:p>
        </p:txBody>
      </p:sp>
      <p:sp>
        <p:nvSpPr>
          <p:cNvPr id="4" name="Slide Number Placeholder 3"/>
          <p:cNvSpPr>
            <a:spLocks noGrp="1"/>
          </p:cNvSpPr>
          <p:nvPr>
            <p:ph type="sldNum" sz="quarter" idx="10"/>
          </p:nvPr>
        </p:nvSpPr>
        <p:spPr/>
        <p:txBody>
          <a:bodyPr/>
          <a:lstStyle/>
          <a:p>
            <a:fld id="{D5481948-8FFE-429F-875B-7049CB43A205}" type="slidenum">
              <a:rPr lang="en-US" smtClean="0"/>
              <a:t>5</a:t>
            </a:fld>
            <a:endParaRPr lang="en-US"/>
          </a:p>
        </p:txBody>
      </p:sp>
    </p:spTree>
    <p:extLst>
      <p:ext uri="{BB962C8B-B14F-4D97-AF65-F5344CB8AC3E}">
        <p14:creationId xmlns:p14="http://schemas.microsoft.com/office/powerpoint/2010/main" val="396922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http://vignette2.wikia.nocookie.net/narnia/images/e/e5/Edmundjadisturkishdelight.JPG/revision/latest?cb=20130613123342</a:t>
            </a:r>
          </a:p>
          <a:p>
            <a:endParaRPr lang="en-US" dirty="0"/>
          </a:p>
        </p:txBody>
      </p:sp>
      <p:sp>
        <p:nvSpPr>
          <p:cNvPr id="4" name="Slide Number Placeholder 3"/>
          <p:cNvSpPr>
            <a:spLocks noGrp="1"/>
          </p:cNvSpPr>
          <p:nvPr>
            <p:ph type="sldNum" sz="quarter" idx="10"/>
          </p:nvPr>
        </p:nvSpPr>
        <p:spPr/>
        <p:txBody>
          <a:bodyPr/>
          <a:lstStyle/>
          <a:p>
            <a:fld id="{D5481948-8FFE-429F-875B-7049CB43A205}" type="slidenum">
              <a:rPr lang="en-US" smtClean="0"/>
              <a:t>6</a:t>
            </a:fld>
            <a:endParaRPr lang="en-US"/>
          </a:p>
        </p:txBody>
      </p:sp>
    </p:spTree>
    <p:extLst>
      <p:ext uri="{BB962C8B-B14F-4D97-AF65-F5344CB8AC3E}">
        <p14:creationId xmlns:p14="http://schemas.microsoft.com/office/powerpoint/2010/main" val="81594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http://narnia.wikia.com/wiki/Aslan	</a:t>
            </a:r>
          </a:p>
        </p:txBody>
      </p:sp>
      <p:sp>
        <p:nvSpPr>
          <p:cNvPr id="4" name="Slide Number Placeholder 3"/>
          <p:cNvSpPr>
            <a:spLocks noGrp="1"/>
          </p:cNvSpPr>
          <p:nvPr>
            <p:ph type="sldNum" sz="quarter" idx="10"/>
          </p:nvPr>
        </p:nvSpPr>
        <p:spPr/>
        <p:txBody>
          <a:bodyPr/>
          <a:lstStyle/>
          <a:p>
            <a:fld id="{D5481948-8FFE-429F-875B-7049CB43A205}" type="slidenum">
              <a:rPr lang="en-US" smtClean="0"/>
              <a:t>7</a:t>
            </a:fld>
            <a:endParaRPr lang="en-US"/>
          </a:p>
        </p:txBody>
      </p:sp>
    </p:spTree>
    <p:extLst>
      <p:ext uri="{BB962C8B-B14F-4D97-AF65-F5344CB8AC3E}">
        <p14:creationId xmlns:p14="http://schemas.microsoft.com/office/powerpoint/2010/main" val="7618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EFBB-48A2-4192-BE5F-04076E64D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C1D1EC6-18D5-41BC-B8D8-5D8083D27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95B62CF-9E66-4FAC-8C30-86227EAABEF7}"/>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2AC45BEA-85BE-485B-8D17-190F03F598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F5C8A4-AC5B-4A44-A850-8B6277366987}"/>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186144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C8D7-B693-4BC5-B547-4B10C0D479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1447DC9-42EE-4E44-936D-7338D2902A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D50947-EBC3-49F6-85F0-5FD7D1334627}"/>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0858B904-3E0F-4A56-B9EF-517916CA51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25C219-2127-4FD3-8C21-1A8AC1F34D63}"/>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12713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B5CC0-130E-47FA-89E2-7DF05625E7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40F0F78-AA29-4BA4-8D72-3019D24896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CEB31B-7FDE-4D25-B1E9-1A937427F997}"/>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6C55AB3C-2711-4ED2-B278-8D9D7B2373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263AE9-5DFF-41E4-93E8-E2320C48A0A6}"/>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135347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B9B6-DBCB-443C-92B3-649CE2F54E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9700624-B427-4D94-AD46-1420E9BB19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8FD202-A42F-4093-8036-1822465E9BE1}"/>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35091801-441D-4D52-956D-4D1A5FA8A4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FFD909-6714-41DC-AE15-16946389489F}"/>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70770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04CC-A58E-4759-925F-D999BFDAB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AEB43C3-E23F-4D52-9CFA-C3304AA8F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5C0286-9F43-49CB-B339-9B1008F87597}"/>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FE2C5BA0-1C08-4E0F-98D0-8E786D7C05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C7F94B-73B5-483D-B32F-ABA02AEA075B}"/>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78242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6604-4C0F-4ECF-B2CF-DE2B773E68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EF5E021-6FDD-4941-84DA-EC3CE4DF44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2DE9CB9-B5F0-42D2-8917-8EDB9A43D0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0594C52-92A6-4E8E-8E5E-D5467933C889}"/>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6" name="Footer Placeholder 5">
            <a:extLst>
              <a:ext uri="{FF2B5EF4-FFF2-40B4-BE49-F238E27FC236}">
                <a16:creationId xmlns:a16="http://schemas.microsoft.com/office/drawing/2014/main" id="{278A834E-87BC-406D-B2E8-2A4593205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FDB752-2CD4-4690-82EA-97E9A83EAA1A}"/>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68320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B468-0C13-4D6D-83DD-84CA4489CF8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E42CE27-2C7D-4A39-8A11-EC2B3D28D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8B5132-123F-487E-8F42-7A7B8960C6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DB7A3CF-8CBE-431D-BD6F-2EBD2192C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7CA55A-E4A3-418D-9949-28FD990BD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938D89C-01C9-4CB2-85E1-1E5A98433B94}"/>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8" name="Footer Placeholder 7">
            <a:extLst>
              <a:ext uri="{FF2B5EF4-FFF2-40B4-BE49-F238E27FC236}">
                <a16:creationId xmlns:a16="http://schemas.microsoft.com/office/drawing/2014/main" id="{F29C545E-D19A-4189-8C52-742C95538A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FB652E4-2C39-4548-9870-641F630F4A5D}"/>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28099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5015-7240-4298-873D-AE1C1C7914E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C37DB96-24C0-4BA5-A05A-F14D5824B6E0}"/>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4" name="Footer Placeholder 3">
            <a:extLst>
              <a:ext uri="{FF2B5EF4-FFF2-40B4-BE49-F238E27FC236}">
                <a16:creationId xmlns:a16="http://schemas.microsoft.com/office/drawing/2014/main" id="{0DF37EAF-BA5A-4E42-B0CD-1FADFF3280C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AF1CAE9-F241-43CD-8F75-C14B06B3A1F6}"/>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36137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089B6-18F9-4032-866B-6F14BEA08EE6}"/>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3" name="Footer Placeholder 2">
            <a:extLst>
              <a:ext uri="{FF2B5EF4-FFF2-40B4-BE49-F238E27FC236}">
                <a16:creationId xmlns:a16="http://schemas.microsoft.com/office/drawing/2014/main" id="{6B651FF6-0C94-4A60-917F-11F15ECA24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343FEB-E030-4279-BD4F-6EDE2293AC4D}"/>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68191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4137-EB77-4F7A-B9FB-825AA63A9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EF46DC6-1478-4A7C-A723-EE6480297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7B02FAF-C4EB-455C-A7E5-99AF4C031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CA85B8-EBEC-4911-BC9D-CC3310EB95FC}"/>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6" name="Footer Placeholder 5">
            <a:extLst>
              <a:ext uri="{FF2B5EF4-FFF2-40B4-BE49-F238E27FC236}">
                <a16:creationId xmlns:a16="http://schemas.microsoft.com/office/drawing/2014/main" id="{DBC8E0C3-64E1-45DE-AEEE-C90F005BB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A861C4-1F3F-4D4D-BA73-3EF403BEAADC}"/>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36952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3988-43E0-4817-82CC-A46EDD6DE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3C58702-A54C-4115-AE81-0CF68C395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194A640-29E1-4292-BC36-42E44E73D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E0BF07-32B1-47E6-9E13-0679B9D9380E}"/>
              </a:ext>
            </a:extLst>
          </p:cNvPr>
          <p:cNvSpPr>
            <a:spLocks noGrp="1"/>
          </p:cNvSpPr>
          <p:nvPr>
            <p:ph type="dt" sz="half" idx="10"/>
          </p:nvPr>
        </p:nvSpPr>
        <p:spPr/>
        <p:txBody>
          <a:bodyPr/>
          <a:lstStyle/>
          <a:p>
            <a:fld id="{0052C71D-6E95-405F-8A39-B9600479DD15}" type="datetimeFigureOut">
              <a:rPr lang="en-CA" smtClean="0"/>
              <a:t>2018-08-15</a:t>
            </a:fld>
            <a:endParaRPr lang="en-CA"/>
          </a:p>
        </p:txBody>
      </p:sp>
      <p:sp>
        <p:nvSpPr>
          <p:cNvPr id="6" name="Footer Placeholder 5">
            <a:extLst>
              <a:ext uri="{FF2B5EF4-FFF2-40B4-BE49-F238E27FC236}">
                <a16:creationId xmlns:a16="http://schemas.microsoft.com/office/drawing/2014/main" id="{10FF48BF-CB5B-4302-96AC-5C491937F56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670664C-31E4-4568-975D-824A3BE5F962}"/>
              </a:ext>
            </a:extLst>
          </p:cNvPr>
          <p:cNvSpPr>
            <a:spLocks noGrp="1"/>
          </p:cNvSpPr>
          <p:nvPr>
            <p:ph type="sldNum" sz="quarter" idx="12"/>
          </p:nvPr>
        </p:nvSpPr>
        <p:spPr/>
        <p:txBody>
          <a:bodyPr/>
          <a:lstStyle/>
          <a:p>
            <a:fld id="{6C44473A-F8FE-4150-8EAC-2878FD202E45}" type="slidenum">
              <a:rPr lang="en-CA" smtClean="0"/>
              <a:t>‹#›</a:t>
            </a:fld>
            <a:endParaRPr lang="en-CA"/>
          </a:p>
        </p:txBody>
      </p:sp>
    </p:spTree>
    <p:extLst>
      <p:ext uri="{BB962C8B-B14F-4D97-AF65-F5344CB8AC3E}">
        <p14:creationId xmlns:p14="http://schemas.microsoft.com/office/powerpoint/2010/main" val="233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2B9F4-3408-46F3-B138-C992D2D49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523234-E796-4ADB-930A-354F244F9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180C26-E356-4236-9D7C-C619B324C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2C71D-6E95-405F-8A39-B9600479DD15}" type="datetimeFigureOut">
              <a:rPr lang="en-CA" smtClean="0"/>
              <a:t>2018-08-15</a:t>
            </a:fld>
            <a:endParaRPr lang="en-CA"/>
          </a:p>
        </p:txBody>
      </p:sp>
      <p:sp>
        <p:nvSpPr>
          <p:cNvPr id="5" name="Footer Placeholder 4">
            <a:extLst>
              <a:ext uri="{FF2B5EF4-FFF2-40B4-BE49-F238E27FC236}">
                <a16:creationId xmlns:a16="http://schemas.microsoft.com/office/drawing/2014/main" id="{EB0EE8DE-9671-42AE-892E-18B90FC3E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E98E41C-C689-4BC5-B05C-E3CA4B0F4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4473A-F8FE-4150-8EAC-2878FD202E45}" type="slidenum">
              <a:rPr lang="en-CA" smtClean="0"/>
              <a:t>‹#›</a:t>
            </a:fld>
            <a:endParaRPr lang="en-CA"/>
          </a:p>
        </p:txBody>
      </p:sp>
    </p:spTree>
    <p:extLst>
      <p:ext uri="{BB962C8B-B14F-4D97-AF65-F5344CB8AC3E}">
        <p14:creationId xmlns:p14="http://schemas.microsoft.com/office/powerpoint/2010/main" val="172269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Y9vqEkyP4VU" TargetMode="External"/><Relationship Id="rId4" Type="http://schemas.openxmlformats.org/officeDocument/2006/relationships/hyperlink" Target="https://www.youtube.com/watch?v=en-2uYSDhE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martzian.files.wordpress.com/2010/12/chronicles_of_narnia.pdf"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martzian.files.wordpress.com/2010/12/chronicles_of_narnia.pdf"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EY-fhfuDEUA"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artzian.files.wordpress.com/2010/12/chronicles_of_narnia.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time_continue=504&amp;v=r7GTtZEW9Kk" TargetMode="External"/><Relationship Id="rId2" Type="http://schemas.openxmlformats.org/officeDocument/2006/relationships/hyperlink" Target="https://www.apu.edu/articles/intellectual-hospitality/" TargetMode="External"/><Relationship Id="rId1" Type="http://schemas.openxmlformats.org/officeDocument/2006/relationships/slideLayout" Target="../slideLayouts/slideLayout2.xml"/><Relationship Id="rId5" Type="http://schemas.openxmlformats.org/officeDocument/2006/relationships/hyperlink" Target="https://www.encyclopedia.com/arts/educational-magazines/lion-witch-and-wardrobe" TargetMode="External"/><Relationship Id="rId4" Type="http://schemas.openxmlformats.org/officeDocument/2006/relationships/hyperlink" Target="https://www.britannica.com/biography/C-S-Lew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Lion, the Witch, and the Wardrobe</a:t>
            </a:r>
          </a:p>
        </p:txBody>
      </p:sp>
      <p:sp>
        <p:nvSpPr>
          <p:cNvPr id="3" name="Content Placeholder 2"/>
          <p:cNvSpPr>
            <a:spLocks noGrp="1"/>
          </p:cNvSpPr>
          <p:nvPr>
            <p:ph idx="1"/>
          </p:nvPr>
        </p:nvSpPr>
        <p:spPr/>
        <p:txBody>
          <a:bodyPr/>
          <a:lstStyle/>
          <a:p>
            <a:pPr marL="0" indent="0">
              <a:buNone/>
            </a:pPr>
            <a:r>
              <a:rPr lang="en-US" dirty="0"/>
              <a:t>Read the excerpts and/or view the film clips related to hospitality in The Lion, the Witch, and the Wardrobe. </a:t>
            </a:r>
          </a:p>
          <a:p>
            <a:pPr marL="0" indent="0">
              <a:buNone/>
            </a:pPr>
            <a:r>
              <a:rPr lang="en-US" dirty="0"/>
              <a:t>Consider what these scenes reveal to you about the meaning(s) of hospitality, its relationship to good and evil, and how we can apply this to our understanding of “the good life.”</a:t>
            </a:r>
          </a:p>
        </p:txBody>
      </p:sp>
      <p:sp>
        <p:nvSpPr>
          <p:cNvPr id="4" name="Slide Number Placeholder 3"/>
          <p:cNvSpPr>
            <a:spLocks noGrp="1"/>
          </p:cNvSpPr>
          <p:nvPr>
            <p:ph type="sldNum" sz="quarter" idx="12"/>
          </p:nvPr>
        </p:nvSpPr>
        <p:spPr/>
        <p:txBody>
          <a:bodyPr/>
          <a:lstStyle/>
          <a:p>
            <a:fld id="{8A030650-5F45-4AD2-96F3-D9ECEBF89D9E}" type="slidenum">
              <a:rPr lang="en-US" smtClean="0"/>
              <a:t>1</a:t>
            </a:fld>
            <a:endParaRPr lang="en-US"/>
          </a:p>
        </p:txBody>
      </p:sp>
    </p:spTree>
    <p:extLst>
      <p:ext uri="{BB962C8B-B14F-4D97-AF65-F5344CB8AC3E}">
        <p14:creationId xmlns:p14="http://schemas.microsoft.com/office/powerpoint/2010/main" val="323214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Professor Kirke</a:t>
            </a:r>
          </a:p>
        </p:txBody>
      </p:sp>
      <p:pic>
        <p:nvPicPr>
          <p:cNvPr id="5" name="Content Placeholder 4"/>
          <p:cNvPicPr>
            <a:picLocks noGrp="1" noChangeAspect="1"/>
          </p:cNvPicPr>
          <p:nvPr>
            <p:ph idx="1"/>
          </p:nvPr>
        </p:nvPicPr>
        <p:blipFill>
          <a:blip r:embed="rId3"/>
          <a:stretch>
            <a:fillRect/>
          </a:stretch>
        </p:blipFill>
        <p:spPr>
          <a:xfrm>
            <a:off x="6865388" y="1414318"/>
            <a:ext cx="3285347" cy="4351338"/>
          </a:xfrm>
          <a:prstGeom prst="rect">
            <a:avLst/>
          </a:prstGeom>
        </p:spPr>
      </p:pic>
      <p:sp>
        <p:nvSpPr>
          <p:cNvPr id="4" name="Slide Number Placeholder 3"/>
          <p:cNvSpPr>
            <a:spLocks noGrp="1"/>
          </p:cNvSpPr>
          <p:nvPr>
            <p:ph type="sldNum" sz="quarter" idx="12"/>
          </p:nvPr>
        </p:nvSpPr>
        <p:spPr/>
        <p:txBody>
          <a:bodyPr/>
          <a:lstStyle/>
          <a:p>
            <a:fld id="{8A030650-5F45-4AD2-96F3-D9ECEBF89D9E}" type="slidenum">
              <a:rPr lang="en-US" smtClean="0"/>
              <a:t>2</a:t>
            </a:fld>
            <a:endParaRPr lang="en-US"/>
          </a:p>
        </p:txBody>
      </p:sp>
      <p:sp>
        <p:nvSpPr>
          <p:cNvPr id="6" name="TextBox 5"/>
          <p:cNvSpPr txBox="1"/>
          <p:nvPr/>
        </p:nvSpPr>
        <p:spPr>
          <a:xfrm>
            <a:off x="346365" y="1679121"/>
            <a:ext cx="6054436" cy="1569660"/>
          </a:xfrm>
          <a:prstGeom prst="rect">
            <a:avLst/>
          </a:prstGeom>
          <a:noFill/>
        </p:spPr>
        <p:txBody>
          <a:bodyPr wrap="square" rtlCol="0">
            <a:spAutoFit/>
          </a:bodyPr>
          <a:lstStyle/>
          <a:p>
            <a:r>
              <a:rPr lang="en-US" sz="2400" dirty="0"/>
              <a:t>Watch the </a:t>
            </a:r>
            <a:r>
              <a:rPr lang="en-US" sz="2400" dirty="0">
                <a:hlinkClick r:id="rId4"/>
              </a:rPr>
              <a:t>video clip </a:t>
            </a:r>
            <a:r>
              <a:rPr lang="en-US" sz="2400" dirty="0"/>
              <a:t>of the beginning of the story and the </a:t>
            </a:r>
            <a:r>
              <a:rPr lang="en-US" sz="2400" dirty="0">
                <a:hlinkClick r:id="rId5"/>
              </a:rPr>
              <a:t>end of the story</a:t>
            </a:r>
            <a:r>
              <a:rPr lang="en-US" sz="2400" dirty="0"/>
              <a:t>. Consider what it shows you about hospitality. What kind of hospitality do you see or not see?</a:t>
            </a:r>
          </a:p>
        </p:txBody>
      </p:sp>
    </p:spTree>
    <p:extLst>
      <p:ext uri="{BB962C8B-B14F-4D97-AF65-F5344CB8AC3E}">
        <p14:creationId xmlns:p14="http://schemas.microsoft.com/office/powerpoint/2010/main" val="278293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 </a:t>
            </a:r>
            <a:r>
              <a:rPr lang="en-US" dirty="0" err="1"/>
              <a:t>Tumnus</a:t>
            </a:r>
            <a:endParaRPr lang="en-US" dirty="0"/>
          </a:p>
        </p:txBody>
      </p:sp>
      <p:pic>
        <p:nvPicPr>
          <p:cNvPr id="5" name="Content Placeholder 4"/>
          <p:cNvPicPr>
            <a:picLocks noGrp="1" noChangeAspect="1"/>
          </p:cNvPicPr>
          <p:nvPr>
            <p:ph idx="1"/>
          </p:nvPr>
        </p:nvPicPr>
        <p:blipFill>
          <a:blip r:embed="rId3"/>
          <a:stretch>
            <a:fillRect/>
          </a:stretch>
        </p:blipFill>
        <p:spPr>
          <a:xfrm>
            <a:off x="6434931" y="595879"/>
            <a:ext cx="4351338" cy="4351338"/>
          </a:xfrm>
          <a:prstGeom prst="rect">
            <a:avLst/>
          </a:prstGeom>
        </p:spPr>
      </p:pic>
      <p:sp>
        <p:nvSpPr>
          <p:cNvPr id="4" name="Slide Number Placeholder 3"/>
          <p:cNvSpPr>
            <a:spLocks noGrp="1"/>
          </p:cNvSpPr>
          <p:nvPr>
            <p:ph type="sldNum" sz="quarter" idx="12"/>
          </p:nvPr>
        </p:nvSpPr>
        <p:spPr/>
        <p:txBody>
          <a:bodyPr/>
          <a:lstStyle/>
          <a:p>
            <a:fld id="{8A030650-5F45-4AD2-96F3-D9ECEBF89D9E}" type="slidenum">
              <a:rPr lang="en-US" smtClean="0"/>
              <a:t>3</a:t>
            </a:fld>
            <a:endParaRPr lang="en-US"/>
          </a:p>
        </p:txBody>
      </p:sp>
      <p:pic>
        <p:nvPicPr>
          <p:cNvPr id="7" name="Picture 6"/>
          <p:cNvPicPr>
            <a:picLocks noChangeAspect="1"/>
          </p:cNvPicPr>
          <p:nvPr/>
        </p:nvPicPr>
        <p:blipFill>
          <a:blip r:embed="rId4"/>
          <a:stretch>
            <a:fillRect/>
          </a:stretch>
        </p:blipFill>
        <p:spPr>
          <a:xfrm>
            <a:off x="613685" y="4014953"/>
            <a:ext cx="4360097" cy="2180049"/>
          </a:xfrm>
          <a:prstGeom prst="rect">
            <a:avLst/>
          </a:prstGeom>
        </p:spPr>
      </p:pic>
      <p:sp>
        <p:nvSpPr>
          <p:cNvPr id="8" name="TextBox 7"/>
          <p:cNvSpPr txBox="1"/>
          <p:nvPr/>
        </p:nvSpPr>
        <p:spPr>
          <a:xfrm>
            <a:off x="460829" y="1632945"/>
            <a:ext cx="4890655" cy="1938992"/>
          </a:xfrm>
          <a:prstGeom prst="rect">
            <a:avLst/>
          </a:prstGeom>
          <a:noFill/>
        </p:spPr>
        <p:txBody>
          <a:bodyPr wrap="square" rtlCol="0">
            <a:spAutoFit/>
          </a:bodyPr>
          <a:lstStyle/>
          <a:p>
            <a:r>
              <a:rPr lang="en-US" sz="2000" dirty="0"/>
              <a:t>When Lucy enters Narnia through the wardrobe, she meets Mr. </a:t>
            </a:r>
            <a:r>
              <a:rPr lang="en-US" sz="2000" dirty="0" err="1"/>
              <a:t>Tumnus</a:t>
            </a:r>
            <a:r>
              <a:rPr lang="en-US" sz="2000" dirty="0"/>
              <a:t>. Read pages 5-8 as found </a:t>
            </a:r>
            <a:r>
              <a:rPr lang="en-US" sz="2000" dirty="0">
                <a:hlinkClick r:id="rId5"/>
              </a:rPr>
              <a:t>online</a:t>
            </a:r>
            <a:r>
              <a:rPr lang="en-US" sz="2000" dirty="0"/>
              <a:t>. Discuss what this scene shows you about what hospitality is and is not. How is it connected to good and evil?</a:t>
            </a:r>
          </a:p>
        </p:txBody>
      </p:sp>
    </p:spTree>
    <p:extLst>
      <p:ext uri="{BB962C8B-B14F-4D97-AF65-F5344CB8AC3E}">
        <p14:creationId xmlns:p14="http://schemas.microsoft.com/office/powerpoint/2010/main" val="177411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 and Mrs. Beaver</a:t>
            </a:r>
          </a:p>
        </p:txBody>
      </p:sp>
      <p:sp>
        <p:nvSpPr>
          <p:cNvPr id="4" name="Slide Number Placeholder 3"/>
          <p:cNvSpPr>
            <a:spLocks noGrp="1"/>
          </p:cNvSpPr>
          <p:nvPr>
            <p:ph type="sldNum" sz="quarter" idx="12"/>
          </p:nvPr>
        </p:nvSpPr>
        <p:spPr/>
        <p:txBody>
          <a:bodyPr/>
          <a:lstStyle/>
          <a:p>
            <a:fld id="{8A030650-5F45-4AD2-96F3-D9ECEBF89D9E}" type="slidenum">
              <a:rPr lang="en-US" smtClean="0"/>
              <a:t>4</a:t>
            </a:fld>
            <a:endParaRPr lang="en-US"/>
          </a:p>
        </p:txBody>
      </p:sp>
      <p:pic>
        <p:nvPicPr>
          <p:cNvPr id="6" name="Picture 5"/>
          <p:cNvPicPr>
            <a:picLocks noChangeAspect="1"/>
          </p:cNvPicPr>
          <p:nvPr/>
        </p:nvPicPr>
        <p:blipFill>
          <a:blip r:embed="rId3"/>
          <a:stretch>
            <a:fillRect/>
          </a:stretch>
        </p:blipFill>
        <p:spPr>
          <a:xfrm>
            <a:off x="6849880" y="616537"/>
            <a:ext cx="4559212" cy="2576946"/>
          </a:xfrm>
          <a:prstGeom prst="rect">
            <a:avLst/>
          </a:prstGeom>
        </p:spPr>
      </p:pic>
      <p:pic>
        <p:nvPicPr>
          <p:cNvPr id="7" name="Picture 6"/>
          <p:cNvPicPr>
            <a:picLocks noChangeAspect="1"/>
          </p:cNvPicPr>
          <p:nvPr/>
        </p:nvPicPr>
        <p:blipFill>
          <a:blip r:embed="rId4"/>
          <a:stretch>
            <a:fillRect/>
          </a:stretch>
        </p:blipFill>
        <p:spPr>
          <a:xfrm>
            <a:off x="7145914" y="3760478"/>
            <a:ext cx="3714324" cy="2691217"/>
          </a:xfrm>
          <a:prstGeom prst="rect">
            <a:avLst/>
          </a:prstGeom>
        </p:spPr>
      </p:pic>
      <p:sp>
        <p:nvSpPr>
          <p:cNvPr id="8" name="Content Placeholder 7"/>
          <p:cNvSpPr>
            <a:spLocks noGrp="1"/>
          </p:cNvSpPr>
          <p:nvPr>
            <p:ph idx="1"/>
          </p:nvPr>
        </p:nvSpPr>
        <p:spPr>
          <a:xfrm>
            <a:off x="460829" y="1390495"/>
            <a:ext cx="5895489" cy="4739966"/>
          </a:xfrm>
        </p:spPr>
        <p:txBody>
          <a:bodyPr/>
          <a:lstStyle/>
          <a:p>
            <a:pPr marL="0" indent="0">
              <a:buNone/>
            </a:pPr>
            <a:r>
              <a:rPr lang="en-US" dirty="0"/>
              <a:t>When all four of the children find their way through the wardrobe and into Narnia, they meet Mr. Beaver, who motions to them to quietly follow until it is safe. Read p. 31-32 </a:t>
            </a:r>
            <a:r>
              <a:rPr lang="en-US" dirty="0">
                <a:hlinkClick r:id="rId5"/>
              </a:rPr>
              <a:t>online</a:t>
            </a:r>
            <a:r>
              <a:rPr lang="en-US" dirty="0"/>
              <a:t> for a description of the hospitality of Mr. and Mrs. Beaver.</a:t>
            </a:r>
          </a:p>
        </p:txBody>
      </p:sp>
    </p:spTree>
    <p:extLst>
      <p:ext uri="{BB962C8B-B14F-4D97-AF65-F5344CB8AC3E}">
        <p14:creationId xmlns:p14="http://schemas.microsoft.com/office/powerpoint/2010/main" val="303723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Father Christmas</a:t>
            </a:r>
          </a:p>
        </p:txBody>
      </p:sp>
      <p:pic>
        <p:nvPicPr>
          <p:cNvPr id="5" name="Content Placeholder 4"/>
          <p:cNvPicPr>
            <a:picLocks noGrp="1" noChangeAspect="1"/>
          </p:cNvPicPr>
          <p:nvPr>
            <p:ph idx="1"/>
          </p:nvPr>
        </p:nvPicPr>
        <p:blipFill>
          <a:blip r:embed="rId3"/>
          <a:stretch>
            <a:fillRect/>
          </a:stretch>
        </p:blipFill>
        <p:spPr>
          <a:xfrm>
            <a:off x="5754093" y="1244555"/>
            <a:ext cx="2226126" cy="2968168"/>
          </a:xfrm>
          <a:prstGeom prst="rect">
            <a:avLst/>
          </a:prstGeom>
        </p:spPr>
      </p:pic>
      <p:sp>
        <p:nvSpPr>
          <p:cNvPr id="4" name="Slide Number Placeholder 3"/>
          <p:cNvSpPr>
            <a:spLocks noGrp="1"/>
          </p:cNvSpPr>
          <p:nvPr>
            <p:ph type="sldNum" sz="quarter" idx="12"/>
          </p:nvPr>
        </p:nvSpPr>
        <p:spPr/>
        <p:txBody>
          <a:bodyPr/>
          <a:lstStyle/>
          <a:p>
            <a:fld id="{8A030650-5F45-4AD2-96F3-D9ECEBF89D9E}" type="slidenum">
              <a:rPr lang="en-US" smtClean="0"/>
              <a:t>5</a:t>
            </a:fld>
            <a:endParaRPr lang="en-US"/>
          </a:p>
        </p:txBody>
      </p:sp>
      <p:pic>
        <p:nvPicPr>
          <p:cNvPr id="6" name="Picture 5"/>
          <p:cNvPicPr>
            <a:picLocks noChangeAspect="1"/>
          </p:cNvPicPr>
          <p:nvPr/>
        </p:nvPicPr>
        <p:blipFill>
          <a:blip r:embed="rId4"/>
          <a:stretch>
            <a:fillRect/>
          </a:stretch>
        </p:blipFill>
        <p:spPr>
          <a:xfrm>
            <a:off x="8344145" y="2026908"/>
            <a:ext cx="2421925" cy="3182410"/>
          </a:xfrm>
          <a:prstGeom prst="rect">
            <a:avLst/>
          </a:prstGeom>
        </p:spPr>
      </p:pic>
      <p:sp>
        <p:nvSpPr>
          <p:cNvPr id="8" name="TextBox 7"/>
          <p:cNvSpPr txBox="1"/>
          <p:nvPr/>
        </p:nvSpPr>
        <p:spPr>
          <a:xfrm>
            <a:off x="460829" y="1679121"/>
            <a:ext cx="5191826" cy="1938992"/>
          </a:xfrm>
          <a:prstGeom prst="rect">
            <a:avLst/>
          </a:prstGeom>
          <a:noFill/>
        </p:spPr>
        <p:txBody>
          <a:bodyPr wrap="square" rtlCol="0">
            <a:spAutoFit/>
          </a:bodyPr>
          <a:lstStyle/>
          <a:p>
            <a:r>
              <a:rPr lang="en-US" sz="2000" dirty="0"/>
              <a:t>In Narnia, it has been “always winter but never Christmas” because the White Witch has held power over the land.  As her power begins to weaken, Father Christmas appears. Watch this </a:t>
            </a:r>
            <a:r>
              <a:rPr lang="en-US" sz="2000" dirty="0">
                <a:hlinkClick r:id="rId5"/>
              </a:rPr>
              <a:t>short scene </a:t>
            </a:r>
            <a:r>
              <a:rPr lang="en-US" sz="2000" dirty="0"/>
              <a:t>and consider what it shows you about hospitality.</a:t>
            </a:r>
          </a:p>
        </p:txBody>
      </p:sp>
    </p:spTree>
    <p:extLst>
      <p:ext uri="{BB962C8B-B14F-4D97-AF65-F5344CB8AC3E}">
        <p14:creationId xmlns:p14="http://schemas.microsoft.com/office/powerpoint/2010/main" val="261843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Witch</a:t>
            </a:r>
          </a:p>
        </p:txBody>
      </p:sp>
      <p:pic>
        <p:nvPicPr>
          <p:cNvPr id="5" name="Content Placeholder 4"/>
          <p:cNvPicPr>
            <a:picLocks noGrp="1" noChangeAspect="1"/>
          </p:cNvPicPr>
          <p:nvPr>
            <p:ph idx="1"/>
          </p:nvPr>
        </p:nvPicPr>
        <p:blipFill>
          <a:blip r:embed="rId3"/>
          <a:stretch>
            <a:fillRect/>
          </a:stretch>
        </p:blipFill>
        <p:spPr>
          <a:xfrm>
            <a:off x="7529776" y="1310048"/>
            <a:ext cx="3595930" cy="2763188"/>
          </a:xfrm>
          <a:prstGeom prst="rect">
            <a:avLst/>
          </a:prstGeom>
        </p:spPr>
      </p:pic>
      <p:sp>
        <p:nvSpPr>
          <p:cNvPr id="4" name="Slide Number Placeholder 3"/>
          <p:cNvSpPr>
            <a:spLocks noGrp="1"/>
          </p:cNvSpPr>
          <p:nvPr>
            <p:ph type="sldNum" sz="quarter" idx="12"/>
          </p:nvPr>
        </p:nvSpPr>
        <p:spPr/>
        <p:txBody>
          <a:bodyPr/>
          <a:lstStyle/>
          <a:p>
            <a:fld id="{8A030650-5F45-4AD2-96F3-D9ECEBF89D9E}" type="slidenum">
              <a:rPr lang="en-US" smtClean="0"/>
              <a:t>6</a:t>
            </a:fld>
            <a:endParaRPr lang="en-US"/>
          </a:p>
        </p:txBody>
      </p:sp>
      <p:sp>
        <p:nvSpPr>
          <p:cNvPr id="6" name="TextBox 5"/>
          <p:cNvSpPr txBox="1"/>
          <p:nvPr/>
        </p:nvSpPr>
        <p:spPr>
          <a:xfrm>
            <a:off x="637309" y="1310048"/>
            <a:ext cx="6151418" cy="3477875"/>
          </a:xfrm>
          <a:prstGeom prst="rect">
            <a:avLst/>
          </a:prstGeom>
          <a:noFill/>
        </p:spPr>
        <p:txBody>
          <a:bodyPr wrap="square" rtlCol="0">
            <a:spAutoFit/>
          </a:bodyPr>
          <a:lstStyle/>
          <a:p>
            <a:r>
              <a:rPr lang="en-US" sz="2000" dirty="0"/>
              <a:t>But behind him, on a much higher seat in the middle of the sledge sat a very different person - a great lady, taller than any woman that Edmund had ever seen. She also was covered in white fur up to her throat and held a long straight golden wand in her right hand and wore a golden crown on her head. Her face was white - not merely pale, but white like snow or paper or icing-sugar, except for her very red mouth. It was a beautiful face in other respects, but proud and cold and stern. </a:t>
            </a:r>
          </a:p>
          <a:p>
            <a:endParaRPr lang="en-US" sz="2000" dirty="0"/>
          </a:p>
          <a:p>
            <a:r>
              <a:rPr lang="en-US" sz="2000" dirty="0"/>
              <a:t>Read Chapter Four, p. 14-16, which you can find </a:t>
            </a:r>
            <a:r>
              <a:rPr lang="en-US" sz="2000" dirty="0">
                <a:hlinkClick r:id="rId4"/>
              </a:rPr>
              <a:t>online</a:t>
            </a:r>
            <a:r>
              <a:rPr lang="en-US" sz="2000" dirty="0"/>
              <a:t>.</a:t>
            </a:r>
          </a:p>
        </p:txBody>
      </p:sp>
    </p:spTree>
    <p:extLst>
      <p:ext uri="{BB962C8B-B14F-4D97-AF65-F5344CB8AC3E}">
        <p14:creationId xmlns:p14="http://schemas.microsoft.com/office/powerpoint/2010/main" val="223129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Aslan</a:t>
            </a:r>
          </a:p>
        </p:txBody>
      </p:sp>
      <p:sp>
        <p:nvSpPr>
          <p:cNvPr id="4" name="Slide Number Placeholder 3"/>
          <p:cNvSpPr>
            <a:spLocks noGrp="1"/>
          </p:cNvSpPr>
          <p:nvPr>
            <p:ph type="sldNum" sz="quarter" idx="12"/>
          </p:nvPr>
        </p:nvSpPr>
        <p:spPr/>
        <p:txBody>
          <a:bodyPr/>
          <a:lstStyle/>
          <a:p>
            <a:fld id="{8A030650-5F45-4AD2-96F3-D9ECEBF89D9E}" type="slidenum">
              <a:rPr lang="en-US" smtClean="0"/>
              <a:t>7</a:t>
            </a:fld>
            <a:endParaRPr lang="en-US"/>
          </a:p>
        </p:txBody>
      </p:sp>
      <p:sp>
        <p:nvSpPr>
          <p:cNvPr id="6" name="TextBox 5"/>
          <p:cNvSpPr txBox="1"/>
          <p:nvPr/>
        </p:nvSpPr>
        <p:spPr>
          <a:xfrm>
            <a:off x="460828" y="1385455"/>
            <a:ext cx="8987972" cy="4524315"/>
          </a:xfrm>
          <a:prstGeom prst="rect">
            <a:avLst/>
          </a:prstGeom>
          <a:noFill/>
        </p:spPr>
        <p:txBody>
          <a:bodyPr wrap="square" rtlCol="0">
            <a:spAutoFit/>
          </a:bodyPr>
          <a:lstStyle/>
          <a:p>
            <a:r>
              <a:rPr lang="en-US" dirty="0"/>
              <a:t>Near the end of the story, Aslan, the great lion and redeemer, dies in place of Edmund and </a:t>
            </a:r>
          </a:p>
          <a:p>
            <a:r>
              <a:rPr lang="en-US" dirty="0"/>
              <a:t>defeats evil with “a magic deeper still.” Read this passage and consider the nature of hospitality as well as the role Aslan plays in it.</a:t>
            </a:r>
          </a:p>
          <a:p>
            <a:endParaRPr lang="en-US" dirty="0"/>
          </a:p>
          <a:p>
            <a:r>
              <a:rPr lang="en-US" dirty="0"/>
              <a:t>That night they slept where they were. How Aslan provided food for them all I don't</a:t>
            </a:r>
          </a:p>
          <a:p>
            <a:r>
              <a:rPr lang="en-US" dirty="0"/>
              <a:t>know; but somehow or other they found themselves all sitting down on the grass to a fine</a:t>
            </a:r>
          </a:p>
          <a:p>
            <a:r>
              <a:rPr lang="en-US" dirty="0"/>
              <a:t>high tea at about eight o'clock. Next day they began marching eastward down the side of</a:t>
            </a:r>
          </a:p>
          <a:p>
            <a:r>
              <a:rPr lang="en-US" dirty="0"/>
              <a:t>the great river. And the next day after that, at about teatime, they actually reached the</a:t>
            </a:r>
          </a:p>
          <a:p>
            <a:r>
              <a:rPr lang="en-US" dirty="0"/>
              <a:t>mouth. The castle of </a:t>
            </a:r>
            <a:r>
              <a:rPr lang="en-US" dirty="0" err="1"/>
              <a:t>Cair</a:t>
            </a:r>
            <a:r>
              <a:rPr lang="en-US" dirty="0"/>
              <a:t> </a:t>
            </a:r>
            <a:r>
              <a:rPr lang="en-US" dirty="0" err="1"/>
              <a:t>Paravel</a:t>
            </a:r>
            <a:r>
              <a:rPr lang="en-US" dirty="0"/>
              <a:t> on its little hill towered up above them; before them</a:t>
            </a:r>
          </a:p>
          <a:p>
            <a:r>
              <a:rPr lang="en-US" dirty="0"/>
              <a:t>were the sands, with rocks and little pools of salt water, and seaweed, and the smell of the</a:t>
            </a:r>
          </a:p>
          <a:p>
            <a:r>
              <a:rPr lang="en-US" dirty="0"/>
              <a:t>sea and long miles of bluish-green waves breaking for ever and ever on the beach. And</a:t>
            </a:r>
          </a:p>
          <a:p>
            <a:r>
              <a:rPr lang="en-US" dirty="0"/>
              <a:t>oh, the cry of the sea-gulls! Have you heard it? Can you remember?</a:t>
            </a:r>
          </a:p>
          <a:p>
            <a:endParaRPr lang="en-US" dirty="0"/>
          </a:p>
          <a:p>
            <a:r>
              <a:rPr lang="en-US" dirty="0"/>
              <a:t>That evening after tea the four children all managed to get down to the beach again and</a:t>
            </a:r>
          </a:p>
          <a:p>
            <a:r>
              <a:rPr lang="en-US" dirty="0"/>
              <a:t>get their shoes and stockings off and feel the sand between their toes. But next day was</a:t>
            </a:r>
          </a:p>
          <a:p>
            <a:r>
              <a:rPr lang="en-US" dirty="0"/>
              <a:t>more solemn. </a:t>
            </a:r>
          </a:p>
        </p:txBody>
      </p:sp>
      <p:pic>
        <p:nvPicPr>
          <p:cNvPr id="9" name="Picture 8"/>
          <p:cNvPicPr>
            <a:picLocks noChangeAspect="1"/>
          </p:cNvPicPr>
          <p:nvPr/>
        </p:nvPicPr>
        <p:blipFill>
          <a:blip r:embed="rId3"/>
          <a:stretch>
            <a:fillRect/>
          </a:stretch>
        </p:blipFill>
        <p:spPr>
          <a:xfrm>
            <a:off x="9282366" y="1496291"/>
            <a:ext cx="2535560" cy="3803340"/>
          </a:xfrm>
          <a:prstGeom prst="rect">
            <a:avLst/>
          </a:prstGeom>
        </p:spPr>
      </p:pic>
    </p:spTree>
    <p:extLst>
      <p:ext uri="{BB962C8B-B14F-4D97-AF65-F5344CB8AC3E}">
        <p14:creationId xmlns:p14="http://schemas.microsoft.com/office/powerpoint/2010/main" val="419205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28" y="457200"/>
            <a:ext cx="11731171" cy="6264275"/>
          </a:xfrm>
        </p:spPr>
        <p:txBody>
          <a:bodyPr>
            <a:normAutofit fontScale="77500" lnSpcReduction="20000"/>
          </a:bodyPr>
          <a:lstStyle/>
          <a:p>
            <a:pPr marL="0" indent="0">
              <a:buNone/>
            </a:pPr>
            <a:r>
              <a:rPr lang="en-US" dirty="0"/>
              <a:t>For then, in the Great Hall of </a:t>
            </a:r>
            <a:r>
              <a:rPr lang="en-US" dirty="0" err="1"/>
              <a:t>Cair</a:t>
            </a:r>
            <a:r>
              <a:rPr lang="en-US" dirty="0"/>
              <a:t> </a:t>
            </a:r>
            <a:r>
              <a:rPr lang="en-US" dirty="0" err="1"/>
              <a:t>Paravel</a:t>
            </a:r>
            <a:r>
              <a:rPr lang="en-US" dirty="0"/>
              <a:t> - that wonderful hall with the</a:t>
            </a:r>
          </a:p>
          <a:p>
            <a:pPr marL="0" indent="0">
              <a:buNone/>
            </a:pPr>
            <a:r>
              <a:rPr lang="en-US" dirty="0"/>
              <a:t>ivory roof and the west wall hung with peacock's feathers and the eastern door which</a:t>
            </a:r>
          </a:p>
          <a:p>
            <a:pPr marL="0" indent="0">
              <a:buNone/>
            </a:pPr>
            <a:r>
              <a:rPr lang="en-US" dirty="0"/>
              <a:t>looks towards the sea, in the presence of all their friends and to the sound of trumpets, </a:t>
            </a:r>
          </a:p>
          <a:p>
            <a:pPr marL="0" indent="0">
              <a:buNone/>
            </a:pPr>
            <a:r>
              <a:rPr lang="en-US" dirty="0"/>
              <a:t>Aslan solemnly crowned them and led them to the four thrones amid deafening shouts of,</a:t>
            </a:r>
          </a:p>
          <a:p>
            <a:pPr marL="0" indent="0">
              <a:buNone/>
            </a:pPr>
            <a:r>
              <a:rPr lang="en-US" dirty="0"/>
              <a:t>"Long Live King Peter! Long Live Queen Susan! Long Live King Edmund! Long Live</a:t>
            </a:r>
          </a:p>
          <a:p>
            <a:pPr marL="0" indent="0">
              <a:buNone/>
            </a:pPr>
            <a:r>
              <a:rPr lang="en-US" dirty="0"/>
              <a:t>Queen Lucy!"</a:t>
            </a:r>
          </a:p>
          <a:p>
            <a:pPr marL="0" indent="0">
              <a:buNone/>
            </a:pPr>
            <a:r>
              <a:rPr lang="en-US" dirty="0"/>
              <a:t>"Once a king or queen in Narnia, always a king or queen. Bear it well, Sons of Adam!</a:t>
            </a:r>
          </a:p>
          <a:p>
            <a:pPr marL="0" indent="0">
              <a:buNone/>
            </a:pPr>
            <a:r>
              <a:rPr lang="en-US" dirty="0"/>
              <a:t>Bear it well, Daughters of Eve!" said Aslan.</a:t>
            </a:r>
          </a:p>
          <a:p>
            <a:pPr marL="0" indent="0">
              <a:buNone/>
            </a:pPr>
            <a:r>
              <a:rPr lang="en-US" dirty="0"/>
              <a:t>And through the eastern door, which was wide open, came the voices of the mermen and</a:t>
            </a:r>
          </a:p>
          <a:p>
            <a:pPr marL="0" indent="0">
              <a:buNone/>
            </a:pPr>
            <a:r>
              <a:rPr lang="en-US" dirty="0"/>
              <a:t>the mermaids swimming close to the shore and singing in </a:t>
            </a:r>
            <a:r>
              <a:rPr lang="en-US" dirty="0" err="1"/>
              <a:t>honour</a:t>
            </a:r>
            <a:r>
              <a:rPr lang="en-US" dirty="0"/>
              <a:t> of their new Kings and</a:t>
            </a:r>
          </a:p>
          <a:p>
            <a:pPr marL="0" indent="0">
              <a:buNone/>
            </a:pPr>
            <a:r>
              <a:rPr lang="en-US" dirty="0"/>
              <a:t>Queens.</a:t>
            </a:r>
          </a:p>
          <a:p>
            <a:pPr marL="0" indent="0">
              <a:buNone/>
            </a:pPr>
            <a:r>
              <a:rPr lang="en-US" dirty="0"/>
              <a:t>So the children sat on their thrones and </a:t>
            </a:r>
            <a:r>
              <a:rPr lang="en-US" dirty="0" err="1"/>
              <a:t>sceptres</a:t>
            </a:r>
            <a:r>
              <a:rPr lang="en-US" dirty="0"/>
              <a:t> were put into their hands and they gave</a:t>
            </a:r>
          </a:p>
          <a:p>
            <a:pPr marL="0" indent="0">
              <a:buNone/>
            </a:pPr>
            <a:r>
              <a:rPr lang="en-US" dirty="0"/>
              <a:t>rewards and </a:t>
            </a:r>
            <a:r>
              <a:rPr lang="en-US" dirty="0" err="1"/>
              <a:t>honours</a:t>
            </a:r>
            <a:r>
              <a:rPr lang="en-US" dirty="0"/>
              <a:t> to all their friends, to </a:t>
            </a:r>
            <a:r>
              <a:rPr lang="en-US" dirty="0" err="1"/>
              <a:t>Tumnus</a:t>
            </a:r>
            <a:r>
              <a:rPr lang="en-US" dirty="0"/>
              <a:t> the Faun, and to the Beavers, and</a:t>
            </a:r>
          </a:p>
          <a:p>
            <a:pPr marL="0" indent="0">
              <a:buNone/>
            </a:pPr>
            <a:r>
              <a:rPr lang="en-US" dirty="0"/>
              <a:t>Giant </a:t>
            </a:r>
            <a:r>
              <a:rPr lang="en-US" dirty="0" err="1"/>
              <a:t>Rumblebuffin</a:t>
            </a:r>
            <a:r>
              <a:rPr lang="en-US" dirty="0"/>
              <a:t>, to the leopards, and the good centaurs, and the good dwarfs, and to</a:t>
            </a:r>
          </a:p>
          <a:p>
            <a:pPr marL="0" indent="0">
              <a:buNone/>
            </a:pPr>
            <a:r>
              <a:rPr lang="en-US" dirty="0"/>
              <a:t>the lion. And that night there was a great feast in </a:t>
            </a:r>
            <a:r>
              <a:rPr lang="en-US" dirty="0" err="1"/>
              <a:t>Cair</a:t>
            </a:r>
            <a:r>
              <a:rPr lang="en-US" dirty="0"/>
              <a:t> </a:t>
            </a:r>
            <a:r>
              <a:rPr lang="en-US" dirty="0" err="1"/>
              <a:t>Paravel</a:t>
            </a:r>
            <a:r>
              <a:rPr lang="en-US" dirty="0"/>
              <a:t>, and revelry and dancing,</a:t>
            </a:r>
          </a:p>
          <a:p>
            <a:pPr marL="0" indent="0">
              <a:buNone/>
            </a:pPr>
            <a:r>
              <a:rPr lang="en-US" dirty="0"/>
              <a:t>and gold flashed and wine flowed, and answering to the music inside, but stranger,</a:t>
            </a:r>
          </a:p>
          <a:p>
            <a:pPr marL="0" indent="0">
              <a:buNone/>
            </a:pPr>
            <a:r>
              <a:rPr lang="en-US" dirty="0"/>
              <a:t>sweeter, and more piercing, came the music of the sea people.</a:t>
            </a:r>
          </a:p>
          <a:p>
            <a:pPr marL="0" indent="0">
              <a:buNone/>
            </a:pPr>
            <a:endParaRPr lang="en-US" dirty="0"/>
          </a:p>
        </p:txBody>
      </p:sp>
      <p:sp>
        <p:nvSpPr>
          <p:cNvPr id="4" name="Slide Number Placeholder 3"/>
          <p:cNvSpPr>
            <a:spLocks noGrp="1"/>
          </p:cNvSpPr>
          <p:nvPr>
            <p:ph type="sldNum" sz="quarter" idx="12"/>
          </p:nvPr>
        </p:nvSpPr>
        <p:spPr/>
        <p:txBody>
          <a:bodyPr/>
          <a:lstStyle/>
          <a:p>
            <a:fld id="{8A030650-5F45-4AD2-96F3-D9ECEBF89D9E}" type="slidenum">
              <a:rPr lang="en-US" smtClean="0"/>
              <a:t>8</a:t>
            </a:fld>
            <a:endParaRPr lang="en-US"/>
          </a:p>
        </p:txBody>
      </p:sp>
    </p:spTree>
    <p:extLst>
      <p:ext uri="{BB962C8B-B14F-4D97-AF65-F5344CB8AC3E}">
        <p14:creationId xmlns:p14="http://schemas.microsoft.com/office/powerpoint/2010/main" val="72668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60829" y="1815646"/>
            <a:ext cx="8011367" cy="4351338"/>
          </a:xfrm>
        </p:spPr>
        <p:txBody>
          <a:bodyPr>
            <a:normAutofit fontScale="77500" lnSpcReduction="20000"/>
          </a:bodyPr>
          <a:lstStyle/>
          <a:p>
            <a:pPr marL="0" indent="0">
              <a:buNone/>
            </a:pPr>
            <a:r>
              <a:rPr lang="en-US" dirty="0" err="1"/>
              <a:t>Baehr</a:t>
            </a:r>
            <a:r>
              <a:rPr lang="en-US" dirty="0"/>
              <a:t>, T. &amp; </a:t>
            </a:r>
            <a:r>
              <a:rPr lang="en-US" dirty="0" err="1"/>
              <a:t>Baehr</a:t>
            </a:r>
            <a:r>
              <a:rPr lang="en-US" dirty="0"/>
              <a:t>, J. (2005). </a:t>
            </a:r>
            <a:r>
              <a:rPr lang="en-US" i="1" dirty="0"/>
              <a:t>Narnia Beckons: C. S. Lewis's the Lion, the Witch, And the Wardrobe And Beyond.</a:t>
            </a:r>
            <a:r>
              <a:rPr lang="en-US" dirty="0"/>
              <a:t> B&amp;H Publishing.</a:t>
            </a:r>
          </a:p>
          <a:p>
            <a:pPr marL="0" indent="0">
              <a:buNone/>
            </a:pPr>
            <a:r>
              <a:rPr lang="en-US" dirty="0" err="1"/>
              <a:t>Glyer</a:t>
            </a:r>
            <a:r>
              <a:rPr lang="en-US" dirty="0"/>
              <a:t>, D.P. (2015). Intellectual hospitality. </a:t>
            </a:r>
            <a:r>
              <a:rPr lang="en-US" i="1" dirty="0"/>
              <a:t>APU Life</a:t>
            </a:r>
            <a:r>
              <a:rPr lang="en-US" dirty="0"/>
              <a:t>. Retrieved from </a:t>
            </a:r>
            <a:r>
              <a:rPr lang="en-US" dirty="0">
                <a:hlinkClick r:id="rId2"/>
              </a:rPr>
              <a:t>https://www.apu.edu/articles/intellectual-hospitality/</a:t>
            </a:r>
            <a:r>
              <a:rPr lang="en-US" dirty="0"/>
              <a:t>	</a:t>
            </a:r>
          </a:p>
          <a:p>
            <a:pPr marL="0" indent="0">
              <a:buNone/>
            </a:pPr>
            <a:r>
              <a:rPr lang="en-US" dirty="0" err="1"/>
              <a:t>Glyer</a:t>
            </a:r>
            <a:r>
              <a:rPr lang="en-US" dirty="0"/>
              <a:t>, D. P. (2014). C.S. Lewis at Table with Dante and Zeus. C. S. Lewis Summer Institute at Oxbridge. Retrieved from </a:t>
            </a:r>
            <a:r>
              <a:rPr lang="en-US" dirty="0">
                <a:hlinkClick r:id="rId3"/>
              </a:rPr>
              <a:t>https://www.youtube.com/watch?time_continue=504&amp;v=r7GTtZEW9Kk</a:t>
            </a:r>
            <a:r>
              <a:rPr lang="en-US" dirty="0"/>
              <a:t>	</a:t>
            </a:r>
          </a:p>
          <a:p>
            <a:pPr marL="0" indent="0">
              <a:buNone/>
            </a:pPr>
            <a:r>
              <a:rPr lang="en-US" dirty="0" err="1"/>
              <a:t>Schakel</a:t>
            </a:r>
            <a:r>
              <a:rPr lang="en-US" dirty="0"/>
              <a:t>, P. (2017, December 1). C.S. Lewis. Encyclopedia Britannica. Retrieved from </a:t>
            </a:r>
            <a:r>
              <a:rPr lang="en-US" dirty="0">
                <a:hlinkClick r:id="rId4"/>
              </a:rPr>
              <a:t>https://www.britannica.com/biography/C-S-Lewis</a:t>
            </a:r>
            <a:endParaRPr lang="en-US" dirty="0"/>
          </a:p>
          <a:p>
            <a:pPr marL="0" indent="0">
              <a:buNone/>
            </a:pPr>
            <a:r>
              <a:rPr lang="en-US" dirty="0"/>
              <a:t>"The Lion, the Witch and the Wardrobe." </a:t>
            </a:r>
            <a:r>
              <a:rPr lang="en-US" i="1" dirty="0"/>
              <a:t>Novels for Students</a:t>
            </a:r>
            <a:r>
              <a:rPr lang="en-US" dirty="0"/>
              <a:t>. Retrieved from Encyclopedia.com: </a:t>
            </a:r>
            <a:r>
              <a:rPr lang="en-US" dirty="0">
                <a:hlinkClick r:id="rId5"/>
              </a:rPr>
              <a:t>http://www.encyclopedia.com/arts/educational-magazines/lion-witch-and-wardrobe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A030650-5F45-4AD2-96F3-D9ECEBF89D9E}" type="slidenum">
              <a:rPr lang="en-US" smtClean="0"/>
              <a:t>9</a:t>
            </a:fld>
            <a:endParaRPr lang="en-US"/>
          </a:p>
        </p:txBody>
      </p:sp>
    </p:spTree>
    <p:extLst>
      <p:ext uri="{BB962C8B-B14F-4D97-AF65-F5344CB8AC3E}">
        <p14:creationId xmlns:p14="http://schemas.microsoft.com/office/powerpoint/2010/main" val="11522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1102</Words>
  <Application>Microsoft Office PowerPoint</Application>
  <PresentationFormat>Widescreen</PresentationFormat>
  <Paragraphs>78</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Lion, the Witch, and the Wardrobe</vt:lpstr>
      <vt:lpstr>Professor Kirke</vt:lpstr>
      <vt:lpstr>Mr. Tumnus</vt:lpstr>
      <vt:lpstr>Mr. and Mrs. Beaver</vt:lpstr>
      <vt:lpstr>Father Christmas</vt:lpstr>
      <vt:lpstr>The Witch</vt:lpstr>
      <vt:lpstr>Aslan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Lion, the Witch, and the Wardrobe</dc:title>
  <dc:creator>kelly warnock</dc:creator>
  <cp:lastModifiedBy>kelly warnock</cp:lastModifiedBy>
  <cp:revision>1</cp:revision>
  <dcterms:created xsi:type="dcterms:W3CDTF">2018-08-16T02:34:32Z</dcterms:created>
  <dcterms:modified xsi:type="dcterms:W3CDTF">2018-08-16T02:42:10Z</dcterms:modified>
</cp:coreProperties>
</file>