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7"/>
  </p:notesMasterIdLst>
  <p:sldIdLst>
    <p:sldId id="256" r:id="rId2"/>
    <p:sldId id="275" r:id="rId3"/>
    <p:sldId id="276" r:id="rId4"/>
    <p:sldId id="277"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250" autoAdjust="0"/>
    <p:restoredTop sz="79287" autoAdjust="0"/>
  </p:normalViewPr>
  <p:slideViewPr>
    <p:cSldViewPr snapToGrid="0">
      <p:cViewPr varScale="1">
        <p:scale>
          <a:sx n="47" d="100"/>
          <a:sy n="47" d="100"/>
        </p:scale>
        <p:origin x="60" y="1002"/>
      </p:cViewPr>
      <p:guideLst/>
    </p:cSldViewPr>
  </p:slideViewPr>
  <p:notesTextViewPr>
    <p:cViewPr>
      <p:scale>
        <a:sx n="1" d="1"/>
        <a:sy n="1" d="1"/>
      </p:scale>
      <p:origin x="0" y="0"/>
    </p:cViewPr>
  </p:notesTextViewPr>
  <p:notesViewPr>
    <p:cSldViewPr snapToGrid="0">
      <p:cViewPr>
        <p:scale>
          <a:sx n="166" d="100"/>
          <a:sy n="166" d="100"/>
        </p:scale>
        <p:origin x="468" y="-192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AE8040-7668-4C2F-B941-3B84ABE6C6FE}" type="datetimeFigureOut">
              <a:rPr lang="en-US" smtClean="0"/>
              <a:t>8/15/2018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D786CF-4D97-402B-9F79-C175C9D1B9D7}" type="slidenum">
              <a:rPr lang="en-US" smtClean="0"/>
              <a:t>‹#›</a:t>
            </a:fld>
            <a:endParaRPr lang="en-US"/>
          </a:p>
        </p:txBody>
      </p:sp>
    </p:spTree>
    <p:extLst>
      <p:ext uri="{BB962C8B-B14F-4D97-AF65-F5344CB8AC3E}">
        <p14:creationId xmlns:p14="http://schemas.microsoft.com/office/powerpoint/2010/main" val="1549854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D786CF-4D97-402B-9F79-C175C9D1B9D7}" type="slidenum">
              <a:rPr lang="en-US" smtClean="0"/>
              <a:t>1</a:t>
            </a:fld>
            <a:endParaRPr lang="en-US"/>
          </a:p>
        </p:txBody>
      </p:sp>
    </p:spTree>
    <p:extLst>
      <p:ext uri="{BB962C8B-B14F-4D97-AF65-F5344CB8AC3E}">
        <p14:creationId xmlns:p14="http://schemas.microsoft.com/office/powerpoint/2010/main" val="3068978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students read this section of the Republic, then respond to these questions:</a:t>
            </a:r>
          </a:p>
          <a:p>
            <a:endParaRPr lang="en-US" dirty="0"/>
          </a:p>
          <a:p>
            <a:r>
              <a:rPr lang="en-US" dirty="0"/>
              <a:t>What other stories does this remind you of?</a:t>
            </a:r>
          </a:p>
          <a:p>
            <a:r>
              <a:rPr lang="en-US" dirty="0"/>
              <a:t>Would you like to have a ring similar to this?  Why – Why not?</a:t>
            </a:r>
          </a:p>
          <a:p>
            <a:r>
              <a:rPr lang="en-US" dirty="0"/>
              <a:t>What would you want to do if you had such a ring?</a:t>
            </a:r>
          </a:p>
          <a:p>
            <a:endParaRPr lang="en-US" dirty="0"/>
          </a:p>
          <a:p>
            <a:r>
              <a:rPr lang="en-US" dirty="0"/>
              <a:t>What will the shepherd choose to do next?</a:t>
            </a:r>
          </a:p>
          <a:p>
            <a:endParaRPr lang="en-US" dirty="0"/>
          </a:p>
          <a:p>
            <a:r>
              <a:rPr lang="en-US" dirty="0"/>
              <a:t>Image: “Der Ring des </a:t>
            </a:r>
            <a:r>
              <a:rPr lang="en-US" dirty="0" err="1"/>
              <a:t>Gyges</a:t>
            </a:r>
            <a:r>
              <a:rPr lang="en-US" dirty="0"/>
              <a:t>.” Anonymous. 16</a:t>
            </a:r>
            <a:r>
              <a:rPr lang="en-US" baseline="30000" dirty="0"/>
              <a:t>th</a:t>
            </a:r>
            <a:r>
              <a:rPr lang="en-US" dirty="0"/>
              <a:t> C. </a:t>
            </a:r>
            <a:br>
              <a:rPr lang="en-US" dirty="0"/>
            </a:br>
            <a:r>
              <a:rPr lang="en-US" dirty="0"/>
              <a:t>https://commons.wikimedia.org/wiki/File:Der_Ring_des_Gyges_(Ferrara_16_Jh).jpg </a:t>
            </a:r>
          </a:p>
        </p:txBody>
      </p:sp>
      <p:sp>
        <p:nvSpPr>
          <p:cNvPr id="4" name="Slide Number Placeholder 3"/>
          <p:cNvSpPr>
            <a:spLocks noGrp="1"/>
          </p:cNvSpPr>
          <p:nvPr>
            <p:ph type="sldNum" sz="quarter" idx="10"/>
          </p:nvPr>
        </p:nvSpPr>
        <p:spPr/>
        <p:txBody>
          <a:bodyPr/>
          <a:lstStyle/>
          <a:p>
            <a:fld id="{C7D786CF-4D97-402B-9F79-C175C9D1B9D7}" type="slidenum">
              <a:rPr lang="en-US" smtClean="0"/>
              <a:t>2</a:t>
            </a:fld>
            <a:endParaRPr lang="en-US"/>
          </a:p>
        </p:txBody>
      </p:sp>
    </p:spTree>
    <p:extLst>
      <p:ext uri="{BB962C8B-B14F-4D97-AF65-F5344CB8AC3E}">
        <p14:creationId xmlns:p14="http://schemas.microsoft.com/office/powerpoint/2010/main" val="2166050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students read this section of the Republic, then respond to these questions:</a:t>
            </a:r>
          </a:p>
          <a:p>
            <a:endParaRPr lang="en-US" dirty="0"/>
          </a:p>
          <a:p>
            <a:r>
              <a:rPr lang="en-US" dirty="0"/>
              <a:t>Did the shepherd’s actions surprise you?</a:t>
            </a:r>
          </a:p>
          <a:p>
            <a:endParaRPr lang="en-US" dirty="0"/>
          </a:p>
          <a:p>
            <a:r>
              <a:rPr lang="en-US" dirty="0"/>
              <a:t>Do you agree that every person would be unethical, given the abilities of a ring of </a:t>
            </a:r>
            <a:r>
              <a:rPr lang="en-US" dirty="0" err="1"/>
              <a:t>Gyges</a:t>
            </a:r>
            <a:r>
              <a:rPr lang="en-US" dirty="0"/>
              <a:t>?</a:t>
            </a:r>
          </a:p>
          <a:p>
            <a:endParaRPr lang="en-US" dirty="0"/>
          </a:p>
        </p:txBody>
      </p:sp>
      <p:sp>
        <p:nvSpPr>
          <p:cNvPr id="4" name="Slide Number Placeholder 3"/>
          <p:cNvSpPr>
            <a:spLocks noGrp="1"/>
          </p:cNvSpPr>
          <p:nvPr>
            <p:ph type="sldNum" sz="quarter" idx="10"/>
          </p:nvPr>
        </p:nvSpPr>
        <p:spPr/>
        <p:txBody>
          <a:bodyPr/>
          <a:lstStyle/>
          <a:p>
            <a:fld id="{C7D786CF-4D97-402B-9F79-C175C9D1B9D7}" type="slidenum">
              <a:rPr lang="en-US" smtClean="0"/>
              <a:t>3</a:t>
            </a:fld>
            <a:endParaRPr lang="en-US"/>
          </a:p>
        </p:txBody>
      </p:sp>
    </p:spTree>
    <p:extLst>
      <p:ext uri="{BB962C8B-B14F-4D97-AF65-F5344CB8AC3E}">
        <p14:creationId xmlns:p14="http://schemas.microsoft.com/office/powerpoint/2010/main" val="40985425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students read this section of the Republic, then respond to these questions:</a:t>
            </a:r>
          </a:p>
          <a:p>
            <a:endParaRPr lang="en-US" dirty="0"/>
          </a:p>
          <a:p>
            <a:r>
              <a:rPr lang="en-US" dirty="0"/>
              <a:t>Is it through the pressures of society that we choose to act justly, or through the strength of our own ethics?</a:t>
            </a:r>
          </a:p>
          <a:p>
            <a:endParaRPr lang="en-US" dirty="0"/>
          </a:p>
          <a:p>
            <a:r>
              <a:rPr lang="en-US" dirty="0"/>
              <a:t>Can you truthfully say that with the power of a ring of </a:t>
            </a:r>
            <a:r>
              <a:rPr lang="en-US" dirty="0" err="1"/>
              <a:t>Gyges</a:t>
            </a:r>
            <a:r>
              <a:rPr lang="en-US" dirty="0"/>
              <a:t> you would not be unethical, even in a very small way?</a:t>
            </a:r>
          </a:p>
          <a:p>
            <a:endParaRPr lang="en-US" dirty="0"/>
          </a:p>
          <a:p>
            <a:r>
              <a:rPr lang="en-US" dirty="0"/>
              <a:t>What of Plato’s critique of those who claim they would do no injustice?</a:t>
            </a:r>
          </a:p>
          <a:p>
            <a:endParaRPr lang="en-US" dirty="0"/>
          </a:p>
        </p:txBody>
      </p:sp>
      <p:sp>
        <p:nvSpPr>
          <p:cNvPr id="4" name="Slide Number Placeholder 3"/>
          <p:cNvSpPr>
            <a:spLocks noGrp="1"/>
          </p:cNvSpPr>
          <p:nvPr>
            <p:ph type="sldNum" sz="quarter" idx="10"/>
          </p:nvPr>
        </p:nvSpPr>
        <p:spPr/>
        <p:txBody>
          <a:bodyPr/>
          <a:lstStyle/>
          <a:p>
            <a:fld id="{C7D786CF-4D97-402B-9F79-C175C9D1B9D7}" type="slidenum">
              <a:rPr lang="en-US" smtClean="0"/>
              <a:t>4</a:t>
            </a:fld>
            <a:endParaRPr lang="en-US"/>
          </a:p>
        </p:txBody>
      </p:sp>
    </p:spTree>
    <p:extLst>
      <p:ext uri="{BB962C8B-B14F-4D97-AF65-F5344CB8AC3E}">
        <p14:creationId xmlns:p14="http://schemas.microsoft.com/office/powerpoint/2010/main" val="36089948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D786CF-4D97-402B-9F79-C175C9D1B9D7}" type="slidenum">
              <a:rPr lang="en-US" smtClean="0"/>
              <a:t>5</a:t>
            </a:fld>
            <a:endParaRPr lang="en-US"/>
          </a:p>
        </p:txBody>
      </p:sp>
    </p:spTree>
    <p:extLst>
      <p:ext uri="{BB962C8B-B14F-4D97-AF65-F5344CB8AC3E}">
        <p14:creationId xmlns:p14="http://schemas.microsoft.com/office/powerpoint/2010/main" val="10118341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Shape 10" descr="paint_transparent1.png"/>
          <p:cNvPicPr preferRelativeResize="0"/>
          <p:nvPr/>
        </p:nvPicPr>
        <p:blipFill rotWithShape="1">
          <a:blip r:embed="rId2">
            <a:alphaModFix/>
          </a:blip>
          <a:srcRect l="55211"/>
          <a:stretch/>
        </p:blipFill>
        <p:spPr>
          <a:xfrm>
            <a:off x="1" y="0"/>
            <a:ext cx="5602513" cy="6858000"/>
          </a:xfrm>
          <a:prstGeom prst="rect">
            <a:avLst/>
          </a:prstGeom>
          <a:noFill/>
          <a:ln>
            <a:noFill/>
          </a:ln>
        </p:spPr>
      </p:pic>
      <p:sp>
        <p:nvSpPr>
          <p:cNvPr id="2" name="Title 1"/>
          <p:cNvSpPr>
            <a:spLocks noGrp="1"/>
          </p:cNvSpPr>
          <p:nvPr>
            <p:ph type="ctrTitle"/>
          </p:nvPr>
        </p:nvSpPr>
        <p:spPr>
          <a:xfrm>
            <a:off x="3296817" y="2836507"/>
            <a:ext cx="8231153" cy="1889255"/>
          </a:xfrm>
        </p:spPr>
        <p:txBody>
          <a:bodyPr anchor="b">
            <a:noAutofit/>
          </a:bodyPr>
          <a:lstStyle>
            <a:lvl1pPr algn="r">
              <a:defRPr sz="6667">
                <a:solidFill>
                  <a:schemeClr val="bg1"/>
                </a:solidFill>
                <a:latin typeface="+mn-lt"/>
              </a:defRPr>
            </a:lvl1pPr>
          </a:lstStyle>
          <a:p>
            <a:r>
              <a:rPr lang="en-US"/>
              <a:t>Click to edit Master title style</a:t>
            </a:r>
            <a:endParaRPr lang="en-US" dirty="0"/>
          </a:p>
        </p:txBody>
      </p:sp>
      <p:sp>
        <p:nvSpPr>
          <p:cNvPr id="3" name="Subtitle 2"/>
          <p:cNvSpPr>
            <a:spLocks noGrp="1"/>
          </p:cNvSpPr>
          <p:nvPr>
            <p:ph type="subTitle" idx="1"/>
          </p:nvPr>
        </p:nvSpPr>
        <p:spPr>
          <a:xfrm>
            <a:off x="4038601" y="4862286"/>
            <a:ext cx="7489369" cy="510383"/>
          </a:xfrm>
        </p:spPr>
        <p:txBody>
          <a:bodyPr/>
          <a:lstStyle>
            <a:lvl1pPr marL="0" indent="0" algn="r">
              <a:buNone/>
              <a:defRPr sz="400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C3BEAA-766C-4BDF-816D-EE24664AF0A6}" type="datetime1">
              <a:rPr lang="en-US" smtClean="0"/>
              <a:t>8/15/2018</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50537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Shape 22" descr="paint_transparent1.png"/>
          <p:cNvPicPr preferRelativeResize="0"/>
          <p:nvPr/>
        </p:nvPicPr>
        <p:blipFill>
          <a:blip r:embed="rId2">
            <a:alphaModFix/>
          </a:blip>
          <a:stretch>
            <a:fillRect/>
          </a:stretch>
        </p:blipFill>
        <p:spPr>
          <a:xfrm>
            <a:off x="0" y="0"/>
            <a:ext cx="12192003" cy="6858000"/>
          </a:xfrm>
          <a:prstGeom prst="rect">
            <a:avLst/>
          </a:prstGeom>
          <a:noFill/>
          <a:ln>
            <a:noFill/>
          </a:ln>
        </p:spPr>
      </p:pic>
      <p:sp>
        <p:nvSpPr>
          <p:cNvPr id="2" name="Title 1"/>
          <p:cNvSpPr>
            <a:spLocks noGrp="1"/>
          </p:cNvSpPr>
          <p:nvPr>
            <p:ph type="title"/>
          </p:nvPr>
        </p:nvSpPr>
        <p:spPr>
          <a:xfrm>
            <a:off x="460830" y="353559"/>
            <a:ext cx="8668657" cy="1325563"/>
          </a:xfrm>
        </p:spPr>
        <p:txBody>
          <a:bodyPr/>
          <a:lstStyle/>
          <a:p>
            <a:r>
              <a:rPr lang="en-US"/>
              <a:t>Click to edit Master title style</a:t>
            </a:r>
            <a:endParaRPr lang="en-US" dirty="0"/>
          </a:p>
        </p:txBody>
      </p:sp>
      <p:sp>
        <p:nvSpPr>
          <p:cNvPr id="3" name="Content Placeholder 2"/>
          <p:cNvSpPr>
            <a:spLocks noGrp="1"/>
          </p:cNvSpPr>
          <p:nvPr>
            <p:ph idx="1"/>
          </p:nvPr>
        </p:nvSpPr>
        <p:spPr>
          <a:xfrm>
            <a:off x="460830" y="1815645"/>
            <a:ext cx="8668657" cy="4351339"/>
          </a:xfrm>
        </p:spPr>
        <p:txBody>
          <a:bodyPr/>
          <a:lstStyle>
            <a:lvl2pPr marL="685783" indent="-228594">
              <a:buFont typeface="Wingdings" panose="05000000000000000000" pitchFamily="2" charset="2"/>
              <a:buChar char="§"/>
              <a:defRPr/>
            </a:lvl2pPr>
            <a:lvl3pPr marL="1142971" indent="-228594">
              <a:buSzPct val="76000"/>
              <a:buFont typeface="Wingdings" panose="05000000000000000000" pitchFamily="2" charset="2"/>
              <a:buChar char="Ø"/>
              <a:defRPr/>
            </a:lvl3pPr>
            <a:lvl5pPr marL="2057349" indent="-228594">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226B14-0B80-4773-92E0-CD849C62FCCB}" type="datetime1">
              <a:rPr lang="en-US" smtClean="0"/>
              <a:t>8/15/2018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377833" y="6355444"/>
            <a:ext cx="634481" cy="365125"/>
          </a:xfrm>
        </p:spPr>
        <p:txBody>
          <a:bodyPr/>
          <a:lstStyle>
            <a:lvl1pPr>
              <a:defRPr sz="1867">
                <a:latin typeface="+mn-lt"/>
              </a:defRPr>
            </a:lvl1pPr>
          </a:lstStyle>
          <a:p>
            <a:fld id="{FECC3FE9-0025-4D7B-8B44-4D5141A17712}" type="slidenum">
              <a:rPr lang="en-US" smtClean="0"/>
              <a:t>‹#›</a:t>
            </a:fld>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23363" y="6356351"/>
            <a:ext cx="716200" cy="373173"/>
          </a:xfrm>
          <a:prstGeom prst="rect">
            <a:avLst/>
          </a:prstGeom>
        </p:spPr>
      </p:pic>
    </p:spTree>
    <p:extLst>
      <p:ext uri="{BB962C8B-B14F-4D97-AF65-F5344CB8AC3E}">
        <p14:creationId xmlns:p14="http://schemas.microsoft.com/office/powerpoint/2010/main" val="1892989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8" name="Shape 55" descr="paint_transparent1.png"/>
          <p:cNvPicPr preferRelativeResize="0"/>
          <p:nvPr/>
        </p:nvPicPr>
        <p:blipFill rotWithShape="1">
          <a:blip r:embed="rId2">
            <a:alphaModFix/>
          </a:blip>
          <a:srcRect l="27161"/>
          <a:stretch/>
        </p:blipFill>
        <p:spPr>
          <a:xfrm>
            <a:off x="-1" y="0"/>
            <a:ext cx="8795657" cy="6858000"/>
          </a:xfrm>
          <a:prstGeom prst="rect">
            <a:avLst/>
          </a:prstGeom>
          <a:noFill/>
          <a:ln>
            <a:noFill/>
          </a:ln>
        </p:spPr>
      </p:pic>
      <p:sp>
        <p:nvSpPr>
          <p:cNvPr id="2" name="Title 1"/>
          <p:cNvSpPr>
            <a:spLocks noGrp="1"/>
          </p:cNvSpPr>
          <p:nvPr>
            <p:ph type="title"/>
          </p:nvPr>
        </p:nvSpPr>
        <p:spPr>
          <a:xfrm>
            <a:off x="460830" y="353559"/>
            <a:ext cx="5402943" cy="1325563"/>
          </a:xfrm>
        </p:spPr>
        <p:txBody>
          <a:bodyPr/>
          <a:lstStyle/>
          <a:p>
            <a:r>
              <a:rPr lang="en-US"/>
              <a:t>Click to edit Master title style</a:t>
            </a:r>
            <a:endParaRPr lang="en-US" dirty="0"/>
          </a:p>
        </p:txBody>
      </p:sp>
      <p:sp>
        <p:nvSpPr>
          <p:cNvPr id="3" name="Content Placeholder 2"/>
          <p:cNvSpPr>
            <a:spLocks noGrp="1"/>
          </p:cNvSpPr>
          <p:nvPr>
            <p:ph idx="1"/>
          </p:nvPr>
        </p:nvSpPr>
        <p:spPr>
          <a:xfrm>
            <a:off x="460830" y="1815645"/>
            <a:ext cx="4299857" cy="4351339"/>
          </a:xfrm>
        </p:spPr>
        <p:txBody>
          <a:bodyPr/>
          <a:lstStyle>
            <a:lvl2pPr marL="685783" indent="-228594">
              <a:buFont typeface="Wingdings" panose="05000000000000000000" pitchFamily="2" charset="2"/>
              <a:buChar char="§"/>
              <a:defRPr/>
            </a:lvl2pPr>
            <a:lvl3pPr marL="1142971" indent="-228594">
              <a:buSzPct val="76000"/>
              <a:buFont typeface="Wingdings" panose="05000000000000000000" pitchFamily="2" charset="2"/>
              <a:buChar char="Ø"/>
              <a:defRPr/>
            </a:lvl3pPr>
            <a:lvl5pPr marL="2057349" indent="-228594">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205D3F-BFE3-4CF9-B017-32E2B1A05FB1}" type="datetime1">
              <a:rPr lang="en-US" smtClean="0"/>
              <a:t>8/15/2018</a:t>
            </a:fld>
            <a:endParaRPr lang="en-US"/>
          </a:p>
        </p:txBody>
      </p:sp>
      <p:sp>
        <p:nvSpPr>
          <p:cNvPr id="5" name="Footer Placeholder 4"/>
          <p:cNvSpPr>
            <a:spLocks noGrp="1"/>
          </p:cNvSpPr>
          <p:nvPr>
            <p:ph type="ftr" sz="quarter" idx="11"/>
          </p:nvPr>
        </p:nvSpPr>
        <p:spPr/>
        <p:txBody>
          <a:bodyPr/>
          <a:lstStyle/>
          <a:p>
            <a:endParaRPr lang="en-US"/>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18575" y="6355445"/>
            <a:ext cx="716200" cy="371929"/>
          </a:xfrm>
          <a:prstGeom prst="rect">
            <a:avLst/>
          </a:prstGeom>
        </p:spPr>
      </p:pic>
      <p:sp>
        <p:nvSpPr>
          <p:cNvPr id="6" name="Slide Number Placeholder 5"/>
          <p:cNvSpPr>
            <a:spLocks noGrp="1"/>
          </p:cNvSpPr>
          <p:nvPr>
            <p:ph type="sldNum" sz="quarter" idx="12"/>
          </p:nvPr>
        </p:nvSpPr>
        <p:spPr/>
        <p:txBody>
          <a:bodyPr/>
          <a:lstStyle/>
          <a:p>
            <a:fld id="{FECC3FE9-0025-4D7B-8B44-4D5141A17712}" type="slidenum">
              <a:rPr lang="en-US" smtClean="0"/>
              <a:t>‹#›</a:t>
            </a:fld>
            <a:endParaRPr lang="en-US"/>
          </a:p>
        </p:txBody>
      </p:sp>
    </p:spTree>
    <p:extLst>
      <p:ext uri="{BB962C8B-B14F-4D97-AF65-F5344CB8AC3E}">
        <p14:creationId xmlns:p14="http://schemas.microsoft.com/office/powerpoint/2010/main" val="1062738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Shape 22" descr="paint_transparent1.png"/>
          <p:cNvPicPr preferRelativeResize="0"/>
          <p:nvPr/>
        </p:nvPicPr>
        <p:blipFill>
          <a:blip r:embed="rId2">
            <a:alphaModFix/>
          </a:blip>
          <a:stretch>
            <a:fillRect/>
          </a:stretch>
        </p:blipFill>
        <p:spPr>
          <a:xfrm>
            <a:off x="-3" y="0"/>
            <a:ext cx="12192003" cy="6858000"/>
          </a:xfrm>
          <a:prstGeom prst="rect">
            <a:avLst/>
          </a:prstGeom>
          <a:noFill/>
          <a:ln>
            <a:noFill/>
          </a:ln>
        </p:spPr>
      </p:pic>
      <p:sp>
        <p:nvSpPr>
          <p:cNvPr id="2" name="Title 1"/>
          <p:cNvSpPr>
            <a:spLocks noGrp="1"/>
          </p:cNvSpPr>
          <p:nvPr>
            <p:ph type="title"/>
          </p:nvPr>
        </p:nvSpPr>
        <p:spPr>
          <a:xfrm>
            <a:off x="344716" y="363537"/>
            <a:ext cx="9278257" cy="1325563"/>
          </a:xfrm>
        </p:spPr>
        <p:txBody>
          <a:bodyPr/>
          <a:lstStyle/>
          <a:p>
            <a:r>
              <a:rPr lang="en-US"/>
              <a:t>Click to edit Master title style</a:t>
            </a:r>
          </a:p>
        </p:txBody>
      </p:sp>
      <p:sp>
        <p:nvSpPr>
          <p:cNvPr id="3" name="Content Placeholder 2"/>
          <p:cNvSpPr>
            <a:spLocks noGrp="1"/>
          </p:cNvSpPr>
          <p:nvPr>
            <p:ph sz="half" idx="1"/>
          </p:nvPr>
        </p:nvSpPr>
        <p:spPr>
          <a:xfrm>
            <a:off x="344715" y="1850797"/>
            <a:ext cx="4517572"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54601" y="1843313"/>
            <a:ext cx="5076371"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9BA5CD5-A66A-4F82-974E-4FEEC997B19E}" type="datetime1">
              <a:rPr lang="en-US" smtClean="0"/>
              <a:t>8/15/2018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CC3FE9-0025-4D7B-8B44-4D5141A17712}" type="slidenum">
              <a:rPr lang="en-US" smtClean="0"/>
              <a:t>‹#›</a:t>
            </a:fld>
            <a:endParaRPr lang="en-US"/>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18575" y="6357393"/>
            <a:ext cx="716200" cy="363176"/>
          </a:xfrm>
          <a:prstGeom prst="rect">
            <a:avLst/>
          </a:prstGeom>
        </p:spPr>
      </p:pic>
    </p:spTree>
    <p:extLst>
      <p:ext uri="{BB962C8B-B14F-4D97-AF65-F5344CB8AC3E}">
        <p14:creationId xmlns:p14="http://schemas.microsoft.com/office/powerpoint/2010/main" val="2175294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Shape 22" descr="paint_transparent1.png"/>
          <p:cNvPicPr preferRelativeResize="0"/>
          <p:nvPr/>
        </p:nvPicPr>
        <p:blipFill>
          <a:blip r:embed="rId2">
            <a:alphaModFix/>
          </a:blip>
          <a:stretch>
            <a:fillRect/>
          </a:stretch>
        </p:blipFill>
        <p:spPr>
          <a:xfrm rot="10800000">
            <a:off x="-3" y="0"/>
            <a:ext cx="12192003" cy="6858000"/>
          </a:xfrm>
          <a:prstGeom prst="rect">
            <a:avLst/>
          </a:prstGeom>
          <a:noFill/>
          <a:ln>
            <a:noFill/>
          </a:ln>
        </p:spPr>
      </p:pic>
      <p:sp>
        <p:nvSpPr>
          <p:cNvPr id="2" name="Vertical Title 1"/>
          <p:cNvSpPr>
            <a:spLocks noGrp="1"/>
          </p:cNvSpPr>
          <p:nvPr>
            <p:ph type="title" orient="vert"/>
          </p:nvPr>
        </p:nvSpPr>
        <p:spPr>
          <a:xfrm>
            <a:off x="8724901" y="365126"/>
            <a:ext cx="2628900" cy="581183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1C6FED-C894-46F7-AB8A-FB1C1F5354F6}" type="datetime1">
              <a:rPr lang="en-US" smtClean="0"/>
              <a:t>8/15/2018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CC3FE9-0025-4D7B-8B44-4D5141A17712}" type="slidenum">
              <a:rPr lang="en-US" smtClean="0"/>
              <a:t>‹#›</a:t>
            </a:fld>
            <a:endParaRPr lang="en-US"/>
          </a:p>
        </p:txBody>
      </p:sp>
    </p:spTree>
    <p:extLst>
      <p:ext uri="{BB962C8B-B14F-4D97-AF65-F5344CB8AC3E}">
        <p14:creationId xmlns:p14="http://schemas.microsoft.com/office/powerpoint/2010/main" val="657339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Title">
    <p:bg>
      <p:bgPr>
        <a:blipFill dpi="0" rotWithShape="1">
          <a:blip r:embed="rId2">
            <a:lum/>
          </a:blip>
          <a:srcRect/>
          <a:stretch>
            <a:fillRect/>
          </a:stretch>
        </a:blipFill>
        <a:effectLst/>
      </p:bgPr>
    </p:bg>
    <p:spTree>
      <p:nvGrpSpPr>
        <p:cNvPr id="1" name="Shape 9"/>
        <p:cNvGrpSpPr/>
        <p:nvPr/>
      </p:nvGrpSpPr>
      <p:grpSpPr>
        <a:xfrm>
          <a:off x="0" y="0"/>
          <a:ext cx="0" cy="0"/>
          <a:chOff x="0" y="0"/>
          <a:chExt cx="0" cy="0"/>
        </a:xfrm>
      </p:grpSpPr>
      <p:sp>
        <p:nvSpPr>
          <p:cNvPr id="11" name="Shape 11"/>
          <p:cNvSpPr txBox="1">
            <a:spLocks noGrp="1"/>
          </p:cNvSpPr>
          <p:nvPr>
            <p:ph type="ctrTitle"/>
          </p:nvPr>
        </p:nvSpPr>
        <p:spPr>
          <a:xfrm>
            <a:off x="4277500" y="4382967"/>
            <a:ext cx="7000400" cy="1546400"/>
          </a:xfrm>
          <a:prstGeom prst="rect">
            <a:avLst/>
          </a:prstGeom>
        </p:spPr>
        <p:txBody>
          <a:bodyPr wrap="square" lIns="91425" tIns="91425" rIns="91425" bIns="91425" anchor="b" anchorCtr="0"/>
          <a:lstStyle>
            <a:lvl1pPr lvl="0" algn="r">
              <a:spcBef>
                <a:spcPts val="0"/>
              </a:spcBef>
              <a:buClr>
                <a:srgbClr val="FFFFFF"/>
              </a:buClr>
              <a:buSzPct val="100000"/>
              <a:buFont typeface="Lato Light"/>
              <a:defRPr sz="6667">
                <a:solidFill>
                  <a:srgbClr val="FFFFFF"/>
                </a:solidFill>
                <a:latin typeface="Calibri" panose="020F0502020204030204" pitchFamily="34" charset="0"/>
                <a:ea typeface="Calibri" panose="020F0502020204030204" pitchFamily="34" charset="0"/>
                <a:cs typeface="Calibri" panose="020F0502020204030204" pitchFamily="34" charset="0"/>
                <a:sym typeface="Lato Light"/>
              </a:defRPr>
            </a:lvl1pPr>
            <a:lvl2pPr lvl="1" algn="r">
              <a:spcBef>
                <a:spcPts val="0"/>
              </a:spcBef>
              <a:buClr>
                <a:srgbClr val="FFFFFF"/>
              </a:buClr>
              <a:buSzPct val="100000"/>
              <a:buFont typeface="Lato Light"/>
              <a:defRPr sz="6667">
                <a:solidFill>
                  <a:srgbClr val="FFFFFF"/>
                </a:solidFill>
                <a:latin typeface="Lato Light"/>
                <a:ea typeface="Lato Light"/>
                <a:cs typeface="Lato Light"/>
                <a:sym typeface="Lato Light"/>
              </a:defRPr>
            </a:lvl2pPr>
            <a:lvl3pPr lvl="2" algn="r">
              <a:spcBef>
                <a:spcPts val="0"/>
              </a:spcBef>
              <a:buClr>
                <a:srgbClr val="FFFFFF"/>
              </a:buClr>
              <a:buSzPct val="100000"/>
              <a:buFont typeface="Lato Light"/>
              <a:defRPr sz="6667">
                <a:solidFill>
                  <a:srgbClr val="FFFFFF"/>
                </a:solidFill>
                <a:latin typeface="Lato Light"/>
                <a:ea typeface="Lato Light"/>
                <a:cs typeface="Lato Light"/>
                <a:sym typeface="Lato Light"/>
              </a:defRPr>
            </a:lvl3pPr>
            <a:lvl4pPr lvl="3" algn="r">
              <a:spcBef>
                <a:spcPts val="0"/>
              </a:spcBef>
              <a:buClr>
                <a:srgbClr val="FFFFFF"/>
              </a:buClr>
              <a:buSzPct val="100000"/>
              <a:buFont typeface="Lato Light"/>
              <a:defRPr sz="6667">
                <a:solidFill>
                  <a:srgbClr val="FFFFFF"/>
                </a:solidFill>
                <a:latin typeface="Lato Light"/>
                <a:ea typeface="Lato Light"/>
                <a:cs typeface="Lato Light"/>
                <a:sym typeface="Lato Light"/>
              </a:defRPr>
            </a:lvl4pPr>
            <a:lvl5pPr lvl="4" algn="r">
              <a:spcBef>
                <a:spcPts val="0"/>
              </a:spcBef>
              <a:buClr>
                <a:srgbClr val="FFFFFF"/>
              </a:buClr>
              <a:buSzPct val="100000"/>
              <a:buFont typeface="Lato Light"/>
              <a:defRPr sz="6667">
                <a:solidFill>
                  <a:srgbClr val="FFFFFF"/>
                </a:solidFill>
                <a:latin typeface="Lato Light"/>
                <a:ea typeface="Lato Light"/>
                <a:cs typeface="Lato Light"/>
                <a:sym typeface="Lato Light"/>
              </a:defRPr>
            </a:lvl5pPr>
            <a:lvl6pPr lvl="5" algn="r">
              <a:spcBef>
                <a:spcPts val="0"/>
              </a:spcBef>
              <a:buClr>
                <a:srgbClr val="FFFFFF"/>
              </a:buClr>
              <a:buSzPct val="100000"/>
              <a:buFont typeface="Lato Light"/>
              <a:defRPr sz="6667">
                <a:solidFill>
                  <a:srgbClr val="FFFFFF"/>
                </a:solidFill>
                <a:latin typeface="Lato Light"/>
                <a:ea typeface="Lato Light"/>
                <a:cs typeface="Lato Light"/>
                <a:sym typeface="Lato Light"/>
              </a:defRPr>
            </a:lvl6pPr>
            <a:lvl7pPr lvl="6" algn="r">
              <a:spcBef>
                <a:spcPts val="0"/>
              </a:spcBef>
              <a:buClr>
                <a:srgbClr val="FFFFFF"/>
              </a:buClr>
              <a:buSzPct val="100000"/>
              <a:buFont typeface="Lato Light"/>
              <a:defRPr sz="6667">
                <a:solidFill>
                  <a:srgbClr val="FFFFFF"/>
                </a:solidFill>
                <a:latin typeface="Lato Light"/>
                <a:ea typeface="Lato Light"/>
                <a:cs typeface="Lato Light"/>
                <a:sym typeface="Lato Light"/>
              </a:defRPr>
            </a:lvl7pPr>
            <a:lvl8pPr lvl="7" algn="r">
              <a:spcBef>
                <a:spcPts val="0"/>
              </a:spcBef>
              <a:buClr>
                <a:srgbClr val="FFFFFF"/>
              </a:buClr>
              <a:buSzPct val="100000"/>
              <a:buFont typeface="Lato Light"/>
              <a:defRPr sz="6667">
                <a:solidFill>
                  <a:srgbClr val="FFFFFF"/>
                </a:solidFill>
                <a:latin typeface="Lato Light"/>
                <a:ea typeface="Lato Light"/>
                <a:cs typeface="Lato Light"/>
                <a:sym typeface="Lato Light"/>
              </a:defRPr>
            </a:lvl8pPr>
            <a:lvl9pPr lvl="8" algn="r">
              <a:spcBef>
                <a:spcPts val="0"/>
              </a:spcBef>
              <a:buClr>
                <a:srgbClr val="FFFFFF"/>
              </a:buClr>
              <a:buSzPct val="100000"/>
              <a:buFont typeface="Lato Light"/>
              <a:defRPr sz="6667">
                <a:solidFill>
                  <a:srgbClr val="FFFFFF"/>
                </a:solidFill>
                <a:latin typeface="Lato Light"/>
                <a:ea typeface="Lato Light"/>
                <a:cs typeface="Lato Light"/>
                <a:sym typeface="Lato Light"/>
              </a:defRPr>
            </a:lvl9pPr>
          </a:lstStyle>
          <a:p>
            <a:r>
              <a:rPr lang="en-US"/>
              <a:t>Click to edit Master title style</a:t>
            </a:r>
            <a:endParaRPr dirty="0"/>
          </a:p>
        </p:txBody>
      </p:sp>
    </p:spTree>
    <p:extLst>
      <p:ext uri="{BB962C8B-B14F-4D97-AF65-F5344CB8AC3E}">
        <p14:creationId xmlns:p14="http://schemas.microsoft.com/office/powerpoint/2010/main" val="2117340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rectangle">
    <p:bg>
      <p:bgPr>
        <a:blipFill>
          <a:blip r:embed="rId2">
            <a:alphaModFix/>
          </a:blip>
          <a:stretch>
            <a:fillRect/>
          </a:stretch>
        </a:blipFill>
        <a:effectLst/>
      </p:bgPr>
    </p:bg>
    <p:spTree>
      <p:nvGrpSpPr>
        <p:cNvPr id="1" name="Shape 50"/>
        <p:cNvGrpSpPr/>
        <p:nvPr/>
      </p:nvGrpSpPr>
      <p:grpSpPr>
        <a:xfrm>
          <a:off x="0" y="0"/>
          <a:ext cx="0" cy="0"/>
          <a:chOff x="0" y="0"/>
          <a:chExt cx="0" cy="0"/>
        </a:xfrm>
      </p:grpSpPr>
      <p:sp>
        <p:nvSpPr>
          <p:cNvPr id="52" name="Shape 52"/>
          <p:cNvSpPr txBox="1">
            <a:spLocks noGrp="1"/>
          </p:cNvSpPr>
          <p:nvPr>
            <p:ph type="sldNum" idx="12"/>
          </p:nvPr>
        </p:nvSpPr>
        <p:spPr>
          <a:xfrm>
            <a:off x="5730200" y="5930631"/>
            <a:ext cx="731600" cy="524800"/>
          </a:xfrm>
          <a:prstGeom prst="rect">
            <a:avLst/>
          </a:prstGeom>
        </p:spPr>
        <p:txBody>
          <a:bodyPr wrap="square" lIns="91425" tIns="91425" rIns="91425" bIns="91425" anchor="ctr" anchorCtr="0">
            <a:noAutofit/>
          </a:bodyPr>
          <a:lstStyle/>
          <a:p>
            <a:fld id="{FECC3FE9-0025-4D7B-8B44-4D5141A17712}" type="slidenum">
              <a:rPr lang="en-US" smtClean="0"/>
              <a:t>‹#›</a:t>
            </a:fld>
            <a:endParaRPr lang="en-US"/>
          </a:p>
        </p:txBody>
      </p:sp>
    </p:spTree>
    <p:extLst>
      <p:ext uri="{BB962C8B-B14F-4D97-AF65-F5344CB8AC3E}">
        <p14:creationId xmlns:p14="http://schemas.microsoft.com/office/powerpoint/2010/main" val="1708308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FEBFA1-7FF6-49D9-B9A9-23C1D0A8CED8}" type="datetime1">
              <a:rPr lang="en-US" smtClean="0"/>
              <a:t>8/15/2018</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1353801" y="6356351"/>
            <a:ext cx="657225" cy="365125"/>
          </a:xfrm>
          <a:prstGeom prst="rect">
            <a:avLst/>
          </a:prstGeom>
        </p:spPr>
        <p:txBody>
          <a:bodyPr vert="horz" lIns="91440" tIns="45720" rIns="91440" bIns="45720" rtlCol="0" anchor="ctr"/>
          <a:lstStyle>
            <a:lvl1pPr algn="r">
              <a:defRPr sz="1867">
                <a:solidFill>
                  <a:schemeClr val="bg1"/>
                </a:solidFill>
                <a:latin typeface="+mn-lt"/>
              </a:defRPr>
            </a:lvl1pPr>
          </a:lstStyle>
          <a:p>
            <a:fld id="{FECC3FE9-0025-4D7B-8B44-4D5141A17712}" type="slidenum">
              <a:rPr lang="en-US" smtClean="0"/>
              <a:t>‹#›</a:t>
            </a:fld>
            <a:endParaRPr lang="en-US"/>
          </a:p>
        </p:txBody>
      </p:sp>
    </p:spTree>
    <p:extLst>
      <p:ext uri="{BB962C8B-B14F-4D97-AF65-F5344CB8AC3E}">
        <p14:creationId xmlns:p14="http://schemas.microsoft.com/office/powerpoint/2010/main" val="11885351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ransition>
    <p:fade/>
  </p:transition>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gutenberg.org/ebooks/1497"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earch.ebscohost.com/login.aspx?direct=true&amp;db=ers&amp;AN=88258906&amp;site=eds-live" TargetMode="External"/><Relationship Id="rId5" Type="http://schemas.openxmlformats.org/officeDocument/2006/relationships/hyperlink" Target="http://search.ebscohost.com/login.aspx?direct=true&amp;db=ers&amp;AN=88258842&amp;site=eds-live" TargetMode="External"/><Relationship Id="rId4" Type="http://schemas.openxmlformats.org/officeDocument/2006/relationships/hyperlink" Target="http://search.ebscohost.com/login.aspx?direct=true&amp;db=ers&amp;AN=87575252&amp;site=eds-liv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09657" y="3981742"/>
            <a:ext cx="5081066" cy="844685"/>
          </a:xfrm>
        </p:spPr>
        <p:txBody>
          <a:bodyPr/>
          <a:lstStyle/>
          <a:p>
            <a:r>
              <a:rPr lang="en-US" sz="5000" dirty="0"/>
              <a:t>Foundations 201</a:t>
            </a:r>
          </a:p>
        </p:txBody>
      </p:sp>
      <p:sp>
        <p:nvSpPr>
          <p:cNvPr id="3" name="Subtitle 2"/>
          <p:cNvSpPr>
            <a:spLocks noGrp="1"/>
          </p:cNvSpPr>
          <p:nvPr>
            <p:ph type="subTitle" idx="1"/>
          </p:nvPr>
        </p:nvSpPr>
        <p:spPr>
          <a:xfrm>
            <a:off x="4101354" y="4826427"/>
            <a:ext cx="7489369" cy="1448867"/>
          </a:xfrm>
        </p:spPr>
        <p:txBody>
          <a:bodyPr>
            <a:normAutofit fontScale="25000" lnSpcReduction="20000"/>
          </a:bodyPr>
          <a:lstStyle/>
          <a:p>
            <a:r>
              <a:rPr lang="en-US" sz="12000" dirty="0"/>
              <a:t>Week 6</a:t>
            </a:r>
          </a:p>
          <a:p>
            <a:r>
              <a:rPr lang="en-US" sz="12000" dirty="0"/>
              <a:t>Do we find goodness in power?</a:t>
            </a:r>
            <a:endParaRPr lang="en-US" dirty="0"/>
          </a:p>
          <a:p>
            <a:r>
              <a:rPr lang="en-US" sz="12000" dirty="0"/>
              <a:t>[Philosophy, Politics, Psychology and Research]</a:t>
            </a:r>
          </a:p>
        </p:txBody>
      </p:sp>
    </p:spTree>
    <p:extLst>
      <p:ext uri="{BB962C8B-B14F-4D97-AF65-F5344CB8AC3E}">
        <p14:creationId xmlns:p14="http://schemas.microsoft.com/office/powerpoint/2010/main" val="1406590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32000" t="-40000" r="-32000" b="-4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0831" y="19455"/>
            <a:ext cx="8668657" cy="862693"/>
          </a:xfrm>
        </p:spPr>
        <p:txBody>
          <a:bodyPr/>
          <a:lstStyle/>
          <a:p>
            <a:r>
              <a:rPr lang="en-US" dirty="0">
                <a:solidFill>
                  <a:schemeClr val="accent1">
                    <a:lumMod val="75000"/>
                  </a:schemeClr>
                </a:solidFill>
              </a:rPr>
              <a:t>Plato’s Republic – Ring of </a:t>
            </a:r>
            <a:r>
              <a:rPr lang="en-US" dirty="0" err="1">
                <a:solidFill>
                  <a:schemeClr val="accent1">
                    <a:lumMod val="75000"/>
                  </a:schemeClr>
                </a:solidFill>
              </a:rPr>
              <a:t>Gyges</a:t>
            </a:r>
            <a:endParaRPr lang="en-US" dirty="0">
              <a:solidFill>
                <a:schemeClr val="accent1">
                  <a:lumMod val="75000"/>
                </a:schemeClr>
              </a:solidFill>
            </a:endParaRPr>
          </a:p>
        </p:txBody>
      </p:sp>
      <p:sp>
        <p:nvSpPr>
          <p:cNvPr id="3" name="Content Placeholder 2"/>
          <p:cNvSpPr>
            <a:spLocks noGrp="1"/>
          </p:cNvSpPr>
          <p:nvPr>
            <p:ph idx="1"/>
          </p:nvPr>
        </p:nvSpPr>
        <p:spPr>
          <a:xfrm>
            <a:off x="460831" y="875445"/>
            <a:ext cx="8109626" cy="5963103"/>
          </a:xfrm>
        </p:spPr>
        <p:txBody>
          <a:bodyPr>
            <a:noAutofit/>
          </a:bodyPr>
          <a:lstStyle/>
          <a:p>
            <a:pPr marL="0" indent="0">
              <a:buNone/>
            </a:pPr>
            <a:r>
              <a:rPr lang="en-US" sz="2250" dirty="0" err="1"/>
              <a:t>Gyges</a:t>
            </a:r>
            <a:r>
              <a:rPr lang="en-US" sz="2250" dirty="0"/>
              <a:t> was a shepherd in the service of the king of Lydia; there was a great storm, and an earthquake made an opening in the earth at the place where he was feeding his flock. Amazed at the sight, he descended into the opening, where, among other marvels, he beheld a hollow brazen horse, having doors, at which he stooping and looking in saw a dead body of stature, as appeared to him, more than human, and having nothing on but a gold ring; this he took from the finger of the dead and rescinded. </a:t>
            </a:r>
          </a:p>
          <a:p>
            <a:pPr marL="0" indent="0">
              <a:buNone/>
            </a:pPr>
            <a:r>
              <a:rPr lang="en-US" sz="2250" dirty="0"/>
              <a:t>Now the shepherds met together, according to custom, that they might send their monthly report about the flocks to the king; into their assembly he came having the ring on his finger, and as he was sitting among them he chanced to turn the collet of the ring inside his hand, when instantly he became invisible to the rest of the company and they began to speak of him as if he were no longer present. He was astonished at this, and again touching the ring he turned the collet outwards and reappeared; he made several trials of the ring, and always with the same result—when he turned the collet inwards he became invisible, when outwards he reappeared.</a:t>
            </a:r>
          </a:p>
        </p:txBody>
      </p:sp>
      <p:sp>
        <p:nvSpPr>
          <p:cNvPr id="4" name="Slide Number Placeholder 3"/>
          <p:cNvSpPr>
            <a:spLocks noGrp="1"/>
          </p:cNvSpPr>
          <p:nvPr>
            <p:ph type="sldNum" sz="quarter" idx="12"/>
          </p:nvPr>
        </p:nvSpPr>
        <p:spPr/>
        <p:txBody>
          <a:bodyPr/>
          <a:lstStyle/>
          <a:p>
            <a:fld id="{FECC3FE9-0025-4D7B-8B44-4D5141A17712}" type="slidenum">
              <a:rPr lang="en-US" smtClean="0"/>
              <a:t>2</a:t>
            </a:fld>
            <a:endParaRPr lang="en-US"/>
          </a:p>
        </p:txBody>
      </p:sp>
    </p:spTree>
    <p:extLst>
      <p:ext uri="{BB962C8B-B14F-4D97-AF65-F5344CB8AC3E}">
        <p14:creationId xmlns:p14="http://schemas.microsoft.com/office/powerpoint/2010/main" val="1231361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32000" t="-40000" r="-32000" b="-4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645" y="22824"/>
            <a:ext cx="8668657" cy="1325563"/>
          </a:xfrm>
        </p:spPr>
        <p:txBody>
          <a:bodyPr>
            <a:normAutofit/>
          </a:bodyPr>
          <a:lstStyle/>
          <a:p>
            <a:r>
              <a:rPr lang="en-US" sz="4000" dirty="0">
                <a:solidFill>
                  <a:schemeClr val="accent1">
                    <a:lumMod val="75000"/>
                  </a:schemeClr>
                </a:solidFill>
              </a:rPr>
              <a:t>Plato’s Republic – Ring of </a:t>
            </a:r>
            <a:r>
              <a:rPr lang="en-US" sz="4000" dirty="0" err="1">
                <a:solidFill>
                  <a:schemeClr val="accent1">
                    <a:lumMod val="75000"/>
                  </a:schemeClr>
                </a:solidFill>
              </a:rPr>
              <a:t>Gyges</a:t>
            </a:r>
            <a:endParaRPr lang="en-US" sz="4000" dirty="0">
              <a:solidFill>
                <a:schemeClr val="accent1">
                  <a:lumMod val="75000"/>
                </a:schemeClr>
              </a:solidFill>
            </a:endParaRPr>
          </a:p>
        </p:txBody>
      </p:sp>
      <p:sp>
        <p:nvSpPr>
          <p:cNvPr id="3" name="Content Placeholder 2"/>
          <p:cNvSpPr>
            <a:spLocks noGrp="1"/>
          </p:cNvSpPr>
          <p:nvPr>
            <p:ph idx="1"/>
          </p:nvPr>
        </p:nvSpPr>
        <p:spPr>
          <a:xfrm>
            <a:off x="305190" y="1159797"/>
            <a:ext cx="7690946" cy="5307857"/>
          </a:xfrm>
        </p:spPr>
        <p:txBody>
          <a:bodyPr>
            <a:noAutofit/>
          </a:bodyPr>
          <a:lstStyle/>
          <a:p>
            <a:pPr marL="0" indent="0">
              <a:buNone/>
            </a:pPr>
            <a:r>
              <a:rPr lang="en-US" sz="2500" dirty="0"/>
              <a:t>Whereupon he contrived to be chosen one of the messengers who were sent to the court; whereas soon as he arrived he seduced the queen, and with her help conspired against the king and slew him, and took the kingdom. </a:t>
            </a:r>
          </a:p>
          <a:p>
            <a:pPr marL="0" indent="0">
              <a:buNone/>
            </a:pPr>
            <a:r>
              <a:rPr lang="en-US" sz="2500" dirty="0"/>
              <a:t>Suppose now that there were two such magic rings, and the just put on one of them and the unjust the other; no man can be imagined to be of such an iron nature that he would stand fast in justice. No man would keep his hands off what was not his own when he could safely take what he liked out of the market, or go into houses and lie with any one at his pleasure, or kill or release from prison whom he would, and in all respects be like a God among men. Then the actions of the just would be as the actions of the unjust; they would both come at last to the same point.</a:t>
            </a:r>
          </a:p>
        </p:txBody>
      </p:sp>
      <p:sp>
        <p:nvSpPr>
          <p:cNvPr id="4" name="Slide Number Placeholder 3"/>
          <p:cNvSpPr>
            <a:spLocks noGrp="1"/>
          </p:cNvSpPr>
          <p:nvPr>
            <p:ph type="sldNum" sz="quarter" idx="12"/>
          </p:nvPr>
        </p:nvSpPr>
        <p:spPr/>
        <p:txBody>
          <a:bodyPr/>
          <a:lstStyle/>
          <a:p>
            <a:fld id="{FECC3FE9-0025-4D7B-8B44-4D5141A17712}" type="slidenum">
              <a:rPr lang="en-US" smtClean="0"/>
              <a:t>3</a:t>
            </a:fld>
            <a:endParaRPr lang="en-US"/>
          </a:p>
        </p:txBody>
      </p:sp>
    </p:spTree>
    <p:extLst>
      <p:ext uri="{BB962C8B-B14F-4D97-AF65-F5344CB8AC3E}">
        <p14:creationId xmlns:p14="http://schemas.microsoft.com/office/powerpoint/2010/main" val="3606414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32000" t="-40000" r="-32000" b="-4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643" y="0"/>
            <a:ext cx="8668657" cy="1325563"/>
          </a:xfrm>
        </p:spPr>
        <p:txBody>
          <a:bodyPr>
            <a:normAutofit/>
          </a:bodyPr>
          <a:lstStyle/>
          <a:p>
            <a:r>
              <a:rPr lang="en-US" sz="4000" dirty="0">
                <a:solidFill>
                  <a:schemeClr val="accent1">
                    <a:lumMod val="75000"/>
                  </a:schemeClr>
                </a:solidFill>
              </a:rPr>
              <a:t>Plato’s Republic – Ring of </a:t>
            </a:r>
            <a:r>
              <a:rPr lang="en-US" sz="4000" dirty="0" err="1">
                <a:solidFill>
                  <a:schemeClr val="accent1">
                    <a:lumMod val="75000"/>
                  </a:schemeClr>
                </a:solidFill>
              </a:rPr>
              <a:t>Gyges</a:t>
            </a:r>
            <a:endParaRPr lang="en-US" sz="4000" dirty="0">
              <a:solidFill>
                <a:schemeClr val="accent1">
                  <a:lumMod val="75000"/>
                </a:schemeClr>
              </a:solidFill>
            </a:endParaRPr>
          </a:p>
        </p:txBody>
      </p:sp>
      <p:sp>
        <p:nvSpPr>
          <p:cNvPr id="3" name="Content Placeholder 2"/>
          <p:cNvSpPr>
            <a:spLocks noGrp="1"/>
          </p:cNvSpPr>
          <p:nvPr>
            <p:ph idx="1"/>
          </p:nvPr>
        </p:nvSpPr>
        <p:spPr>
          <a:xfrm>
            <a:off x="324643" y="1148965"/>
            <a:ext cx="7729860" cy="5372187"/>
          </a:xfrm>
        </p:spPr>
        <p:txBody>
          <a:bodyPr>
            <a:noAutofit/>
          </a:bodyPr>
          <a:lstStyle/>
          <a:p>
            <a:pPr marL="0" indent="0">
              <a:buNone/>
            </a:pPr>
            <a:r>
              <a:rPr lang="en-US" sz="2500" dirty="0"/>
              <a:t>And this we may truly affirm to be a great proof that a man is just, not willingly or because he thinks that justice is any good to him individually, but of necessity, for wherever any one thinks that he can safely be unjust, there he is unjust. For all men believe in their hearts that injustice is far more profitable to the individual than justice, and he who argues as I have been supposing, will say that they are right.</a:t>
            </a:r>
          </a:p>
          <a:p>
            <a:pPr marL="0" indent="0">
              <a:buNone/>
            </a:pPr>
            <a:r>
              <a:rPr lang="en-US" sz="2500" dirty="0"/>
              <a:t>If you could imagine any one obtaining this power of becoming invisible, and never doing any wrong or touching what was another's, he would be thought by the lookers-on to be a most wretched idiot, although they would praise him to one another's faces, and keep up appearances with one another from a fear that they too might suffer injustice.</a:t>
            </a:r>
          </a:p>
        </p:txBody>
      </p:sp>
      <p:sp>
        <p:nvSpPr>
          <p:cNvPr id="4" name="Slide Number Placeholder 3"/>
          <p:cNvSpPr>
            <a:spLocks noGrp="1"/>
          </p:cNvSpPr>
          <p:nvPr>
            <p:ph type="sldNum" sz="quarter" idx="12"/>
          </p:nvPr>
        </p:nvSpPr>
        <p:spPr/>
        <p:txBody>
          <a:bodyPr/>
          <a:lstStyle/>
          <a:p>
            <a:fld id="{FECC3FE9-0025-4D7B-8B44-4D5141A17712}" type="slidenum">
              <a:rPr lang="en-US" smtClean="0"/>
              <a:t>4</a:t>
            </a:fld>
            <a:endParaRPr lang="en-US"/>
          </a:p>
        </p:txBody>
      </p:sp>
    </p:spTree>
    <p:extLst>
      <p:ext uri="{BB962C8B-B14F-4D97-AF65-F5344CB8AC3E}">
        <p14:creationId xmlns:p14="http://schemas.microsoft.com/office/powerpoint/2010/main" val="3753125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Sources:</a:t>
            </a:r>
          </a:p>
        </p:txBody>
      </p:sp>
      <p:sp>
        <p:nvSpPr>
          <p:cNvPr id="3" name="Content Placeholder 2"/>
          <p:cNvSpPr>
            <a:spLocks noGrp="1"/>
          </p:cNvSpPr>
          <p:nvPr>
            <p:ph idx="1"/>
          </p:nvPr>
        </p:nvSpPr>
        <p:spPr>
          <a:xfrm>
            <a:off x="460830" y="1815645"/>
            <a:ext cx="7866741" cy="5042355"/>
          </a:xfrm>
        </p:spPr>
        <p:txBody>
          <a:bodyPr>
            <a:normAutofit/>
          </a:bodyPr>
          <a:lstStyle/>
          <a:p>
            <a:r>
              <a:rPr lang="en-US" sz="2000" dirty="0"/>
              <a:t>Plato. </a:t>
            </a:r>
            <a:r>
              <a:rPr lang="en-US" sz="2000" i="1" dirty="0"/>
              <a:t>The Republic</a:t>
            </a:r>
            <a:r>
              <a:rPr lang="en-US" sz="2000" dirty="0"/>
              <a:t>. Translated by Benjamin Jowett. e-book, pp. 235-236. Project </a:t>
            </a:r>
            <a:r>
              <a:rPr lang="en-US" sz="2000" dirty="0" err="1"/>
              <a:t>Gutenburg</a:t>
            </a:r>
            <a:r>
              <a:rPr lang="en-US" sz="2000" dirty="0"/>
              <a:t>, 2008. </a:t>
            </a:r>
            <a:r>
              <a:rPr lang="en-US" sz="2000" dirty="0">
                <a:hlinkClick r:id="rId3"/>
              </a:rPr>
              <a:t>http://www.gutenberg.org/ebooks/1497</a:t>
            </a:r>
            <a:r>
              <a:rPr lang="en-US" sz="2000" dirty="0"/>
              <a:t> </a:t>
            </a:r>
          </a:p>
          <a:p>
            <a:r>
              <a:rPr lang="en-US" sz="2000" dirty="0"/>
              <a:t>Rickards, Bill. "Republic by Plato." </a:t>
            </a:r>
            <a:r>
              <a:rPr lang="en-US" sz="2000" i="1" dirty="0"/>
              <a:t>Salem Press Encyclopedia of Literature</a:t>
            </a:r>
            <a:r>
              <a:rPr lang="en-US" sz="2000" dirty="0"/>
              <a:t>, January. EBSCO</a:t>
            </a:r>
            <a:r>
              <a:rPr lang="en-US" sz="2000" i="1" dirty="0"/>
              <a:t>host</a:t>
            </a:r>
            <a:r>
              <a:rPr lang="en-US" sz="2000" dirty="0"/>
              <a:t>, </a:t>
            </a:r>
            <a:r>
              <a:rPr lang="en-US" sz="2000" dirty="0">
                <a:hlinkClick r:id="rId4"/>
              </a:rPr>
              <a:t>http://search.ebscohost.com/login.aspx?direct=true&amp;db=ers&amp;AN=87575252&amp;site=eds-live</a:t>
            </a:r>
            <a:r>
              <a:rPr lang="en-US" sz="2000" dirty="0"/>
              <a:t>.</a:t>
            </a:r>
          </a:p>
          <a:p>
            <a:r>
              <a:rPr lang="en-US" sz="2000" dirty="0" err="1"/>
              <a:t>Satris</a:t>
            </a:r>
            <a:r>
              <a:rPr lang="en-US" sz="2000" dirty="0"/>
              <a:t>, Stephen. "Plato." </a:t>
            </a:r>
            <a:r>
              <a:rPr lang="en-US" sz="2000" i="1" dirty="0"/>
              <a:t>Salem Press Biographical Encyclopedia</a:t>
            </a:r>
            <a:r>
              <a:rPr lang="en-US" sz="2000" dirty="0"/>
              <a:t>, January. EBSCO</a:t>
            </a:r>
            <a:r>
              <a:rPr lang="en-US" sz="2000" i="1" dirty="0"/>
              <a:t>host</a:t>
            </a:r>
            <a:r>
              <a:rPr lang="en-US" sz="2000" dirty="0"/>
              <a:t>, </a:t>
            </a:r>
            <a:r>
              <a:rPr lang="en-US" sz="2000" dirty="0">
                <a:hlinkClick r:id="rId5"/>
              </a:rPr>
              <a:t>http://search.ebscohost.com/login.aspx?direct=true&amp;db=ers&amp;AN=88258842&amp;site=eds-live</a:t>
            </a:r>
            <a:r>
              <a:rPr lang="en-US" sz="2000" dirty="0"/>
              <a:t>.</a:t>
            </a:r>
          </a:p>
          <a:p>
            <a:r>
              <a:rPr lang="en-US" sz="2000" dirty="0" err="1"/>
              <a:t>Satris</a:t>
            </a:r>
            <a:r>
              <a:rPr lang="en-US" sz="2000" dirty="0"/>
              <a:t>, Stephen. "Socrates." </a:t>
            </a:r>
            <a:r>
              <a:rPr lang="en-US" sz="2000" i="1" dirty="0"/>
              <a:t>Salem Press Biographical Encyclopedia</a:t>
            </a:r>
            <a:r>
              <a:rPr lang="en-US" sz="2000" dirty="0"/>
              <a:t>, January. EBSCO</a:t>
            </a:r>
            <a:r>
              <a:rPr lang="en-US" sz="2000" i="1" dirty="0"/>
              <a:t>host</a:t>
            </a:r>
            <a:r>
              <a:rPr lang="en-US" sz="2000" dirty="0"/>
              <a:t>, </a:t>
            </a:r>
            <a:r>
              <a:rPr lang="en-US" sz="2000" dirty="0">
                <a:hlinkClick r:id="rId6"/>
              </a:rPr>
              <a:t>http://search.ebscohost.com/login.aspx?direct=true&amp;db=ers&amp;AN=88258906&amp;site=eds-live</a:t>
            </a:r>
            <a:r>
              <a:rPr lang="en-US" sz="2000" dirty="0"/>
              <a:t>.</a:t>
            </a:r>
          </a:p>
          <a:p>
            <a:endParaRPr lang="en-US" sz="2000" dirty="0"/>
          </a:p>
        </p:txBody>
      </p:sp>
      <p:sp>
        <p:nvSpPr>
          <p:cNvPr id="4" name="Slide Number Placeholder 3"/>
          <p:cNvSpPr>
            <a:spLocks noGrp="1"/>
          </p:cNvSpPr>
          <p:nvPr>
            <p:ph type="sldNum" sz="quarter" idx="12"/>
          </p:nvPr>
        </p:nvSpPr>
        <p:spPr/>
        <p:txBody>
          <a:bodyPr/>
          <a:lstStyle/>
          <a:p>
            <a:fld id="{FECC3FE9-0025-4D7B-8B44-4D5141A17712}" type="slidenum">
              <a:rPr lang="en-US" smtClean="0"/>
              <a:t>5</a:t>
            </a:fld>
            <a:endParaRPr lang="en-US"/>
          </a:p>
        </p:txBody>
      </p:sp>
    </p:spTree>
    <p:extLst>
      <p:ext uri="{BB962C8B-B14F-4D97-AF65-F5344CB8AC3E}">
        <p14:creationId xmlns:p14="http://schemas.microsoft.com/office/powerpoint/2010/main" val="3152349870"/>
      </p:ext>
    </p:extLst>
  </p:cSld>
  <p:clrMapOvr>
    <a:masterClrMapping/>
  </p:clrMapOvr>
</p:sld>
</file>

<file path=ppt/theme/theme1.xml><?xml version="1.0" encoding="utf-8"?>
<a:theme xmlns:a="http://schemas.openxmlformats.org/drawingml/2006/main" name="FNDN 201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NDN 201 Theme" id="{C3D58D76-01C9-446E-8E3D-5097DF185A6E}" vid="{C44D4E50-853E-471D-9E5A-D823C3507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FNDN 201 Theme</Template>
  <TotalTime>16447</TotalTime>
  <Words>851</Words>
  <Application>Microsoft Office PowerPoint</Application>
  <PresentationFormat>Widescreen</PresentationFormat>
  <Paragraphs>48</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Lato Light</vt:lpstr>
      <vt:lpstr>Wingdings</vt:lpstr>
      <vt:lpstr>FNDN 201 Theme</vt:lpstr>
      <vt:lpstr>Foundations 201</vt:lpstr>
      <vt:lpstr>Plato’s Republic – Ring of Gyges</vt:lpstr>
      <vt:lpstr>Plato’s Republic – Ring of Gyges</vt:lpstr>
      <vt:lpstr>Plato’s Republic – Ring of Gyges</vt:lpstr>
      <vt:lpstr>Sources:</vt:lpstr>
    </vt:vector>
  </TitlesOfParts>
  <Company>Trinity Western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Foundations 201</dc:title>
  <dc:creator>Allan Thorpe</dc:creator>
  <cp:lastModifiedBy>kelly warnock</cp:lastModifiedBy>
  <cp:revision>91</cp:revision>
  <dcterms:created xsi:type="dcterms:W3CDTF">2017-10-13T23:04:11Z</dcterms:created>
  <dcterms:modified xsi:type="dcterms:W3CDTF">2018-08-16T02:52:26Z</dcterms:modified>
</cp:coreProperties>
</file>