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93" r:id="rId2"/>
    <p:sldId id="294" r:id="rId3"/>
    <p:sldId id="295" r:id="rId4"/>
    <p:sldId id="296" r:id="rId5"/>
    <p:sldId id="297" r:id="rId6"/>
    <p:sldId id="299" r:id="rId7"/>
    <p:sldId id="300" r:id="rId8"/>
    <p:sldId id="301" r:id="rId9"/>
    <p:sldId id="302" r:id="rId10"/>
    <p:sldId id="303" r:id="rId11"/>
    <p:sldId id="304" r:id="rId12"/>
    <p:sldId id="305" r:id="rId13"/>
    <p:sldId id="347"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44" r:id="rId33"/>
    <p:sldId id="325" r:id="rId34"/>
    <p:sldId id="326" r:id="rId35"/>
    <p:sldId id="327" r:id="rId36"/>
    <p:sldId id="328" r:id="rId37"/>
    <p:sldId id="345" r:id="rId38"/>
    <p:sldId id="346" r:id="rId39"/>
    <p:sldId id="333" r:id="rId40"/>
    <p:sldId id="334" r:id="rId41"/>
    <p:sldId id="335" r:id="rId42"/>
    <p:sldId id="336" r:id="rId43"/>
    <p:sldId id="337" r:id="rId44"/>
    <p:sldId id="338" r:id="rId45"/>
    <p:sldId id="339" r:id="rId46"/>
    <p:sldId id="340" r:id="rId47"/>
    <p:sldId id="341" r:id="rId48"/>
    <p:sldId id="342" r:id="rId49"/>
    <p:sldId id="343" r:id="rId5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1A1B"/>
    <a:srgbClr val="C00000"/>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70" autoAdjust="0"/>
    <p:restoredTop sz="84114" autoAdjust="0"/>
  </p:normalViewPr>
  <p:slideViewPr>
    <p:cSldViewPr>
      <p:cViewPr varScale="1">
        <p:scale>
          <a:sx n="61" d="100"/>
          <a:sy n="61" d="100"/>
        </p:scale>
        <p:origin x="1896" y="78"/>
      </p:cViewPr>
      <p:guideLst>
        <p:guide orient="horz" pos="2160"/>
        <p:guide pos="2880"/>
      </p:guideLst>
    </p:cSldViewPr>
  </p:slideViewPr>
  <p:outlineViewPr>
    <p:cViewPr>
      <p:scale>
        <a:sx n="50" d="100"/>
        <a:sy n="50" d="100"/>
      </p:scale>
      <p:origin x="0" y="35706"/>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D8D874E-E9D5-433B-A149-BDF6BFDD40A8}" type="datetimeFigureOut">
              <a:rPr lang="en-US" smtClean="0"/>
              <a:pPr/>
              <a:t>9/1/2021</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A051F04-9E25-42C3-8BC5-EC2E8469D95E}" type="datetimeFigureOut">
              <a:rPr lang="en-US" smtClean="0"/>
              <a:pPr/>
              <a:t>9/1/2021</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849555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70000"/>
              </a:lnSpc>
            </a:pPr>
            <a:r>
              <a:rPr lang="en-US" altLang="en-US" dirty="0">
                <a:latin typeface="Arial" pitchFamily="34" charset="0"/>
                <a:ea typeface="ＭＳ Ｐゴシック" pitchFamily="34" charset="-128"/>
              </a:rPr>
              <a:t>1) We often use other people as a source of information about how to behave.</a:t>
            </a:r>
          </a:p>
          <a:p>
            <a:pPr defTabSz="457200">
              <a:lnSpc>
                <a:spcPct val="70000"/>
              </a:lnSpc>
            </a:pPr>
            <a:r>
              <a:rPr lang="en-US" altLang="en-US" dirty="0">
                <a:latin typeface="Arial" pitchFamily="34" charset="0"/>
                <a:ea typeface="ＭＳ Ｐゴシック" pitchFamily="34" charset="-128"/>
              </a:rPr>
              <a:t> </a:t>
            </a:r>
          </a:p>
          <a:p>
            <a:pPr defTabSz="457200">
              <a:lnSpc>
                <a:spcPct val="70000"/>
              </a:lnSpc>
            </a:pPr>
            <a:r>
              <a:rPr lang="en-US" altLang="en-US" i="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Mimicry (p. 495)</a:t>
            </a:r>
            <a:r>
              <a:rPr lang="en-US" altLang="en-US" i="1" dirty="0">
                <a:latin typeface="Arial" pitchFamily="34" charset="0"/>
                <a:ea typeface="ＭＳ Ｐゴシック" pitchFamily="34" charset="-128"/>
              </a:rPr>
              <a:t> refers to taking on for ourselves the </a:t>
            </a:r>
            <a:r>
              <a:rPr lang="en-US" altLang="en-US" i="1" dirty="0" err="1">
                <a:latin typeface="Arial" pitchFamily="34" charset="0"/>
                <a:ea typeface="ＭＳ Ｐゴシック" pitchFamily="34" charset="-128"/>
              </a:rPr>
              <a:t>behaviours</a:t>
            </a:r>
            <a:r>
              <a:rPr lang="en-US" altLang="en-US" i="1" dirty="0">
                <a:latin typeface="Arial" pitchFamily="34" charset="0"/>
                <a:ea typeface="ＭＳ Ｐゴシック" pitchFamily="34" charset="-128"/>
              </a:rPr>
              <a:t>, emotional displays, and facial expressions of others.</a:t>
            </a:r>
          </a:p>
          <a:p>
            <a:pPr defTabSz="457200">
              <a:lnSpc>
                <a:spcPct val="70000"/>
              </a:lnSpc>
            </a:pPr>
            <a:r>
              <a:rPr lang="en-US" altLang="en-US" dirty="0">
                <a:latin typeface="Arial" pitchFamily="34" charset="0"/>
                <a:ea typeface="ＭＳ Ｐゴシック" pitchFamily="34" charset="-128"/>
              </a:rPr>
              <a:t> </a:t>
            </a:r>
          </a:p>
          <a:p>
            <a:pPr defTabSz="457200">
              <a:lnSpc>
                <a:spcPct val="7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can be a very useful skill, such as when visiting a foreign country.</a:t>
            </a:r>
          </a:p>
          <a:p>
            <a:pPr defTabSz="457200">
              <a:lnSpc>
                <a:spcPct val="70000"/>
              </a:lnSpc>
            </a:pPr>
            <a:r>
              <a:rPr lang="en-US" altLang="en-US" dirty="0">
                <a:latin typeface="Arial" pitchFamily="34" charset="0"/>
                <a:ea typeface="ＭＳ Ｐゴシック" pitchFamily="34" charset="-128"/>
              </a:rPr>
              <a:t>		a) You can watch others to see how things are done.</a:t>
            </a:r>
          </a:p>
          <a:p>
            <a:pPr defTabSz="457200">
              <a:lnSpc>
                <a:spcPct val="70000"/>
              </a:lnSpc>
            </a:pPr>
            <a:r>
              <a:rPr lang="en-US" altLang="en-US" dirty="0">
                <a:latin typeface="Arial" pitchFamily="34" charset="0"/>
                <a:ea typeface="ＭＳ Ｐゴシック" pitchFamily="34" charset="-128"/>
              </a:rPr>
              <a:t>		b) If you want to ride a train, do people buy tickets before boarding or once aboard?</a:t>
            </a:r>
          </a:p>
          <a:p>
            <a:pPr defTabSz="457200">
              <a:lnSpc>
                <a:spcPct val="70000"/>
              </a:lnSpc>
            </a:pPr>
            <a:r>
              <a:rPr lang="en-US" altLang="en-US" dirty="0">
                <a:latin typeface="Arial" pitchFamily="34" charset="0"/>
                <a:ea typeface="ＭＳ Ｐゴシック" pitchFamily="34" charset="-128"/>
              </a:rPr>
              <a:t> </a:t>
            </a:r>
          </a:p>
          <a:p>
            <a:pPr defTabSz="457200">
              <a:lnSpc>
                <a:spcPct val="70000"/>
              </a:lnSpc>
            </a:pPr>
            <a:r>
              <a:rPr lang="en-US" altLang="en-US" dirty="0">
                <a:latin typeface="Arial" pitchFamily="34" charset="0"/>
                <a:ea typeface="ＭＳ Ｐゴシック" pitchFamily="34" charset="-128"/>
              </a:rPr>
              <a:t>2) Social norms influence everything from the manners we use (e.g., compare the jokes you tell to your friends or to your grandparents), to the amount of alcohol we drink, the food we eat and clothes we wear, and even our beliefs and attitudes. Norms govern much of our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even when we don’t realize it.</a:t>
            </a:r>
          </a:p>
          <a:p>
            <a:pPr defTabSz="457200">
              <a:lnSpc>
                <a:spcPct val="70000"/>
              </a:lnSpc>
            </a:pPr>
            <a:r>
              <a:rPr lang="en-US" altLang="en-US" dirty="0">
                <a:latin typeface="Arial" pitchFamily="34" charset="0"/>
                <a:ea typeface="ＭＳ Ｐゴシック" pitchFamily="34" charset="-128"/>
              </a:rPr>
              <a:t> </a:t>
            </a:r>
          </a:p>
          <a:p>
            <a:pPr defTabSz="457200">
              <a:lnSpc>
                <a:spcPct val="70000"/>
              </a:lnSpc>
            </a:pPr>
            <a:r>
              <a:rPr lang="en-US" altLang="en-US" i="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Social norms (p. 495) </a:t>
            </a:r>
            <a:r>
              <a:rPr lang="en-US" altLang="en-US" i="1" dirty="0">
                <a:latin typeface="Arial" pitchFamily="34" charset="0"/>
                <a:ea typeface="ＭＳ Ｐゴシック" pitchFamily="34" charset="-128"/>
              </a:rPr>
              <a:t>the (usually unwritten) guidelines for how to behave in social contexts.</a:t>
            </a:r>
          </a:p>
          <a:p>
            <a:pPr defTabSz="457200">
              <a:lnSpc>
                <a:spcPct val="70000"/>
              </a:lnSpc>
            </a:pPr>
            <a:endParaRPr lang="en-US" i="0" dirty="0">
              <a:latin typeface="Arial" pitchFamily="34" charset="0"/>
              <a:ea typeface="ＭＳ Ｐゴシック" pitchFamily="34" charset="-128"/>
            </a:endParaRPr>
          </a:p>
          <a:p>
            <a:pPr defTabSz="457200">
              <a:lnSpc>
                <a:spcPct val="70000"/>
              </a:lnSpc>
            </a:pPr>
            <a:r>
              <a:rPr lang="en-CA" sz="1200" kern="1200" dirty="0">
                <a:solidFill>
                  <a:schemeClr val="tx1"/>
                </a:solidFill>
                <a:effectLst/>
                <a:latin typeface="+mn-lt"/>
                <a:ea typeface="+mn-ea"/>
                <a:cs typeface="+mn-cs"/>
              </a:rPr>
              <a:t>3) One very important motivator for going along with norms is social approval. Individuals who don’t appear “normal” are often subject to all kinds of unpleasantness. Ostracism is a powerful form of social pressure.</a:t>
            </a:r>
          </a:p>
          <a:p>
            <a:pPr marL="0" marR="0" lvl="0" indent="0" algn="l" defTabSz="457200" rtl="0" eaLnBrk="1" fontAlgn="auto" latinLnBrk="0" hangingPunct="1">
              <a:lnSpc>
                <a:spcPct val="70000"/>
              </a:lnSpc>
              <a:spcBef>
                <a:spcPts val="0"/>
              </a:spcBef>
              <a:spcAft>
                <a:spcPts val="0"/>
              </a:spcAft>
              <a:buClrTx/>
              <a:buSzTx/>
              <a:buFontTx/>
              <a:buNone/>
              <a:tabLst/>
              <a:defRPr/>
            </a:pPr>
            <a:endParaRPr lang="en-CA" sz="1200" b="1" kern="1200" dirty="0">
              <a:solidFill>
                <a:schemeClr val="tx1"/>
              </a:solidFill>
              <a:effectLst/>
              <a:latin typeface="+mn-lt"/>
              <a:ea typeface="+mn-ea"/>
              <a:cs typeface="+mn-cs"/>
            </a:endParaRPr>
          </a:p>
          <a:p>
            <a:pPr marL="0" marR="0" lvl="0" indent="0" algn="l" defTabSz="457200" rtl="0" eaLnBrk="1" fontAlgn="auto" latinLnBrk="0" hangingPunct="1">
              <a:lnSpc>
                <a:spcPct val="7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	</a:t>
            </a:r>
            <a:r>
              <a:rPr lang="en-CA" sz="1200" b="1" i="1" kern="1200" dirty="0">
                <a:solidFill>
                  <a:schemeClr val="tx1"/>
                </a:solidFill>
                <a:effectLst/>
                <a:latin typeface="+mn-lt"/>
                <a:ea typeface="+mn-ea"/>
                <a:cs typeface="+mn-cs"/>
              </a:rPr>
              <a:t>Ostracism (p. 496) </a:t>
            </a:r>
            <a:r>
              <a:rPr lang="en-CA" sz="1200" b="0" i="1" kern="1200" dirty="0">
                <a:solidFill>
                  <a:schemeClr val="tx1"/>
                </a:solidFill>
                <a:effectLst/>
                <a:latin typeface="+mn-lt"/>
                <a:ea typeface="+mn-ea"/>
                <a:cs typeface="+mn-cs"/>
              </a:rPr>
              <a:t>refers to b</a:t>
            </a:r>
            <a:r>
              <a:rPr lang="en-CA" sz="1200" i="1" kern="1200" dirty="0">
                <a:solidFill>
                  <a:schemeClr val="tx1"/>
                </a:solidFill>
                <a:effectLst/>
                <a:latin typeface="+mn-lt"/>
                <a:ea typeface="+mn-ea"/>
                <a:cs typeface="+mn-cs"/>
              </a:rPr>
              <a:t>eing ignored or excluded from social contact.</a:t>
            </a:r>
            <a:endParaRPr lang="en-CA" dirty="0"/>
          </a:p>
          <a:p>
            <a:pPr defTabSz="457200">
              <a:lnSpc>
                <a:spcPct val="70000"/>
              </a:lnSpc>
            </a:pPr>
            <a:r>
              <a:rPr lang="en-US" i="0" dirty="0">
                <a:latin typeface="Arial" pitchFamily="34" charset="0"/>
                <a:ea typeface="ＭＳ Ｐゴシック" pitchFamily="34" charset="-128"/>
              </a:rPr>
              <a:t>	</a:t>
            </a:r>
          </a:p>
          <a:p>
            <a:pPr marL="0" marR="0" lvl="0" indent="0" algn="l" defTabSz="457200" rtl="0" eaLnBrk="1" fontAlgn="auto" latinLnBrk="0" hangingPunct="1">
              <a:lnSpc>
                <a:spcPct val="70000"/>
              </a:lnSpc>
              <a:spcBef>
                <a:spcPts val="0"/>
              </a:spcBef>
              <a:spcAft>
                <a:spcPts val="0"/>
              </a:spcAft>
              <a:buClrTx/>
              <a:buSzTx/>
              <a:buFontTx/>
              <a:buNone/>
              <a:tabLst/>
              <a:defRPr/>
            </a:pPr>
            <a:r>
              <a:rPr lang="en-US" i="0" dirty="0">
                <a:latin typeface="Arial" pitchFamily="34" charset="0"/>
                <a:ea typeface="ＭＳ Ｐゴシック" pitchFamily="34" charset="-128"/>
              </a:rPr>
              <a:t>	</a:t>
            </a:r>
            <a:r>
              <a:rPr lang="en-US" i="0" dirty="0" err="1">
                <a:latin typeface="Arial" pitchFamily="34" charset="0"/>
                <a:ea typeface="ＭＳ Ｐゴシック" pitchFamily="34" charset="-128"/>
              </a:rPr>
              <a:t>i</a:t>
            </a:r>
            <a:r>
              <a:rPr lang="en-US" i="0" dirty="0">
                <a:latin typeface="Arial" pitchFamily="34" charset="0"/>
                <a:ea typeface="ＭＳ Ｐゴシック" pitchFamily="34" charset="-128"/>
              </a:rPr>
              <a:t>) </a:t>
            </a:r>
            <a:r>
              <a:rPr lang="en-CA" sz="1200" i="0" kern="1200" dirty="0">
                <a:solidFill>
                  <a:schemeClr val="tx1"/>
                </a:solidFill>
                <a:effectLst/>
                <a:latin typeface="+mn-lt"/>
                <a:ea typeface="+mn-ea"/>
                <a:cs typeface="+mn-cs"/>
              </a:rPr>
              <a:t>B</a:t>
            </a:r>
            <a:r>
              <a:rPr lang="en-CA" sz="1200" kern="1200" dirty="0">
                <a:solidFill>
                  <a:schemeClr val="tx1"/>
                </a:solidFill>
                <a:effectLst/>
                <a:latin typeface="+mn-lt"/>
                <a:ea typeface="+mn-ea"/>
                <a:cs typeface="+mn-cs"/>
              </a:rPr>
              <a:t>eing left out of a simple game of catch may sound trivial, but, across dozens of studies, researchers have found striking effects, including anger and sadness, temporarily lowered self-esteem, self-confidence, and even a reduced sense of a meaningful existence. </a:t>
            </a:r>
            <a:endParaRPr lang="en-CA" dirty="0"/>
          </a:p>
          <a:p>
            <a:pPr defTabSz="457200">
              <a:lnSpc>
                <a:spcPct val="70000"/>
              </a:lnSpc>
            </a:pPr>
            <a:endParaRPr lang="en-US" i="0"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608984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70000"/>
              </a:lnSpc>
            </a:pPr>
            <a:r>
              <a:rPr lang="en-US" altLang="en-US" dirty="0">
                <a:latin typeface="Arial" pitchFamily="34" charset="0"/>
                <a:ea typeface="ＭＳ Ｐゴシック" pitchFamily="34" charset="-128"/>
              </a:rPr>
              <a:t>1) One of the most famous psychological studies, the </a:t>
            </a:r>
            <a:r>
              <a:rPr lang="en-US" altLang="en-US" i="1" dirty="0">
                <a:latin typeface="Arial" pitchFamily="34" charset="0"/>
                <a:ea typeface="ＭＳ Ｐゴシック" pitchFamily="34" charset="-128"/>
              </a:rPr>
              <a:t>Stanford Prison Study</a:t>
            </a:r>
            <a:r>
              <a:rPr lang="en-US" altLang="en-US" dirty="0">
                <a:latin typeface="Arial" pitchFamily="34" charset="0"/>
                <a:ea typeface="ＭＳ Ｐゴシック" pitchFamily="34" charset="-128"/>
              </a:rPr>
              <a:t>, depicts the power that social roles have over our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a:t>
            </a:r>
          </a:p>
          <a:p>
            <a:pPr defTabSz="457200">
              <a:lnSpc>
                <a:spcPct val="70000"/>
              </a:lnSpc>
            </a:pPr>
            <a:endParaRPr lang="en-US" altLang="en-US" dirty="0">
              <a:latin typeface="Arial" pitchFamily="34" charset="0"/>
              <a:ea typeface="ＭＳ Ｐゴシック" pitchFamily="34" charset="-128"/>
            </a:endParaRPr>
          </a:p>
          <a:p>
            <a:pPr marL="0" marR="0" lvl="0" indent="0" algn="l" defTabSz="457200" rtl="0" eaLnBrk="1" fontAlgn="auto" latinLnBrk="0" hangingPunct="1">
              <a:lnSpc>
                <a:spcPct val="70000"/>
              </a:lnSpc>
              <a:spcBef>
                <a:spcPts val="0"/>
              </a:spcBef>
              <a:spcAft>
                <a:spcPts val="0"/>
              </a:spcAft>
              <a:buClrTx/>
              <a:buSzTx/>
              <a:buFontTx/>
              <a:buNone/>
              <a:tabLst/>
              <a:defRPr/>
            </a:pPr>
            <a:r>
              <a:rPr lang="en-US" altLang="en-US" i="0" dirty="0">
                <a:latin typeface="Arial" pitchFamily="34" charset="0"/>
                <a:ea typeface="ＭＳ Ｐゴシック" pitchFamily="34" charset="-128"/>
              </a:rPr>
              <a:t>	</a:t>
            </a:r>
            <a:r>
              <a:rPr lang="en-US" altLang="en-US" b="1" i="1" dirty="0">
                <a:latin typeface="Arial" pitchFamily="34" charset="0"/>
                <a:ea typeface="ＭＳ Ｐゴシック" pitchFamily="34" charset="-128"/>
              </a:rPr>
              <a:t>Social roles (p. 496)</a:t>
            </a:r>
            <a:r>
              <a:rPr lang="en-US" altLang="en-US" dirty="0">
                <a:latin typeface="Arial" pitchFamily="34" charset="0"/>
                <a:ea typeface="ＭＳ Ｐゴシック" pitchFamily="34" charset="-128"/>
              </a:rPr>
              <a:t> </a:t>
            </a:r>
            <a:r>
              <a:rPr lang="en-US" altLang="en-US" i="1" dirty="0">
                <a:latin typeface="Arial" pitchFamily="34" charset="0"/>
                <a:ea typeface="ＭＳ Ｐゴシック" pitchFamily="34" charset="-128"/>
              </a:rPr>
              <a:t>are guidelines that apply to specific positions within the group.</a:t>
            </a:r>
            <a:endParaRPr lang="en-US" dirty="0"/>
          </a:p>
          <a:p>
            <a:pPr defTabSz="457200">
              <a:lnSpc>
                <a:spcPct val="70000"/>
              </a:lnSpc>
            </a:pPr>
            <a:endParaRPr lang="en-US" altLang="en-US" dirty="0">
              <a:latin typeface="Arial" pitchFamily="34" charset="0"/>
              <a:ea typeface="ＭＳ Ｐゴシック" pitchFamily="34" charset="-128"/>
            </a:endParaRPr>
          </a:p>
          <a:p>
            <a:pPr defTabSz="457200">
              <a:lnSpc>
                <a:spcPct val="7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Participants were pre-screened to establish they were psychologically healthy and then were randomly assigned to play the role of either prisoner or prison guard.</a:t>
            </a:r>
          </a:p>
          <a:p>
            <a:pPr defTabSz="457200">
              <a:lnSpc>
                <a:spcPct val="70000"/>
              </a:lnSpc>
            </a:pPr>
            <a:r>
              <a:rPr lang="en-US" altLang="en-US" dirty="0">
                <a:latin typeface="Arial" pitchFamily="34" charset="0"/>
                <a:ea typeface="ＭＳ Ｐゴシック" pitchFamily="34" charset="-128"/>
              </a:rPr>
              <a:t>	ii) The role playing began as soon as the prisoners were “arrested” and brought to the basement of the Stanford University psychology building, where they were incarcerated in a made-up prison.</a:t>
            </a:r>
          </a:p>
          <a:p>
            <a:pPr defTabSz="457200">
              <a:lnSpc>
                <a:spcPct val="70000"/>
              </a:lnSpc>
            </a:pPr>
            <a:r>
              <a:rPr lang="en-US" altLang="en-US" dirty="0">
                <a:latin typeface="Arial" pitchFamily="34" charset="0"/>
                <a:ea typeface="ＭＳ Ｐゴシック" pitchFamily="34" charset="-128"/>
              </a:rPr>
              <a:t>	iii) Some guards became quite hostile and abusive. Many of the “prisoners” became helpless and submissive.</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 The study was terminated before the planned two-week period. Zimbardo explained (though some participants have refuted this) that the study had gotten out of hand; the role-playing exercise became its own reality and the prisoners were starting to show extreme duress.</a:t>
            </a:r>
          </a:p>
          <a:p>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i</a:t>
            </a:r>
            <a:r>
              <a:rPr lang="en-CA" sz="1200" kern="1200" dirty="0">
                <a:solidFill>
                  <a:schemeClr val="tx1"/>
                </a:solidFill>
                <a:effectLst/>
                <a:latin typeface="+mn-lt"/>
                <a:ea typeface="+mn-ea"/>
                <a:cs typeface="+mn-cs"/>
              </a:rPr>
              <a:t>) People placed into situations change their behaviour. Sometimes the change is intentional, but often it is not a conscious act. Sometimes the change is minor, but the situation can also demand enormous changes. </a:t>
            </a:r>
            <a:endParaRPr lang="en-CA" dirty="0"/>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4080835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70000"/>
              </a:lnSpc>
            </a:pPr>
            <a:r>
              <a:rPr lang="en-US" altLang="en-US" dirty="0">
                <a:latin typeface="Arial" pitchFamily="34" charset="0"/>
                <a:ea typeface="ＭＳ Ｐゴシック" pitchFamily="34" charset="-128"/>
              </a:rPr>
              <a:t>1) Do groups produce better work, making the most out of individuals’ ideas and encouraging their best effort? Or do they produce poorer outcomes, limiting people’s creativity and encouraging them to slack off?</a:t>
            </a:r>
          </a:p>
          <a:p>
            <a:pPr defTabSz="457200">
              <a:lnSpc>
                <a:spcPct val="70000"/>
              </a:lnSpc>
            </a:pPr>
            <a:r>
              <a:rPr lang="en-US" altLang="en-US" dirty="0">
                <a:latin typeface="Arial" pitchFamily="34" charset="0"/>
                <a:ea typeface="ＭＳ Ｐゴシック" pitchFamily="34" charset="-128"/>
              </a:rPr>
              <a:t> </a:t>
            </a:r>
          </a:p>
          <a:p>
            <a:pPr defTabSz="457200">
              <a:lnSpc>
                <a:spcPct val="70000"/>
              </a:lnSpc>
            </a:pPr>
            <a:r>
              <a:rPr lang="en-US" altLang="en-US" i="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Social loafing (p. 497) </a:t>
            </a:r>
            <a:r>
              <a:rPr lang="en-US" altLang="en-US" i="1" dirty="0">
                <a:latin typeface="Arial" pitchFamily="34" charset="0"/>
                <a:ea typeface="ＭＳ Ｐゴシック" pitchFamily="34" charset="-128"/>
              </a:rPr>
              <a:t>occurs when an individual puts less effort into working on a task with others.</a:t>
            </a:r>
          </a:p>
          <a:p>
            <a:pPr defTabSz="457200">
              <a:lnSpc>
                <a:spcPct val="70000"/>
              </a:lnSpc>
            </a:pPr>
            <a:endParaRPr lang="en-US" altLang="en-US" dirty="0">
              <a:latin typeface="Arial" pitchFamily="34" charset="0"/>
              <a:ea typeface="ＭＳ Ｐゴシック" pitchFamily="34" charset="-128"/>
            </a:endParaRPr>
          </a:p>
          <a:p>
            <a:pPr defTabSz="457200">
              <a:lnSpc>
                <a:spcPct val="7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There are several reasons for social loafing.</a:t>
            </a:r>
          </a:p>
          <a:p>
            <a:pPr defTabSz="457200">
              <a:lnSpc>
                <a:spcPct val="70000"/>
              </a:lnSpc>
            </a:pPr>
            <a:r>
              <a:rPr lang="en-US" altLang="en-US" dirty="0">
                <a:latin typeface="Arial" pitchFamily="34" charset="0"/>
                <a:ea typeface="ＭＳ Ｐゴシック" pitchFamily="34" charset="-128"/>
              </a:rPr>
              <a:t>		a) Low efficacy beliefs: if tasks are too difficult or complex, so people don’t know where to start.</a:t>
            </a:r>
          </a:p>
          <a:p>
            <a:pPr defTabSz="457200">
              <a:lnSpc>
                <a:spcPct val="70000"/>
              </a:lnSpc>
            </a:pPr>
            <a:r>
              <a:rPr lang="en-US" altLang="en-US" dirty="0">
                <a:latin typeface="Arial" pitchFamily="34" charset="0"/>
                <a:ea typeface="ＭＳ Ｐゴシック" pitchFamily="34" charset="-128"/>
              </a:rPr>
              <a:t>		b) Believing that one’s contributions are not important to the group: this occurs if people can’t see how their own input matters to the group.</a:t>
            </a:r>
          </a:p>
          <a:p>
            <a:pPr defTabSz="457200">
              <a:lnSpc>
                <a:spcPct val="70000"/>
              </a:lnSpc>
            </a:pPr>
            <a:r>
              <a:rPr lang="en-US" altLang="en-US" dirty="0">
                <a:latin typeface="Arial" pitchFamily="34" charset="0"/>
                <a:ea typeface="ＭＳ Ｐゴシック" pitchFamily="34" charset="-128"/>
              </a:rPr>
              <a:t>		c) Not caring about the group’s outcome: this occurs when a person is not personally identified with the group, perhaps feeling socially rejected from the group or perceiving the group as unsuccessful or unimportant.</a:t>
            </a:r>
          </a:p>
          <a:p>
            <a:pPr defTabSz="457200">
              <a:lnSpc>
                <a:spcPct val="70000"/>
              </a:lnSpc>
            </a:pPr>
            <a:r>
              <a:rPr lang="en-US" altLang="en-US" dirty="0">
                <a:latin typeface="Arial" pitchFamily="34" charset="0"/>
                <a:ea typeface="ＭＳ Ｐゴシック" pitchFamily="34" charset="-128"/>
              </a:rPr>
              <a:t>		d) Feeling like others are not trying very hard: people loaf if they feel others are loafing.</a:t>
            </a:r>
          </a:p>
          <a:p>
            <a:pPr defTabSz="457200">
              <a:lnSpc>
                <a:spcPct val="70000"/>
              </a:lnSpc>
            </a:pPr>
            <a:r>
              <a:rPr lang="en-US" altLang="en-US" dirty="0">
                <a:latin typeface="Arial" pitchFamily="34" charset="0"/>
                <a:ea typeface="ＭＳ Ｐゴシック" pitchFamily="34" charset="-128"/>
              </a:rPr>
              <a:t> </a:t>
            </a:r>
          </a:p>
          <a:p>
            <a:pPr defTabSz="457200">
              <a:lnSpc>
                <a:spcPct val="70000"/>
              </a:lnSpc>
            </a:pPr>
            <a:r>
              <a:rPr lang="en-US" altLang="en-US" dirty="0">
                <a:latin typeface="Arial" pitchFamily="34" charset="0"/>
                <a:ea typeface="ＭＳ Ｐゴシック" pitchFamily="34" charset="-128"/>
              </a:rPr>
              <a:t>2) Social facilitation contrasts with social loafing.</a:t>
            </a:r>
          </a:p>
          <a:p>
            <a:pPr defTabSz="457200">
              <a:lnSpc>
                <a:spcPct val="70000"/>
              </a:lnSpc>
            </a:pPr>
            <a:endParaRPr lang="en-US" altLang="en-US" dirty="0">
              <a:latin typeface="Arial" pitchFamily="34" charset="0"/>
              <a:ea typeface="ＭＳ Ｐゴシック" pitchFamily="34" charset="-128"/>
            </a:endParaRPr>
          </a:p>
          <a:p>
            <a:pPr defTabSz="457200">
              <a:lnSpc>
                <a:spcPct val="70000"/>
              </a:lnSpc>
            </a:pPr>
            <a:r>
              <a:rPr lang="en-US" altLang="en-US" i="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Social facilitation (p. 498) </a:t>
            </a:r>
            <a:r>
              <a:rPr lang="en-US" altLang="en-US" i="1" dirty="0">
                <a:latin typeface="Arial" pitchFamily="34" charset="0"/>
                <a:ea typeface="ＭＳ Ｐゴシック" pitchFamily="34" charset="-128"/>
              </a:rPr>
              <a:t>occurs when one’s performance is affected by the presence of others.</a:t>
            </a:r>
            <a:endParaRPr lang="en-US" altLang="en-US" dirty="0">
              <a:latin typeface="Arial" pitchFamily="34" charset="0"/>
              <a:ea typeface="ＭＳ Ｐゴシック" pitchFamily="34" charset="-128"/>
            </a:endParaRPr>
          </a:p>
          <a:p>
            <a:pPr defTabSz="457200">
              <a:lnSpc>
                <a:spcPct val="70000"/>
              </a:lnSpc>
            </a:pPr>
            <a:endParaRPr lang="en-US" altLang="en-US" dirty="0">
              <a:latin typeface="Arial" pitchFamily="34" charset="0"/>
              <a:ea typeface="ＭＳ Ｐゴシック" pitchFamily="34" charset="-128"/>
            </a:endParaRPr>
          </a:p>
          <a:p>
            <a:pPr defTabSz="457200">
              <a:lnSpc>
                <a:spcPct val="7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For example, in probably the first social psychology experiment ever published, Norman Triplett (1898) found that cyclists ride faster when racing against each other rather than when trying to beat the clock. Many other researchers have found similar effects, even in animals. </a:t>
            </a:r>
          </a:p>
          <a:p>
            <a:pPr marL="0" marR="0" lvl="0" indent="0" algn="l" defTabSz="457200" rtl="0" eaLnBrk="1" fontAlgn="auto" latinLnBrk="0" hangingPunct="1">
              <a:lnSpc>
                <a:spcPct val="70000"/>
              </a:lnSpc>
              <a:spcBef>
                <a:spcPts val="0"/>
              </a:spcBef>
              <a:spcAft>
                <a:spcPts val="0"/>
              </a:spcAft>
              <a:buClrTx/>
              <a:buSzTx/>
              <a:buFontTx/>
              <a:buNone/>
              <a:tabLst/>
              <a:defRPr/>
            </a:pPr>
            <a:r>
              <a:rPr lang="en-US" altLang="en-US" dirty="0">
                <a:latin typeface="Arial" pitchFamily="34" charset="0"/>
                <a:ea typeface="ＭＳ Ｐゴシック" pitchFamily="34" charset="-128"/>
              </a:rPr>
              <a:t>	ii) </a:t>
            </a:r>
            <a:r>
              <a:rPr lang="en-CA" sz="1200" kern="1200" dirty="0">
                <a:solidFill>
                  <a:schemeClr val="tx1"/>
                </a:solidFill>
                <a:effectLst/>
                <a:latin typeface="+mn-lt"/>
                <a:ea typeface="+mn-ea"/>
                <a:cs typeface="+mn-cs"/>
              </a:rPr>
              <a:t>The presence of others doesn’t always improve performance, however. The presence of others is likely to interfere with our performance when our skills are poor or the task is difficult. </a:t>
            </a:r>
          </a:p>
          <a:p>
            <a:pPr marL="0" marR="0" lvl="0" indent="0" algn="l" defTabSz="457200" rtl="0" eaLnBrk="1" fontAlgn="auto" latinLnBrk="0" hangingPunct="1">
              <a:lnSpc>
                <a:spcPct val="70000"/>
              </a:lnSpc>
              <a:spcBef>
                <a:spcPts val="0"/>
              </a:spcBef>
              <a:spcAft>
                <a:spcPts val="0"/>
              </a:spcAft>
              <a:buClrTx/>
              <a:buSzTx/>
              <a:buFontTx/>
              <a:buNone/>
              <a:tabLst/>
              <a:defRPr/>
            </a:pPr>
            <a:r>
              <a:rPr lang="en-CA" sz="1200" kern="1200" dirty="0">
                <a:solidFill>
                  <a:schemeClr val="tx1"/>
                </a:solidFill>
                <a:effectLst/>
                <a:latin typeface="+mn-lt"/>
                <a:ea typeface="+mn-ea"/>
                <a:cs typeface="+mn-cs"/>
              </a:rPr>
              <a:t>	iii) There are many mechanisms that explain the social facilitation effect. One of the most important is that the presence of others is (emotionally) arousing, and arousal tends to strengthen our dominant responses. Similarly, the presence of others occupies our attention, reducing our ability to consciously direct out behaviour. For both reasons, when the task is simple, our dominant responses are the right ones. But when the task is very complex, we need to be able to pay more attention and control our responses more carefully, and then arousal decreases performance. </a:t>
            </a:r>
            <a:endParaRPr lang="en-CA" dirty="0"/>
          </a:p>
          <a:p>
            <a:pPr marL="0" marR="0" lvl="0" indent="0" algn="l" defTabSz="457200" rtl="0" eaLnBrk="1" fontAlgn="auto" latinLnBrk="0" hangingPunct="1">
              <a:lnSpc>
                <a:spcPct val="70000"/>
              </a:lnSpc>
              <a:spcBef>
                <a:spcPts val="0"/>
              </a:spcBef>
              <a:spcAft>
                <a:spcPts val="0"/>
              </a:spcAft>
              <a:buClrTx/>
              <a:buSzTx/>
              <a:buFontTx/>
              <a:buNone/>
              <a:tabLst/>
              <a:defRPr/>
            </a:pPr>
            <a:endParaRPr lang="en-CA" dirty="0">
              <a:effectLst/>
            </a:endParaRPr>
          </a:p>
          <a:p>
            <a:pPr defTabSz="457200">
              <a:lnSpc>
                <a:spcPct val="70000"/>
              </a:lnSpc>
            </a:pPr>
            <a:endParaRPr lang="en-US" altLang="en-US"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73487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lnSpc>
                <a:spcPct val="70000"/>
              </a:lnSpc>
            </a:pPr>
            <a:r>
              <a:rPr lang="en-US" altLang="en-US" dirty="0">
                <a:latin typeface="Arial" pitchFamily="34" charset="0"/>
                <a:ea typeface="ＭＳ Ｐゴシック" pitchFamily="34" charset="-128"/>
              </a:rPr>
              <a:t>1) Conformity refers to a change in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to fit in with a group. Unlike the chameleon effect, conformity is usually a conscious decision.</a:t>
            </a:r>
          </a:p>
          <a:p>
            <a:pPr defTabSz="465887">
              <a:lnSpc>
                <a:spcPct val="70000"/>
              </a:lnSpc>
            </a:pPr>
            <a:r>
              <a:rPr lang="en-US" altLang="en-US" dirty="0">
                <a:latin typeface="Arial" pitchFamily="34" charset="0"/>
                <a:ea typeface="ＭＳ Ｐゴシック" pitchFamily="34" charset="-128"/>
              </a:rPr>
              <a:t> </a:t>
            </a:r>
          </a:p>
          <a:p>
            <a:pPr defTabSz="465887">
              <a:lnSpc>
                <a:spcPct val="70000"/>
              </a:lnSpc>
            </a:pPr>
            <a:r>
              <a:rPr lang="en-US" altLang="en-US" dirty="0">
                <a:latin typeface="Arial" pitchFamily="34" charset="0"/>
                <a:ea typeface="ＭＳ Ｐゴシック" pitchFamily="34" charset="-128"/>
              </a:rPr>
              <a:t>2) One of first scientific studies of conformity was performed by </a:t>
            </a:r>
            <a:r>
              <a:rPr lang="en-US" altLang="en-US" i="1" dirty="0">
                <a:latin typeface="Arial" pitchFamily="34" charset="0"/>
                <a:ea typeface="ＭＳ Ｐゴシック" pitchFamily="34" charset="-128"/>
              </a:rPr>
              <a:t>Solomon Asch</a:t>
            </a:r>
            <a:r>
              <a:rPr lang="en-US" altLang="en-US" dirty="0">
                <a:latin typeface="Arial" pitchFamily="34" charset="0"/>
                <a:ea typeface="ＭＳ Ｐゴシック" pitchFamily="34" charset="-128"/>
              </a:rPr>
              <a:t>.</a:t>
            </a:r>
          </a:p>
          <a:p>
            <a:pPr defTabSz="465887">
              <a:lnSpc>
                <a:spcPct val="7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 participant came into a room where there were five other people.</a:t>
            </a:r>
          </a:p>
          <a:p>
            <a:pPr defTabSz="465887">
              <a:lnSpc>
                <a:spcPct val="70000"/>
              </a:lnSpc>
            </a:pPr>
            <a:r>
              <a:rPr lang="en-US" altLang="en-US" dirty="0">
                <a:latin typeface="Arial" pitchFamily="34" charset="0"/>
                <a:ea typeface="ＭＳ Ｐゴシック" pitchFamily="34" charset="-128"/>
              </a:rPr>
              <a:t>		a) These other people were confederates who were told what to say ahead of time.</a:t>
            </a:r>
          </a:p>
          <a:p>
            <a:pPr defTabSz="465887">
              <a:lnSpc>
                <a:spcPct val="70000"/>
              </a:lnSpc>
            </a:pPr>
            <a:r>
              <a:rPr lang="en-US" altLang="en-US" dirty="0">
                <a:latin typeface="Arial" pitchFamily="34" charset="0"/>
                <a:ea typeface="ＭＳ Ｐゴシック" pitchFamily="34" charset="-128"/>
              </a:rPr>
              <a:t>		b) This group was meant to be a way of applying social pressure.</a:t>
            </a:r>
          </a:p>
          <a:p>
            <a:pPr defTabSz="465887">
              <a:lnSpc>
                <a:spcPct val="70000"/>
              </a:lnSpc>
            </a:pPr>
            <a:r>
              <a:rPr lang="en-US" altLang="en-US" dirty="0">
                <a:latin typeface="Arial" pitchFamily="34" charset="0"/>
                <a:ea typeface="ＭＳ Ｐゴシック" pitchFamily="34" charset="-128"/>
              </a:rPr>
              <a:t>	ii) Everyone was shown three lines and asked which line matched the standard line.</a:t>
            </a:r>
          </a:p>
          <a:p>
            <a:pPr defTabSz="465887">
              <a:lnSpc>
                <a:spcPct val="70000"/>
              </a:lnSpc>
            </a:pPr>
            <a:r>
              <a:rPr lang="en-US" altLang="en-US" dirty="0">
                <a:latin typeface="Arial" pitchFamily="34" charset="0"/>
                <a:ea typeface="ＭＳ Ｐゴシック" pitchFamily="34" charset="-128"/>
              </a:rPr>
              <a:t>		a) The confederates all purposefully picked the same wrong line.</a:t>
            </a:r>
          </a:p>
          <a:p>
            <a:pPr defTabSz="465887">
              <a:lnSpc>
                <a:spcPct val="70000"/>
              </a:lnSpc>
            </a:pPr>
            <a:r>
              <a:rPr lang="en-US" altLang="en-US" dirty="0">
                <a:latin typeface="Arial" pitchFamily="34" charset="0"/>
                <a:ea typeface="ＭＳ Ｐゴシック" pitchFamily="34" charset="-128"/>
              </a:rPr>
              <a:t>		b) The question is whether the participant will conform and pick the line s/he knows is wrong.</a:t>
            </a:r>
          </a:p>
          <a:p>
            <a:pPr defTabSz="465887">
              <a:lnSpc>
                <a:spcPct val="70000"/>
              </a:lnSpc>
            </a:pPr>
            <a:r>
              <a:rPr lang="en-US" altLang="en-US" dirty="0">
                <a:latin typeface="Arial" pitchFamily="34" charset="0"/>
                <a:ea typeface="ＭＳ Ｐゴシック" pitchFamily="34" charset="-128"/>
              </a:rPr>
              <a:t>	iii) Approximately 75% of these perfectly intelligent participants conformed to the group and gave the wrong answer at least once during the testing.</a:t>
            </a:r>
          </a:p>
          <a:p>
            <a:pPr defTabSz="465887">
              <a:lnSpc>
                <a:spcPct val="70000"/>
              </a:lnSpc>
            </a:pPr>
            <a:r>
              <a:rPr lang="en-US" altLang="en-US" dirty="0">
                <a:latin typeface="Arial" pitchFamily="34" charset="0"/>
                <a:ea typeface="ＭＳ Ｐゴシック" pitchFamily="34" charset="-128"/>
              </a:rPr>
              <a:t>		a) Approximately 25% conformed regularly.</a:t>
            </a:r>
          </a:p>
          <a:p>
            <a:pPr defTabSz="465887">
              <a:lnSpc>
                <a:spcPct val="70000"/>
              </a:lnSpc>
            </a:pPr>
            <a:r>
              <a:rPr lang="en-US" altLang="en-US" dirty="0">
                <a:latin typeface="Arial" pitchFamily="34" charset="0"/>
                <a:ea typeface="ＭＳ Ｐゴシック" pitchFamily="34" charset="-128"/>
              </a:rPr>
              <a:t>	iv) After the study, participants said they conformed because they thought they misunderstood the test, thought there was an optical illusion involved, or wanted to avoid making a scene.</a:t>
            </a:r>
          </a:p>
          <a:p>
            <a:pPr defTabSz="465887">
              <a:lnSpc>
                <a:spcPct val="70000"/>
              </a:lnSpc>
            </a:pPr>
            <a:r>
              <a:rPr lang="en-US" altLang="en-US" dirty="0">
                <a:latin typeface="Arial" pitchFamily="34" charset="0"/>
                <a:ea typeface="ＭＳ Ｐゴシック" pitchFamily="34" charset="-128"/>
              </a:rPr>
              <a:t>		a) There are a number of reasons why people conform or go against the grain.</a:t>
            </a:r>
          </a:p>
          <a:p>
            <a:pPr defTabSz="465887">
              <a:lnSpc>
                <a:spcPct val="70000"/>
              </a:lnSpc>
            </a:pPr>
            <a:endParaRPr lang="en-US" altLang="en-US" dirty="0">
              <a:latin typeface="Arial" pitchFamily="34" charset="0"/>
              <a:ea typeface="ＭＳ Ｐゴシック" pitchFamily="34" charset="-128"/>
            </a:endParaRPr>
          </a:p>
          <a:p>
            <a:pPr defTabSz="465887">
              <a:lnSpc>
                <a:spcPct val="70000"/>
              </a:lnSpc>
            </a:pPr>
            <a:r>
              <a:rPr lang="en-US" altLang="en-US" dirty="0">
                <a:latin typeface="Arial" pitchFamily="34" charset="0"/>
                <a:ea typeface="ＭＳ Ｐゴシック" pitchFamily="34" charset="-128"/>
              </a:rPr>
              <a:t>3) This experiment showed that conformity can happen through either normative influence or informational influence.</a:t>
            </a:r>
          </a:p>
          <a:p>
            <a:pPr defTabSz="465887">
              <a:lnSpc>
                <a:spcPct val="70000"/>
              </a:lnSpc>
            </a:pPr>
            <a:r>
              <a:rPr lang="en-US" altLang="en-US" dirty="0">
                <a:latin typeface="Arial" pitchFamily="34" charset="0"/>
                <a:ea typeface="ＭＳ Ｐゴシック" pitchFamily="34" charset="-128"/>
              </a:rPr>
              <a:t> </a:t>
            </a:r>
          </a:p>
          <a:p>
            <a:pPr defTabSz="465887">
              <a:lnSpc>
                <a:spcPct val="70000"/>
              </a:lnSpc>
            </a:pPr>
            <a:r>
              <a:rPr lang="en-US" altLang="en-US" i="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Normative influence (p. 538) </a:t>
            </a:r>
            <a:r>
              <a:rPr lang="en-US" altLang="en-US" i="1" dirty="0">
                <a:latin typeface="Arial" pitchFamily="34" charset="0"/>
                <a:ea typeface="ＭＳ Ｐゴシック" pitchFamily="34" charset="-128"/>
              </a:rPr>
              <a:t>is the result of social pressure to adopt a group’s perspective in order to be accepted, rather than rejected, by the group.</a:t>
            </a:r>
          </a:p>
          <a:p>
            <a:pPr defTabSz="465887">
              <a:lnSpc>
                <a:spcPct val="70000"/>
              </a:lnSpc>
            </a:pPr>
            <a:endParaRPr lang="en-US" altLang="en-US" b="1" i="1" dirty="0">
              <a:latin typeface="Arial" pitchFamily="34" charset="0"/>
              <a:ea typeface="ＭＳ Ｐゴシック" pitchFamily="34" charset="-128"/>
            </a:endParaRPr>
          </a:p>
          <a:p>
            <a:pPr defTabSz="465887">
              <a:lnSpc>
                <a:spcPct val="70000"/>
              </a:lnSpc>
            </a:pPr>
            <a:r>
              <a:rPr lang="en-US" altLang="en-US" b="1" i="1" dirty="0">
                <a:latin typeface="Arial" pitchFamily="34" charset="0"/>
                <a:ea typeface="ＭＳ Ｐゴシック" pitchFamily="34" charset="-128"/>
              </a:rPr>
              <a:t>	Informational influence (p. 538) </a:t>
            </a:r>
            <a:r>
              <a:rPr lang="en-US" altLang="en-US" i="1" dirty="0">
                <a:latin typeface="Arial" pitchFamily="34" charset="0"/>
                <a:ea typeface="ＭＳ Ｐゴシック" pitchFamily="34" charset="-128"/>
              </a:rPr>
              <a:t>occurs when people feel the group is giving them useful information.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871599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70000"/>
              </a:lnSpc>
              <a:spcBef>
                <a:spcPts val="0"/>
              </a:spcBef>
              <a:spcAft>
                <a:spcPts val="0"/>
              </a:spcAft>
              <a:buClrTx/>
              <a:buSzTx/>
              <a:buFontTx/>
              <a:buNone/>
              <a:tabLst/>
              <a:defRPr/>
            </a:pPr>
            <a:r>
              <a:rPr lang="en-US" altLang="en-US" sz="1200" dirty="0">
                <a:latin typeface="Arial" pitchFamily="34" charset="0"/>
                <a:ea typeface="ＭＳ Ｐゴシック" pitchFamily="34" charset="-128"/>
              </a:rPr>
              <a:t>1) There are a number of reasons why people conform or go against the grain (see Table 13.1). </a:t>
            </a:r>
            <a:r>
              <a:rPr lang="en-CA" sz="1200" kern="1200" dirty="0">
                <a:solidFill>
                  <a:schemeClr val="tx1"/>
                </a:solidFill>
                <a:effectLst/>
                <a:latin typeface="+mn-lt"/>
                <a:ea typeface="+mn-ea"/>
                <a:cs typeface="+mn-cs"/>
              </a:rPr>
              <a:t>Both normative and informational influences seemed to be occurring in Asch’s studies.</a:t>
            </a:r>
          </a:p>
          <a:p>
            <a:pPr marL="0" marR="0" lvl="0" indent="0" algn="l" defTabSz="457200" rtl="0" eaLnBrk="1" fontAlgn="auto" latinLnBrk="0" hangingPunct="1">
              <a:lnSpc>
                <a:spcPct val="7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i</a:t>
            </a:r>
            <a:r>
              <a:rPr lang="en-CA" sz="1200" kern="1200" dirty="0">
                <a:solidFill>
                  <a:schemeClr val="tx1"/>
                </a:solidFill>
                <a:effectLst/>
                <a:latin typeface="+mn-lt"/>
                <a:ea typeface="+mn-ea"/>
                <a:cs typeface="+mn-cs"/>
              </a:rPr>
              <a:t>) For example, some of the conforming participants said afterwards that they thought they had misunderstood something, or that there was some sort of “trick” the others picked up on that they didn’t, because surely the others couldn’t all be wrong if they were all saying the same thing.</a:t>
            </a:r>
          </a:p>
          <a:p>
            <a:pPr marL="0" marR="0" lvl="0" indent="0" algn="l" defTabSz="457200" rtl="0" eaLnBrk="1" fontAlgn="auto" latinLnBrk="0" hangingPunct="1">
              <a:lnSpc>
                <a:spcPct val="70000"/>
              </a:lnSpc>
              <a:spcBef>
                <a:spcPts val="0"/>
              </a:spcBef>
              <a:spcAft>
                <a:spcPts val="0"/>
              </a:spcAft>
              <a:buClrTx/>
              <a:buSzTx/>
              <a:buFontTx/>
              <a:buNone/>
              <a:tabLst/>
              <a:defRPr/>
            </a:pPr>
            <a:r>
              <a:rPr lang="en-CA" sz="1200" kern="1200" dirty="0">
                <a:solidFill>
                  <a:schemeClr val="tx1"/>
                </a:solidFill>
                <a:effectLst/>
                <a:latin typeface="+mn-lt"/>
                <a:ea typeface="+mn-ea"/>
                <a:cs typeface="+mn-cs"/>
              </a:rPr>
              <a:t>	ii) Other people reported that they didn’t want to stand out or make a scene by being the disagreeable person, so they just went along with the group.</a:t>
            </a:r>
          </a:p>
          <a:p>
            <a:pPr marL="0" marR="0" lvl="0" indent="0" algn="l" defTabSz="457200" rtl="0" eaLnBrk="1" fontAlgn="auto" latinLnBrk="0" hangingPunct="1">
              <a:lnSpc>
                <a:spcPct val="70000"/>
              </a:lnSpc>
              <a:spcBef>
                <a:spcPts val="0"/>
              </a:spcBef>
              <a:spcAft>
                <a:spcPts val="0"/>
              </a:spcAft>
              <a:buClrTx/>
              <a:buSzTx/>
              <a:buFontTx/>
              <a:buNone/>
              <a:tabLst/>
              <a:defRPr/>
            </a:pPr>
            <a:r>
              <a:rPr lang="en-CA" sz="1200" kern="1200" dirty="0">
                <a:solidFill>
                  <a:schemeClr val="tx1"/>
                </a:solidFill>
                <a:effectLst/>
                <a:latin typeface="+mn-lt"/>
                <a:ea typeface="+mn-ea"/>
                <a:cs typeface="+mn-cs"/>
              </a:rPr>
              <a:t>	iii) In everyday contexts, both types of influence are often at work, making us easily swayed by other people. We will be especially vulnerable to social influence when we are uncertain about the situation, although as Asch showed us, social influence is powerful enough to make us doubt ourselves even when the situation is pretty clear and unambiguous. </a:t>
            </a:r>
            <a:endParaRPr lang="en-CA" dirty="0"/>
          </a:p>
          <a:p>
            <a:pPr defTabSz="457200">
              <a:lnSpc>
                <a:spcPct val="70000"/>
              </a:lnSpc>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2147376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70000"/>
              </a:lnSpc>
            </a:pPr>
            <a:r>
              <a:rPr lang="en-US" altLang="en-US" i="0" dirty="0">
                <a:latin typeface="Arial" pitchFamily="34" charset="0"/>
                <a:ea typeface="ＭＳ Ｐゴシック" pitchFamily="34" charset="-128"/>
              </a:rPr>
              <a:t>1) When individuals are not able to express their true perspectives and focus more on maintaining harmony in the group, there is a stifling of diversity referred to as groupthink.</a:t>
            </a:r>
          </a:p>
          <a:p>
            <a:pPr defTabSz="457200">
              <a:lnSpc>
                <a:spcPct val="70000"/>
              </a:lnSpc>
            </a:pPr>
            <a:endParaRPr lang="en-US" altLang="en-US" i="0" dirty="0">
              <a:latin typeface="Arial" pitchFamily="34" charset="0"/>
              <a:ea typeface="ＭＳ Ｐゴシック" pitchFamily="34" charset="-128"/>
            </a:endParaRPr>
          </a:p>
          <a:p>
            <a:pPr defTabSz="457200">
              <a:lnSpc>
                <a:spcPct val="70000"/>
              </a:lnSpc>
            </a:pPr>
            <a:r>
              <a:rPr lang="en-US" altLang="en-US" i="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Groupthink (p. 499)</a:t>
            </a:r>
            <a:r>
              <a:rPr lang="en-US" altLang="en-US" b="0" i="1" dirty="0">
                <a:latin typeface="Arial" pitchFamily="34" charset="0"/>
                <a:ea typeface="ＭＳ Ｐゴシック" pitchFamily="34" charset="-128"/>
              </a:rPr>
              <a:t> is a decision-making problem in which group members avoid arguments and strive for agreement.</a:t>
            </a:r>
            <a:endParaRPr lang="en-US" altLang="en-US" dirty="0">
              <a:latin typeface="Arial" pitchFamily="34" charset="0"/>
              <a:ea typeface="ＭＳ Ｐゴシック" pitchFamily="34" charset="-128"/>
            </a:endParaRPr>
          </a:p>
          <a:p>
            <a:pPr defTabSz="457200">
              <a:lnSpc>
                <a:spcPct val="70000"/>
              </a:lnSpc>
            </a:pPr>
            <a:r>
              <a:rPr lang="en-US" altLang="en-US" dirty="0">
                <a:latin typeface="Arial" pitchFamily="34" charset="0"/>
                <a:ea typeface="ＭＳ Ｐゴシック" pitchFamily="34" charset="-128"/>
              </a:rPr>
              <a:t>	</a:t>
            </a:r>
          </a:p>
          <a:p>
            <a:pPr defTabSz="457200">
              <a:lnSpc>
                <a:spcPct val="7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There are three main problems associated with groupthink.</a:t>
            </a:r>
          </a:p>
          <a:p>
            <a:pPr defTabSz="457200"/>
            <a:r>
              <a:rPr lang="en-US" altLang="en-US" dirty="0">
                <a:latin typeface="Arial" pitchFamily="34" charset="0"/>
                <a:ea typeface="ＭＳ Ｐゴシック" pitchFamily="34" charset="-128"/>
              </a:rPr>
              <a:t>		a) First, group members may minimize or ignore potential problems and risks in the ideas they are considering. </a:t>
            </a:r>
          </a:p>
          <a:p>
            <a:pPr defTabSz="457200"/>
            <a:r>
              <a:rPr lang="en-US" altLang="en-US" dirty="0">
                <a:latin typeface="Arial" pitchFamily="34" charset="0"/>
                <a:ea typeface="ＭＳ Ｐゴシック" pitchFamily="34" charset="-128"/>
              </a:rPr>
              <a:t>		b) Second, they may apply social pressure to influence people who are not fully in support of an idea in an effort to get them to conform. </a:t>
            </a:r>
          </a:p>
          <a:p>
            <a:pPr defTabSz="457200">
              <a:lnSpc>
                <a:spcPct val="70000"/>
              </a:lnSpc>
            </a:pPr>
            <a:r>
              <a:rPr lang="en-US" altLang="en-US" dirty="0">
                <a:latin typeface="Arial" pitchFamily="34" charset="0"/>
                <a:ea typeface="ＭＳ Ｐゴシック" pitchFamily="34" charset="-128"/>
              </a:rPr>
              <a:t>		c) Third, the group often becomes overconfident and fails to think carefully or critically about its conclusions and decisions.</a:t>
            </a:r>
          </a:p>
          <a:p>
            <a:pPr defTabSz="457200">
              <a:lnSpc>
                <a:spcPct val="70000"/>
              </a:lnSpc>
            </a:pPr>
            <a:r>
              <a:rPr lang="en-US" altLang="en-US" dirty="0">
                <a:latin typeface="Arial" pitchFamily="34" charset="0"/>
                <a:ea typeface="ＭＳ Ｐゴシック" pitchFamily="34" charset="-128"/>
              </a:rPr>
              <a:t>	ii) Some groups are more susceptible to groupthink than others. Laboratory research revealed that when groupthink occurs, there is often a strong or “directive” leader—specifically, an individual who suppresses dissenters and encourages the group to consider fewer alternative ideas.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2438173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800" dirty="0">
                <a:latin typeface="Arial" pitchFamily="34" charset="0"/>
                <a:ea typeface="ＭＳ Ｐゴシック" pitchFamily="34" charset="-128"/>
              </a:rPr>
              <a:t>1) One of the most direct forms of social influence is authority. </a:t>
            </a:r>
            <a:r>
              <a:rPr lang="en-US" altLang="en-US" sz="800" i="1" dirty="0">
                <a:latin typeface="Arial" pitchFamily="34" charset="0"/>
                <a:ea typeface="ＭＳ Ｐゴシック" pitchFamily="34" charset="-128"/>
              </a:rPr>
              <a:t>Obedience</a:t>
            </a:r>
            <a:r>
              <a:rPr lang="en-US" altLang="en-US" sz="800" dirty="0">
                <a:latin typeface="Arial" pitchFamily="34" charset="0"/>
                <a:ea typeface="ＭＳ Ｐゴシック" pitchFamily="34" charset="-128"/>
              </a:rPr>
              <a:t> involves complying with instructions or orders from an individual who is in a position of authority.</a:t>
            </a:r>
          </a:p>
          <a:p>
            <a:pPr defTabSz="457200">
              <a:lnSpc>
                <a:spcPct val="80000"/>
              </a:lnSpc>
            </a:pPr>
            <a:r>
              <a:rPr lang="en-US" altLang="en-US" sz="800" dirty="0">
                <a:latin typeface="Arial" pitchFamily="34" charset="0"/>
                <a:ea typeface="ＭＳ Ｐゴシック" pitchFamily="34" charset="-128"/>
              </a:rPr>
              <a:t>	</a:t>
            </a:r>
            <a:r>
              <a:rPr lang="en-US" altLang="en-US" sz="800" dirty="0" err="1">
                <a:latin typeface="Arial" pitchFamily="34" charset="0"/>
                <a:ea typeface="ＭＳ Ｐゴシック" pitchFamily="34" charset="-128"/>
              </a:rPr>
              <a:t>i</a:t>
            </a:r>
            <a:r>
              <a:rPr lang="en-US" altLang="en-US" sz="800" dirty="0">
                <a:latin typeface="Arial" pitchFamily="34" charset="0"/>
                <a:ea typeface="ＭＳ Ｐゴシック" pitchFamily="34" charset="-128"/>
              </a:rPr>
              <a:t>) Authority comes from a combination of social roles and social context.</a:t>
            </a:r>
          </a:p>
          <a:p>
            <a:pPr defTabSz="457200">
              <a:lnSpc>
                <a:spcPct val="80000"/>
              </a:lnSpc>
            </a:pPr>
            <a:r>
              <a:rPr lang="en-US" altLang="en-US" sz="800" dirty="0">
                <a:latin typeface="Arial" pitchFamily="34" charset="0"/>
                <a:ea typeface="ＭＳ Ｐゴシック" pitchFamily="34" charset="-128"/>
              </a:rPr>
              <a:t>		a) Individuals tend to obey authority figures such as parents, bosses, and police officers.</a:t>
            </a:r>
          </a:p>
          <a:p>
            <a:pPr defTabSz="457200">
              <a:lnSpc>
                <a:spcPct val="80000"/>
              </a:lnSpc>
            </a:pPr>
            <a:r>
              <a:rPr lang="en-US" altLang="en-US" sz="800" dirty="0">
                <a:latin typeface="Arial" pitchFamily="34" charset="0"/>
                <a:ea typeface="ＭＳ Ｐゴシック" pitchFamily="34" charset="-128"/>
              </a:rPr>
              <a:t>		b) You are also likely to obey your physician who asks you to undress at the office, but not if s/he asked this of you when you bumped into each other at the grocery store.</a:t>
            </a:r>
          </a:p>
          <a:p>
            <a:pPr defTabSz="457200">
              <a:lnSpc>
                <a:spcPct val="80000"/>
              </a:lnSpc>
            </a:pPr>
            <a:r>
              <a:rPr lang="en-US" altLang="en-US" sz="800" dirty="0">
                <a:latin typeface="Arial" pitchFamily="34" charset="0"/>
                <a:ea typeface="ＭＳ Ｐゴシック" pitchFamily="34" charset="-128"/>
              </a:rPr>
              <a:t> </a:t>
            </a:r>
          </a:p>
          <a:p>
            <a:pPr defTabSz="457200">
              <a:lnSpc>
                <a:spcPct val="80000"/>
              </a:lnSpc>
            </a:pPr>
            <a:r>
              <a:rPr lang="en-US" altLang="en-US" sz="800" dirty="0">
                <a:latin typeface="Arial" pitchFamily="34" charset="0"/>
                <a:ea typeface="ＭＳ Ｐゴシック" pitchFamily="34" charset="-128"/>
              </a:rPr>
              <a:t>2) To explore just how far people will go to obey authority figures, psychologist Stanley Milgram conducted what is now known as a classic study on obedience.</a:t>
            </a:r>
          </a:p>
          <a:p>
            <a:pPr defTabSz="457200">
              <a:lnSpc>
                <a:spcPct val="80000"/>
              </a:lnSpc>
            </a:pPr>
            <a:r>
              <a:rPr lang="en-US" altLang="en-US" sz="800" dirty="0">
                <a:latin typeface="Arial" pitchFamily="34" charset="0"/>
                <a:ea typeface="ＭＳ Ｐゴシック" pitchFamily="34" charset="-128"/>
              </a:rPr>
              <a:t>	</a:t>
            </a:r>
            <a:r>
              <a:rPr lang="en-US" altLang="en-US" sz="800" dirty="0" err="1">
                <a:latin typeface="Arial" pitchFamily="34" charset="0"/>
                <a:ea typeface="ＭＳ Ｐゴシック" pitchFamily="34" charset="-128"/>
              </a:rPr>
              <a:t>i</a:t>
            </a:r>
            <a:r>
              <a:rPr lang="en-US" altLang="en-US" sz="800" dirty="0">
                <a:latin typeface="Arial" pitchFamily="34" charset="0"/>
                <a:ea typeface="ＭＳ Ｐゴシック" pitchFamily="34" charset="-128"/>
              </a:rPr>
              <a:t>) A recruit shows up at the psychologist’s lab. Another man is already there, and the two men draw slips of paper to find out who is the teacher and who will be the learner. </a:t>
            </a:r>
          </a:p>
          <a:p>
            <a:pPr defTabSz="457200">
              <a:lnSpc>
                <a:spcPct val="80000"/>
              </a:lnSpc>
            </a:pPr>
            <a:r>
              <a:rPr lang="en-US" altLang="en-US" sz="800" dirty="0">
                <a:latin typeface="Arial" pitchFamily="34" charset="0"/>
                <a:ea typeface="ＭＳ Ｐゴシック" pitchFamily="34" charset="-128"/>
              </a:rPr>
              <a:t>		a) In this case, the recruit is assigned to be the teacher.</a:t>
            </a:r>
          </a:p>
          <a:p>
            <a:pPr defTabSz="457200">
              <a:lnSpc>
                <a:spcPct val="80000"/>
              </a:lnSpc>
            </a:pPr>
            <a:r>
              <a:rPr lang="en-US" altLang="en-US" sz="800" dirty="0">
                <a:latin typeface="Arial" pitchFamily="34" charset="0"/>
                <a:ea typeface="ＭＳ Ｐゴシック" pitchFamily="34" charset="-128"/>
              </a:rPr>
              <a:t>	ii) The teacher is told to read a series of word pairs to the learner, who is in a separate room. When given one word, the learner is asked to repeat its pair. </a:t>
            </a:r>
          </a:p>
          <a:p>
            <a:pPr defTabSz="457200">
              <a:lnSpc>
                <a:spcPct val="80000"/>
              </a:lnSpc>
            </a:pPr>
            <a:r>
              <a:rPr lang="en-US" altLang="en-US" sz="800" dirty="0">
                <a:latin typeface="Arial" pitchFamily="34" charset="0"/>
                <a:ea typeface="ＭＳ Ｐゴシック" pitchFamily="34" charset="-128"/>
              </a:rPr>
              <a:t>		a) The learner is hooked up to an electrical shock apparatus. If the learner cannot remember the words, the teacher is to administer an electric shock.</a:t>
            </a:r>
          </a:p>
          <a:p>
            <a:pPr defTabSz="457200">
              <a:lnSpc>
                <a:spcPct val="80000"/>
              </a:lnSpc>
            </a:pPr>
            <a:r>
              <a:rPr lang="en-US" altLang="en-US" sz="800" dirty="0">
                <a:latin typeface="Arial" pitchFamily="34" charset="0"/>
                <a:ea typeface="ＭＳ Ｐゴシック" pitchFamily="34" charset="-128"/>
              </a:rPr>
              <a:t>	iii) Each time the learner gets the answer wrong, the teacher is to go one step higher on the electric shocks. </a:t>
            </a:r>
          </a:p>
          <a:p>
            <a:pPr defTabSz="457200">
              <a:lnSpc>
                <a:spcPct val="80000"/>
              </a:lnSpc>
            </a:pPr>
            <a:r>
              <a:rPr lang="en-US" altLang="en-US" sz="800" dirty="0">
                <a:latin typeface="Arial" pitchFamily="34" charset="0"/>
                <a:ea typeface="ＭＳ Ｐゴシック" pitchFamily="34" charset="-128"/>
              </a:rPr>
              <a:t>		a) Each switch increases the voltage of the shock, all the way up to where it says 450 volts.</a:t>
            </a:r>
          </a:p>
          <a:p>
            <a:pPr defTabSz="457200">
              <a:lnSpc>
                <a:spcPct val="80000"/>
              </a:lnSpc>
            </a:pPr>
            <a:r>
              <a:rPr lang="en-US" altLang="en-US" sz="800" dirty="0">
                <a:latin typeface="Arial" pitchFamily="34" charset="0"/>
                <a:ea typeface="ＭＳ Ｐゴシック" pitchFamily="34" charset="-128"/>
              </a:rPr>
              <a:t>	iv) At the first shock, the learner protests. With each increase in voltage, the learner’s response becomes stronger and stronger.</a:t>
            </a:r>
          </a:p>
          <a:p>
            <a:pPr defTabSz="457200">
              <a:lnSpc>
                <a:spcPct val="80000"/>
              </a:lnSpc>
            </a:pPr>
            <a:r>
              <a:rPr lang="en-US" altLang="en-US" sz="800" dirty="0">
                <a:latin typeface="Arial" pitchFamily="34" charset="0"/>
                <a:ea typeface="ＭＳ Ｐゴシック" pitchFamily="34" charset="-128"/>
              </a:rPr>
              <a:t>		a) He cries out, screams in pain, says his heart is bothering him, demands to leave the study, and eventually falls silent.</a:t>
            </a:r>
          </a:p>
          <a:p>
            <a:pPr defTabSz="457200">
              <a:lnSpc>
                <a:spcPct val="80000"/>
              </a:lnSpc>
            </a:pPr>
            <a:r>
              <a:rPr lang="en-US" altLang="en-US" sz="800" dirty="0">
                <a:latin typeface="Arial" pitchFamily="34" charset="0"/>
                <a:ea typeface="ＭＳ Ｐゴシック" pitchFamily="34" charset="-128"/>
              </a:rPr>
              <a:t>	v) If along the way the teacher becomes concerned about harming the learner, the psychologist-experimenter simply says either “Please continue” or “The experiment requires that you continue.”</a:t>
            </a:r>
          </a:p>
          <a:p>
            <a:pPr defTabSz="457200">
              <a:lnSpc>
                <a:spcPct val="80000"/>
              </a:lnSpc>
            </a:pPr>
            <a:r>
              <a:rPr lang="en-US" altLang="en-US" sz="800" dirty="0">
                <a:latin typeface="Arial" pitchFamily="34" charset="0"/>
                <a:ea typeface="ＭＳ Ｐゴシック" pitchFamily="34" charset="-128"/>
              </a:rPr>
              <a:t> </a:t>
            </a:r>
          </a:p>
          <a:p>
            <a:pPr defTabSz="457200">
              <a:lnSpc>
                <a:spcPct val="80000"/>
              </a:lnSpc>
            </a:pPr>
            <a:r>
              <a:rPr lang="en-US" altLang="en-US" sz="800" dirty="0">
                <a:latin typeface="Arial" pitchFamily="34" charset="0"/>
                <a:ea typeface="ＭＳ Ｐゴシック" pitchFamily="34" charset="-128"/>
              </a:rPr>
              <a:t>3) A group of psychiatrists and psychologists made predictions about how far the teacher would go on the voltage meter and what kind of person would go all the way.</a:t>
            </a:r>
          </a:p>
          <a:p>
            <a:pPr defTabSz="457200">
              <a:lnSpc>
                <a:spcPct val="80000"/>
              </a:lnSpc>
            </a:pPr>
            <a:r>
              <a:rPr lang="en-US" altLang="en-US" sz="800" dirty="0">
                <a:latin typeface="Arial" pitchFamily="34" charset="0"/>
                <a:ea typeface="ＭＳ Ｐゴシック" pitchFamily="34" charset="-128"/>
              </a:rPr>
              <a:t>	</a:t>
            </a:r>
            <a:r>
              <a:rPr lang="en-US" altLang="en-US" sz="800" dirty="0" err="1">
                <a:latin typeface="Arial" pitchFamily="34" charset="0"/>
                <a:ea typeface="ＭＳ Ｐゴシック" pitchFamily="34" charset="-128"/>
              </a:rPr>
              <a:t>i</a:t>
            </a:r>
            <a:r>
              <a:rPr lang="en-US" altLang="en-US" sz="800" dirty="0">
                <a:latin typeface="Arial" pitchFamily="34" charset="0"/>
                <a:ea typeface="ＭＳ Ｐゴシック" pitchFamily="34" charset="-128"/>
              </a:rPr>
              <a:t>) They predicted a small percentage of the population would obey the experimenters’ instructions to continue.</a:t>
            </a:r>
          </a:p>
          <a:p>
            <a:pPr defTabSz="457200">
              <a:lnSpc>
                <a:spcPct val="80000"/>
              </a:lnSpc>
            </a:pPr>
            <a:r>
              <a:rPr lang="en-US" altLang="en-US" sz="800" dirty="0">
                <a:latin typeface="Arial" pitchFamily="34" charset="0"/>
                <a:ea typeface="ＭＳ Ｐゴシック" pitchFamily="34" charset="-128"/>
              </a:rPr>
              <a:t>	ii) Those who went all the way would have psychological problems; they would have to be sadistic or antisocial.</a:t>
            </a:r>
          </a:p>
          <a:p>
            <a:pPr defTabSz="457200">
              <a:lnSpc>
                <a:spcPct val="80000"/>
              </a:lnSpc>
            </a:pPr>
            <a:r>
              <a:rPr lang="en-US" altLang="en-US" sz="800" dirty="0">
                <a:latin typeface="Arial" pitchFamily="34" charset="0"/>
                <a:ea typeface="ＭＳ Ｐゴシック" pitchFamily="34" charset="-128"/>
              </a:rPr>
              <a:t> </a:t>
            </a:r>
          </a:p>
          <a:p>
            <a:pPr defTabSz="457200">
              <a:lnSpc>
                <a:spcPct val="80000"/>
              </a:lnSpc>
            </a:pPr>
            <a:r>
              <a:rPr lang="en-US" altLang="en-US" sz="800" dirty="0">
                <a:latin typeface="Arial" pitchFamily="34" charset="0"/>
                <a:ea typeface="ＭＳ Ｐゴシック" pitchFamily="34" charset="-128"/>
              </a:rPr>
              <a:t>4) Most of the subjects in Milgram’s study—approximately 65%—continued administering the shocks past the points where the participant screamed and begged to leave the study. </a:t>
            </a:r>
          </a:p>
          <a:p>
            <a:pPr defTabSz="457200">
              <a:lnSpc>
                <a:spcPct val="80000"/>
              </a:lnSpc>
            </a:pPr>
            <a:r>
              <a:rPr lang="en-US" altLang="en-US" sz="800" dirty="0">
                <a:latin typeface="Arial" pitchFamily="34" charset="0"/>
                <a:ea typeface="ＭＳ Ｐゴシック" pitchFamily="34" charset="-128"/>
              </a:rPr>
              <a:t>	</a:t>
            </a:r>
            <a:r>
              <a:rPr lang="en-US" altLang="en-US" sz="800" dirty="0" err="1">
                <a:latin typeface="Arial" pitchFamily="34" charset="0"/>
                <a:ea typeface="ＭＳ Ｐゴシック" pitchFamily="34" charset="-128"/>
              </a:rPr>
              <a:t>i</a:t>
            </a:r>
            <a:r>
              <a:rPr lang="en-US" altLang="en-US" sz="800" dirty="0">
                <a:latin typeface="Arial" pitchFamily="34" charset="0"/>
                <a:ea typeface="ＭＳ Ｐゴシック" pitchFamily="34" charset="-128"/>
              </a:rPr>
              <a:t>) However, footage of the participants shows them in distress.</a:t>
            </a:r>
          </a:p>
          <a:p>
            <a:pPr defTabSz="457200">
              <a:lnSpc>
                <a:spcPct val="80000"/>
              </a:lnSpc>
            </a:pPr>
            <a:r>
              <a:rPr lang="en-US" altLang="en-US" sz="800" dirty="0">
                <a:latin typeface="Arial" pitchFamily="34" charset="0"/>
                <a:ea typeface="ＭＳ Ｐゴシック" pitchFamily="34" charset="-128"/>
              </a:rPr>
              <a: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358953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800" dirty="0">
                <a:latin typeface="Arial" pitchFamily="34" charset="0"/>
                <a:ea typeface="ＭＳ Ｐゴシック" pitchFamily="34" charset="-128"/>
              </a:rPr>
              <a:t>1) One of the most direct forms of social influence is authority. </a:t>
            </a:r>
            <a:r>
              <a:rPr lang="en-US" altLang="en-US" sz="800" i="1" dirty="0">
                <a:latin typeface="Arial" pitchFamily="34" charset="0"/>
                <a:ea typeface="ＭＳ Ｐゴシック" pitchFamily="34" charset="-128"/>
              </a:rPr>
              <a:t>Obedience</a:t>
            </a:r>
            <a:r>
              <a:rPr lang="en-US" altLang="en-US" sz="800" dirty="0">
                <a:latin typeface="Arial" pitchFamily="34" charset="0"/>
                <a:ea typeface="ＭＳ Ｐゴシック" pitchFamily="34" charset="-128"/>
              </a:rPr>
              <a:t> involves complying with instructions or orders from an individual who is in a position of authority.</a:t>
            </a:r>
          </a:p>
          <a:p>
            <a:pPr defTabSz="457200">
              <a:lnSpc>
                <a:spcPct val="80000"/>
              </a:lnSpc>
            </a:pPr>
            <a:r>
              <a:rPr lang="en-US" altLang="en-US" sz="800" dirty="0">
                <a:latin typeface="Arial" pitchFamily="34" charset="0"/>
                <a:ea typeface="ＭＳ Ｐゴシック" pitchFamily="34" charset="-128"/>
              </a:rPr>
              <a:t>	</a:t>
            </a:r>
            <a:r>
              <a:rPr lang="en-US" altLang="en-US" sz="800" dirty="0" err="1">
                <a:latin typeface="Arial" pitchFamily="34" charset="0"/>
                <a:ea typeface="ＭＳ Ｐゴシック" pitchFamily="34" charset="-128"/>
              </a:rPr>
              <a:t>i</a:t>
            </a:r>
            <a:r>
              <a:rPr lang="en-US" altLang="en-US" sz="800" dirty="0">
                <a:latin typeface="Arial" pitchFamily="34" charset="0"/>
                <a:ea typeface="ＭＳ Ｐゴシック" pitchFamily="34" charset="-128"/>
              </a:rPr>
              <a:t>) Authority comes from a combination of social roles and social context.</a:t>
            </a:r>
          </a:p>
          <a:p>
            <a:pPr defTabSz="457200">
              <a:lnSpc>
                <a:spcPct val="80000"/>
              </a:lnSpc>
            </a:pPr>
            <a:r>
              <a:rPr lang="en-US" altLang="en-US" sz="800" dirty="0">
                <a:latin typeface="Arial" pitchFamily="34" charset="0"/>
                <a:ea typeface="ＭＳ Ｐゴシック" pitchFamily="34" charset="-128"/>
              </a:rPr>
              <a:t>		a) Individuals tend to obey authority figures such as parents, bosses, and police officers.</a:t>
            </a:r>
          </a:p>
          <a:p>
            <a:pPr defTabSz="457200">
              <a:lnSpc>
                <a:spcPct val="80000"/>
              </a:lnSpc>
            </a:pPr>
            <a:r>
              <a:rPr lang="en-US" altLang="en-US" sz="800" dirty="0">
                <a:latin typeface="Arial" pitchFamily="34" charset="0"/>
                <a:ea typeface="ＭＳ Ｐゴシック" pitchFamily="34" charset="-128"/>
              </a:rPr>
              <a:t>		b) You are also likely to obey your physician who asks you to undress at the office, but not if s/he asked this of you when you bumped into each other at the grocery store.</a:t>
            </a:r>
          </a:p>
          <a:p>
            <a:pPr defTabSz="457200">
              <a:lnSpc>
                <a:spcPct val="80000"/>
              </a:lnSpc>
            </a:pPr>
            <a:r>
              <a:rPr lang="en-US" altLang="en-US" sz="800" dirty="0">
                <a:latin typeface="Arial" pitchFamily="34" charset="0"/>
                <a:ea typeface="ＭＳ Ｐゴシック" pitchFamily="34" charset="-128"/>
              </a:rPr>
              <a:t> </a:t>
            </a:r>
          </a:p>
          <a:p>
            <a:pPr defTabSz="457200">
              <a:lnSpc>
                <a:spcPct val="80000"/>
              </a:lnSpc>
            </a:pPr>
            <a:r>
              <a:rPr lang="en-US" altLang="en-US" sz="800" dirty="0">
                <a:latin typeface="Arial" pitchFamily="34" charset="0"/>
                <a:ea typeface="ＭＳ Ｐゴシック" pitchFamily="34" charset="-128"/>
              </a:rPr>
              <a:t>2) To explore just how far people will go to obey authority figures, psychologist Stanley </a:t>
            </a:r>
            <a:r>
              <a:rPr lang="en-US" altLang="en-US" sz="800" dirty="0" err="1">
                <a:latin typeface="Arial" pitchFamily="34" charset="0"/>
                <a:ea typeface="ＭＳ Ｐゴシック" pitchFamily="34" charset="-128"/>
              </a:rPr>
              <a:t>Milgram</a:t>
            </a:r>
            <a:r>
              <a:rPr lang="en-US" altLang="en-US" sz="800" dirty="0">
                <a:latin typeface="Arial" pitchFamily="34" charset="0"/>
                <a:ea typeface="ＭＳ Ｐゴシック" pitchFamily="34" charset="-128"/>
              </a:rPr>
              <a:t> conducted what is now known as a classic study on obedience.</a:t>
            </a:r>
          </a:p>
          <a:p>
            <a:pPr defTabSz="457200">
              <a:lnSpc>
                <a:spcPct val="80000"/>
              </a:lnSpc>
            </a:pPr>
            <a:r>
              <a:rPr lang="en-US" altLang="en-US" sz="800" dirty="0">
                <a:latin typeface="Arial" pitchFamily="34" charset="0"/>
                <a:ea typeface="ＭＳ Ｐゴシック" pitchFamily="34" charset="-128"/>
              </a:rPr>
              <a:t>	</a:t>
            </a:r>
            <a:r>
              <a:rPr lang="en-US" altLang="en-US" sz="800" dirty="0" err="1">
                <a:latin typeface="Arial" pitchFamily="34" charset="0"/>
                <a:ea typeface="ＭＳ Ｐゴシック" pitchFamily="34" charset="-128"/>
              </a:rPr>
              <a:t>i</a:t>
            </a:r>
            <a:r>
              <a:rPr lang="en-US" altLang="en-US" sz="800" dirty="0">
                <a:latin typeface="Arial" pitchFamily="34" charset="0"/>
                <a:ea typeface="ＭＳ Ｐゴシック" pitchFamily="34" charset="-128"/>
              </a:rPr>
              <a:t>) A recruit shows up at the psychologist’s lab. Another man is already there, and the two men draw slips of paper to find out who is the teacher and who will be the learner. </a:t>
            </a:r>
          </a:p>
          <a:p>
            <a:pPr defTabSz="457200">
              <a:lnSpc>
                <a:spcPct val="80000"/>
              </a:lnSpc>
            </a:pPr>
            <a:r>
              <a:rPr lang="en-US" altLang="en-US" sz="800" dirty="0">
                <a:latin typeface="Arial" pitchFamily="34" charset="0"/>
                <a:ea typeface="ＭＳ Ｐゴシック" pitchFamily="34" charset="-128"/>
              </a:rPr>
              <a:t>		a) In this case, the recruit is assigned to be the teacher.</a:t>
            </a:r>
          </a:p>
          <a:p>
            <a:pPr defTabSz="457200">
              <a:lnSpc>
                <a:spcPct val="80000"/>
              </a:lnSpc>
            </a:pPr>
            <a:r>
              <a:rPr lang="en-US" altLang="en-US" sz="800" dirty="0">
                <a:latin typeface="Arial" pitchFamily="34" charset="0"/>
                <a:ea typeface="ＭＳ Ｐゴシック" pitchFamily="34" charset="-128"/>
              </a:rPr>
              <a:t>	ii) The teacher is told to read a series of word pairs to the learner, who is in a separate room. When given one word, the learner is asked to repeat its pair. </a:t>
            </a:r>
          </a:p>
          <a:p>
            <a:pPr defTabSz="457200">
              <a:lnSpc>
                <a:spcPct val="80000"/>
              </a:lnSpc>
            </a:pPr>
            <a:r>
              <a:rPr lang="en-US" altLang="en-US" sz="800" dirty="0">
                <a:latin typeface="Arial" pitchFamily="34" charset="0"/>
                <a:ea typeface="ＭＳ Ｐゴシック" pitchFamily="34" charset="-128"/>
              </a:rPr>
              <a:t>		a) The learner is hooked up to an electrical shock apparatus. If the learner cannot remember the words, the teacher is to administer an electric shock.</a:t>
            </a:r>
          </a:p>
          <a:p>
            <a:pPr defTabSz="457200">
              <a:lnSpc>
                <a:spcPct val="80000"/>
              </a:lnSpc>
            </a:pPr>
            <a:r>
              <a:rPr lang="en-US" altLang="en-US" sz="800" dirty="0">
                <a:latin typeface="Arial" pitchFamily="34" charset="0"/>
                <a:ea typeface="ＭＳ Ｐゴシック" pitchFamily="34" charset="-128"/>
              </a:rPr>
              <a:t>	iii) Each time the learner gets the answer wrong, the teacher is to go one step higher on the electric shocks. </a:t>
            </a:r>
          </a:p>
          <a:p>
            <a:pPr defTabSz="457200">
              <a:lnSpc>
                <a:spcPct val="80000"/>
              </a:lnSpc>
            </a:pPr>
            <a:r>
              <a:rPr lang="en-US" altLang="en-US" sz="800" dirty="0">
                <a:latin typeface="Arial" pitchFamily="34" charset="0"/>
                <a:ea typeface="ＭＳ Ｐゴシック" pitchFamily="34" charset="-128"/>
              </a:rPr>
              <a:t>		a) Each switch increases the voltage of the shock, all the way up to where it says 450 volts.</a:t>
            </a:r>
          </a:p>
          <a:p>
            <a:pPr defTabSz="457200">
              <a:lnSpc>
                <a:spcPct val="80000"/>
              </a:lnSpc>
            </a:pPr>
            <a:r>
              <a:rPr lang="en-US" altLang="en-US" sz="800" dirty="0">
                <a:latin typeface="Arial" pitchFamily="34" charset="0"/>
                <a:ea typeface="ＭＳ Ｐゴシック" pitchFamily="34" charset="-128"/>
              </a:rPr>
              <a:t>	iv) At the first shock, the learner protests. With each increase in voltage, the learner’s response becomes stronger and stronger.</a:t>
            </a:r>
          </a:p>
          <a:p>
            <a:pPr defTabSz="457200">
              <a:lnSpc>
                <a:spcPct val="80000"/>
              </a:lnSpc>
            </a:pPr>
            <a:r>
              <a:rPr lang="en-US" altLang="en-US" sz="800" dirty="0">
                <a:latin typeface="Arial" pitchFamily="34" charset="0"/>
                <a:ea typeface="ＭＳ Ｐゴシック" pitchFamily="34" charset="-128"/>
              </a:rPr>
              <a:t>		a) He cries out, screams in pain, says his heart is bothering him, demands to leave the study, and eventually falls silent.</a:t>
            </a:r>
          </a:p>
          <a:p>
            <a:pPr defTabSz="457200">
              <a:lnSpc>
                <a:spcPct val="80000"/>
              </a:lnSpc>
            </a:pPr>
            <a:r>
              <a:rPr lang="en-US" altLang="en-US" sz="800" dirty="0">
                <a:latin typeface="Arial" pitchFamily="34" charset="0"/>
                <a:ea typeface="ＭＳ Ｐゴシック" pitchFamily="34" charset="-128"/>
              </a:rPr>
              <a:t>	v) If along the way the teacher becomes concerned about harming the learner, the psychologist-experimenter simply says either “Please continue” or “The experiment requires that you continue.”</a:t>
            </a:r>
          </a:p>
          <a:p>
            <a:pPr defTabSz="457200">
              <a:lnSpc>
                <a:spcPct val="80000"/>
              </a:lnSpc>
            </a:pPr>
            <a:r>
              <a:rPr lang="en-US" altLang="en-US" sz="800" dirty="0">
                <a:latin typeface="Arial" pitchFamily="34" charset="0"/>
                <a:ea typeface="ＭＳ Ｐゴシック" pitchFamily="34" charset="-128"/>
              </a:rPr>
              <a:t> </a:t>
            </a:r>
          </a:p>
          <a:p>
            <a:pPr defTabSz="457200">
              <a:lnSpc>
                <a:spcPct val="80000"/>
              </a:lnSpc>
            </a:pPr>
            <a:r>
              <a:rPr lang="en-US" altLang="en-US" sz="800" dirty="0">
                <a:latin typeface="Arial" pitchFamily="34" charset="0"/>
                <a:ea typeface="ＭＳ Ｐゴシック" pitchFamily="34" charset="-128"/>
              </a:rPr>
              <a:t>3) A group of psychiatrists and psychologists made predictions about how far the teacher would go on the voltage meter and what kind of person would go all the way.</a:t>
            </a:r>
          </a:p>
          <a:p>
            <a:pPr defTabSz="457200">
              <a:lnSpc>
                <a:spcPct val="80000"/>
              </a:lnSpc>
            </a:pPr>
            <a:r>
              <a:rPr lang="en-US" altLang="en-US" sz="800" dirty="0">
                <a:latin typeface="Arial" pitchFamily="34" charset="0"/>
                <a:ea typeface="ＭＳ Ｐゴシック" pitchFamily="34" charset="-128"/>
              </a:rPr>
              <a:t>	</a:t>
            </a:r>
            <a:r>
              <a:rPr lang="en-US" altLang="en-US" sz="800" dirty="0" err="1">
                <a:latin typeface="Arial" pitchFamily="34" charset="0"/>
                <a:ea typeface="ＭＳ Ｐゴシック" pitchFamily="34" charset="-128"/>
              </a:rPr>
              <a:t>i</a:t>
            </a:r>
            <a:r>
              <a:rPr lang="en-US" altLang="en-US" sz="800" dirty="0">
                <a:latin typeface="Arial" pitchFamily="34" charset="0"/>
                <a:ea typeface="ＭＳ Ｐゴシック" pitchFamily="34" charset="-128"/>
              </a:rPr>
              <a:t>) They predicted a small percentage of the population would obey the experimenters’ instructions to continue.</a:t>
            </a:r>
          </a:p>
          <a:p>
            <a:pPr defTabSz="457200">
              <a:lnSpc>
                <a:spcPct val="80000"/>
              </a:lnSpc>
            </a:pPr>
            <a:r>
              <a:rPr lang="en-US" altLang="en-US" sz="800" dirty="0">
                <a:latin typeface="Arial" pitchFamily="34" charset="0"/>
                <a:ea typeface="ＭＳ Ｐゴシック" pitchFamily="34" charset="-128"/>
              </a:rPr>
              <a:t>	ii) Those who went all the way would have psychological problems; they would have to be sadistic or antisocial.</a:t>
            </a:r>
          </a:p>
          <a:p>
            <a:pPr defTabSz="457200">
              <a:lnSpc>
                <a:spcPct val="80000"/>
              </a:lnSpc>
            </a:pPr>
            <a:r>
              <a:rPr lang="en-US" altLang="en-US" sz="800" dirty="0">
                <a:latin typeface="Arial" pitchFamily="34" charset="0"/>
                <a:ea typeface="ＭＳ Ｐゴシック" pitchFamily="34" charset="-128"/>
              </a:rPr>
              <a:t> </a:t>
            </a:r>
          </a:p>
          <a:p>
            <a:pPr defTabSz="457200">
              <a:lnSpc>
                <a:spcPct val="80000"/>
              </a:lnSpc>
            </a:pPr>
            <a:r>
              <a:rPr lang="en-US" altLang="en-US" sz="800" dirty="0">
                <a:latin typeface="Arial" pitchFamily="34" charset="0"/>
                <a:ea typeface="ＭＳ Ｐゴシック" pitchFamily="34" charset="-128"/>
              </a:rPr>
              <a:t>4) Most of the subjects in </a:t>
            </a:r>
            <a:r>
              <a:rPr lang="en-US" altLang="en-US" sz="800" dirty="0" err="1">
                <a:latin typeface="Arial" pitchFamily="34" charset="0"/>
                <a:ea typeface="ＭＳ Ｐゴシック" pitchFamily="34" charset="-128"/>
              </a:rPr>
              <a:t>Milgram’s</a:t>
            </a:r>
            <a:r>
              <a:rPr lang="en-US" altLang="en-US" sz="800" dirty="0">
                <a:latin typeface="Arial" pitchFamily="34" charset="0"/>
                <a:ea typeface="ＭＳ Ｐゴシック" pitchFamily="34" charset="-128"/>
              </a:rPr>
              <a:t> study—approximately 65%—continued administering the shocks past the points where the participant screamed and begged to leave the study. </a:t>
            </a:r>
          </a:p>
          <a:p>
            <a:pPr defTabSz="457200">
              <a:lnSpc>
                <a:spcPct val="80000"/>
              </a:lnSpc>
            </a:pPr>
            <a:r>
              <a:rPr lang="en-US" altLang="en-US" sz="800" dirty="0">
                <a:latin typeface="Arial" pitchFamily="34" charset="0"/>
                <a:ea typeface="ＭＳ Ｐゴシック" pitchFamily="34" charset="-128"/>
              </a:rPr>
              <a:t>	</a:t>
            </a:r>
            <a:r>
              <a:rPr lang="en-US" altLang="en-US" sz="800" dirty="0" err="1">
                <a:latin typeface="Arial" pitchFamily="34" charset="0"/>
                <a:ea typeface="ＭＳ Ｐゴシック" pitchFamily="34" charset="-128"/>
              </a:rPr>
              <a:t>i</a:t>
            </a:r>
            <a:r>
              <a:rPr lang="en-US" altLang="en-US" sz="800" dirty="0">
                <a:latin typeface="Arial" pitchFamily="34" charset="0"/>
                <a:ea typeface="ＭＳ Ｐゴシック" pitchFamily="34" charset="-128"/>
              </a:rPr>
              <a:t>) However, footage of the participants shows them in distress.</a:t>
            </a:r>
          </a:p>
          <a:p>
            <a:pPr defTabSz="457200">
              <a:lnSpc>
                <a:spcPct val="80000"/>
              </a:lnSpc>
            </a:pPr>
            <a:r>
              <a:rPr lang="en-US" altLang="en-US" sz="800" dirty="0">
                <a:latin typeface="Arial" pitchFamily="34" charset="0"/>
                <a:ea typeface="ＭＳ Ｐゴシック" pitchFamily="34" charset="-128"/>
              </a:rPr>
              <a: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531569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There were numerous variations of Milgram’s experiment. For example, in one, the experimenter wore street clothes instead of a lab coat. In another, the study was done in a warehouse instead of at prestigious Yale University. In another, the experimenter wasn’t in the same room as the subjects but delivered his orders over the telephone; subjects had to watch the poor teacher writhe in pain instead of just hearing him shouting from another room. In some cases, subjects even had to physically force the learner’s hand onto a shock plate. An alarming number of participants obeyed in all variants.</a:t>
            </a:r>
          </a:p>
          <a:p>
            <a:endParaRPr lang="en-US" dirty="0">
              <a:latin typeface="Arial" pitchFamily="34" charset="0"/>
              <a:ea typeface="ＭＳ Ｐゴシック"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rPr>
              <a:t>2) </a:t>
            </a:r>
            <a:r>
              <a:rPr lang="en-CA" sz="1200" kern="1200" dirty="0">
                <a:solidFill>
                  <a:schemeClr val="tx1"/>
                </a:solidFill>
                <a:effectLst/>
                <a:latin typeface="+mn-lt"/>
                <a:ea typeface="+mn-ea"/>
                <a:cs typeface="+mn-cs"/>
              </a:rPr>
              <a:t>Another experiment looked at whether it is easier for a group to resist the experimenter, pitting the power of the group against the power of authority. In this experiment, there were three teachers making decisions collectively. Two of the teachers were confederates, pretending to be real subjects; the other teacher was the actual subject.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i</a:t>
            </a:r>
            <a:r>
              <a:rPr lang="en-CA" sz="1200" kern="1200" dirty="0">
                <a:solidFill>
                  <a:schemeClr val="tx1"/>
                </a:solidFill>
                <a:effectLst/>
                <a:latin typeface="+mn-lt"/>
                <a:ea typeface="+mn-ea"/>
                <a:cs typeface="+mn-cs"/>
              </a:rPr>
              <a:t>) When the two confederate teachers made the decision to not continue with the experiment, 90% of subjects (still not 100%) also refused.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ii) This particular variation is important because it illustrates again the power of dissent. As in the Asch study, if even a couple of people are courageous enough to fight for what is “right,” they make it much easier for others to do the same. </a:t>
            </a:r>
            <a:endParaRPr lang="en-CA"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968071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The Kitty Genovese story launched an important line of research on the bystander effect. (It must be noted that sensationalism in reporting has exaggerated many of the details in this story.)</a:t>
            </a:r>
          </a:p>
          <a:p>
            <a:pPr>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In the middle of the night on March 13, 1964, a young woman, Kitty Genovese, was attacked outside an apartment complex in New York City. She screamed and made enough noise that many people (38, it was later revealed), came to their windows to try to see what was going on. One person shouted through his window, which scared the attacker off, and Kitty stumbled around the corner of the building, out of sight of most of the residents. Kitty’s attacker came back and attacked her again, stabbing and sexually assaulting her. In total, her ordeal lasted more than half an hour. When the police were finally called, it was too late to save Kitty’s life. A couple of weeks later, the New York Times published a front-page article, with the headline, “37 Who Saw Murder Didn’t Call the Police. Apathy at Stabbing of Queens Woman Shocks Inspector.” People were shocked and outraged that so many people could have watched a young woman get assaulted, and not lift a finger to help her. How is it possible that not a single person could have intervened? Have we become so selfish and disconnected from our </a:t>
            </a:r>
            <a:r>
              <a:rPr lang="en-US" altLang="en-US" dirty="0" err="1">
                <a:latin typeface="Arial" pitchFamily="34" charset="0"/>
                <a:ea typeface="ＭＳ Ｐゴシック" pitchFamily="34" charset="-128"/>
              </a:rPr>
              <a:t>neighbours</a:t>
            </a:r>
            <a:r>
              <a:rPr lang="en-US" altLang="en-US" dirty="0">
                <a:latin typeface="Arial" pitchFamily="34" charset="0"/>
                <a:ea typeface="ＭＳ Ｐゴシック" pitchFamily="34" charset="-128"/>
              </a:rPr>
              <a:t> that we don’t want to get involved even when their life is on the line?</a:t>
            </a:r>
          </a:p>
          <a:p>
            <a:pPr>
              <a:lnSpc>
                <a:spcPct val="80000"/>
              </a:lnSpc>
            </a:pPr>
            <a:endParaRPr lang="en-US" altLang="en-US" sz="800" dirty="0">
              <a:latin typeface="Arial" pitchFamily="34" charset="0"/>
              <a:ea typeface="ＭＳ Ｐゴシック" pitchFamily="34" charset="-128"/>
            </a:endParaRPr>
          </a:p>
          <a:p>
            <a:pPr>
              <a:lnSpc>
                <a:spcPct val="80000"/>
              </a:lnSpc>
            </a:pPr>
            <a:r>
              <a:rPr lang="en-US" altLang="en-US" sz="800" dirty="0">
                <a:latin typeface="Arial" pitchFamily="34" charset="0"/>
                <a:ea typeface="ＭＳ Ｐゴシック" pitchFamily="34" charset="-128"/>
              </a:rPr>
              <a:t>	</a:t>
            </a:r>
            <a:r>
              <a:rPr lang="en-US" altLang="en-US" sz="800" b="1" i="1" dirty="0">
                <a:latin typeface="Arial" pitchFamily="34" charset="0"/>
                <a:ea typeface="ＭＳ Ｐゴシック" pitchFamily="34" charset="-128"/>
              </a:rPr>
              <a:t>Bystander effect (p. 503) </a:t>
            </a:r>
            <a:r>
              <a:rPr lang="en-US" altLang="en-US" sz="800" b="0" i="1" dirty="0">
                <a:latin typeface="Arial" pitchFamily="34" charset="0"/>
                <a:ea typeface="ＭＳ Ｐゴシック" pitchFamily="34" charset="-128"/>
              </a:rPr>
              <a:t>is the observation that an individual is less likely to help when they perceive that others are not helping.</a:t>
            </a:r>
            <a:endParaRPr lang="en-US" altLang="en-US" sz="800" b="0" dirty="0">
              <a:latin typeface="Arial" pitchFamily="34" charset="0"/>
              <a:ea typeface="ＭＳ Ｐゴシック" pitchFamily="34" charset="-128"/>
            </a:endParaRPr>
          </a:p>
          <a:p>
            <a:pPr>
              <a:lnSpc>
                <a:spcPct val="80000"/>
              </a:lnSpc>
            </a:pPr>
            <a:r>
              <a:rPr lang="en-US" altLang="en-US" sz="800" dirty="0">
                <a:latin typeface="Arial" pitchFamily="34" charset="0"/>
                <a:ea typeface="ＭＳ Ｐゴシック" pitchFamily="34" charset="-128"/>
              </a:rPr>
              <a:t> </a:t>
            </a:r>
          </a:p>
          <a:p>
            <a:pPr>
              <a:lnSpc>
                <a:spcPct val="80000"/>
              </a:lnSpc>
            </a:pPr>
            <a:r>
              <a:rPr lang="en-US" altLang="en-US" sz="800" dirty="0">
                <a:latin typeface="Arial" pitchFamily="34" charset="0"/>
                <a:ea typeface="ＭＳ Ｐゴシック" pitchFamily="34" charset="-128"/>
              </a:rPr>
              <a:t>	</a:t>
            </a:r>
            <a:r>
              <a:rPr lang="en-US" altLang="en-US" sz="800" b="1" i="1" dirty="0">
                <a:latin typeface="Arial" pitchFamily="34" charset="0"/>
                <a:ea typeface="ＭＳ Ｐゴシック" pitchFamily="34" charset="-128"/>
              </a:rPr>
              <a:t>Diffusion of responsibility (p. 503) </a:t>
            </a:r>
            <a:r>
              <a:rPr lang="en-US" altLang="en-US" sz="800" i="1" dirty="0">
                <a:latin typeface="Arial" pitchFamily="34" charset="0"/>
                <a:ea typeface="ＭＳ Ｐゴシック" pitchFamily="34" charset="-128"/>
              </a:rPr>
              <a:t>refers to the reduced personal responsibility that a person feels when more people are present in a situation (Figure 13.2).</a:t>
            </a:r>
            <a:endParaRPr lang="en-US" altLang="en-US" sz="800" dirty="0">
              <a:latin typeface="Arial" pitchFamily="34" charset="0"/>
              <a:ea typeface="ＭＳ Ｐゴシック" pitchFamily="34" charset="-128"/>
            </a:endParaRPr>
          </a:p>
          <a:p>
            <a:pPr>
              <a:lnSpc>
                <a:spcPct val="80000"/>
              </a:lnSpc>
            </a:pPr>
            <a:r>
              <a:rPr lang="en-US" altLang="en-US" sz="800" dirty="0">
                <a:latin typeface="Arial" pitchFamily="34" charset="0"/>
                <a:ea typeface="ＭＳ Ｐゴシック" pitchFamily="34" charset="-128"/>
              </a:rPr>
              <a:t> </a:t>
            </a:r>
            <a:endParaRPr lang="en-US" altLang="en-US"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	ii) Imagine that you are sitting in a room filling out questionnaires, when you notice smoke wafting into the room from a vent. What do you do? If you are by yourself, you probably will quickly get up to investigate, look for the experimenter, or even leave the building. But what if you are sitting in the room with other people? In this case, you might not want to embarrass yourself by jumping up right away; after all, maybe the “smoke” is just mist from a broken air conditioner or something equally benign. So, in this situation, you pause, considering what to do, looking out of the corner of your eyes at the others in the room. But everyone else isn’t doing much either, just filling out their questionnaires, perhaps occasionally looking around as well. Nobody gives any indication that they are worried, so you conclude there’s nothing to be worried about. So, nobody takes action because nobody takes action.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4059414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57066" indent="-291179">
              <a:defRPr>
                <a:solidFill>
                  <a:schemeClr val="tx1"/>
                </a:solidFill>
                <a:latin typeface="Calibri" panose="020F0502020204030204" pitchFamily="34" charset="0"/>
                <a:cs typeface="Arial" panose="020B0604020202020204" pitchFamily="34" charset="0"/>
              </a:defRPr>
            </a:lvl2pPr>
            <a:lvl3pPr marL="1164717" indent="-232943">
              <a:defRPr>
                <a:solidFill>
                  <a:schemeClr val="tx1"/>
                </a:solidFill>
                <a:latin typeface="Calibri" panose="020F0502020204030204" pitchFamily="34" charset="0"/>
                <a:cs typeface="Arial" panose="020B0604020202020204" pitchFamily="34" charset="0"/>
              </a:defRPr>
            </a:lvl3pPr>
            <a:lvl4pPr marL="1630604" indent="-232943">
              <a:defRPr>
                <a:solidFill>
                  <a:schemeClr val="tx1"/>
                </a:solidFill>
                <a:latin typeface="Calibri" panose="020F0502020204030204" pitchFamily="34" charset="0"/>
                <a:cs typeface="Arial" panose="020B0604020202020204" pitchFamily="34" charset="0"/>
              </a:defRPr>
            </a:lvl4pPr>
            <a:lvl5pPr marL="2096491" indent="-232943">
              <a:defRPr>
                <a:solidFill>
                  <a:schemeClr val="tx1"/>
                </a:solidFill>
                <a:latin typeface="Calibri" panose="020F0502020204030204" pitchFamily="34" charset="0"/>
                <a:cs typeface="Arial" panose="020B0604020202020204" pitchFamily="34" charset="0"/>
              </a:defRPr>
            </a:lvl5pPr>
            <a:lvl6pPr marL="2562377" indent="-23294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3028264" indent="-23294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94151" indent="-23294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960038" indent="-23294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8FA6FC2-537C-4EF5-8D57-38AE26AA2610}" type="slidenum">
              <a:rPr lang="en-US" altLang="en-US" smtClean="0">
                <a:solidFill>
                  <a:prstClr val="black"/>
                </a:solidFill>
                <a:latin typeface="Times New Roman" panose="02020603050405020304" pitchFamily="18" charset="0"/>
              </a:rPr>
              <a:pPr/>
              <a:t>2</a:t>
            </a:fld>
            <a:endParaRPr lang="en-US" alt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496270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The Kitty Genovese story launched an important line of research on the bystander effect. (It must be noted that sensationalism in reporting has exaggerated many of the details in this story.)</a:t>
            </a:r>
          </a:p>
          <a:p>
            <a:pPr>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In the middle of the night on March 13, 1964, a young woman, Kitty Genovese, was attacked outside an apartment complex in New York City. She screamed and made enough noise that many people (38, it was later revealed), came to their windows to try to see what was going on. One person shouted through his window, which scared the attacker off, and Kitty stumbled around the corner of the building, out of sight of most of the residents. Kitty’s attacker came back and attacked her again, stabbing and sexually assaulting her. In total, her ordeal lasted more than half an hour. When the police were finally called, it was too late to save Kitty’s life. A couple of weeks later, the New York Times published a front-page article, with the headline, “37 Who Saw Murder Didn’t Call the Police. Apathy at Stabbing of Queens Woman Shocks Inspector.” People were shocked and outraged that so many people could have watched a young woman get assaulted, and not lift a finger to help her. How is it possible that not a single person could have intervened? Have we become so selfish and disconnected from our </a:t>
            </a:r>
            <a:r>
              <a:rPr lang="en-US" altLang="en-US" dirty="0" err="1">
                <a:latin typeface="Arial" pitchFamily="34" charset="0"/>
                <a:ea typeface="ＭＳ Ｐゴシック" pitchFamily="34" charset="-128"/>
              </a:rPr>
              <a:t>neighbours</a:t>
            </a:r>
            <a:r>
              <a:rPr lang="en-US" altLang="en-US" dirty="0">
                <a:latin typeface="Arial" pitchFamily="34" charset="0"/>
                <a:ea typeface="ＭＳ Ｐゴシック" pitchFamily="34" charset="-128"/>
              </a:rPr>
              <a:t> that we don’t want to get involved even when their life is on the line?</a:t>
            </a:r>
          </a:p>
          <a:p>
            <a:pPr>
              <a:lnSpc>
                <a:spcPct val="80000"/>
              </a:lnSpc>
            </a:pPr>
            <a:endParaRPr lang="en-US" altLang="en-US" sz="800" dirty="0">
              <a:latin typeface="Arial" pitchFamily="34" charset="0"/>
              <a:ea typeface="ＭＳ Ｐゴシック" pitchFamily="34" charset="-128"/>
            </a:endParaRPr>
          </a:p>
          <a:p>
            <a:pPr>
              <a:lnSpc>
                <a:spcPct val="80000"/>
              </a:lnSpc>
            </a:pPr>
            <a:r>
              <a:rPr lang="en-US" altLang="en-US" sz="800" dirty="0">
                <a:latin typeface="Arial" pitchFamily="34" charset="0"/>
                <a:ea typeface="ＭＳ Ｐゴシック" pitchFamily="34" charset="-128"/>
              </a:rPr>
              <a:t>	</a:t>
            </a:r>
            <a:r>
              <a:rPr lang="en-US" altLang="en-US" sz="800" b="1" i="1" dirty="0">
                <a:latin typeface="Arial" pitchFamily="34" charset="0"/>
                <a:ea typeface="ＭＳ Ｐゴシック" pitchFamily="34" charset="-128"/>
              </a:rPr>
              <a:t>Bystander effect (p. 503) </a:t>
            </a:r>
            <a:r>
              <a:rPr lang="en-US" altLang="en-US" sz="800" b="0" i="1" dirty="0">
                <a:latin typeface="Arial" pitchFamily="34" charset="0"/>
                <a:ea typeface="ＭＳ Ｐゴシック" pitchFamily="34" charset="-128"/>
              </a:rPr>
              <a:t>is the observation that an individual is less likely to help when they perceive that others are not helping.</a:t>
            </a:r>
            <a:endParaRPr lang="en-US" altLang="en-US" sz="800" b="0" dirty="0">
              <a:latin typeface="Arial" pitchFamily="34" charset="0"/>
              <a:ea typeface="ＭＳ Ｐゴシック" pitchFamily="34" charset="-128"/>
            </a:endParaRPr>
          </a:p>
          <a:p>
            <a:pPr>
              <a:lnSpc>
                <a:spcPct val="80000"/>
              </a:lnSpc>
            </a:pPr>
            <a:r>
              <a:rPr lang="en-US" altLang="en-US" sz="800" dirty="0">
                <a:latin typeface="Arial" pitchFamily="34" charset="0"/>
                <a:ea typeface="ＭＳ Ｐゴシック" pitchFamily="34" charset="-128"/>
              </a:rPr>
              <a:t> </a:t>
            </a:r>
          </a:p>
          <a:p>
            <a:pPr>
              <a:lnSpc>
                <a:spcPct val="80000"/>
              </a:lnSpc>
            </a:pPr>
            <a:r>
              <a:rPr lang="en-US" altLang="en-US" sz="800" dirty="0">
                <a:latin typeface="Arial" pitchFamily="34" charset="0"/>
                <a:ea typeface="ＭＳ Ｐゴシック" pitchFamily="34" charset="-128"/>
              </a:rPr>
              <a:t>	</a:t>
            </a:r>
            <a:r>
              <a:rPr lang="en-US" altLang="en-US" sz="800" b="1" i="1" dirty="0">
                <a:latin typeface="Arial" pitchFamily="34" charset="0"/>
                <a:ea typeface="ＭＳ Ｐゴシック" pitchFamily="34" charset="-128"/>
              </a:rPr>
              <a:t>Diffusion of responsibility (p. 503) </a:t>
            </a:r>
            <a:r>
              <a:rPr lang="en-US" altLang="en-US" sz="800" i="1" dirty="0">
                <a:latin typeface="Arial" pitchFamily="34" charset="0"/>
                <a:ea typeface="ＭＳ Ｐゴシック" pitchFamily="34" charset="-128"/>
              </a:rPr>
              <a:t>refers to the reduced personal responsibility that a person feels when more people are present in a situation (Figure 13.2).</a:t>
            </a:r>
            <a:endParaRPr lang="en-US" altLang="en-US" sz="800" dirty="0">
              <a:latin typeface="Arial" pitchFamily="34" charset="0"/>
              <a:ea typeface="ＭＳ Ｐゴシック" pitchFamily="34" charset="-128"/>
            </a:endParaRPr>
          </a:p>
          <a:p>
            <a:pPr>
              <a:lnSpc>
                <a:spcPct val="80000"/>
              </a:lnSpc>
            </a:pPr>
            <a:r>
              <a:rPr lang="en-US" altLang="en-US" sz="800" dirty="0">
                <a:latin typeface="Arial" pitchFamily="34" charset="0"/>
                <a:ea typeface="ＭＳ Ｐゴシック" pitchFamily="34" charset="-128"/>
              </a:rPr>
              <a:t> </a:t>
            </a:r>
            <a:endParaRPr lang="en-US" altLang="en-US"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	ii) Imagine that you are sitting in a room filling out questionnaires, when you notice smoke wafting into the room from a vent. What do you do? If you are by yourself, you probably will quickly get up to investigate, look for the experimenter, or even leave the building. But what if you are sitting in the room with other people? In this case, you might not want to embarrass yourself by jumping up right away; after all, maybe the “smoke” is just mist from a broken air conditioner or something equally benign. So, in this situation, you pause, considering what to do, looking out of the corner of your eyes at the others in the room. But everyone else isn’t doing much either, just filling out their questionnaires, perhaps occasionally looking around as well. Nobody gives any indication that they are worried, so you conclude there’s nothing to be worried about. So, nobody takes action because nobody takes action.</a:t>
            </a:r>
          </a:p>
          <a:p>
            <a:pPr>
              <a:lnSpc>
                <a:spcPct val="80000"/>
              </a:lnSpc>
            </a:pPr>
            <a:endParaRPr lang="en-US" dirty="0">
              <a:latin typeface="Arial" pitchFamily="34" charset="0"/>
              <a:ea typeface="ＭＳ Ｐゴシック" pitchFamily="34" charset="-128"/>
            </a:endParaRPr>
          </a:p>
          <a:p>
            <a:r>
              <a:rPr lang="en-CA" sz="1200" b="0" kern="1200" dirty="0">
                <a:solidFill>
                  <a:schemeClr val="tx1"/>
                </a:solidFill>
                <a:effectLst/>
                <a:latin typeface="+mn-lt"/>
                <a:ea typeface="+mn-ea"/>
                <a:cs typeface="+mn-cs"/>
              </a:rPr>
              <a:t>Long Description:</a:t>
            </a:r>
            <a:endParaRPr lang="en-IN" sz="1200" b="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first illustration shows a vertical downward arrow running through the silhouette of a woman. The arrow starts from the word “Emergency.”</a:t>
            </a:r>
            <a:endParaRPr lang="en-IN"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second illustration shows many arrows pointing downward, each pointing to a person in a large group. The arrows start from the word “Emergency.”</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469389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What do we know about the bystander effect?</a:t>
            </a:r>
            <a:endParaRPr lang="en-US" altLang="en-US" sz="1200" dirty="0">
              <a:latin typeface="Arial" pitchFamily="34" charset="0"/>
              <a:ea typeface="ＭＳ Ｐゴシック" pitchFamily="34" charset="-128"/>
            </a:endParaRPr>
          </a:p>
          <a:p>
            <a:pPr marL="0" marR="0" lvl="0" indent="0" algn="l" defTabSz="457200" rtl="0" eaLnBrk="1" fontAlgn="auto" latinLnBrk="0" hangingPunct="1">
              <a:lnSpc>
                <a:spcPct val="80000"/>
              </a:lnSpc>
              <a:spcBef>
                <a:spcPts val="0"/>
              </a:spcBef>
              <a:spcAft>
                <a:spcPts val="0"/>
              </a:spcAft>
              <a:buClrTx/>
              <a:buSzTx/>
              <a:buFontTx/>
              <a:buNone/>
              <a:tabLst/>
              <a:defRPr/>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a:t>
            </a:r>
            <a:r>
              <a:rPr lang="en-CA" sz="1200" kern="1200" dirty="0">
                <a:solidFill>
                  <a:schemeClr val="tx1"/>
                </a:solidFill>
                <a:effectLst/>
                <a:latin typeface="+mn-lt"/>
                <a:ea typeface="+mn-ea"/>
                <a:cs typeface="+mn-cs"/>
              </a:rPr>
              <a:t>Although the Kitty Genovese story was exaggerated in the news, it is an example of the bystander effect. There are many more stories that tell of similar events. </a:t>
            </a:r>
            <a:endParaRPr lang="en-CA" dirty="0"/>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2) </a:t>
            </a:r>
            <a:r>
              <a:rPr lang="en-US" altLang="en-US" sz="1200" i="1" dirty="0">
                <a:latin typeface="Arial" pitchFamily="34" charset="0"/>
                <a:ea typeface="ＭＳ Ｐゴシック" pitchFamily="34" charset="-128"/>
              </a:rPr>
              <a:t>How can science study the bystander effect?</a:t>
            </a:r>
            <a:endParaRPr lang="en-US" altLang="en-US" sz="1200" dirty="0">
              <a:latin typeface="Arial" pitchFamily="34" charset="0"/>
              <a:ea typeface="ＭＳ Ｐゴシック" pitchFamily="34" charset="-128"/>
            </a:endParaRPr>
          </a:p>
          <a:p>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In one of the first studies of the bystander effect, an individual </a:t>
            </a:r>
            <a:r>
              <a:rPr lang="en-CA" sz="1200" kern="1200" dirty="0">
                <a:solidFill>
                  <a:schemeClr val="tx1"/>
                </a:solidFill>
                <a:effectLst/>
                <a:latin typeface="+mn-lt"/>
                <a:ea typeface="+mn-ea"/>
                <a:cs typeface="+mn-cs"/>
              </a:rPr>
              <a:t>volunteer was ushered into a small room with an intercom under the premise that they would be conversing with other participants (who were actually research confederates) waiting in similar rooms down the hall.</a:t>
            </a:r>
          </a:p>
          <a:p>
            <a:r>
              <a:rPr lang="en-CA" sz="1200" kern="1200" dirty="0">
                <a:solidFill>
                  <a:schemeClr val="tx1"/>
                </a:solidFill>
                <a:effectLst/>
                <a:latin typeface="+mn-lt"/>
                <a:ea typeface="+mn-ea"/>
                <a:cs typeface="+mn-cs"/>
              </a:rPr>
              <a:t>		a) As the conversation began, one confederate reported being prone to seizures and subsequently asked for help as a seizure apparently began. The researchers could then observe if the participant helped and if so, how long they waited before acting. </a:t>
            </a:r>
          </a:p>
          <a:p>
            <a:r>
              <a:rPr lang="en-CA" sz="1200" kern="1200" dirty="0">
                <a:solidFill>
                  <a:schemeClr val="tx1"/>
                </a:solidFill>
                <a:effectLst/>
                <a:latin typeface="+mn-lt"/>
                <a:ea typeface="+mn-ea"/>
                <a:cs typeface="+mn-cs"/>
              </a:rPr>
              <a:t>		b) It turns out that the more confederates there were, the longer it took the true participant to react to the calls for help (</a:t>
            </a:r>
            <a:r>
              <a:rPr lang="en-CA" sz="1200" kern="1200" dirty="0" err="1">
                <a:solidFill>
                  <a:schemeClr val="tx1"/>
                </a:solidFill>
                <a:effectLst/>
                <a:latin typeface="+mn-lt"/>
                <a:ea typeface="+mn-ea"/>
                <a:cs typeface="+mn-cs"/>
              </a:rPr>
              <a:t>Latane</a:t>
            </a:r>
            <a:r>
              <a:rPr lang="en-CA" sz="1200" kern="1200" dirty="0">
                <a:solidFill>
                  <a:schemeClr val="tx1"/>
                </a:solidFill>
                <a:effectLst/>
                <a:latin typeface="+mn-lt"/>
                <a:ea typeface="+mn-ea"/>
                <a:cs typeface="+mn-cs"/>
              </a:rPr>
              <a:t>́ &amp; Darley, 1968). </a:t>
            </a:r>
            <a:endParaRPr lang="en-CA" dirty="0"/>
          </a:p>
          <a:p>
            <a:r>
              <a:rPr lang="en-CA" sz="1200" kern="1200" dirty="0">
                <a:solidFill>
                  <a:schemeClr val="tx1"/>
                </a:solidFill>
                <a:effectLst/>
                <a:latin typeface="+mn-lt"/>
                <a:ea typeface="+mn-ea"/>
                <a:cs typeface="+mn-cs"/>
              </a:rPr>
              <a:t>	ii) Why does the presence of others reduce the tendency to help?</a:t>
            </a:r>
          </a:p>
          <a:p>
            <a:r>
              <a:rPr lang="en-CA" sz="1200" kern="1200" dirty="0">
                <a:solidFill>
                  <a:schemeClr val="tx1"/>
                </a:solidFill>
                <a:effectLst/>
                <a:latin typeface="+mn-lt"/>
                <a:ea typeface="+mn-ea"/>
                <a:cs typeface="+mn-cs"/>
              </a:rPr>
              <a:t>		a) First, there are normative influences. When one person sees another in need of help, they may ask themselves, </a:t>
            </a:r>
            <a:r>
              <a:rPr lang="en-CA" sz="1200" i="1" kern="1200" dirty="0">
                <a:solidFill>
                  <a:schemeClr val="tx1"/>
                </a:solidFill>
                <a:effectLst/>
                <a:latin typeface="+mn-lt"/>
                <a:ea typeface="+mn-ea"/>
                <a:cs typeface="+mn-cs"/>
              </a:rPr>
              <a:t>What happens if I try to intervene and wind up embarrassing myself?</a:t>
            </a:r>
            <a:endParaRPr lang="en-CA" sz="1200" i="0" kern="1200" dirty="0">
              <a:solidFill>
                <a:schemeClr val="tx1"/>
              </a:solidFill>
              <a:effectLst/>
              <a:latin typeface="+mn-lt"/>
              <a:ea typeface="+mn-ea"/>
              <a:cs typeface="+mn-cs"/>
            </a:endParaRPr>
          </a:p>
          <a:p>
            <a:r>
              <a:rPr lang="en-CA" sz="1200" i="0" kern="1200" dirty="0">
                <a:solidFill>
                  <a:schemeClr val="tx1"/>
                </a:solidFill>
                <a:effectLst/>
                <a:latin typeface="+mn-lt"/>
                <a:ea typeface="+mn-ea"/>
                <a:cs typeface="+mn-cs"/>
              </a:rPr>
              <a:t>		b) </a:t>
            </a:r>
            <a:r>
              <a:rPr lang="en-CA" sz="1200" kern="1200" dirty="0">
                <a:solidFill>
                  <a:schemeClr val="tx1"/>
                </a:solidFill>
                <a:effectLst/>
                <a:latin typeface="+mn-lt"/>
                <a:ea typeface="+mn-ea"/>
                <a:cs typeface="+mn-cs"/>
              </a:rPr>
              <a:t>Second, there are informational influences. The bystander is likely to wonder: </a:t>
            </a:r>
            <a:r>
              <a:rPr lang="en-CA" sz="1200" i="1" kern="1200" dirty="0">
                <a:solidFill>
                  <a:schemeClr val="tx1"/>
                </a:solidFill>
                <a:effectLst/>
                <a:latin typeface="+mn-lt"/>
                <a:ea typeface="+mn-ea"/>
                <a:cs typeface="+mn-cs"/>
              </a:rPr>
              <a:t>What if the others know something I don’t? Am I blowing this out of proportion</a:t>
            </a:r>
            <a:r>
              <a:rPr lang="en-CA" sz="1200" kern="1200" dirty="0">
                <a:solidFill>
                  <a:schemeClr val="tx1"/>
                </a:solidFill>
                <a:effectLst/>
                <a:latin typeface="+mn-lt"/>
                <a:ea typeface="+mn-ea"/>
                <a:cs typeface="+mn-cs"/>
              </a:rPr>
              <a:t>?</a:t>
            </a:r>
          </a:p>
          <a:p>
            <a:r>
              <a:rPr lang="en-CA" sz="1200" kern="1200" dirty="0">
                <a:solidFill>
                  <a:schemeClr val="tx1"/>
                </a:solidFill>
                <a:effectLst/>
                <a:latin typeface="+mn-lt"/>
                <a:ea typeface="+mn-ea"/>
                <a:cs typeface="+mn-cs"/>
              </a:rPr>
              <a:t>		c) </a:t>
            </a:r>
            <a:r>
              <a:rPr lang="en-CA" sz="1200" kern="1200" dirty="0" err="1">
                <a:solidFill>
                  <a:schemeClr val="tx1"/>
                </a:solidFill>
                <a:effectLst/>
                <a:latin typeface="+mn-lt"/>
                <a:ea typeface="+mn-ea"/>
                <a:cs typeface="+mn-cs"/>
              </a:rPr>
              <a:t>Latane</a:t>
            </a:r>
            <a:r>
              <a:rPr lang="en-CA" sz="1200" kern="1200" dirty="0">
                <a:solidFill>
                  <a:schemeClr val="tx1"/>
                </a:solidFill>
                <a:effectLst/>
                <a:latin typeface="+mn-lt"/>
                <a:ea typeface="+mn-ea"/>
                <a:cs typeface="+mn-cs"/>
              </a:rPr>
              <a:t>́ and Darley also </a:t>
            </a:r>
            <a:r>
              <a:rPr lang="en-CA" sz="1200" b="0" kern="1200" dirty="0">
                <a:solidFill>
                  <a:schemeClr val="tx1"/>
                </a:solidFill>
                <a:effectLst/>
                <a:latin typeface="+mn-lt"/>
                <a:ea typeface="+mn-ea"/>
                <a:cs typeface="+mn-cs"/>
              </a:rPr>
              <a:t>observed diffusion of responsibility: if everybody </a:t>
            </a:r>
            <a:r>
              <a:rPr lang="en-CA" sz="1200" kern="1200" dirty="0">
                <a:solidFill>
                  <a:schemeClr val="tx1"/>
                </a:solidFill>
                <a:effectLst/>
                <a:latin typeface="+mn-lt"/>
                <a:ea typeface="+mn-ea"/>
                <a:cs typeface="+mn-cs"/>
              </a:rPr>
              <a:t>thinks someone else will take on the responsibility of helping, nobody will do anything.</a:t>
            </a:r>
            <a:endParaRPr lang="en-CA" dirty="0"/>
          </a:p>
          <a:p>
            <a:pPr defTabSz="457200">
              <a:lnSpc>
                <a:spcPct val="80000"/>
              </a:lnSpc>
            </a:pPr>
            <a:endParaRPr lang="en-US" altLang="en-US" sz="1200"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369789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Can we critically evaluate this evidence?</a:t>
            </a: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t>
            </a:r>
            <a:r>
              <a:rPr lang="en-CA" sz="1200" kern="1200" dirty="0">
                <a:solidFill>
                  <a:schemeClr val="tx1"/>
                </a:solidFill>
                <a:effectLst/>
                <a:latin typeface="+mn-lt"/>
                <a:ea typeface="+mn-ea"/>
                <a:cs typeface="+mn-cs"/>
              </a:rPr>
              <a:t>The shocking nature of bystander effects can easily lead to exaggeration and overly emotional thinking. A critical examination reveals that, yes, it does happen, but probably not as often as we think. Often, people do help.</a:t>
            </a:r>
          </a:p>
          <a:p>
            <a:r>
              <a:rPr lang="en-CA" sz="1200" kern="1200" dirty="0">
                <a:solidFill>
                  <a:schemeClr val="tx1"/>
                </a:solidFill>
                <a:effectLst/>
                <a:latin typeface="+mn-lt"/>
                <a:ea typeface="+mn-ea"/>
                <a:cs typeface="+mn-cs"/>
              </a:rPr>
              <a:t>	ii) Researchers should also study why people do help, even when it puts them at risk.</a:t>
            </a:r>
            <a:endParaRPr lang="en-CA" dirty="0"/>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Why is this relevant?</a:t>
            </a: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a:t>
            </a:r>
            <a:r>
              <a:rPr lang="en-CA" sz="1200" kern="1200" dirty="0">
                <a:solidFill>
                  <a:schemeClr val="tx1"/>
                </a:solidFill>
                <a:effectLst/>
                <a:latin typeface="+mn-lt"/>
                <a:ea typeface="+mn-ea"/>
                <a:cs typeface="+mn-cs"/>
              </a:rPr>
              <a:t> A substantial number of </a:t>
            </a:r>
            <a:r>
              <a:rPr lang="en-CA" sz="1200" kern="1200" dirty="0" err="1">
                <a:solidFill>
                  <a:schemeClr val="tx1"/>
                </a:solidFill>
                <a:effectLst/>
                <a:latin typeface="+mn-lt"/>
                <a:ea typeface="+mn-ea"/>
                <a:cs typeface="+mn-cs"/>
              </a:rPr>
              <a:t>assualts</a:t>
            </a:r>
            <a:r>
              <a:rPr lang="en-CA" sz="1200" kern="1200" dirty="0">
                <a:solidFill>
                  <a:schemeClr val="tx1"/>
                </a:solidFill>
                <a:effectLst/>
                <a:latin typeface="+mn-lt"/>
                <a:ea typeface="+mn-ea"/>
                <a:cs typeface="+mn-cs"/>
              </a:rPr>
              <a:t> begin at parties and clubs where the victims and perpetrators are presumably surrounded by peers. What if those peers intervened when they noticed one of their friends was behaving aggressively with a woman? Or took a friend home when her judgment had been affected by alcohol so much that she was unaware of a threat?</a:t>
            </a:r>
          </a:p>
          <a:p>
            <a:r>
              <a:rPr lang="en-CA" sz="1200" kern="1200" dirty="0">
                <a:solidFill>
                  <a:schemeClr val="tx1"/>
                </a:solidFill>
                <a:effectLst/>
                <a:latin typeface="+mn-lt"/>
                <a:ea typeface="+mn-ea"/>
                <a:cs typeface="+mn-cs"/>
              </a:rPr>
              <a:t>	ii) There are a number of programs designed to reduce the incidence of these types of assaults by educating students and encouraging them to get involved.</a:t>
            </a:r>
            <a:endParaRPr lang="en-CA"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080420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itchFamily="34" charset="0"/>
                <a:ea typeface="ＭＳ Ｐゴシック" pitchFamily="34" charset="-128"/>
              </a:rPr>
              <a:t>1) </a:t>
            </a:r>
            <a:r>
              <a:rPr lang="en-CA" sz="1200" kern="1200" dirty="0">
                <a:solidFill>
                  <a:schemeClr val="tx1"/>
                </a:solidFill>
                <a:effectLst/>
                <a:latin typeface="+mn-lt"/>
                <a:ea typeface="+mn-ea"/>
                <a:cs typeface="+mn-cs"/>
              </a:rPr>
              <a:t>The world is filled with human beings who have acted bravely to help others who have been hurt or threatened.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	</a:t>
            </a:r>
            <a:r>
              <a:rPr lang="en-CA" sz="1200" b="1" i="1" kern="1200" dirty="0">
                <a:solidFill>
                  <a:schemeClr val="tx1"/>
                </a:solidFill>
                <a:effectLst/>
                <a:latin typeface="+mn-lt"/>
                <a:ea typeface="+mn-ea"/>
                <a:cs typeface="+mn-cs"/>
              </a:rPr>
              <a:t>Altruism (p. 504)</a:t>
            </a:r>
            <a:r>
              <a:rPr lang="en-CA" sz="1200" i="1" kern="1200" dirty="0">
                <a:solidFill>
                  <a:schemeClr val="tx1"/>
                </a:solidFill>
                <a:effectLst/>
                <a:latin typeface="+mn-lt"/>
                <a:ea typeface="+mn-ea"/>
                <a:cs typeface="+mn-cs"/>
              </a:rPr>
              <a:t> refers to helping others in need without receiving or expecting reward for doing so.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i</a:t>
            </a:r>
            <a:r>
              <a:rPr lang="en-CA" sz="1200" kern="1200" dirty="0">
                <a:solidFill>
                  <a:schemeClr val="tx1"/>
                </a:solidFill>
                <a:effectLst/>
                <a:latin typeface="+mn-lt"/>
                <a:ea typeface="+mn-ea"/>
                <a:cs typeface="+mn-cs"/>
              </a:rPr>
              <a:t>) The capacity for </a:t>
            </a:r>
            <a:r>
              <a:rPr lang="en-CA" sz="1200" i="1" kern="1200" dirty="0">
                <a:solidFill>
                  <a:schemeClr val="tx1"/>
                </a:solidFill>
                <a:effectLst/>
                <a:latin typeface="+mn-lt"/>
                <a:ea typeface="+mn-ea"/>
                <a:cs typeface="+mn-cs"/>
              </a:rPr>
              <a:t>empathy</a:t>
            </a:r>
            <a:r>
              <a:rPr lang="en-CA" sz="1200" kern="1200" dirty="0">
                <a:solidFill>
                  <a:schemeClr val="tx1"/>
                </a:solidFill>
                <a:effectLst/>
                <a:latin typeface="+mn-lt"/>
                <a:ea typeface="+mn-ea"/>
                <a:cs typeface="+mn-cs"/>
              </a:rPr>
              <a:t>—understanding what another’s situation feels like and what its implications might be—is a prerequisite for helping others; the more empathy an individual reports on personality scales, the more likely the person is to help.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891605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itchFamily="34" charset="0"/>
                <a:ea typeface="ＭＳ Ｐゴシック" pitchFamily="34" charset="-128"/>
              </a:rPr>
              <a:t>1) </a:t>
            </a:r>
            <a:r>
              <a:rPr lang="en-CA" sz="1200" kern="1200" dirty="0">
                <a:solidFill>
                  <a:schemeClr val="tx1"/>
                </a:solidFill>
                <a:effectLst/>
                <a:latin typeface="+mn-lt"/>
                <a:ea typeface="+mn-ea"/>
                <a:cs typeface="+mn-cs"/>
              </a:rPr>
              <a:t>The world is filled with human beings who have acted bravely to help others who have been hurt or threatened.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	</a:t>
            </a:r>
            <a:r>
              <a:rPr lang="en-CA" sz="1200" b="1" i="1" kern="1200" dirty="0">
                <a:solidFill>
                  <a:schemeClr val="tx1"/>
                </a:solidFill>
                <a:effectLst/>
                <a:latin typeface="+mn-lt"/>
                <a:ea typeface="+mn-ea"/>
                <a:cs typeface="+mn-cs"/>
              </a:rPr>
              <a:t>Altruism (p. 504)</a:t>
            </a:r>
            <a:r>
              <a:rPr lang="en-CA" sz="1200" i="1" kern="1200" dirty="0">
                <a:solidFill>
                  <a:schemeClr val="tx1"/>
                </a:solidFill>
                <a:effectLst/>
                <a:latin typeface="+mn-lt"/>
                <a:ea typeface="+mn-ea"/>
                <a:cs typeface="+mn-cs"/>
              </a:rPr>
              <a:t> refers to helping others in need without receiving or expecting reward for doing so.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i</a:t>
            </a:r>
            <a:r>
              <a:rPr lang="en-CA" sz="1200" kern="1200" dirty="0">
                <a:solidFill>
                  <a:schemeClr val="tx1"/>
                </a:solidFill>
                <a:effectLst/>
                <a:latin typeface="+mn-lt"/>
                <a:ea typeface="+mn-ea"/>
                <a:cs typeface="+mn-cs"/>
              </a:rPr>
              <a:t>) The capacity for </a:t>
            </a:r>
            <a:r>
              <a:rPr lang="en-CA" sz="1200" i="1" kern="1200" dirty="0">
                <a:solidFill>
                  <a:schemeClr val="tx1"/>
                </a:solidFill>
                <a:effectLst/>
                <a:latin typeface="+mn-lt"/>
                <a:ea typeface="+mn-ea"/>
                <a:cs typeface="+mn-cs"/>
              </a:rPr>
              <a:t>empathy</a:t>
            </a:r>
            <a:r>
              <a:rPr lang="en-CA" sz="1200" kern="1200" dirty="0">
                <a:solidFill>
                  <a:schemeClr val="tx1"/>
                </a:solidFill>
                <a:effectLst/>
                <a:latin typeface="+mn-lt"/>
                <a:ea typeface="+mn-ea"/>
                <a:cs typeface="+mn-cs"/>
              </a:rPr>
              <a:t>—understanding what another’s situation feels like and what its implications might be—is a prerequisite for helping others; the more empathy an individual reports on personality scales, the more likely the person is to help.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236583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b="1" dirty="0">
                <a:latin typeface="Arial" pitchFamily="34" charset="0"/>
                <a:ea typeface="ＭＳ Ｐゴシック" pitchFamily="34" charset="-128"/>
              </a:rPr>
              <a:t>Know</a:t>
            </a:r>
            <a:r>
              <a:rPr lang="en-US" altLang="en-US" dirty="0">
                <a:latin typeface="Arial" pitchFamily="34" charset="0"/>
                <a:ea typeface="ＭＳ Ｐゴシック" pitchFamily="34" charset="-128"/>
              </a:rPr>
              <a:t> the key terminology associated with social cognition.</a:t>
            </a:r>
            <a:endParaRPr lang="en-US" altLang="en-US" sz="900" dirty="0">
              <a:latin typeface="Arial" pitchFamily="34" charset="0"/>
              <a:ea typeface="ＭＳ Ｐゴシック" pitchFamily="34" charset="-128"/>
            </a:endParaRPr>
          </a:p>
          <a:p>
            <a:pPr lvl="1">
              <a:lnSpc>
                <a:spcPct val="80000"/>
              </a:lnSpc>
            </a:pPr>
            <a:r>
              <a:rPr lang="en-US" altLang="en-US" sz="1000" dirty="0">
                <a:latin typeface="Arial" pitchFamily="34" charset="0"/>
                <a:ea typeface="ＭＳ Ｐゴシック" pitchFamily="34" charset="-128"/>
              </a:rPr>
              <a:t>See the bold, italicized terms below.</a:t>
            </a:r>
            <a:endParaRPr lang="en-US" altLang="en-US" dirty="0">
              <a:latin typeface="Arial" pitchFamily="34" charset="0"/>
              <a:ea typeface="ＭＳ Ｐゴシック" pitchFamily="34" charset="-128"/>
            </a:endParaRPr>
          </a:p>
          <a:p>
            <a:endParaRPr lang="en-US" altLang="en-US" dirty="0">
              <a:latin typeface="Arial" pitchFamily="34" charset="0"/>
              <a:ea typeface="ＭＳ Ｐゴシック" pitchFamily="34" charset="-128"/>
            </a:endParaRPr>
          </a:p>
          <a:p>
            <a:pPr>
              <a:lnSpc>
                <a:spcPct val="80000"/>
              </a:lnSpc>
            </a:pPr>
            <a:r>
              <a:rPr lang="en-US" altLang="en-US" b="1" dirty="0">
                <a:latin typeface="Arial" pitchFamily="34" charset="0"/>
                <a:ea typeface="ＭＳ Ｐゴシック" pitchFamily="34" charset="-128"/>
              </a:rPr>
              <a:t>Understand</a:t>
            </a:r>
            <a:r>
              <a:rPr lang="en-US" altLang="en-US" dirty="0">
                <a:latin typeface="Arial" pitchFamily="34" charset="0"/>
                <a:ea typeface="ＭＳ Ｐゴシック" pitchFamily="34" charset="-128"/>
              </a:rPr>
              <a:t> how we form first impressions and how these impressions influence us.</a:t>
            </a:r>
            <a:endParaRPr lang="en-US" altLang="en-US" sz="900" dirty="0">
              <a:latin typeface="Arial" pitchFamily="34" charset="0"/>
              <a:ea typeface="ＭＳ Ｐゴシック" pitchFamily="34" charset="-128"/>
            </a:endParaRPr>
          </a:p>
          <a:p>
            <a:pPr lvl="1">
              <a:lnSpc>
                <a:spcPct val="80000"/>
              </a:lnSpc>
            </a:pPr>
            <a:r>
              <a:rPr lang="en-US" altLang="en-US" dirty="0">
                <a:latin typeface="Arial" pitchFamily="34" charset="0"/>
                <a:ea typeface="ＭＳ Ｐゴシック" pitchFamily="34" charset="-128"/>
              </a:rPr>
              <a:t>We quickly form impressions. These impressions can be surprisingly accurate, but they can also affect our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in ways that tend to confirm our initial impressions. In other words, they can lead to self-fulfilling prophecies.</a:t>
            </a:r>
          </a:p>
          <a:p>
            <a:endParaRPr lang="en-US" altLang="en-US" dirty="0">
              <a:latin typeface="Arial" pitchFamily="34" charset="0"/>
              <a:ea typeface="ＭＳ Ｐゴシック" pitchFamily="34" charset="-128"/>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altLang="en-US" b="1" dirty="0">
                <a:latin typeface="Arial" pitchFamily="34" charset="0"/>
                <a:ea typeface="ＭＳ Ｐゴシック" pitchFamily="34" charset="-128"/>
              </a:rPr>
              <a:t>Apply</a:t>
            </a:r>
            <a:r>
              <a:rPr lang="en-US" altLang="en-US" dirty="0">
                <a:latin typeface="Arial" pitchFamily="34" charset="0"/>
                <a:ea typeface="ＭＳ Ｐゴシック" pitchFamily="34" charset="-128"/>
              </a:rPr>
              <a:t> </a:t>
            </a:r>
            <a:r>
              <a:rPr lang="en-CA" sz="1200" kern="1200" dirty="0">
                <a:solidFill>
                  <a:schemeClr val="tx1"/>
                </a:solidFill>
                <a:effectLst/>
                <a:latin typeface="+mn-lt"/>
                <a:ea typeface="+mn-ea"/>
                <a:cs typeface="+mn-cs"/>
              </a:rPr>
              <a:t>your knowledge of attributions and biases to better understand how you tend to perceive yourself and others</a:t>
            </a:r>
            <a:r>
              <a:rPr lang="en-US" altLang="en-US" dirty="0">
                <a:latin typeface="Arial" pitchFamily="34" charset="0"/>
                <a:ea typeface="ＭＳ Ｐゴシック" pitchFamily="34" charset="-128"/>
              </a:rPr>
              <a:t>.</a:t>
            </a:r>
            <a:endParaRPr lang="en-US" altLang="en-US" sz="900" dirty="0">
              <a:latin typeface="Arial" pitchFamily="34" charset="0"/>
              <a:ea typeface="ＭＳ Ｐゴシック" pitchFamily="34" charset="-128"/>
            </a:endParaRPr>
          </a:p>
          <a:p>
            <a:pPr marL="457200" marR="0" lvl="1" indent="0" algn="l" defTabSz="914400" rtl="0" eaLnBrk="1" fontAlgn="auto" latinLnBrk="0" hangingPunct="1">
              <a:lnSpc>
                <a:spcPct val="8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have a strong tendency to split the world into </a:t>
            </a:r>
            <a:r>
              <a:rPr lang="en-CA" sz="1200" i="1" kern="1200" dirty="0">
                <a:solidFill>
                  <a:schemeClr val="tx1"/>
                </a:solidFill>
                <a:effectLst/>
                <a:latin typeface="+mn-lt"/>
                <a:ea typeface="+mn-ea"/>
                <a:cs typeface="+mn-cs"/>
              </a:rPr>
              <a:t>Us </a:t>
            </a:r>
            <a:r>
              <a:rPr lang="en-CA" sz="1200" kern="1200" dirty="0">
                <a:solidFill>
                  <a:schemeClr val="tx1"/>
                </a:solidFill>
                <a:effectLst/>
                <a:latin typeface="+mn-lt"/>
                <a:ea typeface="+mn-ea"/>
                <a:cs typeface="+mn-cs"/>
              </a:rPr>
              <a:t>and </a:t>
            </a:r>
            <a:r>
              <a:rPr lang="en-CA" sz="1200" i="1" kern="1200" dirty="0">
                <a:solidFill>
                  <a:schemeClr val="tx1"/>
                </a:solidFill>
                <a:effectLst/>
                <a:latin typeface="+mn-lt"/>
                <a:ea typeface="+mn-ea"/>
                <a:cs typeface="+mn-cs"/>
              </a:rPr>
              <a:t>Them</a:t>
            </a:r>
            <a:r>
              <a:rPr lang="en-CA" sz="1200" kern="1200" dirty="0">
                <a:solidFill>
                  <a:schemeClr val="tx1"/>
                </a:solidFill>
                <a:effectLst/>
                <a:latin typeface="+mn-lt"/>
                <a:ea typeface="+mn-ea"/>
                <a:cs typeface="+mn-cs"/>
              </a:rPr>
              <a:t>, and we are motivated to see </a:t>
            </a:r>
            <a:r>
              <a:rPr lang="en-CA" sz="1200" i="1" kern="1200" dirty="0">
                <a:solidFill>
                  <a:schemeClr val="tx1"/>
                </a:solidFill>
                <a:effectLst/>
                <a:latin typeface="+mn-lt"/>
                <a:ea typeface="+mn-ea"/>
                <a:cs typeface="+mn-cs"/>
              </a:rPr>
              <a:t>Us </a:t>
            </a:r>
            <a:r>
              <a:rPr lang="en-CA" sz="1200" kern="1200" dirty="0">
                <a:solidFill>
                  <a:schemeClr val="tx1"/>
                </a:solidFill>
                <a:effectLst/>
                <a:latin typeface="+mn-lt"/>
                <a:ea typeface="+mn-ea"/>
                <a:cs typeface="+mn-cs"/>
              </a:rPr>
              <a:t>more positively than how we see </a:t>
            </a:r>
            <a:r>
              <a:rPr lang="en-CA" sz="1200" i="1" kern="1200" dirty="0">
                <a:solidFill>
                  <a:schemeClr val="tx1"/>
                </a:solidFill>
                <a:effectLst/>
                <a:latin typeface="+mn-lt"/>
                <a:ea typeface="+mn-ea"/>
                <a:cs typeface="+mn-cs"/>
              </a:rPr>
              <a:t>Them</a:t>
            </a:r>
            <a:r>
              <a:rPr lang="en-CA" sz="1200" kern="1200" dirty="0">
                <a:solidFill>
                  <a:schemeClr val="tx1"/>
                </a:solidFill>
                <a:effectLst/>
                <a:latin typeface="+mn-lt"/>
                <a:ea typeface="+mn-ea"/>
                <a:cs typeface="+mn-cs"/>
              </a:rPr>
              <a:t>. Understanding these dynamics gets right to the heart of why there is so much intergroup hostility in the world</a:t>
            </a:r>
            <a:r>
              <a:rPr lang="en-US" altLang="en-US" sz="1000" dirty="0">
                <a:latin typeface="Arial" pitchFamily="34" charset="0"/>
                <a:ea typeface="ＭＳ Ｐゴシック" pitchFamily="34" charset="-128"/>
              </a:rPr>
              <a:t>.</a:t>
            </a:r>
            <a:endParaRPr lang="en-US" altLang="en-US" dirty="0">
              <a:latin typeface="Arial" pitchFamily="34" charset="0"/>
              <a:ea typeface="ＭＳ Ｐゴシック" pitchFamily="34" charset="-128"/>
            </a:endParaRPr>
          </a:p>
          <a:p>
            <a:endParaRPr lang="en-US" altLang="en-US" dirty="0">
              <a:latin typeface="Arial" pitchFamily="34" charset="0"/>
              <a:ea typeface="ＭＳ Ｐゴシック" pitchFamily="34" charset="-128"/>
            </a:endParaRPr>
          </a:p>
          <a:p>
            <a:pPr>
              <a:lnSpc>
                <a:spcPct val="80000"/>
              </a:lnSpc>
            </a:pPr>
            <a:r>
              <a:rPr lang="en-US" altLang="en-US" b="1" dirty="0">
                <a:latin typeface="Arial" pitchFamily="34" charset="0"/>
                <a:ea typeface="ＭＳ Ｐゴシック" pitchFamily="34" charset="-128"/>
              </a:rPr>
              <a:t>Analyze</a:t>
            </a:r>
            <a:r>
              <a:rPr lang="en-US" altLang="en-US" dirty="0">
                <a:latin typeface="Arial" pitchFamily="34" charset="0"/>
                <a:ea typeface="ＭＳ Ｐゴシック" pitchFamily="34" charset="-128"/>
              </a:rPr>
              <a:t> whether people who commit discriminatory acts are explicitly prejudiced.</a:t>
            </a:r>
            <a:endParaRPr lang="en-US" altLang="en-US" sz="900" dirty="0">
              <a:latin typeface="Arial" pitchFamily="34" charset="0"/>
              <a:ea typeface="ＭＳ Ｐゴシック" pitchFamily="34" charset="-128"/>
            </a:endParaRPr>
          </a:p>
          <a:p>
            <a:pPr lvl="1">
              <a:lnSpc>
                <a:spcPct val="80000"/>
              </a:lnSpc>
            </a:pPr>
            <a:r>
              <a:rPr lang="en-US" altLang="en-US" sz="1000" dirty="0">
                <a:latin typeface="Arial" pitchFamily="34" charset="0"/>
                <a:ea typeface="ＭＳ Ｐゴシック" pitchFamily="34" charset="-128"/>
              </a:rPr>
              <a:t>Regardless of prejudice, stereotypes are absorbed from the larger culture, and these can function as interpersonal schemas that can guide how we see things and how we implicitly process information. This can cause us to behave in a discriminatory fashion without us intending to.</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171185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Social-cognitive psychology includes the </a:t>
            </a:r>
            <a:r>
              <a:rPr lang="en-US" altLang="en-US" i="1" dirty="0">
                <a:latin typeface="Arial" pitchFamily="34" charset="0"/>
                <a:ea typeface="ＭＳ Ｐゴシック" pitchFamily="34" charset="-128"/>
              </a:rPr>
              <a:t>cognitions</a:t>
            </a:r>
            <a:r>
              <a:rPr lang="en-US" altLang="en-US" dirty="0">
                <a:latin typeface="Arial" pitchFamily="34" charset="0"/>
                <a:ea typeface="ＭＳ Ｐゴシック" pitchFamily="34" charset="-128"/>
              </a:rPr>
              <a:t> (perceptions, thoughts, and beliefs) an individual may have about </a:t>
            </a:r>
            <a:r>
              <a:rPr lang="en-US" altLang="en-US" i="1" dirty="0">
                <a:latin typeface="Arial" pitchFamily="34" charset="0"/>
                <a:ea typeface="ＭＳ Ｐゴシック" pitchFamily="34" charset="-128"/>
              </a:rPr>
              <a:t>social contexts</a:t>
            </a:r>
            <a:r>
              <a:rPr lang="en-US" altLang="en-US" dirty="0">
                <a:latin typeface="Arial" pitchFamily="34" charset="0"/>
                <a:ea typeface="ＭＳ Ｐゴシック" pitchFamily="34" charset="-128"/>
              </a:rPr>
              <a:t> (other people, groups, or situations).</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To understand the research in this field, it is important to understand the two types of cognitive process.</a:t>
            </a:r>
          </a:p>
          <a:p>
            <a:pPr defTabSz="457200"/>
            <a:r>
              <a:rPr lang="en-US" altLang="en-US" dirty="0">
                <a:latin typeface="Arial" pitchFamily="34" charset="0"/>
                <a:ea typeface="ＭＳ Ｐゴシック" pitchFamily="34" charset="-128"/>
              </a:rPr>
              <a:t>		a) One is quick, just seems to “pop” into mind, and would actually take a lot of effort to control it.</a:t>
            </a:r>
          </a:p>
          <a:p>
            <a:pPr defTabSz="457200"/>
            <a:r>
              <a:rPr lang="en-US" altLang="en-US" dirty="0">
                <a:latin typeface="Arial" pitchFamily="34" charset="0"/>
                <a:ea typeface="ＭＳ Ｐゴシック" pitchFamily="34" charset="-128"/>
              </a:rPr>
              <a:t>		b) The other is slower, takes effort, and usually takes place one step at a time.</a:t>
            </a:r>
          </a:p>
          <a:p>
            <a:pPr defTabSz="457200"/>
            <a:r>
              <a:rPr lang="en-US" altLang="en-US" dirty="0">
                <a:latin typeface="Arial" pitchFamily="34" charset="0"/>
                <a:ea typeface="ＭＳ Ｐゴシック" pitchFamily="34" charset="-128"/>
              </a:rPr>
              <a:t> </a:t>
            </a:r>
          </a:p>
          <a:p>
            <a:pPr defTabSz="457200"/>
            <a:r>
              <a:rPr lang="en-US" altLang="en-US" i="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Explicit processes (p. 507)</a:t>
            </a:r>
            <a:r>
              <a:rPr lang="en-US" altLang="en-US" i="1" dirty="0">
                <a:latin typeface="Arial" pitchFamily="34" charset="0"/>
                <a:ea typeface="ＭＳ Ｐゴシック" pitchFamily="34" charset="-128"/>
              </a:rPr>
              <a:t> correspond roughly to “conscious” thought, are deliberative, effortful, relatively slow, and generally under our intentional control. </a:t>
            </a:r>
          </a:p>
          <a:p>
            <a:pPr defTabSz="457200"/>
            <a:endParaRPr lang="en-US" altLang="en-US" dirty="0">
              <a:latin typeface="Arial" pitchFamily="34" charset="0"/>
              <a:ea typeface="ＭＳ Ｐゴシック" pitchFamily="34" charset="-128"/>
            </a:endParaRPr>
          </a:p>
          <a:p>
            <a:pPr defTabSz="457200"/>
            <a:r>
              <a:rPr lang="en-US" altLang="en-US" i="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Implicit processes (p. 507)</a:t>
            </a:r>
            <a:r>
              <a:rPr lang="en-US" altLang="en-US" i="1" dirty="0">
                <a:latin typeface="Arial" pitchFamily="34" charset="0"/>
                <a:ea typeface="ＭＳ Ｐゴシック" pitchFamily="34" charset="-128"/>
              </a:rPr>
              <a:t> comprise our “unconscious” thought; they are intuitive, automatic, effortless, very fast, and operate largely outside of our intentional control.</a:t>
            </a:r>
            <a:r>
              <a:rPr lang="en-US" altLang="en-US" dirty="0">
                <a:latin typeface="Arial" pitchFamily="34" charset="0"/>
                <a:ea typeface="ＭＳ Ｐゴシック" pitchFamily="34" charset="-128"/>
              </a:rPr>
              <a:t> </a:t>
            </a:r>
          </a:p>
          <a:p>
            <a:pPr defTabSz="457200"/>
            <a:endParaRPr lang="en-US" altLang="en-US" dirty="0">
              <a:latin typeface="Arial" pitchFamily="34" charset="0"/>
              <a:ea typeface="ＭＳ Ｐゴシック" pitchFamily="34"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latin typeface="Arial" pitchFamily="34" charset="0"/>
                <a:ea typeface="ＭＳ Ｐゴシック" pitchFamily="34" charset="-128"/>
              </a:rPr>
              <a:t>	ii) </a:t>
            </a:r>
            <a:r>
              <a:rPr lang="en-CA" sz="1200" kern="1200" dirty="0">
                <a:solidFill>
                  <a:schemeClr val="tx1"/>
                </a:solidFill>
                <a:effectLst/>
                <a:latin typeface="+mn-lt"/>
                <a:ea typeface="+mn-ea"/>
                <a:cs typeface="+mn-cs"/>
              </a:rPr>
              <a:t>These two sets of processes work together to regulate our bodies, continually update our perceptions, infuse emotional evaluations and layers of personal meaning to our experiences, and affect how we think, make decisions, and self-reflect. They also can influence each other.</a:t>
            </a:r>
          </a:p>
          <a:p>
            <a:pPr marL="0" marR="0" lvl="0" indent="0" algn="l" defTabSz="4572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 For example, explicit processes influence implicit processes when our beliefs (e.g., my friend Bob is a kind person!) influence how we process information (e.g., how much attention we pay to Bob’s positive and negative behaviours).</a:t>
            </a:r>
          </a:p>
          <a:p>
            <a:pPr marL="0" marR="0" lvl="0" indent="0" algn="l" defTabSz="4572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b) On the other hand, implicit processes can influence explicit processes, such as when our automatic tendency to categorize a person into a stereotyped group influences the judgments we make about that person.</a:t>
            </a:r>
          </a:p>
          <a:p>
            <a:pPr marL="0" marR="0" lvl="0" indent="0" algn="l" defTabSz="4572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iii) In social-cognitive psychology, </a:t>
            </a:r>
            <a:r>
              <a:rPr lang="en-CA" sz="1200" i="1" kern="1200" dirty="0">
                <a:solidFill>
                  <a:schemeClr val="tx1"/>
                </a:solidFill>
                <a:effectLst/>
                <a:latin typeface="+mn-lt"/>
                <a:ea typeface="+mn-ea"/>
                <a:cs typeface="+mn-cs"/>
              </a:rPr>
              <a:t>models of behaviour that account for both implicit and explicit processes are called </a:t>
            </a:r>
            <a:r>
              <a:rPr lang="en-CA" sz="1200" b="1" kern="1200" dirty="0">
                <a:solidFill>
                  <a:schemeClr val="tx1"/>
                </a:solidFill>
                <a:effectLst/>
                <a:latin typeface="+mn-lt"/>
                <a:ea typeface="+mn-ea"/>
                <a:cs typeface="+mn-cs"/>
              </a:rPr>
              <a:t>dual-process models (p. 507)</a:t>
            </a:r>
            <a:r>
              <a:rPr lang="en-CA" sz="1200" kern="1200" dirty="0">
                <a:solidFill>
                  <a:schemeClr val="tx1"/>
                </a:solidFill>
                <a:effectLst/>
                <a:latin typeface="+mn-lt"/>
                <a:ea typeface="+mn-ea"/>
                <a:cs typeface="+mn-cs"/>
              </a:rPr>
              <a:t>. </a:t>
            </a:r>
            <a:endParaRPr lang="en-CA" dirty="0"/>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Implicit processes precede deliberation.</a:t>
            </a:r>
          </a:p>
          <a:p>
            <a:pPr defTabSz="457200"/>
            <a:r>
              <a:rPr lang="en-US" altLang="en-US" dirty="0">
                <a:latin typeface="Arial" pitchFamily="34" charset="0"/>
                <a:ea typeface="ＭＳ Ｐゴシック" pitchFamily="34" charset="-128"/>
              </a:rPr>
              <a:t>		a) For example, let’s say an employee is trying to control his/her temper at work because s/he feels s/he is the only one doing his/her job. Then a co-worker gets promoted before him/her. Implicit processes, or an automatic impulse, would be to go yell at the boss and co-worker. Then deliberative thought begins and reminds him/her that doing so might mean losing the job.</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75805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Person perception (p. 507)</a:t>
            </a:r>
            <a:r>
              <a:rPr lang="en-US" altLang="en-US" i="1" dirty="0">
                <a:latin typeface="Arial" pitchFamily="34" charset="0"/>
                <a:ea typeface="ＭＳ Ｐゴシック" pitchFamily="34" charset="-128"/>
              </a:rPr>
              <a:t> refers to the processes by which individuals categorize and form judgments about other people.</a:t>
            </a:r>
            <a:endParaRPr lang="en-US" altLang="en-US" dirty="0">
              <a:latin typeface="Arial" pitchFamily="34" charset="0"/>
              <a:ea typeface="ＭＳ Ｐゴシック" pitchFamily="34" charset="-128"/>
            </a:endParaRP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1) The power of first impressions can be explained by the automatic side of social cognition.</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When we first encounter someone, we have very little information on which to evaluate him or her, so we rely on</a:t>
            </a:r>
            <a:r>
              <a:rPr lang="en-US" altLang="en-US" i="1" dirty="0">
                <a:latin typeface="Arial" pitchFamily="34" charset="0"/>
                <a:ea typeface="ＭＳ Ｐゴシック" pitchFamily="34" charset="-128"/>
              </a:rPr>
              <a:t> schemas </a:t>
            </a:r>
            <a:r>
              <a:rPr lang="en-US" altLang="en-US" dirty="0">
                <a:latin typeface="Arial" pitchFamily="34" charset="0"/>
                <a:ea typeface="ＭＳ Ｐゴシック" pitchFamily="34" charset="-128"/>
              </a:rPr>
              <a:t>(Module 7.3). Schemas are clusters of knowledge and expectations about individuals and groups.</a:t>
            </a:r>
          </a:p>
          <a:p>
            <a:pPr defTabSz="457200">
              <a:lnSpc>
                <a:spcPct val="80000"/>
              </a:lnSpc>
            </a:pPr>
            <a:r>
              <a:rPr lang="en-US" altLang="en-US" dirty="0">
                <a:latin typeface="Arial" pitchFamily="34" charset="0"/>
                <a:ea typeface="ＭＳ Ｐゴシック" pitchFamily="34" charset="-128"/>
              </a:rPr>
              <a:t>		a) The person’s gender, race, and style of dress all activate schemas, and these schemas bring certain traits to mind automatically.</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2) Although first impressions are formed very quickly, they are often accurate.</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i="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Thin slices of </a:t>
            </a:r>
            <a:r>
              <a:rPr lang="en-US" altLang="en-US" b="1" i="1" dirty="0" err="1">
                <a:latin typeface="Arial" pitchFamily="34" charset="0"/>
                <a:ea typeface="ＭＳ Ｐゴシック" pitchFamily="34" charset="-128"/>
              </a:rPr>
              <a:t>behaviour</a:t>
            </a:r>
            <a:r>
              <a:rPr lang="en-US" altLang="en-US" b="1" i="1" dirty="0">
                <a:latin typeface="Arial" pitchFamily="34" charset="0"/>
                <a:ea typeface="ＭＳ Ｐゴシック" pitchFamily="34" charset="-128"/>
              </a:rPr>
              <a:t> (p. 507-508)</a:t>
            </a:r>
            <a:r>
              <a:rPr lang="en-US" altLang="en-US" i="1" dirty="0">
                <a:latin typeface="Arial" pitchFamily="34" charset="0"/>
                <a:ea typeface="ＭＳ Ｐゴシック" pitchFamily="34" charset="-128"/>
              </a:rPr>
              <a:t> are very small samples of a person’s </a:t>
            </a:r>
            <a:r>
              <a:rPr lang="en-US" altLang="en-US" i="1" dirty="0" err="1">
                <a:latin typeface="Arial" pitchFamily="34" charset="0"/>
                <a:ea typeface="ＭＳ Ｐゴシック" pitchFamily="34" charset="-128"/>
              </a:rPr>
              <a:t>behaviour</a:t>
            </a:r>
            <a:r>
              <a:rPr lang="en-US" altLang="en-US" i="1" dirty="0">
                <a:latin typeface="Arial" pitchFamily="34" charset="0"/>
                <a:ea typeface="ＭＳ Ｐゴシック" pitchFamily="34" charset="-128"/>
              </a:rPr>
              <a:t>.</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3) To study first impressions, researchers have participants judge other’s personal qualities based “thin slices” of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(short video clips or still photos) and compare these judgments to those who have known the person for much longer.</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Participants who watched 30 seconds of a college lecture (without sound) gave instructor ratings that were remarkably similar to the end-of-semester ratings of that same class.</a:t>
            </a:r>
          </a:p>
          <a:p>
            <a:pPr defTabSz="457200">
              <a:lnSpc>
                <a:spcPct val="80000"/>
              </a:lnSpc>
            </a:pPr>
            <a:r>
              <a:rPr lang="en-US" altLang="en-US" dirty="0">
                <a:latin typeface="Arial" pitchFamily="34" charset="0"/>
                <a:ea typeface="ＭＳ Ｐゴシック" pitchFamily="34" charset="-128"/>
              </a:rPr>
              <a:t>	ii) Additional research has shown even higher levels of agreement when rating high school teachers and using even thinner slices—even as short as 6 seconds!</a:t>
            </a:r>
          </a:p>
          <a:p>
            <a:pPr defTabSz="457200">
              <a:lnSpc>
                <a:spcPct val="80000"/>
              </a:lnSpc>
            </a:pPr>
            <a:r>
              <a:rPr lang="en-US" altLang="en-US" dirty="0">
                <a:latin typeface="Arial" pitchFamily="34" charset="0"/>
                <a:ea typeface="ＭＳ Ｐゴシック" pitchFamily="34" charset="-128"/>
              </a:rPr>
              <a:t>	iii) We make judgments of trustworthiness, competence, likeability, and aggressiveness in as little as half a second of exposure to a photograph.</a:t>
            </a:r>
          </a:p>
          <a:p>
            <a:pPr defTabSz="457200">
              <a:lnSpc>
                <a:spcPct val="80000"/>
              </a:lnSpc>
            </a:pPr>
            <a:endParaRPr lang="en-US" altLang="en-US" dirty="0">
              <a:latin typeface="Arial" pitchFamily="34" charset="0"/>
              <a:ea typeface="ＭＳ Ｐゴシック" pitchFamily="34" charset="-128"/>
            </a:endParaRPr>
          </a:p>
          <a:p>
            <a:pPr defTabSz="457200">
              <a:lnSpc>
                <a:spcPct val="80000"/>
              </a:lnSpc>
            </a:pPr>
            <a:r>
              <a:rPr lang="en-US" altLang="en-US" dirty="0">
                <a:latin typeface="Arial" pitchFamily="34" charset="0"/>
                <a:ea typeface="ＭＳ Ｐゴシック" pitchFamily="34" charset="-128"/>
              </a:rPr>
              <a:t>4) Research by Nicholas Rule from the University of Toronto, has shown that we can tell surprising things about people given incredibly little information. For example, people can assess a male’s sexual orientation (i.e., gay vs. straight) after viewing his photograph for a mere 1/20th of a second. Americans can accurately guess whether other people tend to vote Republican or Democrat merely by looking at a photograph of their face; interestingly, Republicans are viewed as having more powerful faces, but Democrats are seen as warmer.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908303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First impressions have a big impact on our social </a:t>
            </a:r>
            <a:r>
              <a:rPr lang="en-US" altLang="en-US" sz="1200" dirty="0" err="1">
                <a:latin typeface="Arial" pitchFamily="34" charset="0"/>
                <a:ea typeface="ＭＳ Ｐゴシック" pitchFamily="34" charset="-128"/>
              </a:rPr>
              <a:t>behaviours</a:t>
            </a:r>
            <a:r>
              <a:rPr lang="en-US" altLang="en-US" sz="1200" dirty="0">
                <a:latin typeface="Arial" pitchFamily="34" charset="0"/>
                <a:ea typeface="ＭＳ Ｐゴシック" pitchFamily="34" charset="-128"/>
              </a:rPr>
              <a:t>.</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For example, one study asked participants to act as jurors and evaluate evidence against a defendant.</a:t>
            </a:r>
          </a:p>
          <a:p>
            <a:pPr defTabSz="457200">
              <a:lnSpc>
                <a:spcPct val="80000"/>
              </a:lnSpc>
            </a:pPr>
            <a:r>
              <a:rPr lang="en-US" altLang="en-US" sz="1200" dirty="0">
                <a:latin typeface="Arial" pitchFamily="34" charset="0"/>
                <a:ea typeface="ＭＳ Ｐゴシック" pitchFamily="34" charset="-128"/>
              </a:rPr>
              <a:t>		a) Participants were less likely to find a defendant guilty when shown a photograph of a person who simply appeared more trustworthy.</a:t>
            </a:r>
          </a:p>
          <a:p>
            <a:pPr defTabSz="457200">
              <a:lnSpc>
                <a:spcPct val="80000"/>
              </a:lnSpc>
            </a:pPr>
            <a:r>
              <a:rPr lang="en-US" altLang="en-US" sz="1200" dirty="0">
                <a:latin typeface="Arial" pitchFamily="34" charset="0"/>
                <a:ea typeface="ＭＳ Ｐゴシック" pitchFamily="34" charset="-128"/>
              </a:rPr>
              <a:t>	ii) Another study found that 70% of election outcomes were made on judgments of how competent candidates’ faces looked. </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An individual’s impression of others can also lead to a self-fulfilling prophecy.</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Self-fulfilling prophecy (p. 508)</a:t>
            </a:r>
            <a:r>
              <a:rPr lang="en-US" altLang="en-US" sz="1200" i="1" dirty="0">
                <a:latin typeface="Arial" pitchFamily="34" charset="0"/>
                <a:ea typeface="ＭＳ Ｐゴシック" pitchFamily="34" charset="-128"/>
              </a:rPr>
              <a:t> occurs when a first impression (or an expectation) affects one’s </a:t>
            </a:r>
            <a:r>
              <a:rPr lang="en-US" altLang="en-US" sz="1200" i="1" dirty="0" err="1">
                <a:latin typeface="Arial" pitchFamily="34" charset="0"/>
                <a:ea typeface="ＭＳ Ｐゴシック" pitchFamily="34" charset="-128"/>
              </a:rPr>
              <a:t>behaviour</a:t>
            </a:r>
            <a:r>
              <a:rPr lang="en-US" altLang="en-US" sz="1200" i="1" dirty="0">
                <a:latin typeface="Arial" pitchFamily="34" charset="0"/>
                <a:ea typeface="ＭＳ Ｐゴシック" pitchFamily="34" charset="-128"/>
              </a:rPr>
              <a:t>, and then that affects other people’s </a:t>
            </a:r>
            <a:r>
              <a:rPr lang="en-US" altLang="en-US" sz="1200" i="1" dirty="0" err="1">
                <a:latin typeface="Arial" pitchFamily="34" charset="0"/>
                <a:ea typeface="ＭＳ Ｐゴシック" pitchFamily="34" charset="-128"/>
              </a:rPr>
              <a:t>behaviour</a:t>
            </a:r>
            <a:r>
              <a:rPr lang="en-US" altLang="en-US" sz="1200" i="1" dirty="0">
                <a:latin typeface="Arial" pitchFamily="34" charset="0"/>
                <a:ea typeface="ＭＳ Ｐゴシック" pitchFamily="34" charset="-128"/>
              </a:rPr>
              <a:t>, leading one to “confirm” the initial impression or expectation.</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Research has found that when teachers have high expectations of a student, they behave differently toward that student.</a:t>
            </a:r>
          </a:p>
          <a:p>
            <a:pPr defTabSz="457200">
              <a:lnSpc>
                <a:spcPct val="80000"/>
              </a:lnSpc>
            </a:pPr>
            <a:r>
              <a:rPr lang="en-US" altLang="en-US" sz="1200" dirty="0">
                <a:latin typeface="Arial" pitchFamily="34" charset="0"/>
                <a:ea typeface="ＭＳ Ｐゴシック" pitchFamily="34" charset="-128"/>
              </a:rPr>
              <a:t>		a) They tend to spend less time addressing </a:t>
            </a:r>
            <a:r>
              <a:rPr lang="en-US" altLang="en-US" sz="1200" dirty="0" err="1">
                <a:latin typeface="Arial" pitchFamily="34" charset="0"/>
                <a:ea typeface="ＭＳ Ｐゴシック" pitchFamily="34" charset="-128"/>
              </a:rPr>
              <a:t>behaviour</a:t>
            </a:r>
            <a:r>
              <a:rPr lang="en-US" altLang="en-US" sz="1200" dirty="0">
                <a:latin typeface="Arial" pitchFamily="34" charset="0"/>
                <a:ea typeface="ＭＳ Ｐゴシック" pitchFamily="34" charset="-128"/>
              </a:rPr>
              <a:t> (especially for boys), present more challenging work, and give more reinforcement and constructive criticism than students with less promise.</a:t>
            </a:r>
          </a:p>
          <a:p>
            <a:pPr defTabSz="457200">
              <a:lnSpc>
                <a:spcPct val="80000"/>
              </a:lnSpc>
            </a:pPr>
            <a:r>
              <a:rPr lang="en-US" altLang="en-US" sz="1200" dirty="0">
                <a:latin typeface="Arial" pitchFamily="34" charset="0"/>
                <a:ea typeface="ＭＳ Ｐゴシック" pitchFamily="34" charset="-128"/>
              </a:rPr>
              <a:t>		b) This finding holds true whether teachers form their own impressions or researchers give randomly assigned high or low achievement test scores for the students.</a:t>
            </a:r>
          </a:p>
          <a:p>
            <a:pPr defTabSz="457200">
              <a:lnSpc>
                <a:spcPct val="80000"/>
              </a:lnSpc>
            </a:pPr>
            <a:r>
              <a:rPr lang="en-US" altLang="en-US" sz="1200" dirty="0">
                <a:latin typeface="Arial" pitchFamily="34" charset="0"/>
                <a:ea typeface="ＭＳ Ｐゴシック" pitchFamily="34" charset="-128"/>
              </a:rPr>
              <a:t>		c) The self-fulfilling prophecy is complete when the low-expectations students receive lower grades from their teachers and on standardized tests because of this differential treatment.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813381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Much of the time, we look out at the social world through the lens of our own self-concepts. </a:t>
            </a:r>
          </a:p>
          <a:p>
            <a:pPr>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False consensus: One way in which our self-concept affects our social perceptions is that we tend to project our self-concepts onto the social world; this means that the qualities we see in ourselves and the attitudes and opinions that we hold, we tend to assume are similar for society at large. If we are sports fans, we assume that sports is generally important for other people as well. </a:t>
            </a:r>
          </a:p>
          <a:p>
            <a:pPr>
              <a:lnSpc>
                <a:spcPct val="80000"/>
              </a:lnSpc>
            </a:pPr>
            <a:r>
              <a:rPr lang="en-US" altLang="en-US" dirty="0">
                <a:latin typeface="Arial" pitchFamily="34" charset="0"/>
                <a:ea typeface="ＭＳ Ｐゴシック" pitchFamily="34" charset="-128"/>
              </a:rPr>
              <a:t> </a:t>
            </a:r>
          </a:p>
          <a:p>
            <a:pPr>
              <a:lnSpc>
                <a:spcPct val="8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False consensus effect (p. 509) </a:t>
            </a:r>
            <a:r>
              <a:rPr lang="en-US" altLang="en-US" i="1" dirty="0">
                <a:latin typeface="Arial" pitchFamily="34" charset="0"/>
                <a:ea typeface="ＭＳ Ｐゴシック" pitchFamily="34" charset="-128"/>
              </a:rPr>
              <a:t>refers to tendency to project the self-concept onto the social world.</a:t>
            </a:r>
          </a:p>
          <a:p>
            <a:pPr>
              <a:lnSpc>
                <a:spcPct val="80000"/>
              </a:lnSpc>
            </a:pPr>
            <a:endParaRPr lang="en-US" altLang="en-US"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	ii) Naïve realism: We also tend to assume that the way we see things is the way that they are, that our perceptions of reality are accurate. Of course we want to believe that we make sense. By extension, this means that people who differ from us are not only a little weird, they are wrong as well. </a:t>
            </a:r>
          </a:p>
          <a:p>
            <a:pPr>
              <a:lnSpc>
                <a:spcPct val="80000"/>
              </a:lnSpc>
            </a:pPr>
            <a:r>
              <a:rPr lang="en-US" altLang="en-US" dirty="0">
                <a:latin typeface="Arial" pitchFamily="34" charset="0"/>
                <a:ea typeface="ＭＳ Ｐゴシック" pitchFamily="34" charset="-128"/>
              </a:rPr>
              <a:t> </a:t>
            </a:r>
          </a:p>
          <a:p>
            <a:pPr>
              <a:lnSpc>
                <a:spcPct val="8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Naïve realism (p. 509) </a:t>
            </a:r>
            <a:r>
              <a:rPr lang="en-US" altLang="en-US" i="1" dirty="0">
                <a:latin typeface="Arial" pitchFamily="34" charset="0"/>
                <a:ea typeface="ＭＳ Ｐゴシック" pitchFamily="34" charset="-128"/>
              </a:rPr>
              <a:t>refers to our assumption that our perceptions of reality are accurate, that we see things the way they are.</a:t>
            </a:r>
            <a:endParaRPr lang="en-US" altLang="en-US" dirty="0">
              <a:latin typeface="Arial" pitchFamily="34" charset="0"/>
              <a:ea typeface="ＭＳ Ｐゴシック" pitchFamily="34" charset="-128"/>
            </a:endParaRPr>
          </a:p>
          <a:p>
            <a:endParaRPr lang="en-US" altLang="en-US"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2) We strive to maintain our positive self-feelings through a host of self-serving biases, which are ways of processing self-relevant information in biased ways that enhance our positive self-evaluation. </a:t>
            </a:r>
          </a:p>
          <a:p>
            <a:pPr>
              <a:lnSpc>
                <a:spcPct val="80000"/>
              </a:lnSpc>
            </a:pPr>
            <a:r>
              <a:rPr lang="en-US" altLang="en-US" dirty="0">
                <a:latin typeface="Arial" pitchFamily="34" charset="0"/>
                <a:ea typeface="ＭＳ Ｐゴシック" pitchFamily="34" charset="-128"/>
              </a:rPr>
              <a:t> </a:t>
            </a:r>
          </a:p>
          <a:p>
            <a:pPr>
              <a:lnSpc>
                <a:spcPct val="8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Self-serving biases (p. 510) </a:t>
            </a:r>
            <a:r>
              <a:rPr lang="en-US" altLang="en-US" i="1" dirty="0">
                <a:latin typeface="Arial" pitchFamily="34" charset="0"/>
                <a:ea typeface="ＭＳ Ｐゴシック" pitchFamily="34" charset="-128"/>
              </a:rPr>
              <a:t>are biased ways of processing self-relevant information to enhance our positive self-evaluation</a:t>
            </a:r>
            <a:r>
              <a:rPr lang="en-US" altLang="en-US" b="1" i="1" dirty="0">
                <a:latin typeface="Arial" pitchFamily="34" charset="0"/>
                <a:ea typeface="ＭＳ Ｐゴシック" pitchFamily="34" charset="-128"/>
              </a:rPr>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335915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29697347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All people are “armchair psychologists;” they like to explain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in an intuitive (unscientific) way.</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We tend to value the reason for someone’s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more than the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itself.</a:t>
            </a:r>
          </a:p>
          <a:p>
            <a:pPr defTabSz="457200"/>
            <a:r>
              <a:rPr lang="en-US" altLang="en-US" dirty="0">
                <a:latin typeface="Arial" pitchFamily="34" charset="0"/>
                <a:ea typeface="ＭＳ Ｐゴシック" pitchFamily="34" charset="-128"/>
              </a:rPr>
              <a:t>		a) For example, who would be more likely to forgive someone who bumped into you on accident than on purpose?</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Attributions</a:t>
            </a:r>
            <a:r>
              <a:rPr lang="en-US" altLang="en-US" dirty="0">
                <a:latin typeface="Arial" pitchFamily="34" charset="0"/>
                <a:ea typeface="ＭＳ Ｐゴシック" pitchFamily="34" charset="-128"/>
              </a:rPr>
              <a:t> are the explanations we make about the causes of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Much like first impressions, attributions tend to be automatic, intuitive explanations.</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3) There are two main types of attributions: internal and external (Figure 13.4).</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Internal attribution (p. 510)</a:t>
            </a:r>
            <a:r>
              <a:rPr lang="en-US" altLang="en-US" i="1" dirty="0">
                <a:latin typeface="Arial" pitchFamily="34" charset="0"/>
                <a:ea typeface="ＭＳ Ｐゴシック" pitchFamily="34" charset="-128"/>
              </a:rPr>
              <a:t> (also known as a dispositional attribution), is applied when the observer explains the </a:t>
            </a:r>
            <a:r>
              <a:rPr lang="en-US" altLang="en-US" i="1" dirty="0" err="1">
                <a:latin typeface="Arial" pitchFamily="34" charset="0"/>
                <a:ea typeface="ＭＳ Ｐゴシック" pitchFamily="34" charset="-128"/>
              </a:rPr>
              <a:t>behaviour</a:t>
            </a:r>
            <a:r>
              <a:rPr lang="en-US" altLang="en-US" i="1" dirty="0">
                <a:latin typeface="Arial" pitchFamily="34" charset="0"/>
                <a:ea typeface="ＭＳ Ｐゴシック" pitchFamily="34" charset="-128"/>
              </a:rPr>
              <a:t> of an actor in terms of some innate quality of that person.</a:t>
            </a:r>
            <a:endParaRPr lang="en-US" altLang="en-US" dirty="0">
              <a:latin typeface="Arial" pitchFamily="34" charset="0"/>
              <a:ea typeface="ＭＳ Ｐゴシック" pitchFamily="34" charset="-128"/>
            </a:endParaRPr>
          </a:p>
          <a:p>
            <a:pPr defTabSz="457200"/>
            <a:r>
              <a:rPr lang="en-US" altLang="en-US" i="1" dirty="0">
                <a:latin typeface="Arial" pitchFamily="34" charset="0"/>
                <a:ea typeface="ＭＳ Ｐゴシック" pitchFamily="34" charset="-128"/>
              </a:rPr>
              <a:t> </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For example, a fellow driver who cuts you off is an aggressive jerk or a bad driver.</a:t>
            </a:r>
          </a:p>
          <a:p>
            <a:pPr defTabSz="457200"/>
            <a:r>
              <a:rPr lang="en-US" altLang="en-US" i="1" dirty="0">
                <a:latin typeface="Arial" pitchFamily="34" charset="0"/>
                <a:ea typeface="ＭＳ Ｐゴシック" pitchFamily="34" charset="-128"/>
              </a:rPr>
              <a:t> </a:t>
            </a:r>
            <a:endParaRPr lang="en-US" altLang="en-US" dirty="0">
              <a:latin typeface="Arial" pitchFamily="34" charset="0"/>
              <a:ea typeface="ＭＳ Ｐゴシック" pitchFamily="34" charset="-128"/>
            </a:endParaRPr>
          </a:p>
          <a:p>
            <a:pPr defTabSz="457200"/>
            <a:r>
              <a:rPr lang="en-US" altLang="en-US" i="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External attribution (p. 510)</a:t>
            </a:r>
            <a:r>
              <a:rPr lang="en-US" altLang="en-US" i="1" dirty="0">
                <a:latin typeface="Arial" pitchFamily="34" charset="0"/>
                <a:ea typeface="ＭＳ Ｐゴシック" pitchFamily="34" charset="-128"/>
              </a:rPr>
              <a:t> (also known as a situational attribution), is applied when the observer explains the actor’s </a:t>
            </a:r>
            <a:r>
              <a:rPr lang="en-US" altLang="en-US" i="1" dirty="0" err="1">
                <a:latin typeface="Arial" pitchFamily="34" charset="0"/>
                <a:ea typeface="ＭＳ Ｐゴシック" pitchFamily="34" charset="-128"/>
              </a:rPr>
              <a:t>behaviour</a:t>
            </a:r>
            <a:r>
              <a:rPr lang="en-US" altLang="en-US" i="1" dirty="0">
                <a:latin typeface="Arial" pitchFamily="34" charset="0"/>
                <a:ea typeface="ＭＳ Ｐゴシック" pitchFamily="34" charset="-128"/>
              </a:rPr>
              <a:t> as the result of the situation.</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ii) For example, maybe your waiter was rude because s/he just found out s/he has cancer and she’d rather be home with family but needs the money.</a:t>
            </a:r>
          </a:p>
          <a:p>
            <a:pPr defTabSz="457200"/>
            <a:endParaRPr lang="en-US" b="0" dirty="0">
              <a:latin typeface="Arial" pitchFamily="34" charset="0"/>
              <a:ea typeface="ＭＳ Ｐゴシック" pitchFamily="34" charset="-128"/>
            </a:endParaRPr>
          </a:p>
          <a:p>
            <a:r>
              <a:rPr lang="en-CA" sz="1200" b="0" kern="1200" dirty="0">
                <a:solidFill>
                  <a:schemeClr val="tx1"/>
                </a:solidFill>
                <a:effectLst/>
                <a:latin typeface="+mn-lt"/>
                <a:ea typeface="+mn-ea"/>
                <a:cs typeface="+mn-cs"/>
              </a:rPr>
              <a:t>Long Description:</a:t>
            </a:r>
            <a:endParaRPr lang="en-IN" sz="1200" b="0" kern="1200" dirty="0">
              <a:solidFill>
                <a:schemeClr val="tx1"/>
              </a:solidFill>
              <a:effectLst/>
              <a:latin typeface="+mn-lt"/>
              <a:ea typeface="+mn-ea"/>
              <a:cs typeface="+mn-cs"/>
            </a:endParaRPr>
          </a:p>
          <a:p>
            <a:pPr marL="0" marR="0">
              <a:lnSpc>
                <a:spcPct val="115000"/>
              </a:lnSpc>
              <a:spcBef>
                <a:spcPts val="0"/>
              </a:spcBef>
              <a:spcAft>
                <a:spcPts val="1000"/>
              </a:spcAft>
            </a:pPr>
            <a:r>
              <a:rPr lang="en-CA"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chart shows two halves. </a:t>
            </a:r>
            <a:endParaRPr lang="en-IN"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15000"/>
              </a:lnSpc>
              <a:spcBef>
                <a:spcPts val="0"/>
              </a:spcBef>
              <a:spcAft>
                <a:spcPts val="1000"/>
              </a:spcAft>
            </a:pPr>
            <a:r>
              <a:rPr lang="en-CA"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 half titled “Internal Attributions” shows the silhouette of a man. The chart points to the body of the man and lists the following.</a:t>
            </a:r>
            <a:endParaRPr lang="en-IN"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CA"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Intelligence</a:t>
            </a:r>
            <a:endParaRPr lang="en-IN"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CA"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Gender</a:t>
            </a:r>
            <a:endParaRPr lang="en-IN"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CA"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Ethnicity</a:t>
            </a:r>
            <a:endParaRPr lang="en-IN"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1000"/>
              </a:spcAft>
              <a:buFont typeface="Symbol" panose="05050102010706020507" pitchFamily="18" charset="2"/>
              <a:buChar char=""/>
            </a:pPr>
            <a:r>
              <a:rPr lang="en-CA"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Personality</a:t>
            </a:r>
            <a:endParaRPr lang="en-IN"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15000"/>
              </a:lnSpc>
              <a:spcBef>
                <a:spcPts val="0"/>
              </a:spcBef>
              <a:spcAft>
                <a:spcPts val="1000"/>
              </a:spcAft>
            </a:pPr>
            <a:r>
              <a:rPr lang="en-CA"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other half labelled “External Attributions” lists the following with appropriate icons.</a:t>
            </a:r>
            <a:endParaRPr lang="en-IN"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CA"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Time of day</a:t>
            </a:r>
            <a:endParaRPr lang="en-IN"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CA"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Surrounding environment</a:t>
            </a:r>
            <a:endParaRPr lang="en-IN"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1000"/>
              </a:spcAft>
              <a:buFont typeface="Symbol" panose="05050102010706020507" pitchFamily="18" charset="2"/>
              <a:buChar char=""/>
            </a:pPr>
            <a:r>
              <a:rPr lang="en-CA"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Experiences with others</a:t>
            </a:r>
            <a:endParaRPr lang="en-IN"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defTabSz="45720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41715194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Most </a:t>
            </a:r>
            <a:r>
              <a:rPr lang="en-US" altLang="en-US" sz="1200" dirty="0" err="1">
                <a:latin typeface="Arial" pitchFamily="34" charset="0"/>
                <a:ea typeface="ＭＳ Ｐゴシック" pitchFamily="34" charset="-128"/>
              </a:rPr>
              <a:t>behaviours</a:t>
            </a:r>
            <a:r>
              <a:rPr lang="en-US" altLang="en-US" sz="1200" dirty="0">
                <a:latin typeface="Arial" pitchFamily="34" charset="0"/>
                <a:ea typeface="ＭＳ Ｐゴシック" pitchFamily="34" charset="-128"/>
              </a:rPr>
              <a:t> are a complex blend of dispositional and situational factors; however, we have a clear bias in the attributions we use to explain other’s </a:t>
            </a:r>
            <a:r>
              <a:rPr lang="en-US" altLang="en-US" sz="1200" dirty="0" err="1">
                <a:latin typeface="Arial" pitchFamily="34" charset="0"/>
                <a:ea typeface="ＭＳ Ｐゴシック" pitchFamily="34" charset="-128"/>
              </a:rPr>
              <a:t>behaviours</a:t>
            </a:r>
            <a:r>
              <a:rPr lang="en-US" altLang="en-US" sz="1200" dirty="0">
                <a:latin typeface="Arial" pitchFamily="34" charset="0"/>
                <a:ea typeface="ＭＳ Ｐゴシック" pitchFamily="34" charset="-128"/>
              </a:rPr>
              <a:t>.</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Fundamental attribution error (p. 510):</a:t>
            </a:r>
            <a:r>
              <a:rPr lang="en-US" altLang="en-US" sz="1200" i="1" dirty="0">
                <a:latin typeface="Arial" pitchFamily="34" charset="0"/>
                <a:ea typeface="ＭＳ Ｐゴシック" pitchFamily="34" charset="-128"/>
              </a:rPr>
              <a:t> a tendency to over-emphasize internal (dispositional) attributions and under-emphasize external (situational) factors when explaining other people’s </a:t>
            </a:r>
            <a:r>
              <a:rPr lang="en-US" altLang="en-US" sz="1200" i="1" dirty="0" err="1">
                <a:latin typeface="Arial" pitchFamily="34" charset="0"/>
                <a:ea typeface="ＭＳ Ｐゴシック" pitchFamily="34" charset="-128"/>
              </a:rPr>
              <a:t>behaviour</a:t>
            </a:r>
            <a:r>
              <a:rPr lang="en-US" altLang="en-US" sz="1200" dirty="0">
                <a:latin typeface="Arial" pitchFamily="34" charset="0"/>
                <a:ea typeface="ＭＳ Ｐゴシック" pitchFamily="34" charset="-128"/>
              </a:rPr>
              <a:t>.</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For example, when someone suddenly swerves at us while we’re driving, we’re most likely to think that person is hostile, lacking intelligence, etc.</a:t>
            </a:r>
          </a:p>
          <a:p>
            <a:pPr defTabSz="457200">
              <a:lnSpc>
                <a:spcPct val="80000"/>
              </a:lnSpc>
            </a:pPr>
            <a:r>
              <a:rPr lang="en-US" altLang="en-US" sz="1200" dirty="0">
                <a:latin typeface="Arial" pitchFamily="34" charset="0"/>
                <a:ea typeface="ＭＳ Ｐゴシック" pitchFamily="34" charset="-128"/>
              </a:rPr>
              <a:t>		a) However, if we took time to think about it, we might consider that maybe that driver had a blown-out tire.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When explaining our own </a:t>
            </a:r>
            <a:r>
              <a:rPr lang="en-US" altLang="en-US" sz="1200" dirty="0" err="1">
                <a:latin typeface="Arial" pitchFamily="34" charset="0"/>
                <a:ea typeface="ＭＳ Ｐゴシック" pitchFamily="34" charset="-128"/>
              </a:rPr>
              <a:t>behaviour</a:t>
            </a:r>
            <a:r>
              <a:rPr lang="en-US" altLang="en-US" sz="1200" dirty="0">
                <a:latin typeface="Arial" pitchFamily="34" charset="0"/>
                <a:ea typeface="ＭＳ Ｐゴシック" pitchFamily="34" charset="-128"/>
              </a:rPr>
              <a:t>, our attributions are much more generous.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For example, if we swerve into the adjacent lane while driving, we are more likely to blame an object in the road than the fact we are horrible drivers.</a:t>
            </a:r>
          </a:p>
          <a:p>
            <a:pPr defTabSz="457200">
              <a:lnSpc>
                <a:spcPct val="80000"/>
              </a:lnSpc>
            </a:pPr>
            <a:r>
              <a:rPr lang="en-US" altLang="en-US" sz="1200" dirty="0">
                <a:latin typeface="Arial" pitchFamily="34" charset="0"/>
                <a:ea typeface="ＭＳ Ｐゴシック" pitchFamily="34" charset="-128"/>
              </a:rPr>
              <a:t>		a) We use external attributions so that we don’t have to put the blame on ourselves.</a:t>
            </a:r>
          </a:p>
          <a:p>
            <a:pPr defTabSz="457200">
              <a:lnSpc>
                <a:spcPct val="80000"/>
              </a:lnSpc>
            </a:pPr>
            <a:r>
              <a:rPr lang="en-US" altLang="en-US" sz="1200" dirty="0">
                <a:latin typeface="Arial" pitchFamily="34" charset="0"/>
                <a:ea typeface="ＭＳ Ｐゴシック" pitchFamily="34" charset="-128"/>
              </a:rPr>
              <a:t>	ii) However, if we successfully avoid an accident, we are likely to attribute the credit to our alertness and driving skill (internal attributions).</a:t>
            </a:r>
          </a:p>
          <a:p>
            <a:pPr defTabSz="457200">
              <a:lnSpc>
                <a:spcPct val="80000"/>
              </a:lnSpc>
            </a:pPr>
            <a:r>
              <a:rPr lang="en-US" altLang="en-US" sz="1200" dirty="0">
                <a:latin typeface="Arial" pitchFamily="34" charset="0"/>
                <a:ea typeface="ＭＳ Ｐゴシック" pitchFamily="34" charset="-128"/>
              </a:rPr>
              <a:t>	iii) In other words, we tend to explain our own </a:t>
            </a:r>
            <a:r>
              <a:rPr lang="en-US" altLang="en-US" sz="1200" dirty="0" err="1">
                <a:latin typeface="Arial" pitchFamily="34" charset="0"/>
                <a:ea typeface="ＭＳ Ｐゴシック" pitchFamily="34" charset="-128"/>
              </a:rPr>
              <a:t>behaviour</a:t>
            </a:r>
            <a:r>
              <a:rPr lang="en-US" altLang="en-US" sz="1200" dirty="0">
                <a:latin typeface="Arial" pitchFamily="34" charset="0"/>
                <a:ea typeface="ＭＳ Ｐゴシック" pitchFamily="34" charset="-128"/>
              </a:rPr>
              <a:t> based on which type—internal or external—makes us feel good about ourselves.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3) The fundamental attribution error is largely a cultural phenomenon.</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We are more likely to see examples of this in individualistic cultures (e.g., Canada) than collectivist cultures (e.g., East Asia) where people are more likely to consider the situation when making attributions.</a:t>
            </a:r>
          </a:p>
          <a:p>
            <a:pPr defTabSz="457200">
              <a:lnSpc>
                <a:spcPct val="80000"/>
              </a:lnSpc>
            </a:pPr>
            <a:r>
              <a:rPr lang="en-US" altLang="en-US" sz="1200" dirty="0">
                <a:latin typeface="Arial" pitchFamily="34" charset="0"/>
                <a:ea typeface="ＭＳ Ｐゴシック" pitchFamily="34" charset="-128"/>
              </a:rPr>
              <a:t>	ii) In fact, people from Japan may even exhibit the opposite trend.</a:t>
            </a:r>
          </a:p>
          <a:p>
            <a:pPr defTabSz="457200">
              <a:lnSpc>
                <a:spcPct val="80000"/>
              </a:lnSpc>
            </a:pPr>
            <a:r>
              <a:rPr lang="en-US" altLang="en-US" sz="1200" dirty="0">
                <a:latin typeface="Arial" pitchFamily="34" charset="0"/>
                <a:ea typeface="ＭＳ Ｐゴシック" pitchFamily="34" charset="-128"/>
              </a:rPr>
              <a:t>		a) They may attribute successes to the support and assistance from family and peers while downplaying the role of personality, intelligence, or talent.</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4) Groups we feel positively towards and identify with are our in-groups, including our family, home team, group of best friends, etc. In contrast, out-groups are those ‘other’ groups that we don’t identify with. </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Ingroups (p. 511) </a:t>
            </a:r>
            <a:r>
              <a:rPr lang="en-US" altLang="en-US" sz="1200" i="1" dirty="0">
                <a:latin typeface="Arial" pitchFamily="34" charset="0"/>
                <a:ea typeface="ＭＳ Ｐゴシック" pitchFamily="34" charset="-128"/>
              </a:rPr>
              <a:t>are groups we feel positively toward and identify with.</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Outgroups (p. 511) </a:t>
            </a:r>
            <a:r>
              <a:rPr lang="en-US" altLang="en-US" sz="1200" i="1" dirty="0">
                <a:latin typeface="Arial" pitchFamily="34" charset="0"/>
                <a:ea typeface="ＭＳ Ｐゴシック" pitchFamily="34" charset="-128"/>
              </a:rPr>
              <a:t>are those “other” groups that we don’t identify with.</a:t>
            </a:r>
            <a:endParaRPr lang="en-US" altLang="en-US" sz="1200" dirty="0">
              <a:latin typeface="Arial" pitchFamily="34" charset="0"/>
              <a:ea typeface="ＭＳ Ｐゴシック" pitchFamily="34" charset="-128"/>
            </a:endParaRP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Perhaps the most strikingly meaningless exercise was conducted by Richard Sorrentino at Western University and Gordon </a:t>
            </a:r>
            <a:r>
              <a:rPr lang="en-US" altLang="en-US" sz="1200" dirty="0" err="1">
                <a:latin typeface="Arial" pitchFamily="34" charset="0"/>
                <a:ea typeface="ＭＳ Ｐゴシック" pitchFamily="34" charset="-128"/>
              </a:rPr>
              <a:t>Hodson</a:t>
            </a:r>
            <a:r>
              <a:rPr lang="en-US" altLang="en-US" sz="1200" dirty="0">
                <a:latin typeface="Arial" pitchFamily="34" charset="0"/>
                <a:ea typeface="ＭＳ Ｐゴシック" pitchFamily="34" charset="-128"/>
              </a:rPr>
              <a:t> at Brock University, who simply randomly assigned people to “Group X” or “Group Y.” Amazingly, even these completely meaningless ways of categorizing people into </a:t>
            </a:r>
            <a:r>
              <a:rPr lang="en-US" altLang="en-US" sz="1200" dirty="0" err="1">
                <a:latin typeface="Arial" pitchFamily="34" charset="0"/>
                <a:ea typeface="ＭＳ Ｐゴシック" pitchFamily="34" charset="-128"/>
              </a:rPr>
              <a:t>ingroups</a:t>
            </a:r>
            <a:r>
              <a:rPr lang="en-US" altLang="en-US" sz="1200" dirty="0">
                <a:latin typeface="Arial" pitchFamily="34" charset="0"/>
                <a:ea typeface="ＭＳ Ｐゴシック" pitchFamily="34" charset="-128"/>
              </a:rPr>
              <a:t> and outgroups are enough to drive prejudice and discrimination; for example, if people are asked to distribute money between the two groups, they consistently give more to their new </a:t>
            </a:r>
            <a:r>
              <a:rPr lang="en-US" altLang="en-US" sz="1200" dirty="0" err="1">
                <a:latin typeface="Arial" pitchFamily="34" charset="0"/>
                <a:ea typeface="ＭＳ Ｐゴシック" pitchFamily="34" charset="-128"/>
              </a:rPr>
              <a:t>ingroup</a:t>
            </a:r>
            <a:r>
              <a:rPr lang="en-US" altLang="en-US" sz="1200" dirty="0">
                <a:latin typeface="Arial" pitchFamily="34" charset="0"/>
                <a:ea typeface="ＭＳ Ｐゴシック" pitchFamily="34" charset="-128"/>
              </a:rPr>
              <a:t> members. </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Ingroup bias (p. 511):</a:t>
            </a:r>
            <a:r>
              <a:rPr lang="en-US" altLang="en-US" sz="1200" i="1" dirty="0">
                <a:latin typeface="Arial" pitchFamily="34" charset="0"/>
                <a:ea typeface="ＭＳ Ｐゴシック" pitchFamily="34" charset="-128"/>
              </a:rPr>
              <a:t> occurs when</a:t>
            </a:r>
            <a:r>
              <a:rPr lang="en-US" altLang="en-US" i="1" dirty="0">
                <a:latin typeface="Arial" pitchFamily="34" charset="0"/>
                <a:ea typeface="ＭＳ Ｐゴシック" pitchFamily="34" charset="-128"/>
              </a:rPr>
              <a:t> positive biases toward the self get extended to include one’s ingroups and people become motivated to see their ingroups as superior to their outgroups.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1203006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57066" indent="-291179">
              <a:defRPr>
                <a:solidFill>
                  <a:schemeClr val="tx1"/>
                </a:solidFill>
                <a:latin typeface="Calibri" panose="020F0502020204030204" pitchFamily="34" charset="0"/>
                <a:cs typeface="Arial" panose="020B0604020202020204" pitchFamily="34" charset="0"/>
              </a:defRPr>
            </a:lvl2pPr>
            <a:lvl3pPr marL="1164717" indent="-232943">
              <a:defRPr>
                <a:solidFill>
                  <a:schemeClr val="tx1"/>
                </a:solidFill>
                <a:latin typeface="Calibri" panose="020F0502020204030204" pitchFamily="34" charset="0"/>
                <a:cs typeface="Arial" panose="020B0604020202020204" pitchFamily="34" charset="0"/>
              </a:defRPr>
            </a:lvl3pPr>
            <a:lvl4pPr marL="1630604" indent="-232943">
              <a:defRPr>
                <a:solidFill>
                  <a:schemeClr val="tx1"/>
                </a:solidFill>
                <a:latin typeface="Calibri" panose="020F0502020204030204" pitchFamily="34" charset="0"/>
                <a:cs typeface="Arial" panose="020B0604020202020204" pitchFamily="34" charset="0"/>
              </a:defRPr>
            </a:lvl4pPr>
            <a:lvl5pPr marL="2096491" indent="-232943">
              <a:defRPr>
                <a:solidFill>
                  <a:schemeClr val="tx1"/>
                </a:solidFill>
                <a:latin typeface="Calibri" panose="020F0502020204030204" pitchFamily="34" charset="0"/>
                <a:cs typeface="Arial" panose="020B0604020202020204" pitchFamily="34" charset="0"/>
              </a:defRPr>
            </a:lvl5pPr>
            <a:lvl6pPr marL="2562377" indent="-23294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3028264" indent="-23294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94151" indent="-23294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960038" indent="-23294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9434D79-9C70-4B74-B48E-92A9FA391002}" type="slidenum">
              <a:rPr lang="en-US" altLang="en-US" smtClean="0">
                <a:solidFill>
                  <a:prstClr val="black"/>
                </a:solidFill>
                <a:latin typeface="Arial" panose="020B0604020202020204" pitchFamily="34" charset="0"/>
              </a:rPr>
              <a:pPr/>
              <a:t>32</a:t>
            </a:fld>
            <a:endParaRPr lang="en-US" altLang="en-US">
              <a:solidFill>
                <a:prstClr val="black"/>
              </a:solidFill>
              <a:latin typeface="Arial" panose="020B0604020202020204" pitchFamily="34" charset="0"/>
            </a:endParaRPr>
          </a:p>
        </p:txBody>
      </p:sp>
      <p:sp>
        <p:nvSpPr>
          <p:cNvPr id="28675" name="Rectangle 2"/>
          <p:cNvSpPr>
            <a:spLocks noGrp="1" noRot="1" noChangeAspect="1" noChangeArrowheads="1" noTextEdit="1"/>
          </p:cNvSpPr>
          <p:nvPr>
            <p:ph type="sldImg"/>
          </p:nvPr>
        </p:nvSpPr>
        <p:spPr bwMode="auto">
          <a:xfrm>
            <a:off x="1179513" y="695325"/>
            <a:ext cx="4652962" cy="34893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xfrm>
            <a:off x="701040" y="4415790"/>
            <a:ext cx="5608320" cy="41849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i="1">
                <a:latin typeface="Arial" panose="020B0604020202020204" pitchFamily="34" charset="0"/>
              </a:rPr>
              <a:t>Optional slide</a:t>
            </a:r>
          </a:p>
          <a:p>
            <a:pPr eaLnBrk="1" hangingPunct="1">
              <a:spcBef>
                <a:spcPct val="0"/>
              </a:spcBef>
            </a:pPr>
            <a:r>
              <a:rPr lang="en-US" altLang="en-US" b="1">
                <a:latin typeface="Arial" panose="020B0604020202020204" pitchFamily="34" charset="0"/>
              </a:rPr>
              <a:t>Click to reveal sequence of graphics.</a:t>
            </a:r>
          </a:p>
          <a:p>
            <a:pPr eaLnBrk="1" hangingPunct="1">
              <a:spcBef>
                <a:spcPct val="0"/>
              </a:spcBef>
            </a:pPr>
            <a:r>
              <a:rPr lang="en-US" altLang="en-US">
                <a:latin typeface="Arial" panose="020B0604020202020204" pitchFamily="34" charset="0"/>
              </a:rPr>
              <a:t>This effect is somewhat tangential to the social psych concept, but connects to the topic of attitude coming up.</a:t>
            </a:r>
          </a:p>
        </p:txBody>
      </p:sp>
    </p:spTree>
    <p:extLst>
      <p:ext uri="{BB962C8B-B14F-4D97-AF65-F5344CB8AC3E}">
        <p14:creationId xmlns:p14="http://schemas.microsoft.com/office/powerpoint/2010/main" val="1689452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i="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Stereotype (p. 512)</a:t>
            </a:r>
            <a:r>
              <a:rPr lang="en-US" altLang="en-US" i="1" dirty="0">
                <a:latin typeface="Arial" pitchFamily="34" charset="0"/>
                <a:ea typeface="ＭＳ Ｐゴシック" pitchFamily="34" charset="-128"/>
              </a:rPr>
              <a:t> is a cognitive structure, a set of beliefs about the characteristics that are held by members of a specific social group; these beliefs function as schemas, serving to guide how we process information about our social world.</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1) Stereotypes may be viewed as a type of schema, as a combination of ideas and opinions.</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With stereotypes in place, individuals are likely to experience prejudice, which might lead to discrimination.</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Prejudice (p. 512)</a:t>
            </a:r>
            <a:r>
              <a:rPr lang="en-US" altLang="en-US" i="1" dirty="0">
                <a:latin typeface="Arial" pitchFamily="34" charset="0"/>
                <a:ea typeface="ＭＳ Ｐゴシック" pitchFamily="34" charset="-128"/>
              </a:rPr>
              <a:t> is an affective, emotionally laden response to members of outgroups, including holding negative attitudes and making critical judgments of other groups.</a:t>
            </a:r>
          </a:p>
          <a:p>
            <a:pPr defTabSz="457200"/>
            <a:r>
              <a:rPr lang="en-US" altLang="en-US" i="1" dirty="0">
                <a:latin typeface="Arial" pitchFamily="34" charset="0"/>
                <a:ea typeface="ＭＳ Ｐゴシック" pitchFamily="34" charset="-128"/>
              </a:rPr>
              <a:t> </a:t>
            </a:r>
            <a:endParaRPr lang="en-US" altLang="en-US" dirty="0">
              <a:latin typeface="Arial" pitchFamily="34" charset="0"/>
              <a:ea typeface="ＭＳ Ｐゴシック" pitchFamily="34" charset="-128"/>
            </a:endParaRPr>
          </a:p>
          <a:p>
            <a:pPr defTabSz="457200"/>
            <a:r>
              <a:rPr lang="en-US" altLang="en-US" i="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Discrimination (p. 512)</a:t>
            </a:r>
            <a:r>
              <a:rPr lang="en-US" altLang="en-US" i="1" dirty="0">
                <a:latin typeface="Arial" pitchFamily="34" charset="0"/>
                <a:ea typeface="ＭＳ Ｐゴシック" pitchFamily="34" charset="-128"/>
              </a:rPr>
              <a:t> is </a:t>
            </a:r>
            <a:r>
              <a:rPr lang="en-US" altLang="en-US" i="1" dirty="0" err="1">
                <a:latin typeface="Arial" pitchFamily="34" charset="0"/>
                <a:ea typeface="ＭＳ Ｐゴシック" pitchFamily="34" charset="-128"/>
              </a:rPr>
              <a:t>behaviour</a:t>
            </a:r>
            <a:r>
              <a:rPr lang="en-US" altLang="en-US" i="1" dirty="0">
                <a:latin typeface="Arial" pitchFamily="34" charset="0"/>
                <a:ea typeface="ＭＳ Ｐゴシック" pitchFamily="34" charset="-128"/>
              </a:rPr>
              <a:t> that </a:t>
            </a:r>
            <a:r>
              <a:rPr lang="en-US" altLang="en-US" i="1" dirty="0" err="1">
                <a:latin typeface="Arial" pitchFamily="34" charset="0"/>
                <a:ea typeface="ＭＳ Ｐゴシック" pitchFamily="34" charset="-128"/>
              </a:rPr>
              <a:t>disfavours</a:t>
            </a:r>
            <a:r>
              <a:rPr lang="en-US" altLang="en-US" i="1" dirty="0">
                <a:latin typeface="Arial" pitchFamily="34" charset="0"/>
                <a:ea typeface="ＭＳ Ｐゴシック" pitchFamily="34" charset="-128"/>
              </a:rPr>
              <a:t> or disadvantages members of a certain social group.</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1136220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In recent decades, norms have changed greatly in terms of what is appropriate to say about other people. This increased sensitivity to social diversity and equality, such as society’s greater acceptance of LGBTQ expressions of sexuality, or belief in gender and ethnic equality, is sometimes disparagingly referred to as “political correctness.” The label carries the suggestion that the battles for equality are basically over, and now if people in disadvantaged groups raise concerns about how they are treated in our society, they are just looking for excuses, such as when people say someone is “playing the race card” as though they are using their ethnicity merely as a tool with which to try to take advantage of society. </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Prejudice is still prevalent. Outgroup stereotypes are pervasive and seem to thrive in times of hardship.</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For example, during economic slumps, an outgroup is often targeted for taking jobs from the </a:t>
            </a:r>
            <a:r>
              <a:rPr lang="en-US" altLang="en-US" sz="1200" dirty="0" err="1">
                <a:latin typeface="Arial" pitchFamily="34" charset="0"/>
                <a:ea typeface="ＭＳ Ｐゴシック" pitchFamily="34" charset="-128"/>
              </a:rPr>
              <a:t>ingroup</a:t>
            </a:r>
            <a:r>
              <a:rPr lang="en-US" altLang="en-US" sz="1200" dirty="0">
                <a:latin typeface="Arial" pitchFamily="34" charset="0"/>
                <a:ea typeface="ＭＳ Ｐゴシック" pitchFamily="34" charset="-128"/>
              </a:rPr>
              <a:t> or for draining resources from the local economy.</a:t>
            </a:r>
          </a:p>
          <a:p>
            <a:pPr defTabSz="457200">
              <a:lnSpc>
                <a:spcPct val="80000"/>
              </a:lnSpc>
            </a:pPr>
            <a:r>
              <a:rPr lang="en-US" altLang="en-US" sz="1200" dirty="0">
                <a:latin typeface="Arial" pitchFamily="34" charset="0"/>
                <a:ea typeface="ＭＳ Ｐゴシック" pitchFamily="34" charset="-128"/>
              </a:rPr>
              <a:t>		a) People tend to overvalue the qualities of their </a:t>
            </a:r>
            <a:r>
              <a:rPr lang="en-US" altLang="en-US" sz="1200" dirty="0" err="1">
                <a:latin typeface="Arial" pitchFamily="34" charset="0"/>
                <a:ea typeface="ＭＳ Ｐゴシック" pitchFamily="34" charset="-128"/>
              </a:rPr>
              <a:t>ingroup</a:t>
            </a:r>
            <a:r>
              <a:rPr lang="en-US" altLang="en-US" sz="1200" dirty="0">
                <a:latin typeface="Arial" pitchFamily="34" charset="0"/>
                <a:ea typeface="ＭＳ Ｐゴシック" pitchFamily="34" charset="-128"/>
              </a:rPr>
              <a:t> and undervalue the qualities of other groups.</a:t>
            </a:r>
          </a:p>
          <a:p>
            <a:pPr defTabSz="457200">
              <a:lnSpc>
                <a:spcPct val="80000"/>
              </a:lnSpc>
            </a:pPr>
            <a:r>
              <a:rPr lang="en-US" altLang="en-US" sz="1200" dirty="0">
                <a:latin typeface="Arial" pitchFamily="34" charset="0"/>
                <a:ea typeface="ＭＳ Ｐゴシック" pitchFamily="34" charset="-128"/>
              </a:rPr>
              <a:t>		b) Today, young African Americans and Latinos are more likely to obtain diplomas and higher education degrees, as well as live longer, than they were just a generation ago.</a:t>
            </a:r>
          </a:p>
          <a:p>
            <a:pPr defTabSz="457200">
              <a:lnSpc>
                <a:spcPct val="80000"/>
              </a:lnSpc>
            </a:pPr>
            <a:r>
              <a:rPr lang="en-US" altLang="en-US" sz="1200" dirty="0">
                <a:latin typeface="Arial" pitchFamily="34" charset="0"/>
                <a:ea typeface="ＭＳ Ｐゴシック" pitchFamily="34" charset="-128"/>
              </a:rPr>
              <a:t>		c) They are also more likely to achieve middle-class status, with a comfortable income and home ownership.</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3) People in North America are increasingly concerned about whether they appear prejudiced and are more likely than ever to say that racism is a problem.</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Some may be disguising their true feelings and other may be unaware of their own subtle prejudices.</a:t>
            </a:r>
          </a:p>
          <a:p>
            <a:pPr defTabSz="457200">
              <a:lnSpc>
                <a:spcPct val="80000"/>
              </a:lnSpc>
            </a:pPr>
            <a:r>
              <a:rPr lang="en-US" altLang="en-US" sz="1200" dirty="0">
                <a:latin typeface="Arial" pitchFamily="34" charset="0"/>
                <a:ea typeface="ＭＳ Ｐゴシック" pitchFamily="34" charset="-128"/>
              </a:rPr>
              <a:t>		a) For example, researchers have found subtle but very reliable differences in facial expressions and brain activity when participants (both Black and White) looked at Black versus White faces, even among those who express little or no prejudice.</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4) Over 30 years of records of police encounters show that police use more aggressive techniques on minority suspects than White suspects.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In fact, Black suspects have historically been five times more likely to die in police confrontations than White suspects.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5) In sum, even if one abhors prejudice, he or she may implicitly hold the stereotypes that lead to prejudice and discrimination.</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Even stereotypes that sound nice on the surface can simply cover up subtle forms of discrimination.</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6) Prejudice research has examined explicit and implicit prejudice.</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Measures of brain activity reveal the battle between implicit and explicit processes. Over very short amounts of time, exposure to White or Black faces activates implicit processes such as described above, indicating a racially biased pattern of processing. However, over longer periods of time, such as 30 seconds, brain activity shifts, showing heightened activity in the prefrontal cortex. This area relates to the control of emotions and abstract thinking, consistent with a neurological effort to bring values into one’s mind in order to control emotional reactions.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13136635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The first examples that come to mind when stereotyping a group are usually based on negative characteristics.</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However, there are also “well-intentioned” stereotypes.</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Psychologists have pointed out that even well-intended stereotypes place restrictions on an individual’s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For example, there is a dated saying that women are “the fairer sex."</a:t>
            </a:r>
          </a:p>
          <a:p>
            <a:pPr defTabSz="457200"/>
            <a:r>
              <a:rPr lang="en-US" altLang="en-US" dirty="0">
                <a:latin typeface="Arial" pitchFamily="34" charset="0"/>
                <a:ea typeface="ＭＳ Ｐゴシック" pitchFamily="34" charset="-128"/>
              </a:rPr>
              <a:t>		a) Because women are considered “virtuous,” they are held to different sexual standards than men, and they may be seen as dependent on men for money and protection.</a:t>
            </a:r>
          </a:p>
          <a:p>
            <a:pPr defTabSz="457200"/>
            <a:r>
              <a:rPr lang="en-US" altLang="en-US" dirty="0">
                <a:latin typeface="Arial" pitchFamily="34" charset="0"/>
                <a:ea typeface="ＭＳ Ｐゴシック" pitchFamily="34" charset="-128"/>
              </a:rPr>
              <a:t>		b) Further, women may be hindered in careers that call for assertive and sometimes aggressive </a:t>
            </a:r>
            <a:r>
              <a:rPr lang="en-US" altLang="en-US" dirty="0" err="1">
                <a:latin typeface="Arial" pitchFamily="34" charset="0"/>
                <a:ea typeface="ＭＳ Ｐゴシック" pitchFamily="34" charset="-128"/>
              </a:rPr>
              <a:t>behaviours</a:t>
            </a:r>
            <a:r>
              <a:rPr lang="en-US" altLang="en-US" dirty="0">
                <a:latin typeface="Arial" pitchFamily="34" charset="0"/>
                <a:ea typeface="ＭＳ Ｐゴシック" pitchFamily="34" charset="-128"/>
              </a:rPr>
              <a:t> (e.g., running a major corporation) because the “fairer sex” stereotype is pervasive in the organization.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938016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What do we know about measuring prejudice?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Some people may conceal their prejudice to be politically correct and others may harbor prejudice but not realize it. Explicit prejudice occurs when individuals confess to or openly demonstrate their stereotypes. Implicit prejudice includes forms of stereotyping and prejudice that are kept silent, either intentionally or because individuals are unaware of their own prejudices.</a:t>
            </a:r>
          </a:p>
          <a:p>
            <a:pPr defTabSz="457200">
              <a:lnSpc>
                <a:spcPct val="80000"/>
              </a:lnSpc>
            </a:pPr>
            <a:r>
              <a:rPr lang="en-US" altLang="en-US" sz="1200" dirty="0">
                <a:latin typeface="Arial" pitchFamily="34" charset="0"/>
                <a:ea typeface="ＭＳ Ｐゴシック" pitchFamily="34" charset="-128"/>
              </a:rPr>
              <a:t>		a) To help measure each of these possibilities, psychologists have distinguished between measures of explicit and implicit prejudice.</a:t>
            </a:r>
          </a:p>
          <a:p>
            <a:pPr defTabSz="457200">
              <a:lnSpc>
                <a:spcPct val="80000"/>
              </a:lnSpc>
            </a:pPr>
            <a:r>
              <a:rPr lang="en-US" altLang="en-US" sz="1200" dirty="0">
                <a:latin typeface="Arial" pitchFamily="34" charset="0"/>
                <a:ea typeface="ＭＳ Ｐゴシック" pitchFamily="34" charset="-128"/>
              </a:rPr>
              <a:t>		b) Measuring implicit prejudice is trickier.</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a:t>
            </a:r>
            <a:r>
              <a:rPr lang="en-US" altLang="en-US" sz="1200" i="1" dirty="0">
                <a:latin typeface="Arial" pitchFamily="34" charset="0"/>
                <a:ea typeface="ＭＳ Ｐゴシック" pitchFamily="34" charset="-128"/>
              </a:rPr>
              <a:t>How can science study implicit prejudice?</a:t>
            </a:r>
            <a:endParaRPr lang="en-US" altLang="en-US" sz="1200" dirty="0">
              <a:latin typeface="Arial" pitchFamily="34" charset="0"/>
              <a:ea typeface="ＭＳ Ｐゴシック" pitchFamily="34" charset="-128"/>
            </a:endParaRPr>
          </a:p>
          <a:p>
            <a:pPr defTabSz="457200"/>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One means of measuring implicit prejudice is the </a:t>
            </a:r>
            <a:r>
              <a:rPr lang="en-US" altLang="en-US" sz="1200" b="1" i="1" dirty="0">
                <a:latin typeface="Arial" pitchFamily="34" charset="0"/>
                <a:ea typeface="ＭＳ Ｐゴシック" pitchFamily="34" charset="-128"/>
              </a:rPr>
              <a:t>Implicit Associations Test (IAT) (p. 514)</a:t>
            </a:r>
            <a:r>
              <a:rPr lang="en-US" altLang="en-US" sz="1200" dirty="0">
                <a:latin typeface="Arial" pitchFamily="34" charset="0"/>
                <a:ea typeface="ＭＳ Ｐゴシック" pitchFamily="34" charset="-128"/>
              </a:rPr>
              <a:t>.</a:t>
            </a:r>
            <a:r>
              <a:rPr lang="en-US" altLang="en-US" sz="1200" b="1" i="1" dirty="0">
                <a:latin typeface="Arial" pitchFamily="34" charset="0"/>
                <a:ea typeface="ＭＳ Ｐゴシック" pitchFamily="34" charset="-128"/>
              </a:rPr>
              <a:t> </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ii) The IAT </a:t>
            </a:r>
            <a:r>
              <a:rPr lang="en-US" altLang="en-US" sz="1200" i="1" dirty="0">
                <a:latin typeface="Arial" pitchFamily="34" charset="0"/>
                <a:ea typeface="ＭＳ Ｐゴシック" pitchFamily="34" charset="-128"/>
              </a:rPr>
              <a:t>measures how fast people respond to images or words flashed on a computer screen </a:t>
            </a:r>
            <a:r>
              <a:rPr lang="en-US" altLang="en-US" sz="1200" dirty="0">
                <a:latin typeface="Arial" pitchFamily="34" charset="0"/>
                <a:ea typeface="ＭＳ Ｐゴシック" pitchFamily="34" charset="-128"/>
              </a:rPr>
              <a:t>using two fingers and two computer buttons (Figure 13.5).</a:t>
            </a:r>
          </a:p>
          <a:p>
            <a:pPr defTabSz="457200">
              <a:lnSpc>
                <a:spcPct val="80000"/>
              </a:lnSpc>
            </a:pPr>
            <a:r>
              <a:rPr lang="en-US" altLang="en-US" sz="1200" dirty="0">
                <a:latin typeface="Arial" pitchFamily="34" charset="0"/>
                <a:ea typeface="ＭＳ Ｐゴシック" pitchFamily="34" charset="-128"/>
              </a:rPr>
              <a:t>		a) In round I, one key represents two ideas: Caucasians and positive words (e.g., </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peace</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 and the other key represents: Black individuals and negative words (e.g., </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pain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 or </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war</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a:t>
            </a:r>
          </a:p>
          <a:p>
            <a:pPr defTabSz="457200">
              <a:lnSpc>
                <a:spcPct val="80000"/>
              </a:lnSpc>
            </a:pPr>
            <a:r>
              <a:rPr lang="en-US" altLang="en-US" sz="1200" dirty="0">
                <a:latin typeface="Arial" pitchFamily="34" charset="0"/>
                <a:ea typeface="ＭＳ Ｐゴシック" pitchFamily="34" charset="-128"/>
              </a:rPr>
              <a:t>		b) With these associations, it takes an average of 800 milliseconds (four-fifths of a second) to press the correct button.</a:t>
            </a:r>
          </a:p>
          <a:p>
            <a:pPr defTabSz="457200">
              <a:lnSpc>
                <a:spcPct val="80000"/>
              </a:lnSpc>
            </a:pPr>
            <a:r>
              <a:rPr lang="en-US" altLang="en-US" sz="1200" dirty="0">
                <a:latin typeface="Arial" pitchFamily="34" charset="0"/>
                <a:ea typeface="ＭＳ Ｐゴシック" pitchFamily="34" charset="-128"/>
              </a:rPr>
              <a:t>		c) Round II rearranges the associations: White and bad vs. Black and good.</a:t>
            </a:r>
          </a:p>
          <a:p>
            <a:pPr defTabSz="457200">
              <a:lnSpc>
                <a:spcPct val="80000"/>
              </a:lnSpc>
            </a:pPr>
            <a:r>
              <a:rPr lang="en-US" altLang="en-US" sz="1200" dirty="0">
                <a:latin typeface="Arial" pitchFamily="34" charset="0"/>
                <a:ea typeface="ＭＳ Ｐゴシック" pitchFamily="34" charset="-128"/>
              </a:rPr>
              <a:t>		d) In this situation, subjects took 1015 milliseconds to press the correct button, or more than one-fifth of a second longer than in round 1.</a:t>
            </a:r>
          </a:p>
          <a:p>
            <a:pPr defTabSz="457200">
              <a:lnSpc>
                <a:spcPct val="80000"/>
              </a:lnSpc>
            </a:pPr>
            <a:r>
              <a:rPr lang="en-US" altLang="en-US" sz="1200" dirty="0">
                <a:latin typeface="Arial" pitchFamily="34" charset="0"/>
                <a:ea typeface="ＭＳ Ｐゴシック" pitchFamily="34" charset="-128"/>
              </a:rPr>
              <a:t>	iii) Researchers reason that our racial schemas associate more negativity with Blacks than with Whites, which would explain why it takes people longer to respond to Black/positive than Black/negative pairings.</a:t>
            </a:r>
          </a:p>
          <a:p>
            <a:pPr defTabSz="457200">
              <a:lnSpc>
                <a:spcPct val="80000"/>
              </a:lnSpc>
            </a:pPr>
            <a:r>
              <a:rPr lang="en-US" altLang="en-US" sz="1200" dirty="0">
                <a:latin typeface="Arial" pitchFamily="34" charset="0"/>
                <a:ea typeface="ＭＳ Ｐゴシック" pitchFamily="34" charset="-128"/>
              </a:rPr>
              <a:t>		a) Thus, even if those associations are </a:t>
            </a:r>
            <a:r>
              <a:rPr lang="en-US" altLang="en-US" sz="1200" i="1" dirty="0">
                <a:latin typeface="Arial" pitchFamily="34" charset="0"/>
                <a:ea typeface="ＭＳ Ｐゴシック" pitchFamily="34" charset="-128"/>
              </a:rPr>
              <a:t>implicit</a:t>
            </a:r>
            <a:r>
              <a:rPr lang="en-US" altLang="en-US" sz="1200" dirty="0">
                <a:latin typeface="Arial" pitchFamily="34" charset="0"/>
                <a:ea typeface="ＭＳ Ｐゴシック" pitchFamily="34" charset="-128"/>
              </a:rPr>
              <a:t>—even if the individual is not aware of those associations—they still affect the participants’ responses.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795208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lnSpc>
                <a:spcPct val="80000"/>
              </a:lnSpc>
            </a:pPr>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What do we know about measuring prejudice?</a:t>
            </a:r>
            <a:endParaRPr lang="en-US" altLang="en-US" dirty="0">
              <a:latin typeface="Arial" pitchFamily="34" charset="0"/>
              <a:ea typeface="ＭＳ Ｐゴシック" pitchFamily="34" charset="-128"/>
            </a:endParaRPr>
          </a:p>
          <a:p>
            <a:pPr defTabSz="465887">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Some people may conceal their prejudice to be politically correct and others may harbor prejudice but not realize it. Explicit prejudice occurs when individuals confess to or openly demonstrate their stereotypes. Implicit prejudice includes forms of stereotyping and prejudice that are kept silent, either intentionally or because individuals are unaware of their own prejudices.</a:t>
            </a:r>
          </a:p>
          <a:p>
            <a:pPr defTabSz="465887">
              <a:lnSpc>
                <a:spcPct val="80000"/>
              </a:lnSpc>
            </a:pPr>
            <a:r>
              <a:rPr lang="en-US" altLang="en-US" dirty="0">
                <a:latin typeface="Arial" pitchFamily="34" charset="0"/>
                <a:ea typeface="ＭＳ Ｐゴシック" pitchFamily="34" charset="-128"/>
              </a:rPr>
              <a:t>		a) To help measure each of these possibilities, psychologists have distinguished between measures of explicit and implicit prejudice.</a:t>
            </a:r>
          </a:p>
          <a:p>
            <a:pPr defTabSz="465887">
              <a:lnSpc>
                <a:spcPct val="80000"/>
              </a:lnSpc>
            </a:pPr>
            <a:r>
              <a:rPr lang="en-US" altLang="en-US" dirty="0">
                <a:latin typeface="Arial" pitchFamily="34" charset="0"/>
                <a:ea typeface="ＭＳ Ｐゴシック" pitchFamily="34" charset="-128"/>
              </a:rPr>
              <a:t>		b) Measuring implicit prejudice is trickier.</a:t>
            </a:r>
          </a:p>
          <a:p>
            <a:pPr defTabSz="465887">
              <a:lnSpc>
                <a:spcPct val="80000"/>
              </a:lnSpc>
            </a:pPr>
            <a:r>
              <a:rPr lang="en-US" altLang="en-US" dirty="0">
                <a:latin typeface="Arial" pitchFamily="34" charset="0"/>
                <a:ea typeface="ＭＳ Ｐゴシック" pitchFamily="34" charset="-128"/>
              </a:rPr>
              <a:t> </a:t>
            </a:r>
          </a:p>
          <a:p>
            <a:pPr defTabSz="465887">
              <a:lnSpc>
                <a:spcPct val="80000"/>
              </a:lnSpc>
            </a:pPr>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How can science study implicit prejudice?</a:t>
            </a:r>
            <a:endParaRPr lang="en-US" altLang="en-US" dirty="0">
              <a:latin typeface="Arial" pitchFamily="34" charset="0"/>
              <a:ea typeface="ＭＳ Ｐゴシック" pitchFamily="34" charset="-128"/>
            </a:endParaRPr>
          </a:p>
          <a:p>
            <a:pPr defTabSz="465887"/>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One means of measuring implicit prejudice is the </a:t>
            </a:r>
            <a:r>
              <a:rPr lang="en-US" altLang="en-US" b="1" i="1" dirty="0">
                <a:latin typeface="Arial" pitchFamily="34" charset="0"/>
                <a:ea typeface="ＭＳ Ｐゴシック" pitchFamily="34" charset="-128"/>
              </a:rPr>
              <a:t>Implicit Associations Test (IAT) (p. 559)</a:t>
            </a:r>
            <a:r>
              <a:rPr lang="en-US" altLang="en-US" dirty="0">
                <a:latin typeface="Arial" pitchFamily="34" charset="0"/>
                <a:ea typeface="ＭＳ Ｐゴシック" pitchFamily="34" charset="-128"/>
              </a:rPr>
              <a:t>.</a:t>
            </a:r>
            <a:r>
              <a:rPr lang="en-US" altLang="en-US" b="1" i="1" dirty="0">
                <a:latin typeface="Arial" pitchFamily="34" charset="0"/>
                <a:ea typeface="ＭＳ Ｐゴシック" pitchFamily="34" charset="-128"/>
              </a:rPr>
              <a:t> </a:t>
            </a:r>
            <a:endParaRPr lang="en-US" altLang="en-US" dirty="0">
              <a:latin typeface="Arial" pitchFamily="34" charset="0"/>
              <a:ea typeface="ＭＳ Ｐゴシック" pitchFamily="34" charset="-128"/>
            </a:endParaRPr>
          </a:p>
          <a:p>
            <a:pPr defTabSz="465887">
              <a:lnSpc>
                <a:spcPct val="80000"/>
              </a:lnSpc>
            </a:pPr>
            <a:r>
              <a:rPr lang="en-US" altLang="en-US" dirty="0">
                <a:latin typeface="Arial" pitchFamily="34" charset="0"/>
                <a:ea typeface="ＭＳ Ｐゴシック" pitchFamily="34" charset="-128"/>
              </a:rPr>
              <a:t>	ii) The IAT measures how fast people respond to images or words flashed on a computer screen using two fingers and two computer buttons (Figure 13.4).</a:t>
            </a:r>
          </a:p>
          <a:p>
            <a:pPr defTabSz="465887">
              <a:lnSpc>
                <a:spcPct val="80000"/>
              </a:lnSpc>
            </a:pPr>
            <a:r>
              <a:rPr lang="en-US" altLang="en-US" dirty="0">
                <a:latin typeface="Arial" pitchFamily="34" charset="0"/>
                <a:ea typeface="ＭＳ Ｐゴシック" pitchFamily="34" charset="-128"/>
              </a:rPr>
              <a:t>		a) In round I, one key represents two ideas: Caucasians and positive words (e.g.,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peace</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and the other key represents: Black individuals and negative words (e.g.,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pain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or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war</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a:t>
            </a:r>
          </a:p>
          <a:p>
            <a:pPr defTabSz="465887">
              <a:lnSpc>
                <a:spcPct val="80000"/>
              </a:lnSpc>
            </a:pPr>
            <a:r>
              <a:rPr lang="en-US" altLang="en-US" dirty="0">
                <a:latin typeface="Arial" pitchFamily="34" charset="0"/>
                <a:ea typeface="ＭＳ Ｐゴシック" pitchFamily="34" charset="-128"/>
              </a:rPr>
              <a:t>		b) With these associations, it takes an average of 800 milliseconds (four-fifths of a second) to press the correct button.</a:t>
            </a:r>
          </a:p>
          <a:p>
            <a:pPr defTabSz="465887">
              <a:lnSpc>
                <a:spcPct val="80000"/>
              </a:lnSpc>
            </a:pPr>
            <a:r>
              <a:rPr lang="en-US" altLang="en-US" dirty="0">
                <a:latin typeface="Arial" pitchFamily="34" charset="0"/>
                <a:ea typeface="ＭＳ Ｐゴシック" pitchFamily="34" charset="-128"/>
              </a:rPr>
              <a:t>		c) Round II rearranges the associations: White and bad vs. Black and good.</a:t>
            </a:r>
          </a:p>
          <a:p>
            <a:pPr defTabSz="465887">
              <a:lnSpc>
                <a:spcPct val="80000"/>
              </a:lnSpc>
            </a:pPr>
            <a:r>
              <a:rPr lang="en-US" altLang="en-US" dirty="0">
                <a:latin typeface="Arial" pitchFamily="34" charset="0"/>
                <a:ea typeface="ＭＳ Ｐゴシック" pitchFamily="34" charset="-128"/>
              </a:rPr>
              <a:t>		d) In this situation, subjects took 1015 milliseconds to press the correct button, or more than one-fifth of a second longer than in round 1.</a:t>
            </a:r>
          </a:p>
          <a:p>
            <a:pPr defTabSz="465887">
              <a:lnSpc>
                <a:spcPct val="80000"/>
              </a:lnSpc>
            </a:pPr>
            <a:r>
              <a:rPr lang="en-US" altLang="en-US" dirty="0">
                <a:latin typeface="Arial" pitchFamily="34" charset="0"/>
                <a:ea typeface="ＭＳ Ｐゴシック" pitchFamily="34" charset="-128"/>
              </a:rPr>
              <a:t>	iii) Researchers reason that our racial schemas associate more negativity with Blacks than with Whites, which would explain why it takes people longer to respond to Black/positive than Black/negative pairings.</a:t>
            </a:r>
          </a:p>
          <a:p>
            <a:pPr defTabSz="465887">
              <a:lnSpc>
                <a:spcPct val="80000"/>
              </a:lnSpc>
            </a:pPr>
            <a:r>
              <a:rPr lang="en-US" altLang="en-US" dirty="0">
                <a:latin typeface="Arial" pitchFamily="34" charset="0"/>
                <a:ea typeface="ＭＳ Ｐゴシック" pitchFamily="34" charset="-128"/>
              </a:rPr>
              <a:t>		a) Thus, even if those associations are </a:t>
            </a:r>
            <a:r>
              <a:rPr lang="en-US" altLang="en-US" i="1" dirty="0">
                <a:latin typeface="Arial" pitchFamily="34" charset="0"/>
                <a:ea typeface="ＭＳ Ｐゴシック" pitchFamily="34" charset="-128"/>
              </a:rPr>
              <a:t>implicit</a:t>
            </a:r>
            <a:r>
              <a:rPr lang="en-US" altLang="en-US" dirty="0">
                <a:latin typeface="Arial" pitchFamily="34" charset="0"/>
                <a:ea typeface="ＭＳ Ｐゴシック" pitchFamily="34" charset="-128"/>
              </a:rPr>
              <a:t>—even if the individual is not aware of those associations—they still affect the participants’ responses.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4011192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r>
              <a:rPr lang="en-US" altLang="en-US" dirty="0">
                <a:latin typeface="Arial" pitchFamily="34" charset="0"/>
                <a:ea typeface="ＭＳ Ｐゴシック" pitchFamily="34" charset="-128"/>
              </a:rPr>
              <a:t>1) Can we critically evaluate this evidence?</a:t>
            </a:r>
          </a:p>
          <a:p>
            <a:pPr defTabSz="465887"/>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Although the IAT produces reliable results, some psychologists question the validity.</a:t>
            </a:r>
          </a:p>
          <a:p>
            <a:pPr defTabSz="465887"/>
            <a:r>
              <a:rPr lang="en-US" altLang="en-US" dirty="0">
                <a:latin typeface="Arial" pitchFamily="34" charset="0"/>
                <a:ea typeface="ＭＳ Ｐゴシック" pitchFamily="34" charset="-128"/>
              </a:rPr>
              <a:t>		a) Its developers point to the repeated findings that show consistent trends indicating favoritism toward the </a:t>
            </a:r>
            <a:r>
              <a:rPr lang="en-US" altLang="en-US" dirty="0" err="1">
                <a:latin typeface="Arial" pitchFamily="34" charset="0"/>
                <a:ea typeface="ＭＳ Ｐゴシック" pitchFamily="34" charset="-128"/>
              </a:rPr>
              <a:t>ingroup</a:t>
            </a:r>
            <a:r>
              <a:rPr lang="en-US" altLang="en-US" dirty="0">
                <a:latin typeface="Arial" pitchFamily="34" charset="0"/>
                <a:ea typeface="ＭＳ Ｐゴシック" pitchFamily="34" charset="-128"/>
              </a:rPr>
              <a:t> and bias against the outgroup.</a:t>
            </a:r>
          </a:p>
          <a:p>
            <a:pPr defTabSz="465887"/>
            <a:r>
              <a:rPr lang="en-US" altLang="en-US" dirty="0">
                <a:latin typeface="Arial" pitchFamily="34" charset="0"/>
                <a:ea typeface="ＭＳ Ｐゴシック" pitchFamily="34" charset="-128"/>
              </a:rPr>
              <a:t>		b) Others argue the IAT is actually measuring what an individual knows about stereotypes rather than what he or she believes is true.</a:t>
            </a:r>
          </a:p>
          <a:p>
            <a:pPr defTabSz="465887"/>
            <a:r>
              <a:rPr lang="en-US" altLang="en-US" dirty="0">
                <a:latin typeface="Arial" pitchFamily="34" charset="0"/>
                <a:ea typeface="ＭＳ Ｐゴシック" pitchFamily="34" charset="-128"/>
              </a:rPr>
              <a:t>	ii) However, just knowing about a stereotypes doesn’t mean an individual believes it, uses it to judge people (prejudice), or uses the stereotype to discriminate.</a:t>
            </a:r>
          </a:p>
          <a:p>
            <a:pPr defTabSz="465887"/>
            <a:endParaRPr lang="en-US" altLang="en-US" dirty="0">
              <a:latin typeface="Arial" pitchFamily="34" charset="0"/>
              <a:ea typeface="ＭＳ Ｐゴシック" pitchFamily="34" charset="-128"/>
            </a:endParaRPr>
          </a:p>
          <a:p>
            <a:pPr defTabSz="465887"/>
            <a:r>
              <a:rPr lang="en-US" altLang="en-US" dirty="0">
                <a:latin typeface="Arial" pitchFamily="34" charset="0"/>
                <a:ea typeface="ＭＳ Ｐゴシック" pitchFamily="34" charset="-128"/>
              </a:rPr>
              <a:t>2) Why is this relevant?</a:t>
            </a:r>
          </a:p>
          <a:p>
            <a:pPr defTabSz="465887"/>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IAT has fostered a great deal of research and has been applied to at least a dozen forms of stereotyping, including stereotypes of social classes, sexual orientation, and fraternity and sorority members.</a:t>
            </a:r>
          </a:p>
          <a:p>
            <a:pPr defTabSz="465887"/>
            <a:r>
              <a:rPr lang="en-US" altLang="en-US" dirty="0">
                <a:latin typeface="Arial" pitchFamily="34" charset="0"/>
                <a:ea typeface="ＭＳ Ｐゴシック" pitchFamily="34" charset="-128"/>
              </a:rPr>
              <a:t>	ii) The results of these test suggest that implicit prejudice is more prevalent than what people are willing to express in explicit tests.</a:t>
            </a:r>
          </a:p>
          <a:p>
            <a:pPr defTabSz="465887"/>
            <a:r>
              <a:rPr lang="en-US" altLang="en-US" dirty="0">
                <a:latin typeface="Arial" pitchFamily="34" charset="0"/>
                <a:ea typeface="ＭＳ Ｐゴシック" pitchFamily="34" charset="-128"/>
              </a:rPr>
              <a:t>	iii) The IAT has also been used in clinical settings to predict how much alcohol someone is likely to consume, even when explicit measures fail to do so.</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29958026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sz="1200" dirty="0">
                <a:latin typeface="Arial" pitchFamily="34" charset="0"/>
                <a:ea typeface="ＭＳ Ｐゴシック" pitchFamily="34" charset="-128"/>
              </a:rPr>
              <a:t>1) Researchers have used video-game-like tasks to put participants in situations where they had to decide to shoot or not shoot.</a:t>
            </a:r>
          </a:p>
          <a:p>
            <a:pPr defTabSz="457200">
              <a:lnSpc>
                <a:spcPct val="9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These are split second decisions, much like the IAT.</a:t>
            </a:r>
          </a:p>
          <a:p>
            <a:pPr defTabSz="457200">
              <a:lnSpc>
                <a:spcPct val="90000"/>
              </a:lnSpc>
            </a:pPr>
            <a:r>
              <a:rPr lang="en-US" altLang="en-US" sz="1200" dirty="0">
                <a:latin typeface="Arial" pitchFamily="34" charset="0"/>
                <a:ea typeface="ＭＳ Ｐゴシック" pitchFamily="34" charset="-128"/>
              </a:rPr>
              <a:t>	ii) In these video simulations, a Figure will suddenly appear, perhaps holding a weapon or perhaps just wielding a cell phone. </a:t>
            </a:r>
          </a:p>
          <a:p>
            <a:pPr defTabSz="457200">
              <a:lnSpc>
                <a:spcPct val="90000"/>
              </a:lnSpc>
            </a:pPr>
            <a:r>
              <a:rPr lang="en-US" altLang="en-US" sz="1200" dirty="0">
                <a:latin typeface="Arial" pitchFamily="34" charset="0"/>
                <a:ea typeface="ＭＳ Ｐゴシック" pitchFamily="34" charset="-128"/>
              </a:rPr>
              <a:t>		a) It turns out that the split second of indecision in the IAT corresponds to more mistaken shootings of the innocent Black people than the innocent Whites.</a:t>
            </a: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2) It is easy to imagine the stress of a real confrontation, combined with the complexity of a real-world situation, leads to an even higher chance of a mistaken shooting occurring.</a:t>
            </a:r>
          </a:p>
          <a:p>
            <a:pPr defTabSz="457200">
              <a:lnSpc>
                <a:spcPct val="9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For example, in 1999, four New York City plainclothes police officers were patrolling a Bronx neighborhood in search of a rape suspect when they saw a lone man behaving suspiciously.</a:t>
            </a:r>
          </a:p>
          <a:p>
            <a:pPr defTabSz="457200">
              <a:lnSpc>
                <a:spcPct val="90000"/>
              </a:lnSpc>
            </a:pPr>
            <a:r>
              <a:rPr lang="en-US" altLang="en-US" sz="1200" dirty="0">
                <a:latin typeface="Arial" pitchFamily="34" charset="0"/>
                <a:ea typeface="ＭＳ Ｐゴシック" pitchFamily="34" charset="-128"/>
              </a:rPr>
              <a:t>		a) The man ducked into a vestibule of an apartment building, reaching for the door with one hand and putting the other into his pocket.</a:t>
            </a:r>
          </a:p>
          <a:p>
            <a:pPr defTabSz="457200">
              <a:lnSpc>
                <a:spcPct val="90000"/>
              </a:lnSpc>
            </a:pPr>
            <a:r>
              <a:rPr lang="en-US" altLang="en-US" sz="1200" dirty="0">
                <a:latin typeface="Arial" pitchFamily="34" charset="0"/>
                <a:ea typeface="ＭＳ Ｐゴシック" pitchFamily="34" charset="-128"/>
              </a:rPr>
              <a:t>		b) Officers feared he was reaching for a gun. One officer opened fire on the man, and the other three followed, firing a total of 41 shots, 19 of which hit the man and killed him on the spot.</a:t>
            </a:r>
          </a:p>
          <a:p>
            <a:pPr defTabSz="457200">
              <a:lnSpc>
                <a:spcPct val="90000"/>
              </a:lnSpc>
            </a:pPr>
            <a:r>
              <a:rPr lang="en-US" altLang="en-US" sz="1200" dirty="0">
                <a:latin typeface="Arial" pitchFamily="34" charset="0"/>
                <a:ea typeface="ＭＳ Ｐゴシック" pitchFamily="34" charset="-128"/>
              </a:rPr>
              <a:t>		c) The victim was a peaceful, friendly, and unarmed 24-year-old named </a:t>
            </a:r>
            <a:r>
              <a:rPr lang="en-US" altLang="en-US" sz="1200" dirty="0" err="1">
                <a:latin typeface="Arial" pitchFamily="34" charset="0"/>
                <a:ea typeface="ＭＳ Ｐゴシック" pitchFamily="34" charset="-128"/>
              </a:rPr>
              <a:t>Amadou</a:t>
            </a:r>
            <a:r>
              <a:rPr lang="en-US" altLang="en-US" sz="1200" dirty="0">
                <a:latin typeface="Arial" pitchFamily="34" charset="0"/>
                <a:ea typeface="ＭＳ Ｐゴシック" pitchFamily="34" charset="-128"/>
              </a:rPr>
              <a:t> Diallo from Guinea, West Africa.</a:t>
            </a: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3.) To combat any implicit influence of race on an officer’s decision to shoot, most law enforcement agencies require extended training of their employees.</a:t>
            </a:r>
          </a:p>
          <a:p>
            <a:pPr defTabSz="457200">
              <a:lnSpc>
                <a:spcPct val="9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For example, Denver police cadets must complete 72 hours of training related to shoot/do not shoot decisions.</a:t>
            </a:r>
          </a:p>
          <a:p>
            <a:pPr defTabSz="457200">
              <a:lnSpc>
                <a:spcPct val="90000"/>
              </a:lnSpc>
            </a:pPr>
            <a:r>
              <a:rPr lang="en-US" altLang="en-US" sz="1200" dirty="0">
                <a:latin typeface="Arial" pitchFamily="34" charset="0"/>
                <a:ea typeface="ＭＳ Ｐゴシック" pitchFamily="34" charset="-128"/>
              </a:rPr>
              <a:t>		a) Other programs use a combination of walkthrough sets, where cardboard Figures suddenly appear, and other situations with actors, some of whom are armed with foam pellet guns.</a:t>
            </a:r>
          </a:p>
          <a:p>
            <a:pPr defTabSz="457200">
              <a:lnSpc>
                <a:spcPct val="90000"/>
              </a:lnSpc>
            </a:pPr>
            <a:r>
              <a:rPr lang="en-US" altLang="en-US" sz="1200" dirty="0">
                <a:latin typeface="Arial" pitchFamily="34" charset="0"/>
                <a:ea typeface="ＭＳ Ｐゴシック" pitchFamily="34" charset="-128"/>
              </a:rPr>
              <a:t>	ii) The data show that extensive training works for police officers.</a:t>
            </a:r>
          </a:p>
          <a:p>
            <a:pPr defTabSz="457200">
              <a:lnSpc>
                <a:spcPct val="90000"/>
              </a:lnSpc>
            </a:pPr>
            <a:r>
              <a:rPr lang="en-US" altLang="en-US" sz="1200" dirty="0">
                <a:latin typeface="Arial" pitchFamily="34" charset="0"/>
                <a:ea typeface="ＭＳ Ｐゴシック" pitchFamily="34" charset="-128"/>
              </a:rPr>
              <a:t>		a) Even student volunteers in the lab can be trained to reduce shooting errors through such means.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2469008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5929027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How do we overcome implicit processes?</a:t>
            </a: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Reprogramming through practice: Research in Kerry Kawakami’s lab has shown that people’s implicit networks can be “reprogrammed” through practice. For example, people can be trained to make situational attributions for negative </a:t>
            </a:r>
            <a:r>
              <a:rPr lang="en-US" altLang="en-US" dirty="0" err="1">
                <a:latin typeface="Arial" pitchFamily="34" charset="0"/>
                <a:ea typeface="ＭＳ Ｐゴシック" pitchFamily="34" charset="-128"/>
              </a:rPr>
              <a:t>behaviours</a:t>
            </a:r>
            <a:r>
              <a:rPr lang="en-US" altLang="en-US" dirty="0">
                <a:latin typeface="Arial" pitchFamily="34" charset="0"/>
                <a:ea typeface="ＭＳ Ｐゴシック" pitchFamily="34" charset="-128"/>
              </a:rPr>
              <a:t> by stereotyped group members, thereby overcoming the fundamental attribution error; this helps to prevent people from thinking of others in stereotypic ways (Stewart et al., 2010). </a:t>
            </a:r>
          </a:p>
          <a:p>
            <a:r>
              <a:rPr lang="en-US" altLang="en-US" dirty="0">
                <a:latin typeface="Arial" pitchFamily="34" charset="0"/>
                <a:ea typeface="ＭＳ Ｐゴシック" pitchFamily="34" charset="-128"/>
              </a:rPr>
              <a:t>	ii) The </a:t>
            </a:r>
            <a:r>
              <a:rPr lang="en-US" altLang="en-US" b="1" i="1" dirty="0">
                <a:latin typeface="Arial" pitchFamily="34" charset="0"/>
                <a:ea typeface="ＭＳ Ｐゴシック" pitchFamily="34" charset="-128"/>
              </a:rPr>
              <a:t>contact hypothesis (p. 516)</a:t>
            </a:r>
            <a:r>
              <a:rPr lang="en-US" altLang="en-US" i="1" dirty="0">
                <a:latin typeface="Arial" pitchFamily="34" charset="0"/>
                <a:ea typeface="ＭＳ Ｐゴシック" pitchFamily="34" charset="-128"/>
              </a:rPr>
              <a:t> predicts that social contact between members of different groups is extremely important to overcoming prejudice </a:t>
            </a:r>
            <a:r>
              <a:rPr lang="en-US" altLang="en-US" dirty="0">
                <a:latin typeface="Arial" pitchFamily="34" charset="0"/>
                <a:ea typeface="ＭＳ Ｐゴシック" pitchFamily="34" charset="-128"/>
              </a:rPr>
              <a:t>(Allport, 1954; Pettigrew &amp; </a:t>
            </a:r>
            <a:r>
              <a:rPr lang="en-US" altLang="en-US" dirty="0" err="1">
                <a:latin typeface="Arial" pitchFamily="34" charset="0"/>
                <a:ea typeface="ＭＳ Ｐゴシック" pitchFamily="34" charset="-128"/>
              </a:rPr>
              <a:t>Tropp</a:t>
            </a:r>
            <a:r>
              <a:rPr lang="en-US" altLang="en-US" dirty="0">
                <a:latin typeface="Arial" pitchFamily="34" charset="0"/>
                <a:ea typeface="ＭＳ Ｐゴシック" pitchFamily="34" charset="-128"/>
              </a:rPr>
              <a:t>, 2006), especially if that contact occurs in settings in which the groups have equal status and power, and ideally, in which group members are cooperating on tasks or pursuing common goals.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12267048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b="1" dirty="0">
                <a:latin typeface="Arial" pitchFamily="34" charset="0"/>
                <a:ea typeface="ＭＳ Ｐゴシック" pitchFamily="34" charset="-128"/>
              </a:rPr>
              <a:t>Know</a:t>
            </a:r>
            <a:r>
              <a:rPr lang="en-US" altLang="en-US" dirty="0">
                <a:latin typeface="Arial" pitchFamily="34" charset="0"/>
                <a:ea typeface="ＭＳ Ｐゴシック" pitchFamily="34" charset="-128"/>
              </a:rPr>
              <a:t> the key terminology in the study of attitudes,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and effective communication.</a:t>
            </a:r>
            <a:endParaRPr lang="en-US" altLang="en-US" sz="900" dirty="0">
              <a:latin typeface="Arial" pitchFamily="34" charset="0"/>
              <a:ea typeface="ＭＳ Ｐゴシック" pitchFamily="34" charset="-128"/>
            </a:endParaRPr>
          </a:p>
          <a:p>
            <a:pPr lvl="1">
              <a:lnSpc>
                <a:spcPct val="80000"/>
              </a:lnSpc>
            </a:pPr>
            <a:r>
              <a:rPr lang="en-US" altLang="en-US" sz="1000" dirty="0">
                <a:latin typeface="Arial" pitchFamily="34" charset="0"/>
                <a:ea typeface="ＭＳ Ｐゴシック" pitchFamily="34" charset="-128"/>
              </a:rPr>
              <a:t>See the bold, italicized terms below.</a:t>
            </a:r>
          </a:p>
          <a:p>
            <a:pPr>
              <a:lnSpc>
                <a:spcPct val="80000"/>
              </a:lnSpc>
            </a:pPr>
            <a:r>
              <a:rPr lang="en-US" altLang="en-US"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b="1" dirty="0">
                <a:latin typeface="Arial" pitchFamily="34" charset="0"/>
                <a:ea typeface="ＭＳ Ｐゴシック" pitchFamily="34" charset="-128"/>
              </a:rPr>
              <a:t>Understand</a:t>
            </a:r>
            <a:r>
              <a:rPr lang="en-US" altLang="en-US" dirty="0">
                <a:latin typeface="Arial" pitchFamily="34" charset="0"/>
                <a:ea typeface="ＭＳ Ｐゴシック" pitchFamily="34" charset="-128"/>
              </a:rPr>
              <a:t> how </a:t>
            </a:r>
            <a:r>
              <a:rPr lang="en-US" altLang="en-US" dirty="0" err="1">
                <a:latin typeface="Arial" pitchFamily="34" charset="0"/>
                <a:ea typeface="ＭＳ Ｐゴシック" pitchFamily="34" charset="-128"/>
              </a:rPr>
              <a:t>behaviours</a:t>
            </a:r>
            <a:r>
              <a:rPr lang="en-US" altLang="en-US" dirty="0">
                <a:latin typeface="Arial" pitchFamily="34" charset="0"/>
                <a:ea typeface="ＭＳ Ｐゴシック" pitchFamily="34" charset="-128"/>
              </a:rPr>
              <a:t> influence attitudes in terms of cognitive dissonance theory.</a:t>
            </a:r>
            <a:endParaRPr lang="en-US" altLang="en-US" sz="900" dirty="0">
              <a:latin typeface="Arial" pitchFamily="34" charset="0"/>
              <a:ea typeface="ＭＳ Ｐゴシック" pitchFamily="34" charset="-128"/>
            </a:endParaRPr>
          </a:p>
          <a:p>
            <a:pPr lvl="1">
              <a:lnSpc>
                <a:spcPct val="80000"/>
              </a:lnSpc>
            </a:pPr>
            <a:r>
              <a:rPr lang="en-US" altLang="en-US" dirty="0">
                <a:latin typeface="Arial" pitchFamily="34" charset="0"/>
                <a:ea typeface="ＭＳ Ｐゴシック" pitchFamily="34" charset="-128"/>
              </a:rPr>
              <a:t>When people hold cognitions that conflict with each other, such as when they are aware that they have behaved in a way that runs counter to their beliefs or attitudes, they experience an uncomfortable state of arousal, known as cognitive dissonance. In order to reduce this dissonance, they need to change one of their conflicting cognitions, which often results in changing their attitudes in order to reflect the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they just performed. In this way, </a:t>
            </a:r>
            <a:r>
              <a:rPr lang="en-US" altLang="en-US" dirty="0" err="1">
                <a:latin typeface="Arial" pitchFamily="34" charset="0"/>
                <a:ea typeface="ＭＳ Ｐゴシック" pitchFamily="34" charset="-128"/>
              </a:rPr>
              <a:t>behaviours</a:t>
            </a:r>
            <a:r>
              <a:rPr lang="en-US" altLang="en-US" dirty="0">
                <a:latin typeface="Arial" pitchFamily="34" charset="0"/>
                <a:ea typeface="ＭＳ Ｐゴシック" pitchFamily="34" charset="-128"/>
              </a:rPr>
              <a:t> and attitudes influence each other. </a:t>
            </a:r>
          </a:p>
          <a:p>
            <a:pPr>
              <a:lnSpc>
                <a:spcPct val="80000"/>
              </a:lnSpc>
            </a:pPr>
            <a:r>
              <a:rPr lang="en-US" altLang="en-US"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altLang="en-US" b="1" dirty="0">
                <a:latin typeface="Arial" pitchFamily="34" charset="0"/>
                <a:ea typeface="ＭＳ Ｐゴシック" pitchFamily="34" charset="-128"/>
              </a:rPr>
              <a:t>Apply</a:t>
            </a:r>
            <a:r>
              <a:rPr lang="en-US" altLang="en-US" dirty="0">
                <a:latin typeface="Arial" pitchFamily="34" charset="0"/>
                <a:ea typeface="ＭＳ Ｐゴシック" pitchFamily="34" charset="-128"/>
              </a:rPr>
              <a:t> </a:t>
            </a:r>
            <a:r>
              <a:rPr lang="en-CA" sz="1200" kern="1200" dirty="0">
                <a:solidFill>
                  <a:schemeClr val="tx1"/>
                </a:solidFill>
                <a:effectLst/>
                <a:latin typeface="+mn-lt"/>
                <a:ea typeface="+mn-ea"/>
                <a:cs typeface="+mn-cs"/>
              </a:rPr>
              <a:t>your knowledge of cognitive dissonance to see how well your beliefs match your behaviours</a:t>
            </a:r>
            <a:r>
              <a:rPr lang="en-US" altLang="en-US" dirty="0">
                <a:latin typeface="Arial" pitchFamily="34" charset="0"/>
                <a:ea typeface="ＭＳ Ｐゴシック" pitchFamily="34" charset="-128"/>
              </a:rPr>
              <a:t>. </a:t>
            </a:r>
            <a:endParaRPr lang="en-US" altLang="en-US" sz="900" dirty="0">
              <a:latin typeface="Arial" pitchFamily="34" charset="0"/>
              <a:ea typeface="ＭＳ Ｐゴシック" pitchFamily="34" charset="-128"/>
            </a:endParaRPr>
          </a:p>
          <a:p>
            <a:pPr marL="457200" marR="0" lvl="1" indent="0" algn="l" defTabSz="914400" rtl="0" eaLnBrk="1" fontAlgn="auto" latinLnBrk="0" hangingPunct="1">
              <a:lnSpc>
                <a:spcPct val="8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attitudes scale in Table 13.2 was designed to illustrate how cognitive dissonance arises along with the cognitive reactions that seem to reduce the dissonance. Complete the exercise to see how well your behaviour matches your ideals</a:t>
            </a:r>
            <a:r>
              <a:rPr lang="en-US" altLang="en-US" dirty="0">
                <a:latin typeface="Arial" pitchFamily="34" charset="0"/>
                <a:ea typeface="ＭＳ Ｐゴシック" pitchFamily="34" charset="-128"/>
              </a:rPr>
              <a:t>. </a:t>
            </a:r>
          </a:p>
          <a:p>
            <a:pPr>
              <a:lnSpc>
                <a:spcPct val="80000"/>
              </a:lnSpc>
            </a:pPr>
            <a:r>
              <a:rPr lang="en-US" altLang="en-US"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b="1" dirty="0">
                <a:latin typeface="Arial" pitchFamily="34" charset="0"/>
                <a:ea typeface="ＭＳ Ｐゴシック" pitchFamily="34" charset="-128"/>
              </a:rPr>
              <a:t>Analyze</a:t>
            </a:r>
            <a:r>
              <a:rPr lang="en-US" altLang="en-US" dirty="0">
                <a:latin typeface="Arial" pitchFamily="34" charset="0"/>
                <a:ea typeface="ＭＳ Ｐゴシック" pitchFamily="34" charset="-128"/>
              </a:rPr>
              <a:t> the difficulties communicators face in trying to convince the public to take action on important social and political issues.</a:t>
            </a:r>
            <a:endParaRPr lang="en-US" altLang="en-US" sz="900" dirty="0">
              <a:latin typeface="Arial" pitchFamily="34" charset="0"/>
              <a:ea typeface="ＭＳ Ｐゴシック" pitchFamily="34" charset="-128"/>
            </a:endParaRPr>
          </a:p>
          <a:p>
            <a:pPr lvl="1">
              <a:lnSpc>
                <a:spcPct val="80000"/>
              </a:lnSpc>
            </a:pPr>
            <a:r>
              <a:rPr lang="en-US" altLang="en-US" dirty="0">
                <a:latin typeface="Arial" pitchFamily="34" charset="0"/>
                <a:ea typeface="ＭＳ Ｐゴシック" pitchFamily="34" charset="-128"/>
              </a:rPr>
              <a:t>It is a great challenge to develop persuasive messages. Consider the example of climate change. Traditionally, the environmental movement has framed its messages in ways that run counter to predominant North American values, making many people wary of environmental messages or at least likely to see them as not relevant to themselves. Furthermore, climate change is experienced as psychologically distant from the public, with consequences that people feel are generally going to be experienced by people in other parts of the world, and future generations. Climate change information is also highly technical and complex, and is abstract and statistical in nature, given that climate change is a global phenomenon that doesn’t easily boil down to specific stories about specific people. There is also inherent uncertainty in scientific research, which has made it difficult to express climate change information in a way that would seem “certain” to the public.</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2837805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The technological approach focuses on making the desired </a:t>
            </a:r>
            <a:r>
              <a:rPr lang="en-US" altLang="en-US" sz="1200" dirty="0" err="1">
                <a:latin typeface="Arial" pitchFamily="34" charset="0"/>
                <a:ea typeface="ＭＳ Ｐゴシック" pitchFamily="34" charset="-128"/>
              </a:rPr>
              <a:t>behaviour</a:t>
            </a:r>
            <a:r>
              <a:rPr lang="en-US" altLang="en-US" sz="1200" dirty="0">
                <a:latin typeface="Arial" pitchFamily="34" charset="0"/>
                <a:ea typeface="ＭＳ Ｐゴシック" pitchFamily="34" charset="-128"/>
              </a:rPr>
              <a:t> as easy as possible through changing the technologies and structures that influence the person. For example, people will have a smaller carbon footprint if there are alternative energy technologies widely available; similarly, people will be less likely to throw their litter on the ground if there are easily accessible garbage cans nearby. The idea is to get the technology right, and people will behave in the desired way. </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2) The legal approach focuses on policy change -- get the laws right and people will behave in the desired way. </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3) The economic approach focuses on financial incentives and penalties, generally through taxes and pricing -- make the ‘right’ thing to do cheaper, and the ‘wrong’ thing to do more expensive, and people will behave in the desired way. </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4) The social approach focuses on information -- get the information right, educate everybody, and people will behave in the desired way.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7258038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If you are preparing a persuasive message, understanding what is likely to connect with and have an impact on your audience is extremely important. These factors are explored by the elaboration likelihood model of persuasive communication. </a:t>
            </a:r>
          </a:p>
          <a:p>
            <a:pPr defTabSz="457200"/>
            <a:r>
              <a:rPr lang="en-US" altLang="en-US" sz="1200" dirty="0">
                <a:latin typeface="Arial" pitchFamily="34" charset="0"/>
                <a:ea typeface="ＭＳ Ｐゴシック" pitchFamily="34" charset="-128"/>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i="1"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Elaborative Likelihood Model (ELM) (p. 519) </a:t>
            </a:r>
            <a:r>
              <a:rPr lang="en-US" altLang="en-US" sz="1200" b="0" i="1" dirty="0">
                <a:latin typeface="Arial" pitchFamily="34" charset="0"/>
                <a:ea typeface="ＭＳ Ｐゴシック" pitchFamily="34" charset="-128"/>
              </a:rPr>
              <a:t>is </a:t>
            </a:r>
            <a:r>
              <a:rPr lang="en-CA" sz="1200" kern="1200" dirty="0">
                <a:solidFill>
                  <a:schemeClr val="tx1"/>
                </a:solidFill>
                <a:effectLst/>
                <a:latin typeface="+mn-lt"/>
                <a:ea typeface="+mn-ea"/>
                <a:cs typeface="+mn-cs"/>
              </a:rPr>
              <a:t>a </a:t>
            </a:r>
            <a:r>
              <a:rPr lang="en-CA" sz="1200" i="1" kern="1200" dirty="0">
                <a:solidFill>
                  <a:schemeClr val="tx1"/>
                </a:solidFill>
                <a:effectLst/>
                <a:latin typeface="+mn-lt"/>
                <a:ea typeface="+mn-ea"/>
                <a:cs typeface="+mn-cs"/>
              </a:rPr>
              <a:t>dual-process model of persuasion that predicts whether factual information or other types of information will be most influential. </a:t>
            </a:r>
            <a:endParaRPr lang="en-CA" dirty="0"/>
          </a:p>
          <a:p>
            <a:pPr defTabSz="457200">
              <a:lnSpc>
                <a:spcPct val="80000"/>
              </a:lnSpc>
            </a:pPr>
            <a:endParaRPr lang="en-US" altLang="en-US" sz="1200" dirty="0">
              <a:latin typeface="Arial" pitchFamily="34" charset="0"/>
              <a:ea typeface="ＭＳ Ｐゴシック" pitchFamily="34" charset="-128"/>
            </a:endParaRPr>
          </a:p>
          <a:p>
            <a:pPr marL="0" marR="0" lvl="0" indent="0" algn="l" defTabSz="457200" rtl="0" eaLnBrk="1" fontAlgn="auto" latinLnBrk="0" hangingPunct="1">
              <a:lnSpc>
                <a:spcPct val="80000"/>
              </a:lnSpc>
              <a:spcBef>
                <a:spcPts val="0"/>
              </a:spcBef>
              <a:spcAft>
                <a:spcPts val="0"/>
              </a:spcAft>
              <a:buClrTx/>
              <a:buSzTx/>
              <a:buFontTx/>
              <a:buNone/>
              <a:tabLst/>
              <a:defRPr/>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a:t>
            </a:r>
            <a:r>
              <a:rPr lang="en-CA" sz="1200" kern="1200" dirty="0">
                <a:solidFill>
                  <a:schemeClr val="tx1"/>
                </a:solidFill>
                <a:effectLst/>
                <a:latin typeface="+mn-lt"/>
                <a:ea typeface="+mn-ea"/>
                <a:cs typeface="+mn-cs"/>
              </a:rPr>
              <a:t>According to the ELM, two factors are important: motivation and time. When audiences have interest in the topic, they are more motivated to think rationally about it. When audiences have time to make a decision, they will also be more rational. However, if they lack either of these—motivation or time—then they almost certainly will react more intuitively. </a:t>
            </a:r>
            <a:r>
              <a:rPr lang="en-CA" dirty="0"/>
              <a:t>I</a:t>
            </a:r>
            <a:r>
              <a:rPr lang="en-US" altLang="en-US" sz="1200" dirty="0" err="1">
                <a:latin typeface="Arial" pitchFamily="34" charset="0"/>
                <a:ea typeface="ＭＳ Ｐゴシック" pitchFamily="34" charset="-128"/>
              </a:rPr>
              <a:t>nformation</a:t>
            </a:r>
            <a:r>
              <a:rPr lang="en-US" altLang="en-US" sz="1200" dirty="0">
                <a:latin typeface="Arial" pitchFamily="34" charset="0"/>
                <a:ea typeface="ＭＳ Ｐゴシック" pitchFamily="34" charset="-128"/>
              </a:rPr>
              <a:t> can appeal to people through two general routes: the central route and the peripheral route (Figure 13.7).</a:t>
            </a:r>
          </a:p>
          <a:p>
            <a:pPr marL="0" marR="0" lvl="0" indent="0" algn="l" defTabSz="457200" rtl="0" eaLnBrk="1" fontAlgn="auto" latinLnBrk="0" hangingPunct="1">
              <a:lnSpc>
                <a:spcPct val="80000"/>
              </a:lnSpc>
              <a:spcBef>
                <a:spcPts val="0"/>
              </a:spcBef>
              <a:spcAft>
                <a:spcPts val="0"/>
              </a:spcAft>
              <a:buClrTx/>
              <a:buSzTx/>
              <a:buFontTx/>
              <a:buNone/>
              <a:tabLst/>
              <a:defRPr/>
            </a:pPr>
            <a:r>
              <a:rPr lang="en-US" altLang="en-US" sz="1200" b="1" dirty="0">
                <a:latin typeface="Arial" pitchFamily="34" charset="0"/>
                <a:ea typeface="ＭＳ Ｐゴシック" pitchFamily="34" charset="-128"/>
              </a:rPr>
              <a:t>		</a:t>
            </a:r>
            <a:r>
              <a:rPr lang="en-US" altLang="en-US" sz="1200" dirty="0">
                <a:latin typeface="Arial" pitchFamily="34" charset="0"/>
                <a:ea typeface="ＭＳ Ｐゴシック" pitchFamily="34" charset="-128"/>
              </a:rPr>
              <a:t>a) The </a:t>
            </a:r>
            <a:r>
              <a:rPr lang="en-US" altLang="en-US" sz="1200" b="1" i="1" dirty="0">
                <a:latin typeface="Arial" pitchFamily="34" charset="0"/>
                <a:ea typeface="ＭＳ Ｐゴシック" pitchFamily="34" charset="-128"/>
              </a:rPr>
              <a:t>Central route to persuasion (p. 519)</a:t>
            </a:r>
            <a:r>
              <a:rPr lang="en-US" altLang="en-US" sz="1200" dirty="0">
                <a:latin typeface="Arial" pitchFamily="34" charset="0"/>
                <a:ea typeface="ＭＳ Ｐゴシック" pitchFamily="34" charset="-128"/>
              </a:rPr>
              <a:t> </a:t>
            </a:r>
            <a:r>
              <a:rPr lang="en-CA" sz="1200" kern="1200" dirty="0">
                <a:solidFill>
                  <a:schemeClr val="tx1"/>
                </a:solidFill>
                <a:effectLst/>
                <a:latin typeface="+mn-lt"/>
                <a:ea typeface="+mn-ea"/>
                <a:cs typeface="+mn-cs"/>
              </a:rPr>
              <a:t>is all about substance; </a:t>
            </a:r>
            <a:r>
              <a:rPr lang="en-CA" sz="1200" i="1" kern="1200" dirty="0">
                <a:solidFill>
                  <a:schemeClr val="tx1"/>
                </a:solidFill>
                <a:effectLst/>
                <a:latin typeface="+mn-lt"/>
                <a:ea typeface="+mn-ea"/>
                <a:cs typeface="+mn-cs"/>
              </a:rPr>
              <a:t>it focuses on facts, logic, and the content of a message in order to persuade. </a:t>
            </a:r>
            <a:r>
              <a:rPr lang="en-US" altLang="en-US" sz="1200" dirty="0">
                <a:latin typeface="Arial" pitchFamily="34" charset="0"/>
                <a:ea typeface="ＭＳ Ｐゴシック" pitchFamily="34" charset="-128"/>
              </a:rPr>
              <a:t>If the message is sufficiently compelling, people will be convinced, internalizing the message as something they believe in. As a result, any attitude or belief change which occurs through the central route is usually strong and long-lasting. </a:t>
            </a:r>
          </a:p>
          <a:p>
            <a:pPr marL="0" marR="0" lvl="0" indent="0" algn="l" defTabSz="457200" rtl="0" eaLnBrk="1" fontAlgn="auto" latinLnBrk="0" hangingPunct="1">
              <a:lnSpc>
                <a:spcPct val="80000"/>
              </a:lnSpc>
              <a:spcBef>
                <a:spcPts val="0"/>
              </a:spcBef>
              <a:spcAft>
                <a:spcPts val="0"/>
              </a:spcAft>
              <a:buClrTx/>
              <a:buSzTx/>
              <a:buFontTx/>
              <a:buNone/>
              <a:tabLst/>
              <a:defRPr/>
            </a:pPr>
            <a:r>
              <a:rPr lang="en-US" altLang="en-US" sz="1200" b="1" dirty="0">
                <a:latin typeface="Arial" pitchFamily="34" charset="0"/>
                <a:ea typeface="ＭＳ Ｐゴシック" pitchFamily="34" charset="-128"/>
              </a:rPr>
              <a:t>		</a:t>
            </a:r>
            <a:r>
              <a:rPr lang="en-US" altLang="en-US" sz="1200" dirty="0">
                <a:latin typeface="Arial" pitchFamily="34" charset="0"/>
                <a:ea typeface="ＭＳ Ｐゴシック" pitchFamily="34" charset="-128"/>
              </a:rPr>
              <a:t>b) The </a:t>
            </a:r>
            <a:r>
              <a:rPr lang="en-US" altLang="en-US" sz="1200" b="1" i="1" dirty="0">
                <a:latin typeface="Arial" pitchFamily="34" charset="0"/>
                <a:ea typeface="ＭＳ Ｐゴシック" pitchFamily="34" charset="-128"/>
              </a:rPr>
              <a:t>Peripheral route to persuasion (p. 519) </a:t>
            </a:r>
            <a:r>
              <a:rPr lang="en-CA" sz="1200" i="1" kern="1200" dirty="0">
                <a:solidFill>
                  <a:schemeClr val="tx1"/>
                </a:solidFill>
                <a:effectLst/>
                <a:latin typeface="+mn-lt"/>
                <a:ea typeface="+mn-ea"/>
                <a:cs typeface="+mn-cs"/>
              </a:rPr>
              <a:t>focuses on features of the issue or presentation that are not factual. </a:t>
            </a:r>
            <a:r>
              <a:rPr lang="en-US" altLang="en-US" sz="1200" dirty="0">
                <a:latin typeface="Arial" pitchFamily="34" charset="0"/>
                <a:ea typeface="ＭＳ Ｐゴシック" pitchFamily="34" charset="-128"/>
              </a:rPr>
              <a:t>When taking the peripheral route it’s all about style, not substance. Although persuasion is typically not as powerful through the peripheral route, it is nevertheless often a superior route through which to reach people, in part because it’s so much easier. Even though people may not be paying much attention or may not really care about your issue, they can be convinced through the peripheral route.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sz="1200" dirty="0">
              <a:latin typeface="Arial" pitchFamily="34" charset="0"/>
              <a:ea typeface="ＭＳ Ｐゴシック" pitchFamily="34" charset="-128"/>
            </a:endParaRPr>
          </a:p>
          <a:p>
            <a:r>
              <a:rPr lang="en-CA" sz="1200" b="0" kern="1200" dirty="0">
                <a:solidFill>
                  <a:schemeClr val="tx1"/>
                </a:solidFill>
                <a:effectLst/>
                <a:latin typeface="+mn-lt"/>
                <a:ea typeface="+mn-ea"/>
                <a:cs typeface="+mn-cs"/>
              </a:rPr>
              <a:t>Long Description:</a:t>
            </a:r>
            <a:endParaRPr lang="en-IN" sz="1200" b="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illustration shows the silhouettes of a man and a woman. The persuasion routes explained are as follows.</a:t>
            </a:r>
            <a:endParaRPr lang="en-IN"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Central route (information): A straight arrow labelled “Direct” from the woman to the man </a:t>
            </a:r>
            <a:endParaRPr lang="en-IN"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Peripheral route (foot in the door): A curved arrow labelled “Indirect” from the woman to the man</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22262455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Getting your audience to pay close attention to your argument is essential; in order to do that, you have two key factors to work with: motivation and opportunity. People will be more likely to process information through the central route when they are highly motivated, and when they have the knowledge or expertise to understand the information. The central route is also more effective when people have sufficient time and freedom from distraction, and when the information is not overwhelmingly complex relative to their knowledge.</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2) </a:t>
            </a:r>
            <a:r>
              <a:rPr lang="en-US" altLang="en-US" sz="1200" b="1" dirty="0">
                <a:latin typeface="Arial" pitchFamily="34" charset="0"/>
                <a:ea typeface="ＭＳ Ｐゴシック" pitchFamily="34" charset="-128"/>
              </a:rPr>
              <a:t>Make it personal</a:t>
            </a:r>
            <a:r>
              <a:rPr lang="en-US" altLang="en-US" sz="1200" dirty="0">
                <a:latin typeface="Arial" pitchFamily="34" charset="0"/>
                <a:ea typeface="ＭＳ Ｐゴシック" pitchFamily="34" charset="-128"/>
              </a:rPr>
              <a:t>: Interestingly, it can be very easy to make information self-relevant, as simple as shifting from describing something to a person to getting them to imagine themselves in the situation. Compare the following two statements: “Making a message self-relevant is very important…blah blah blah.” versus “Imagine for a moment that your friend has some juicy, scandalous gossip….” Crafting effective communications involves a subtle consideration of nuances such as this rewording that can make a message more personally engaging.</a:t>
            </a:r>
          </a:p>
          <a:p>
            <a:pPr defTabSz="457200">
              <a:lnSpc>
                <a:spcPct val="80000"/>
              </a:lnSpc>
            </a:pPr>
            <a:endParaRPr lang="en-US" altLang="en-US" sz="1200" dirty="0">
              <a:latin typeface="Arial" pitchFamily="34" charset="0"/>
              <a:ea typeface="ＭＳ Ｐゴシック" pitchFamily="34" charset="-128"/>
            </a:endParaRPr>
          </a:p>
          <a:p>
            <a:pPr marL="0" marR="0" lvl="0" indent="0" algn="l" defTabSz="457200" rtl="0" eaLnBrk="1" fontAlgn="auto" latinLnBrk="0" hangingPunct="1">
              <a:lnSpc>
                <a:spcPct val="80000"/>
              </a:lnSpc>
              <a:spcBef>
                <a:spcPts val="0"/>
              </a:spcBef>
              <a:spcAft>
                <a:spcPts val="0"/>
              </a:spcAft>
              <a:buClrTx/>
              <a:buSzTx/>
              <a:buFontTx/>
              <a:buNone/>
              <a:tabLst/>
              <a:defRPr/>
            </a:pPr>
            <a:r>
              <a:rPr lang="en-US" altLang="en-US" sz="1200" b="1" i="1" dirty="0">
                <a:latin typeface="Arial" pitchFamily="34" charset="0"/>
                <a:ea typeface="ＭＳ Ｐゴシック" pitchFamily="34" charset="-128"/>
              </a:rPr>
              <a:t>	Construal Level Theory (p. 520)</a:t>
            </a:r>
            <a:r>
              <a:rPr lang="en-US" altLang="en-US" sz="1200" b="0" i="1" dirty="0">
                <a:latin typeface="Arial" pitchFamily="34" charset="0"/>
                <a:ea typeface="ＭＳ Ｐゴシック" pitchFamily="34" charset="-128"/>
              </a:rPr>
              <a:t> describes </a:t>
            </a:r>
            <a:r>
              <a:rPr lang="en-CA" sz="1200" i="1" kern="1200" dirty="0">
                <a:solidFill>
                  <a:schemeClr val="tx1"/>
                </a:solidFill>
                <a:effectLst/>
                <a:latin typeface="+mn-lt"/>
                <a:ea typeface="+mn-ea"/>
                <a:cs typeface="+mn-cs"/>
              </a:rPr>
              <a:t>how information affects us differently depending on our psychological distance from the information.</a:t>
            </a:r>
            <a:endParaRPr lang="en-CA" dirty="0"/>
          </a:p>
          <a:p>
            <a:pPr defTabSz="457200">
              <a:lnSpc>
                <a:spcPct val="80000"/>
              </a:lnSpc>
            </a:pPr>
            <a:endParaRPr lang="en-US" altLang="en-US" sz="1200" dirty="0">
              <a:latin typeface="Arial" pitchFamily="34" charset="0"/>
              <a:ea typeface="ＭＳ Ｐゴシック" pitchFamily="34" charset="-128"/>
            </a:endParaRPr>
          </a:p>
          <a:p>
            <a:pPr marL="0" marR="0" lvl="0" indent="0" algn="l" defTabSz="457200" rtl="0" eaLnBrk="1" fontAlgn="auto" latinLnBrk="0" hangingPunct="1">
              <a:lnSpc>
                <a:spcPct val="80000"/>
              </a:lnSpc>
              <a:spcBef>
                <a:spcPts val="0"/>
              </a:spcBef>
              <a:spcAft>
                <a:spcPts val="0"/>
              </a:spcAft>
              <a:buClrTx/>
              <a:buSzTx/>
              <a:buFontTx/>
              <a:buNone/>
              <a:tabLst/>
              <a:defRPr/>
            </a:pPr>
            <a:r>
              <a:rPr lang="en-CA" sz="1200" kern="1200" dirty="0">
                <a:solidFill>
                  <a:schemeClr val="tx1"/>
                </a:solidFill>
                <a:effectLst/>
                <a:latin typeface="+mn-lt"/>
                <a:ea typeface="+mn-ea"/>
                <a:cs typeface="+mn-cs"/>
              </a:rPr>
              <a:t>Information that is specific, personal, and described in terms of concrete details feels more personal, or closer to us, whereas information that is more general, impersonal, and described in more abstract terms feels less personal, or more distant. </a:t>
            </a:r>
            <a:r>
              <a:rPr lang="en-US" altLang="en-US" sz="1200" dirty="0">
                <a:latin typeface="Arial" pitchFamily="34" charset="0"/>
                <a:ea typeface="ＭＳ Ｐゴシック" pitchFamily="34" charset="-128"/>
              </a:rPr>
              <a:t>Importantly, distance depends on geography (people or places that are farther away are less personal), temporal factors (distant future or past times feel less personal), social factors (people or groups that are further removed from one's identity are less personal), how abstract the information is (abstractions are less personal than things that are specific), and the level of certainty one feels about an outcome (outcomes that are less certain are less personal).</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sz="1200" dirty="0">
              <a:latin typeface="Arial" pitchFamily="34" charset="0"/>
              <a:ea typeface="ＭＳ Ｐゴシック" pitchFamily="34" charset="-128"/>
            </a:endParaRPr>
          </a:p>
          <a:p>
            <a:r>
              <a:rPr lang="en-US" sz="1200" dirty="0">
                <a:latin typeface="Arial" pitchFamily="34" charset="0"/>
                <a:ea typeface="ＭＳ Ｐゴシック" pitchFamily="34" charset="-128"/>
              </a:rPr>
              <a:t>3) </a:t>
            </a:r>
            <a:r>
              <a:rPr lang="en-US" sz="1200" b="1" dirty="0">
                <a:latin typeface="Arial" pitchFamily="34" charset="0"/>
                <a:ea typeface="ＭＳ Ｐゴシック" pitchFamily="34" charset="-128"/>
              </a:rPr>
              <a:t>Value Appeals</a:t>
            </a:r>
            <a:r>
              <a:rPr lang="en-US" sz="1200" dirty="0">
                <a:latin typeface="Arial" pitchFamily="34" charset="0"/>
                <a:ea typeface="ＭＳ Ｐゴシック" pitchFamily="34" charset="-128"/>
              </a:rPr>
              <a:t>: </a:t>
            </a:r>
            <a:r>
              <a:rPr lang="en-CA" sz="1200" kern="1200" dirty="0">
                <a:solidFill>
                  <a:schemeClr val="tx1"/>
                </a:solidFill>
                <a:effectLst/>
                <a:latin typeface="+mn-lt"/>
                <a:ea typeface="+mn-ea"/>
                <a:cs typeface="+mn-cs"/>
              </a:rPr>
              <a:t>Audiences are much more likely to listen to a message that is framed in such a way that it seems relevant to their values. Interestingly, pro-environmental behaviours have often been framed in ways that go </a:t>
            </a:r>
            <a:r>
              <a:rPr lang="en-CA" sz="1200" i="1" kern="1200" dirty="0">
                <a:solidFill>
                  <a:schemeClr val="tx1"/>
                </a:solidFill>
                <a:effectLst/>
                <a:latin typeface="+mn-lt"/>
                <a:ea typeface="+mn-ea"/>
                <a:cs typeface="+mn-cs"/>
              </a:rPr>
              <a:t>against </a:t>
            </a:r>
            <a:r>
              <a:rPr lang="en-CA" sz="1200" kern="1200" dirty="0">
                <a:solidFill>
                  <a:schemeClr val="tx1"/>
                </a:solidFill>
                <a:effectLst/>
                <a:latin typeface="+mn-lt"/>
                <a:ea typeface="+mn-ea"/>
                <a:cs typeface="+mn-cs"/>
              </a:rPr>
              <a:t>people’s self-interest, involving trade-offs between the economy </a:t>
            </a:r>
            <a:r>
              <a:rPr lang="en-CA" sz="1200" i="1" kern="1200" dirty="0">
                <a:solidFill>
                  <a:schemeClr val="tx1"/>
                </a:solidFill>
                <a:effectLst/>
                <a:latin typeface="+mn-lt"/>
                <a:ea typeface="+mn-ea"/>
                <a:cs typeface="+mn-cs"/>
              </a:rPr>
              <a:t>or </a:t>
            </a:r>
            <a:r>
              <a:rPr lang="en-CA" sz="1200" kern="1200" dirty="0">
                <a:solidFill>
                  <a:schemeClr val="tx1"/>
                </a:solidFill>
                <a:effectLst/>
                <a:latin typeface="+mn-lt"/>
                <a:ea typeface="+mn-ea"/>
                <a:cs typeface="+mn-cs"/>
              </a:rPr>
              <a:t>the environment, jobs </a:t>
            </a:r>
            <a:r>
              <a:rPr lang="en-CA" sz="1200" i="1" kern="1200" dirty="0">
                <a:solidFill>
                  <a:schemeClr val="tx1"/>
                </a:solidFill>
                <a:effectLst/>
                <a:latin typeface="+mn-lt"/>
                <a:ea typeface="+mn-ea"/>
                <a:cs typeface="+mn-cs"/>
              </a:rPr>
              <a:t>or </a:t>
            </a:r>
            <a:r>
              <a:rPr lang="en-CA" sz="1200" kern="1200" dirty="0">
                <a:solidFill>
                  <a:schemeClr val="tx1"/>
                </a:solidFill>
                <a:effectLst/>
                <a:latin typeface="+mn-lt"/>
                <a:ea typeface="+mn-ea"/>
                <a:cs typeface="+mn-cs"/>
              </a:rPr>
              <a:t>trees, comfort and convenience </a:t>
            </a:r>
            <a:r>
              <a:rPr lang="en-CA" sz="1200" i="1" kern="1200" dirty="0">
                <a:solidFill>
                  <a:schemeClr val="tx1"/>
                </a:solidFill>
                <a:effectLst/>
                <a:latin typeface="+mn-lt"/>
                <a:ea typeface="+mn-ea"/>
                <a:cs typeface="+mn-cs"/>
              </a:rPr>
              <a:t>or </a:t>
            </a:r>
            <a:r>
              <a:rPr lang="en-CA" sz="1200" kern="1200" dirty="0">
                <a:solidFill>
                  <a:schemeClr val="tx1"/>
                </a:solidFill>
                <a:effectLst/>
                <a:latin typeface="+mn-lt"/>
                <a:ea typeface="+mn-ea"/>
                <a:cs typeface="+mn-cs"/>
              </a:rPr>
              <a:t>personal sacrifice. And as noble as it might be to sit in the dark, shivering through the winter, and eating only locally grown root vegetables while having two-minute showers once a week, these are unlikely to be the next hot behaviour trends.</a:t>
            </a:r>
            <a:endParaRPr lang="en-CA"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defTabSz="457200">
              <a:lnSpc>
                <a:spcPct val="80000"/>
              </a:lnSpc>
            </a:pPr>
            <a:endParaRPr lang="en-US" altLang="en-US" sz="1200"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41652939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What do we know about communicating about tragedy and danger?</a:t>
            </a:r>
          </a:p>
          <a:p>
            <a:pPr defTabSz="457200"/>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Many experiments have shown that information about tragedies has much more impact if it focuses on specific, concrete events and people’s experiences than if it tries to convey the sheer number of people affected and the full scope of the tragedy. This can be seen in terms of how willing people are to provide help when faced with tragic information.</a:t>
            </a:r>
          </a:p>
          <a:p>
            <a:pPr defTabSz="457200"/>
            <a:r>
              <a:rPr lang="en-US" altLang="en-US" sz="1200" dirty="0">
                <a:latin typeface="Arial" pitchFamily="34" charset="0"/>
                <a:ea typeface="ＭＳ Ｐゴシック" pitchFamily="34" charset="-128"/>
              </a:rPr>
              <a:t> </a:t>
            </a:r>
          </a:p>
          <a:p>
            <a:pPr defTabSz="457200"/>
            <a:r>
              <a:rPr lang="en-US" altLang="en-US" sz="1200" i="1"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Identifiable victim effect (p. 521)</a:t>
            </a:r>
            <a:r>
              <a:rPr lang="en-US" altLang="en-US" sz="1200" i="1" dirty="0">
                <a:latin typeface="Arial" pitchFamily="34" charset="0"/>
                <a:ea typeface="ＭＳ Ｐゴシック" pitchFamily="34" charset="-128"/>
              </a:rPr>
              <a:t> describes how people are more powerfully moved to action by the story of a single suffering person than by information about a whole group of people.</a:t>
            </a:r>
            <a:endParaRPr lang="en-US" altLang="en-US" sz="1200" dirty="0">
              <a:latin typeface="Arial" pitchFamily="34" charset="0"/>
              <a:ea typeface="ＭＳ Ｐゴシック" pitchFamily="34" charset="-128"/>
            </a:endParaRP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2)</a:t>
            </a:r>
            <a:r>
              <a:rPr lang="en-US" altLang="en-US" sz="1200" i="1" dirty="0">
                <a:latin typeface="Arial" pitchFamily="34" charset="0"/>
                <a:ea typeface="ＭＳ Ｐゴシック" pitchFamily="34" charset="-128"/>
              </a:rPr>
              <a:t> How can science explain the identifiable victim effect?</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To understand why this occurs, psychologists rely upon dual-process models (see Module 15.2) of information processing, involving two systems in the brain that process information differently.</a:t>
            </a:r>
          </a:p>
          <a:p>
            <a:pPr marL="0" marR="0" lvl="0" indent="0" algn="l" defTabSz="457200" rtl="0" eaLnBrk="1" fontAlgn="auto" latinLnBrk="0" hangingPunct="1">
              <a:lnSpc>
                <a:spcPct val="80000"/>
              </a:lnSpc>
              <a:spcBef>
                <a:spcPts val="0"/>
              </a:spcBef>
              <a:spcAft>
                <a:spcPts val="0"/>
              </a:spcAft>
              <a:buClrTx/>
              <a:buSzTx/>
              <a:buFontTx/>
              <a:buNone/>
              <a:tabLst/>
              <a:defRPr/>
            </a:pPr>
            <a:r>
              <a:rPr lang="en-US" altLang="en-US" sz="1200" dirty="0">
                <a:latin typeface="Arial" pitchFamily="34" charset="0"/>
                <a:ea typeface="ＭＳ Ｐゴシック" pitchFamily="34" charset="-128"/>
              </a:rPr>
              <a:t>		a) System 1 (Stanovich &amp; West, 2000), the </a:t>
            </a:r>
            <a:r>
              <a:rPr lang="en-US" altLang="en-US" sz="1200" b="1" i="1" dirty="0">
                <a:latin typeface="Arial" pitchFamily="34" charset="0"/>
                <a:ea typeface="ＭＳ Ｐゴシック" pitchFamily="34" charset="-128"/>
              </a:rPr>
              <a:t>Experiential System (p. 522)</a:t>
            </a:r>
            <a:r>
              <a:rPr lang="en-US" altLang="en-US" sz="1200" dirty="0">
                <a:latin typeface="Arial" pitchFamily="34" charset="0"/>
                <a:ea typeface="ＭＳ Ｐゴシック" pitchFamily="34" charset="-128"/>
              </a:rPr>
              <a:t>, </a:t>
            </a:r>
            <a:r>
              <a:rPr lang="en-CA" sz="1200" i="1" kern="1200" dirty="0">
                <a:solidFill>
                  <a:schemeClr val="tx1"/>
                </a:solidFill>
                <a:effectLst/>
                <a:latin typeface="+mn-lt"/>
                <a:ea typeface="+mn-ea"/>
                <a:cs typeface="+mn-cs"/>
              </a:rPr>
              <a:t>operates more implicitly, quickly, and intuitively and is predominantly emotional</a:t>
            </a:r>
            <a:r>
              <a:rPr lang="en-US" altLang="en-US" sz="1200" dirty="0">
                <a:latin typeface="Arial" pitchFamily="34" charset="0"/>
                <a:ea typeface="ＭＳ Ｐゴシック" pitchFamily="34" charset="-128"/>
              </a:rPr>
              <a:t>.The Experiential System responds to personal experiences, images, stories, other people’s emotions, making snap judgments based on intuitive, affective reactions to images, stories, and other people’s emotions.</a:t>
            </a:r>
          </a:p>
          <a:p>
            <a:pPr marL="0" marR="0" lvl="0" indent="0" algn="l" defTabSz="457200" rtl="0" eaLnBrk="1" fontAlgn="auto" latinLnBrk="0" hangingPunct="1">
              <a:lnSpc>
                <a:spcPct val="80000"/>
              </a:lnSpc>
              <a:spcBef>
                <a:spcPts val="0"/>
              </a:spcBef>
              <a:spcAft>
                <a:spcPts val="0"/>
              </a:spcAft>
              <a:buClrTx/>
              <a:buSzTx/>
              <a:buFontTx/>
              <a:buNone/>
              <a:tabLst/>
              <a:defRPr/>
            </a:pPr>
            <a:r>
              <a:rPr lang="en-US" altLang="en-US" sz="1200" dirty="0">
                <a:latin typeface="Arial" pitchFamily="34" charset="0"/>
                <a:ea typeface="ＭＳ Ｐゴシック" pitchFamily="34" charset="-128"/>
              </a:rPr>
              <a:t>		b) System 2, the </a:t>
            </a:r>
            <a:r>
              <a:rPr lang="en-US" altLang="en-US" sz="1200" b="1" i="1" dirty="0">
                <a:latin typeface="Arial" pitchFamily="34" charset="0"/>
                <a:ea typeface="ＭＳ Ｐゴシック" pitchFamily="34" charset="-128"/>
              </a:rPr>
              <a:t>Analytic System (p. 522)</a:t>
            </a:r>
            <a:r>
              <a:rPr lang="en-US" altLang="en-US" sz="1200" dirty="0">
                <a:latin typeface="Arial" pitchFamily="34" charset="0"/>
                <a:ea typeface="ＭＳ Ｐゴシック" pitchFamily="34" charset="-128"/>
              </a:rPr>
              <a:t>, </a:t>
            </a:r>
            <a:r>
              <a:rPr lang="en-CA" sz="1200" i="1" kern="1200" dirty="0">
                <a:solidFill>
                  <a:schemeClr val="tx1"/>
                </a:solidFill>
                <a:effectLst/>
                <a:latin typeface="+mn-lt"/>
                <a:ea typeface="+mn-ea"/>
                <a:cs typeface="+mn-cs"/>
              </a:rPr>
              <a:t>operates more at the explicit level of consciousness, is slower and more methodical, and uses logic and discursive thinking (i.e., reasoning using language) to try to understand reality</a:t>
            </a:r>
            <a:r>
              <a:rPr lang="en-CA" sz="1200" kern="1200" dirty="0">
                <a:solidFill>
                  <a:schemeClr val="tx1"/>
                </a:solidFill>
                <a:effectLst/>
                <a:latin typeface="+mn-lt"/>
                <a:ea typeface="+mn-ea"/>
                <a:cs typeface="+mn-cs"/>
              </a:rPr>
              <a:t>. The analytic system specializes in </a:t>
            </a:r>
            <a:r>
              <a:rPr lang="en-CA" sz="1200" i="1" kern="1200" dirty="0">
                <a:solidFill>
                  <a:schemeClr val="tx1"/>
                </a:solidFill>
                <a:effectLst/>
                <a:latin typeface="+mn-lt"/>
                <a:ea typeface="+mn-ea"/>
                <a:cs typeface="+mn-cs"/>
              </a:rPr>
              <a:t>understanding</a:t>
            </a:r>
            <a:r>
              <a:rPr lang="en-CA" sz="1200" kern="1200" dirty="0">
                <a:solidFill>
                  <a:schemeClr val="tx1"/>
                </a:solidFill>
                <a:effectLst/>
                <a:latin typeface="+mn-lt"/>
                <a:ea typeface="+mn-ea"/>
                <a:cs typeface="+mn-cs"/>
              </a:rPr>
              <a:t>, whereas the experiential system specializes in </a:t>
            </a:r>
            <a:r>
              <a:rPr lang="en-CA" sz="1200" i="1" kern="1200" dirty="0">
                <a:solidFill>
                  <a:schemeClr val="tx1"/>
                </a:solidFill>
                <a:effectLst/>
                <a:latin typeface="+mn-lt"/>
                <a:ea typeface="+mn-ea"/>
                <a:cs typeface="+mn-cs"/>
              </a:rPr>
              <a:t>intuition and feeling</a:t>
            </a:r>
            <a:r>
              <a:rPr lang="en-CA" sz="1200" kern="1200" dirty="0">
                <a:solidFill>
                  <a:schemeClr val="tx1"/>
                </a:solidFill>
                <a:effectLst/>
                <a:latin typeface="+mn-lt"/>
                <a:ea typeface="+mn-ea"/>
                <a:cs typeface="+mn-cs"/>
              </a:rPr>
              <a:t>. </a:t>
            </a:r>
            <a:endParaRPr lang="en-CA"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45</a:t>
            </a:fld>
            <a:endParaRPr lang="en-US" dirty="0"/>
          </a:p>
        </p:txBody>
      </p:sp>
    </p:spTree>
    <p:extLst>
      <p:ext uri="{BB962C8B-B14F-4D97-AF65-F5344CB8AC3E}">
        <p14:creationId xmlns:p14="http://schemas.microsoft.com/office/powerpoint/2010/main" val="28809502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this evidence?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Obviously, we cannot dispense with talking about statistical, abstract information if we are to communicate with each other about what is happening in the world. It therefore becomes extremely important to understand how the Experiential and Analytic systems can work together, and how to make the best use of them in crafting effective communication strategies. </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Why is this relevant?</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research is highly relevant to the challenge of motivating people to take action on major societal issues such as climate change. The basic principle for communicating in a way that motivates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change, is to personally engage the person, to reduce the psychological distance of the information.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46</a:t>
            </a:fld>
            <a:endParaRPr lang="en-US" dirty="0"/>
          </a:p>
        </p:txBody>
      </p:sp>
    </p:spTree>
    <p:extLst>
      <p:ext uri="{BB962C8B-B14F-4D97-AF65-F5344CB8AC3E}">
        <p14:creationId xmlns:p14="http://schemas.microsoft.com/office/powerpoint/2010/main" val="40117322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latin typeface="Arial" pitchFamily="34" charset="0"/>
                <a:ea typeface="ＭＳ Ｐゴシック" pitchFamily="34" charset="-128"/>
              </a:rPr>
              <a:t>1) </a:t>
            </a:r>
            <a:r>
              <a:rPr lang="en-CA" altLang="en-US" sz="1200" kern="1200" dirty="0">
                <a:solidFill>
                  <a:schemeClr val="tx1"/>
                </a:solidFill>
                <a:effectLst/>
                <a:latin typeface="+mn-lt"/>
                <a:ea typeface="+mn-ea"/>
                <a:cs typeface="+mn-cs"/>
              </a:rPr>
              <a:t>I</a:t>
            </a:r>
            <a:r>
              <a:rPr lang="en-CA" sz="1200" kern="1200" dirty="0">
                <a:solidFill>
                  <a:schemeClr val="tx1"/>
                </a:solidFill>
                <a:effectLst/>
                <a:latin typeface="+mn-lt"/>
                <a:ea typeface="+mn-ea"/>
                <a:cs typeface="+mn-cs"/>
              </a:rPr>
              <a:t>s it better to give a one-sided (potentially “preachy”) message, arguing for a specific position, or a two-sided (”flip-flopper”) appeal that acknowledges different perspectives? </a:t>
            </a:r>
            <a:endParaRPr lang="en-CA" dirty="0"/>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You might think that the one-sided message is strongest, because it’s least likely to raise doubts in the audience’s mind, but research suggests otherwise. It is actually more persuasive if you acknowledge opposing arguments than if you just preach from your own soap-box, unless your audience is unlikely to ever hear information that counters your message. As well, by giving a two-sided message, you make it more likely that your audience will see you as trustworthy and honest. But you gain in another, sneakier way as well. By bringing up, and shooting down, opposing arguments, you help your audience resist those arguments in the future. This is called attitude inoculation.</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Attitude inoculation (p. 523)</a:t>
            </a:r>
            <a:r>
              <a:rPr lang="en-US" altLang="en-US" i="1" dirty="0">
                <a:latin typeface="Arial" pitchFamily="34" charset="0"/>
                <a:ea typeface="ＭＳ Ｐゴシック" pitchFamily="34" charset="-128"/>
              </a:rPr>
              <a:t> is a strategy for strengthening attitudes and making them more resistant to change by first exposing people to a weak counter-argument and then refuting that argument.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47</a:t>
            </a:fld>
            <a:endParaRPr lang="en-US" dirty="0"/>
          </a:p>
        </p:txBody>
      </p:sp>
    </p:spTree>
    <p:extLst>
      <p:ext uri="{BB962C8B-B14F-4D97-AF65-F5344CB8AC3E}">
        <p14:creationId xmlns:p14="http://schemas.microsoft.com/office/powerpoint/2010/main" val="22193956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dirty="0">
                <a:latin typeface="Arial" pitchFamily="34" charset="0"/>
                <a:ea typeface="ＭＳ Ｐゴシック" pitchFamily="34" charset="-128"/>
              </a:rPr>
              <a:t>To be an effective communicator, you can’t ignore the peripheral route. Half a century of social psychology research has identified several powerful factors of influence.</a:t>
            </a:r>
          </a:p>
          <a:p>
            <a:pPr defTabSz="457200">
              <a:lnSpc>
                <a:spcPct val="90000"/>
              </a:lnSpc>
            </a:pP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1) </a:t>
            </a:r>
            <a:r>
              <a:rPr lang="en-US" altLang="en-US" b="1" dirty="0">
                <a:latin typeface="Arial" pitchFamily="34" charset="0"/>
                <a:ea typeface="ＭＳ Ｐゴシック" pitchFamily="34" charset="-128"/>
              </a:rPr>
              <a:t>Authority</a:t>
            </a:r>
            <a:r>
              <a:rPr lang="en-US" altLang="en-US" dirty="0">
                <a:latin typeface="Arial" pitchFamily="34" charset="0"/>
                <a:ea typeface="ＭＳ Ｐゴシック" pitchFamily="34" charset="-128"/>
              </a:rPr>
              <a:t>: The use of experts and authority Figures to deliver a message can often enhance the impact of the message. Even people who look like experts but have no real authority on a subject can be used effectively. </a:t>
            </a:r>
          </a:p>
          <a:p>
            <a:pPr defTabSz="457200">
              <a:lnSpc>
                <a:spcPct val="90000"/>
              </a:lnSpc>
            </a:pP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2) </a:t>
            </a:r>
            <a:r>
              <a:rPr lang="en-US" altLang="en-US" b="1" dirty="0">
                <a:latin typeface="Arial" pitchFamily="34" charset="0"/>
                <a:ea typeface="ＭＳ Ｐゴシック" pitchFamily="34" charset="-128"/>
              </a:rPr>
              <a:t>Liking</a:t>
            </a:r>
            <a:r>
              <a:rPr lang="en-US" altLang="en-US" dirty="0">
                <a:latin typeface="Arial" pitchFamily="34" charset="0"/>
                <a:ea typeface="ＭＳ Ｐゴシック" pitchFamily="34" charset="-128"/>
              </a:rPr>
              <a:t>: Basically, we believe people we like. Communicators who ‘connect’ with their audience are going to get their message across more effectively. Liking can be influenced by numerous factors, including attractiveness. </a:t>
            </a:r>
          </a:p>
          <a:p>
            <a:pPr defTabSz="457200">
              <a:lnSpc>
                <a:spcPct val="90000"/>
              </a:lnSpc>
            </a:pP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3) </a:t>
            </a:r>
            <a:r>
              <a:rPr lang="en-US" altLang="en-US" b="1" dirty="0">
                <a:latin typeface="Arial" pitchFamily="34" charset="0"/>
                <a:ea typeface="ＭＳ Ｐゴシック" pitchFamily="34" charset="-128"/>
              </a:rPr>
              <a:t>Social validation</a:t>
            </a:r>
            <a:r>
              <a:rPr lang="en-US" altLang="en-US" dirty="0">
                <a:latin typeface="Arial" pitchFamily="34" charset="0"/>
                <a:ea typeface="ＭＳ Ｐゴシック" pitchFamily="34" charset="-128"/>
              </a:rPr>
              <a:t>: Because humans are such a social species, we use the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of others as a guide to inform us what we should do. Conformity pressures can be a powerful tactic.</a:t>
            </a:r>
          </a:p>
          <a:p>
            <a:pPr defTabSz="457200">
              <a:lnSpc>
                <a:spcPct val="90000"/>
              </a:lnSpc>
            </a:pP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4) </a:t>
            </a:r>
            <a:r>
              <a:rPr lang="en-US" altLang="en-US" b="1" dirty="0">
                <a:latin typeface="Arial" pitchFamily="34" charset="0"/>
                <a:ea typeface="ＭＳ Ｐゴシック" pitchFamily="34" charset="-128"/>
              </a:rPr>
              <a:t>Reciprocity</a:t>
            </a:r>
            <a:r>
              <a:rPr lang="en-US" altLang="en-US" dirty="0">
                <a:latin typeface="Arial" pitchFamily="34" charset="0"/>
                <a:ea typeface="ＭＳ Ｐゴシック" pitchFamily="34" charset="-128"/>
              </a:rPr>
              <a:t>: All cultures have a strong social norm that obligates people to repay to others what they have received. If someone does you a </a:t>
            </a:r>
            <a:r>
              <a:rPr lang="en-US" altLang="en-US" dirty="0" err="1">
                <a:latin typeface="Arial" pitchFamily="34" charset="0"/>
                <a:ea typeface="ＭＳ Ｐゴシック" pitchFamily="34" charset="-128"/>
              </a:rPr>
              <a:t>favour</a:t>
            </a:r>
            <a:r>
              <a:rPr lang="en-US" altLang="en-US" dirty="0">
                <a:latin typeface="Arial" pitchFamily="34" charset="0"/>
                <a:ea typeface="ＭＳ Ｐゴシック" pitchFamily="34" charset="-128"/>
              </a:rPr>
              <a:t> you “owe them one.” This strong social norm is used by influence specialists all the time, and it can be so sneaky we often don’t realize it. Reciprocity is often used in a two-step manner called the </a:t>
            </a:r>
            <a:r>
              <a:rPr lang="en-US" altLang="en-US" b="1" i="1" dirty="0">
                <a:latin typeface="Arial" pitchFamily="34" charset="0"/>
                <a:ea typeface="ＭＳ Ｐゴシック" pitchFamily="34" charset="-128"/>
              </a:rPr>
              <a:t>door-in-the-face technique (p. 524)</a:t>
            </a:r>
            <a:r>
              <a:rPr lang="en-US" altLang="en-US" i="1" dirty="0">
                <a:latin typeface="Arial" pitchFamily="34" charset="0"/>
                <a:ea typeface="ＭＳ Ｐゴシック" pitchFamily="34" charset="-128"/>
              </a:rPr>
              <a:t>, which involves asking for something relatively big, then following with a request for something relatively small</a:t>
            </a:r>
            <a:r>
              <a:rPr lang="en-US" altLang="en-US" dirty="0">
                <a:latin typeface="Arial" pitchFamily="34" charset="0"/>
                <a:ea typeface="ＭＳ Ｐゴシック" pitchFamily="34" charset="-128"/>
              </a:rPr>
              <a:t>. The logic is that once someone has scaled back their request, you are obligated to meet them part way.</a:t>
            </a:r>
          </a:p>
          <a:p>
            <a:pPr defTabSz="457200">
              <a:lnSpc>
                <a:spcPct val="90000"/>
              </a:lnSpc>
            </a:pP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5) </a:t>
            </a:r>
            <a:r>
              <a:rPr lang="en-US" altLang="en-US" b="1" dirty="0">
                <a:latin typeface="Arial" pitchFamily="34" charset="0"/>
                <a:ea typeface="ＭＳ Ｐゴシック" pitchFamily="34" charset="-128"/>
              </a:rPr>
              <a:t>Consistency</a:t>
            </a:r>
            <a:r>
              <a:rPr lang="en-US" altLang="en-US" dirty="0">
                <a:latin typeface="Arial" pitchFamily="34" charset="0"/>
                <a:ea typeface="ＭＳ Ｐゴシック" pitchFamily="34" charset="-128"/>
              </a:rPr>
              <a:t>: One of the most powerful influence techniques, especially for long-term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change, is an old salesperson’s trick called the </a:t>
            </a:r>
            <a:r>
              <a:rPr lang="en-US" altLang="en-US" b="1" i="1" dirty="0">
                <a:latin typeface="Arial" pitchFamily="34" charset="0"/>
                <a:ea typeface="ＭＳ Ｐゴシック" pitchFamily="34" charset="-128"/>
              </a:rPr>
              <a:t>foot-in-the-door technique (p. 524)</a:t>
            </a:r>
            <a:r>
              <a:rPr lang="en-US" altLang="en-US" i="1" dirty="0">
                <a:latin typeface="Arial" pitchFamily="34" charset="0"/>
                <a:ea typeface="ＭＳ Ｐゴシック" pitchFamily="34" charset="-128"/>
              </a:rPr>
              <a:t>, which involves making a simple request followed by a more substantial request</a:t>
            </a:r>
            <a:r>
              <a:rPr lang="en-US" altLang="en-US" dirty="0">
                <a:latin typeface="Arial" pitchFamily="34" charset="0"/>
                <a:ea typeface="ＭＳ Ｐゴシック" pitchFamily="34" charset="-128"/>
              </a:rPr>
              <a:t>. It’s powerful, because it makes use of a very strong motivation held by many people -- the need for psychological consistency.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48</a:t>
            </a:fld>
            <a:endParaRPr lang="en-US" dirty="0"/>
          </a:p>
        </p:txBody>
      </p:sp>
    </p:spTree>
    <p:extLst>
      <p:ext uri="{BB962C8B-B14F-4D97-AF65-F5344CB8AC3E}">
        <p14:creationId xmlns:p14="http://schemas.microsoft.com/office/powerpoint/2010/main" val="13856580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dirty="0">
                <a:latin typeface="Arial" pitchFamily="34" charset="0"/>
                <a:ea typeface="ＭＳ Ｐゴシック" pitchFamily="34" charset="-128"/>
              </a:rPr>
              <a:t>1) Groundbreaking work by Leon </a:t>
            </a:r>
            <a:r>
              <a:rPr lang="en-US" altLang="en-US" dirty="0" err="1">
                <a:latin typeface="Arial" pitchFamily="34" charset="0"/>
                <a:ea typeface="ＭＳ Ｐゴシック" pitchFamily="34" charset="-128"/>
              </a:rPr>
              <a:t>Festinger</a:t>
            </a:r>
            <a:r>
              <a:rPr lang="en-US" altLang="en-US" dirty="0">
                <a:latin typeface="Arial" pitchFamily="34" charset="0"/>
                <a:ea typeface="ＭＳ Ｐゴシック" pitchFamily="34" charset="-128"/>
              </a:rPr>
              <a:t> showed that we can also maintain a feeling of consistency by simply changing our beliefs to be consistent with our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Festinger</a:t>
            </a:r>
            <a:r>
              <a:rPr lang="en-US" altLang="en-US" dirty="0">
                <a:latin typeface="Arial" pitchFamily="34" charset="0"/>
                <a:ea typeface="ＭＳ Ｐゴシック" pitchFamily="34" charset="-128"/>
              </a:rPr>
              <a:t> (1957) proposed cognitive dissonance theory.</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Cognitive dissonance theory (p. 525)</a:t>
            </a:r>
            <a:r>
              <a:rPr lang="en-US" altLang="en-US" i="1" dirty="0">
                <a:latin typeface="Arial" pitchFamily="34" charset="0"/>
                <a:ea typeface="ＭＳ Ｐゴシック" pitchFamily="34" charset="-128"/>
              </a:rPr>
              <a:t>: when we hold inconsistent beliefs, this creates a kind of aversive inner tension, or “dissonance”; we are then motivated to reduce this tension in whatever way we can.</a:t>
            </a: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sort of belief change can be observed in doomsday cults. If the cult leader predicts the end of the world and the world, in fact, does not end, an explanation may be offered that rewards the followers. Because of their faithfulness, the world didn’t end! With the resolution of cognitive dissonance, many followers may become even more evangelical.</a:t>
            </a:r>
          </a:p>
          <a:p>
            <a:pPr defTabSz="457200">
              <a:lnSpc>
                <a:spcPct val="90000"/>
              </a:lnSpc>
            </a:pPr>
            <a:r>
              <a:rPr lang="en-US" altLang="en-US" dirty="0">
                <a:latin typeface="Arial" pitchFamily="34" charset="0"/>
                <a:ea typeface="ＭＳ Ｐゴシック" pitchFamily="34" charset="-128"/>
              </a:rPr>
              <a:t>	ii) </a:t>
            </a:r>
            <a:r>
              <a:rPr lang="en-US" altLang="en-US" dirty="0" err="1">
                <a:latin typeface="Arial" pitchFamily="34" charset="0"/>
                <a:ea typeface="ＭＳ Ｐゴシック" pitchFamily="34" charset="-128"/>
              </a:rPr>
              <a:t>Festinger</a:t>
            </a:r>
            <a:r>
              <a:rPr lang="en-US" altLang="en-US" dirty="0">
                <a:latin typeface="Arial" pitchFamily="34" charset="0"/>
                <a:ea typeface="ＭＳ Ｐゴシック" pitchFamily="34" charset="-128"/>
              </a:rPr>
              <a:t> and </a:t>
            </a:r>
            <a:r>
              <a:rPr lang="en-US" altLang="en-US" dirty="0" err="1">
                <a:latin typeface="Arial" pitchFamily="34" charset="0"/>
                <a:ea typeface="ＭＳ Ｐゴシック" pitchFamily="34" charset="-128"/>
              </a:rPr>
              <a:t>Carlsmith</a:t>
            </a:r>
            <a:r>
              <a:rPr lang="en-US" altLang="en-US" dirty="0">
                <a:latin typeface="Arial" pitchFamily="34" charset="0"/>
                <a:ea typeface="ＭＳ Ｐゴシック" pitchFamily="34" charset="-128"/>
              </a:rPr>
              <a:t> (1959) asked participants to tell a “little white lie” for either $1 or $20.</a:t>
            </a:r>
          </a:p>
          <a:p>
            <a:pPr defTabSz="457200">
              <a:lnSpc>
                <a:spcPct val="90000"/>
              </a:lnSpc>
            </a:pPr>
            <a:r>
              <a:rPr lang="en-US" altLang="en-US" dirty="0">
                <a:latin typeface="Arial" pitchFamily="34" charset="0"/>
                <a:ea typeface="ＭＳ Ｐゴシック" pitchFamily="34" charset="-128"/>
              </a:rPr>
              <a:t>		a) Those who were paid $1 had more positive attitudes about what they’d done. Since they couldn’t attribute their lying to having made a good amount of money, they resolved the dissonance by concluding that the study was interesting.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49</a:t>
            </a:fld>
            <a:endParaRPr lang="en-US" dirty="0"/>
          </a:p>
        </p:txBody>
      </p:sp>
    </p:spTree>
    <p:extLst>
      <p:ext uri="{BB962C8B-B14F-4D97-AF65-F5344CB8AC3E}">
        <p14:creationId xmlns:p14="http://schemas.microsoft.com/office/powerpoint/2010/main" val="1051594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65923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a:t>
            </a:r>
            <a:r>
              <a:rPr lang="en-IN" dirty="0" err="1"/>
              <a:t>MathType</a:t>
            </a:r>
            <a:r>
              <a:rPr lang="en-IN" dirty="0"/>
              <a:t>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4169269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419424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000" b="1" dirty="0">
                <a:latin typeface="Arial" pitchFamily="34" charset="0"/>
                <a:ea typeface="ＭＳ Ｐゴシック" pitchFamily="34" charset="-128"/>
              </a:rPr>
              <a:t>Know</a:t>
            </a:r>
            <a:r>
              <a:rPr lang="en-US" altLang="en-US" sz="1000" dirty="0">
                <a:latin typeface="Arial" pitchFamily="34" charset="0"/>
                <a:ea typeface="ＭＳ Ｐゴシック" pitchFamily="34" charset="-128"/>
              </a:rPr>
              <a:t> the key terminology associated with social influence.</a:t>
            </a:r>
            <a:endParaRPr lang="en-US" altLang="en-US" sz="900" dirty="0">
              <a:latin typeface="Arial" pitchFamily="34" charset="0"/>
              <a:ea typeface="ＭＳ Ｐゴシック" pitchFamily="34" charset="-128"/>
            </a:endParaRPr>
          </a:p>
          <a:p>
            <a:pPr lvl="1">
              <a:lnSpc>
                <a:spcPct val="80000"/>
              </a:lnSpc>
            </a:pPr>
            <a:r>
              <a:rPr lang="en-US" altLang="en-US" sz="1000" dirty="0">
                <a:latin typeface="Arial" pitchFamily="34" charset="0"/>
                <a:ea typeface="ＭＳ Ｐゴシック" pitchFamily="34" charset="-128"/>
              </a:rPr>
              <a:t>See the bold, italicized terms below.</a:t>
            </a:r>
            <a:endParaRPr lang="en-US" altLang="en-US" sz="900" dirty="0">
              <a:latin typeface="Arial" pitchFamily="34" charset="0"/>
              <a:ea typeface="ＭＳ Ｐゴシック" pitchFamily="34" charset="-128"/>
            </a:endParaRPr>
          </a:p>
          <a:p>
            <a:pPr>
              <a:lnSpc>
                <a:spcPct val="80000"/>
              </a:lnSpc>
            </a:pPr>
            <a:r>
              <a:rPr lang="en-US" altLang="en-US" sz="1000" dirty="0">
                <a:latin typeface="Arial" pitchFamily="34" charset="0"/>
                <a:ea typeface="ＭＳ Ｐゴシック" pitchFamily="34" charset="-128"/>
              </a:rPr>
              <a:t> </a:t>
            </a:r>
            <a:endParaRPr lang="en-US" altLang="en-US" sz="900" dirty="0">
              <a:latin typeface="Arial" pitchFamily="34" charset="0"/>
              <a:ea typeface="ＭＳ Ｐゴシック" pitchFamily="34" charset="-128"/>
            </a:endParaRPr>
          </a:p>
          <a:p>
            <a:pPr>
              <a:lnSpc>
                <a:spcPct val="80000"/>
              </a:lnSpc>
            </a:pPr>
            <a:r>
              <a:rPr lang="en-US" altLang="en-US" sz="1000" b="1" dirty="0">
                <a:latin typeface="Arial" pitchFamily="34" charset="0"/>
                <a:ea typeface="ＭＳ Ｐゴシック" pitchFamily="34" charset="-128"/>
              </a:rPr>
              <a:t>Understand</a:t>
            </a:r>
            <a:r>
              <a:rPr lang="en-US" altLang="en-US" sz="1000" dirty="0">
                <a:latin typeface="Arial" pitchFamily="34" charset="0"/>
                <a:ea typeface="ＭＳ Ｐゴシック" pitchFamily="34" charset="-128"/>
              </a:rPr>
              <a:t> why individuals conform to others’ </a:t>
            </a:r>
            <a:r>
              <a:rPr lang="en-US" altLang="en-US" sz="1000" dirty="0" err="1">
                <a:latin typeface="Arial" pitchFamily="34" charset="0"/>
                <a:ea typeface="ＭＳ Ｐゴシック" pitchFamily="34" charset="-128"/>
              </a:rPr>
              <a:t>behaviours</a:t>
            </a:r>
            <a:r>
              <a:rPr lang="en-US" altLang="en-US" sz="1000" dirty="0">
                <a:latin typeface="Arial" pitchFamily="34" charset="0"/>
                <a:ea typeface="ＭＳ Ｐゴシック" pitchFamily="34" charset="-128"/>
              </a:rPr>
              <a:t>.</a:t>
            </a:r>
            <a:endParaRPr lang="en-US" altLang="en-US" sz="900" dirty="0">
              <a:latin typeface="Arial" pitchFamily="34" charset="0"/>
              <a:ea typeface="ＭＳ Ｐゴシック" pitchFamily="34" charset="-128"/>
            </a:endParaRPr>
          </a:p>
          <a:p>
            <a:pPr lvl="1">
              <a:lnSpc>
                <a:spcPct val="80000"/>
              </a:lnSpc>
            </a:pPr>
            <a:r>
              <a:rPr lang="en-US" altLang="en-US" sz="1000" dirty="0">
                <a:latin typeface="Arial" pitchFamily="34" charset="0"/>
                <a:ea typeface="ＭＳ Ｐゴシック" pitchFamily="34" charset="-128"/>
              </a:rPr>
              <a:t>At its most basic level, conforming begins with mimicry, in which people simply imitate others’ </a:t>
            </a:r>
            <a:r>
              <a:rPr lang="en-US" altLang="en-US" sz="1000" dirty="0" err="1">
                <a:latin typeface="Arial" pitchFamily="34" charset="0"/>
                <a:ea typeface="ＭＳ Ｐゴシック" pitchFamily="34" charset="-128"/>
              </a:rPr>
              <a:t>behaviours</a:t>
            </a:r>
            <a:r>
              <a:rPr lang="en-US" altLang="en-US" sz="1000" dirty="0">
                <a:latin typeface="Arial" pitchFamily="34" charset="0"/>
                <a:ea typeface="ＭＳ Ｐゴシック" pitchFamily="34" charset="-128"/>
              </a:rPr>
              <a:t>. Mimicry seems to help form social bonds and encourages </a:t>
            </a:r>
            <a:r>
              <a:rPr lang="en-US" altLang="en-US" sz="1000" dirty="0" err="1">
                <a:latin typeface="Arial" pitchFamily="34" charset="0"/>
                <a:ea typeface="ＭＳ Ｐゴシック" pitchFamily="34" charset="-128"/>
              </a:rPr>
              <a:t>prosocial</a:t>
            </a:r>
            <a:r>
              <a:rPr lang="en-US" altLang="en-US" sz="1000" dirty="0">
                <a:latin typeface="Arial" pitchFamily="34" charset="0"/>
                <a:ea typeface="ＭＳ Ｐゴシック" pitchFamily="34" charset="-128"/>
              </a:rPr>
              <a:t> </a:t>
            </a:r>
            <a:r>
              <a:rPr lang="en-US" altLang="en-US" sz="1000" dirty="0" err="1">
                <a:latin typeface="Arial" pitchFamily="34" charset="0"/>
                <a:ea typeface="ＭＳ Ｐゴシック" pitchFamily="34" charset="-128"/>
              </a:rPr>
              <a:t>behaviour</a:t>
            </a:r>
            <a:r>
              <a:rPr lang="en-US" altLang="en-US" sz="1000" dirty="0">
                <a:latin typeface="Arial" pitchFamily="34" charset="0"/>
                <a:ea typeface="ＭＳ Ｐゴシック" pitchFamily="34" charset="-128"/>
              </a:rPr>
              <a:t>. Conformity usually describes the way an individual’s more complex beliefs and </a:t>
            </a:r>
            <a:r>
              <a:rPr lang="en-US" altLang="en-US" sz="1000" dirty="0" err="1">
                <a:latin typeface="Arial" pitchFamily="34" charset="0"/>
                <a:ea typeface="ＭＳ Ｐゴシック" pitchFamily="34" charset="-128"/>
              </a:rPr>
              <a:t>behaviours</a:t>
            </a:r>
            <a:r>
              <a:rPr lang="en-US" altLang="en-US" sz="1000" dirty="0">
                <a:latin typeface="Arial" pitchFamily="34" charset="0"/>
                <a:ea typeface="ＭＳ Ｐゴシック" pitchFamily="34" charset="-128"/>
              </a:rPr>
              <a:t> evolve to become like the group’s. This change often happens unconsciously; in fact, we are said to have a bias blind spot that prevents us from seeing how our beliefs are shaped by group membership.</a:t>
            </a:r>
            <a:endParaRPr lang="en-US" altLang="en-US" sz="900" dirty="0">
              <a:latin typeface="Arial" pitchFamily="34" charset="0"/>
              <a:ea typeface="ＭＳ Ｐゴシック" pitchFamily="34" charset="-128"/>
            </a:endParaRPr>
          </a:p>
          <a:p>
            <a:pPr>
              <a:lnSpc>
                <a:spcPct val="80000"/>
              </a:lnSpc>
            </a:pPr>
            <a:r>
              <a:rPr lang="en-US" altLang="en-US" sz="1000" dirty="0">
                <a:latin typeface="Arial" pitchFamily="34" charset="0"/>
                <a:ea typeface="ＭＳ Ｐゴシック" pitchFamily="34" charset="-128"/>
              </a:rPr>
              <a:t> </a:t>
            </a:r>
            <a:endParaRPr lang="en-US" altLang="en-US" sz="900" dirty="0">
              <a:latin typeface="Arial" pitchFamily="34" charset="0"/>
              <a:ea typeface="ＭＳ Ｐゴシック" pitchFamily="34" charset="-128"/>
            </a:endParaRPr>
          </a:p>
          <a:p>
            <a:pPr>
              <a:lnSpc>
                <a:spcPct val="80000"/>
              </a:lnSpc>
            </a:pPr>
            <a:r>
              <a:rPr lang="en-US" altLang="en-US" sz="1000" b="1" dirty="0">
                <a:latin typeface="Arial" pitchFamily="34" charset="0"/>
                <a:ea typeface="ＭＳ Ｐゴシック" pitchFamily="34" charset="-128"/>
              </a:rPr>
              <a:t>Understand</a:t>
            </a:r>
            <a:r>
              <a:rPr lang="en-US" altLang="en-US" sz="1000" dirty="0">
                <a:latin typeface="Arial" pitchFamily="34" charset="0"/>
                <a:ea typeface="ＭＳ Ｐゴシック" pitchFamily="34" charset="-128"/>
              </a:rPr>
              <a:t> how individuals and groups can influence </a:t>
            </a:r>
            <a:r>
              <a:rPr lang="en-US" altLang="en-US" sz="1000" dirty="0" err="1">
                <a:latin typeface="Arial" pitchFamily="34" charset="0"/>
                <a:ea typeface="ＭＳ Ｐゴシック" pitchFamily="34" charset="-128"/>
              </a:rPr>
              <a:t>behaviours</a:t>
            </a:r>
            <a:r>
              <a:rPr lang="en-US" altLang="en-US" sz="1000" dirty="0">
                <a:latin typeface="Arial" pitchFamily="34" charset="0"/>
                <a:ea typeface="ＭＳ Ｐゴシック" pitchFamily="34" charset="-128"/>
              </a:rPr>
              <a:t>.</a:t>
            </a:r>
            <a:endParaRPr lang="en-US" altLang="en-US" sz="900" dirty="0">
              <a:latin typeface="Arial" pitchFamily="34" charset="0"/>
              <a:ea typeface="ＭＳ Ｐゴシック" pitchFamily="34" charset="-128"/>
            </a:endParaRPr>
          </a:p>
          <a:p>
            <a:pPr lvl="1">
              <a:lnSpc>
                <a:spcPct val="80000"/>
              </a:lnSpc>
            </a:pPr>
            <a:r>
              <a:rPr lang="en-US" altLang="en-US" sz="1000" dirty="0">
                <a:latin typeface="Arial" pitchFamily="34" charset="0"/>
                <a:ea typeface="ＭＳ Ｐゴシック" pitchFamily="34" charset="-128"/>
              </a:rPr>
              <a:t>In addition to conformity, </a:t>
            </a:r>
            <a:r>
              <a:rPr lang="en-US" altLang="en-US" sz="1000" dirty="0" err="1">
                <a:latin typeface="Arial" pitchFamily="34" charset="0"/>
                <a:ea typeface="ＭＳ Ｐゴシック" pitchFamily="34" charset="-128"/>
              </a:rPr>
              <a:t>behaviours</a:t>
            </a:r>
            <a:r>
              <a:rPr lang="en-US" altLang="en-US" sz="1000" dirty="0">
                <a:latin typeface="Arial" pitchFamily="34" charset="0"/>
                <a:ea typeface="ＭＳ Ｐゴシック" pitchFamily="34" charset="-128"/>
              </a:rPr>
              <a:t> can be changed through persuasion techniques. The two-step procedures of the foot-in-the-door and door-in-the-face techniques are applied by an individual who is intending to persuade or convince another person. In addition,</a:t>
            </a:r>
            <a:r>
              <a:rPr lang="en-US" altLang="en-US" sz="900" dirty="0">
                <a:latin typeface="Arial" pitchFamily="34" charset="0"/>
                <a:ea typeface="ＭＳ Ｐゴシック" pitchFamily="34" charset="-128"/>
              </a:rPr>
              <a:t> </a:t>
            </a:r>
            <a:r>
              <a:rPr lang="en-US" altLang="en-US" sz="1000" dirty="0">
                <a:latin typeface="Arial" pitchFamily="34" charset="0"/>
                <a:ea typeface="ＭＳ Ｐゴシック" pitchFamily="34" charset="-128"/>
              </a:rPr>
              <a:t>unintentional phenomena exist. For example, in groupthink, the excitement of a group’s progress leads individuals to think alike and to be overconfident in their group’s decisions.</a:t>
            </a:r>
            <a:endParaRPr lang="en-US" altLang="en-US" sz="900" dirty="0">
              <a:latin typeface="Arial" pitchFamily="34" charset="0"/>
              <a:ea typeface="ＭＳ Ｐゴシック" pitchFamily="34" charset="-128"/>
            </a:endParaRPr>
          </a:p>
          <a:p>
            <a:pPr>
              <a:lnSpc>
                <a:spcPct val="80000"/>
              </a:lnSpc>
            </a:pPr>
            <a:r>
              <a:rPr lang="en-US" altLang="en-US" sz="1000" dirty="0">
                <a:latin typeface="Arial" pitchFamily="34" charset="0"/>
                <a:ea typeface="ＭＳ Ｐゴシック" pitchFamily="34" charset="-128"/>
              </a:rPr>
              <a:t> </a:t>
            </a:r>
            <a:endParaRPr lang="en-US" altLang="en-US" sz="900" dirty="0">
              <a:latin typeface="Arial" pitchFamily="34" charset="0"/>
              <a:ea typeface="ＭＳ Ｐゴシック" pitchFamily="34" charset="-128"/>
            </a:endParaRPr>
          </a:p>
          <a:p>
            <a:pPr>
              <a:lnSpc>
                <a:spcPct val="80000"/>
              </a:lnSpc>
            </a:pPr>
            <a:r>
              <a:rPr lang="en-US" altLang="en-US" sz="1000" b="1" dirty="0">
                <a:latin typeface="Arial" pitchFamily="34" charset="0"/>
                <a:ea typeface="ＭＳ Ｐゴシック" pitchFamily="34" charset="-128"/>
              </a:rPr>
              <a:t>Apply</a:t>
            </a:r>
            <a:r>
              <a:rPr lang="en-US" altLang="en-US" sz="1000" dirty="0">
                <a:latin typeface="Arial" pitchFamily="34" charset="0"/>
                <a:ea typeface="ＭＳ Ｐゴシック" pitchFamily="34" charset="-128"/>
              </a:rPr>
              <a:t> </a:t>
            </a:r>
            <a:r>
              <a:rPr lang="en-CA" sz="1200" kern="1200" dirty="0">
                <a:solidFill>
                  <a:schemeClr val="tx1"/>
                </a:solidFill>
                <a:effectLst/>
                <a:latin typeface="+mn-lt"/>
                <a:ea typeface="+mn-ea"/>
                <a:cs typeface="+mn-cs"/>
              </a:rPr>
              <a:t>your knowledge of being a passive bystander or active altruist to understand your own likeliness to help.</a:t>
            </a:r>
            <a:r>
              <a:rPr lang="en-US" altLang="en-US" sz="1000" dirty="0">
                <a:latin typeface="Arial" pitchFamily="34" charset="0"/>
                <a:ea typeface="ＭＳ Ｐゴシック" pitchFamily="34" charset="-128"/>
              </a:rPr>
              <a:t> </a:t>
            </a:r>
            <a:r>
              <a:rPr lang="en-US" altLang="en-US" sz="1000" dirty="0" err="1">
                <a:latin typeface="Arial" pitchFamily="34" charset="0"/>
                <a:ea typeface="ＭＳ Ｐゴシック" pitchFamily="34" charset="-128"/>
              </a:rPr>
              <a:t>behaviours</a:t>
            </a:r>
            <a:r>
              <a:rPr lang="en-US" altLang="en-US" sz="1000" dirty="0">
                <a:latin typeface="Arial" pitchFamily="34" charset="0"/>
                <a:ea typeface="ＭＳ Ｐゴシック" pitchFamily="34" charset="-128"/>
              </a:rPr>
              <a:t>.</a:t>
            </a:r>
            <a:endParaRPr lang="en-US" altLang="en-US" sz="900" dirty="0">
              <a:latin typeface="Arial" pitchFamily="34" charset="0"/>
              <a:ea typeface="ＭＳ Ｐゴシック" pitchFamily="34" charset="-128"/>
            </a:endParaRPr>
          </a:p>
          <a:p>
            <a:pPr lvl="1">
              <a:lnSpc>
                <a:spcPct val="80000"/>
              </a:lnSpc>
            </a:pPr>
            <a:r>
              <a:rPr lang="en-US" altLang="en-US" sz="1000" dirty="0">
                <a:latin typeface="Arial" pitchFamily="34" charset="0"/>
                <a:ea typeface="ＭＳ Ｐゴシック" pitchFamily="34" charset="-128"/>
              </a:rPr>
              <a:t>People</a:t>
            </a:r>
            <a:r>
              <a:rPr lang="en-CA" sz="1200" kern="1200" dirty="0">
                <a:solidFill>
                  <a:schemeClr val="tx1"/>
                </a:solidFill>
                <a:effectLst/>
                <a:latin typeface="+mn-lt"/>
                <a:ea typeface="+mn-ea"/>
                <a:cs typeface="+mn-cs"/>
              </a:rPr>
              <a:t> are least likely to help if they don’t feel personally responsible for taking action, if they are unsure what to do to help, or if they are unsure whether the situation is a genuine emergency. Thus, you can best ensure that others will help you if you make very clear that it’s an emergency and you need help, if you make a specific person responsible for helping, and if you tell that person exactly what he or she needs to do. Additionally, some people just tend to be more altruistic than others. </a:t>
            </a:r>
            <a:endParaRPr lang="en-CA" sz="900" dirty="0"/>
          </a:p>
          <a:p>
            <a:pPr>
              <a:lnSpc>
                <a:spcPct val="80000"/>
              </a:lnSpc>
            </a:pPr>
            <a:endParaRPr lang="en-US" altLang="en-US" sz="900" dirty="0">
              <a:latin typeface="Arial" pitchFamily="34" charset="0"/>
              <a:ea typeface="ＭＳ Ｐゴシック" pitchFamily="34" charset="-128"/>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altLang="en-US" sz="1000" b="1" dirty="0">
                <a:latin typeface="Arial" pitchFamily="34" charset="0"/>
                <a:ea typeface="ＭＳ Ｐゴシック" pitchFamily="34" charset="-128"/>
              </a:rPr>
              <a:t>Analyze</a:t>
            </a:r>
            <a:r>
              <a:rPr lang="en-US" altLang="en-US" sz="1000" dirty="0">
                <a:latin typeface="Arial" pitchFamily="34" charset="0"/>
                <a:ea typeface="ＭＳ Ｐゴシック" pitchFamily="34" charset="-128"/>
              </a:rPr>
              <a:t> </a:t>
            </a:r>
            <a:r>
              <a:rPr lang="en-CA" sz="1200" kern="1200" dirty="0">
                <a:solidFill>
                  <a:schemeClr val="tx1"/>
                </a:solidFill>
                <a:effectLst/>
                <a:latin typeface="+mn-lt"/>
                <a:ea typeface="+mn-ea"/>
                <a:cs typeface="+mn-cs"/>
              </a:rPr>
              <a:t>whether people who harm others are fundamentally hurtful, mean people or if their behaviour is the product of social influences</a:t>
            </a:r>
            <a:r>
              <a:rPr lang="en-US" altLang="en-US" sz="1000" dirty="0">
                <a:latin typeface="Arial" pitchFamily="34" charset="0"/>
                <a:ea typeface="ＭＳ Ｐゴシック" pitchFamily="34" charset="-128"/>
              </a:rPr>
              <a:t>.</a:t>
            </a:r>
            <a:endParaRPr lang="en-US" altLang="en-US" sz="900" dirty="0">
              <a:latin typeface="Arial" pitchFamily="34" charset="0"/>
              <a:ea typeface="ＭＳ Ｐゴシック" pitchFamily="34" charset="-128"/>
            </a:endParaRPr>
          </a:p>
          <a:p>
            <a:pPr lvl="1">
              <a:lnSpc>
                <a:spcPct val="80000"/>
              </a:lnSpc>
            </a:pPr>
            <a:r>
              <a:rPr lang="en-US" altLang="en-US" sz="1000" dirty="0">
                <a:latin typeface="Arial" pitchFamily="34" charset="0"/>
                <a:ea typeface="ＭＳ Ｐゴシック" pitchFamily="34" charset="-128"/>
              </a:rPr>
              <a:t>The evidence from social psychological research clearly shows that individuals can change their </a:t>
            </a:r>
            <a:r>
              <a:rPr lang="en-US" altLang="en-US" sz="1000" dirty="0" err="1">
                <a:latin typeface="Arial" pitchFamily="34" charset="0"/>
                <a:ea typeface="ＭＳ Ｐゴシック" pitchFamily="34" charset="-128"/>
              </a:rPr>
              <a:t>behaviours</a:t>
            </a:r>
            <a:r>
              <a:rPr lang="en-US" altLang="en-US" sz="1000" dirty="0">
                <a:latin typeface="Arial" pitchFamily="34" charset="0"/>
                <a:ea typeface="ＭＳ Ｐゴシック" pitchFamily="34" charset="-128"/>
              </a:rPr>
              <a:t> drastically to fit a role, to comply with what the rest of the group is doing, and to follow instructions from authority figures. When all of these social influences are in play, it would not be at all unusual for a person to behave much differently—even more cruelly—than the individual ever believed he or she could.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300858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Arial" pitchFamily="34" charset="0"/>
                <a:ea typeface="ＭＳ Ｐゴシック" pitchFamily="34" charset="-128"/>
              </a:rPr>
              <a:t>1) </a:t>
            </a:r>
            <a:r>
              <a:rPr lang="en-CA" altLang="en-US" sz="1200" kern="1200" dirty="0">
                <a:solidFill>
                  <a:schemeClr val="tx1"/>
                </a:solidFill>
                <a:effectLst/>
                <a:latin typeface="+mn-lt"/>
                <a:ea typeface="+mn-ea"/>
                <a:cs typeface="+mn-cs"/>
              </a:rPr>
              <a:t>M</a:t>
            </a:r>
            <a:r>
              <a:rPr lang="en-CA" sz="1200" kern="1200" dirty="0">
                <a:solidFill>
                  <a:schemeClr val="tx1"/>
                </a:solidFill>
                <a:effectLst/>
                <a:latin typeface="+mn-lt"/>
                <a:ea typeface="+mn-ea"/>
                <a:cs typeface="+mn-cs"/>
              </a:rPr>
              <a:t>uch of our behaviour depends more on </a:t>
            </a:r>
            <a:r>
              <a:rPr lang="en-CA" sz="1200" i="1" kern="1200" dirty="0">
                <a:solidFill>
                  <a:schemeClr val="tx1"/>
                </a:solidFill>
                <a:effectLst/>
                <a:latin typeface="+mn-lt"/>
                <a:ea typeface="+mn-ea"/>
                <a:cs typeface="+mn-cs"/>
              </a:rPr>
              <a:t>where </a:t>
            </a:r>
            <a:r>
              <a:rPr lang="en-CA" sz="1200" kern="1200" dirty="0">
                <a:solidFill>
                  <a:schemeClr val="tx1"/>
                </a:solidFill>
                <a:effectLst/>
                <a:latin typeface="+mn-lt"/>
                <a:ea typeface="+mn-ea"/>
                <a:cs typeface="+mn-cs"/>
              </a:rPr>
              <a:t>we are than on </a:t>
            </a:r>
            <a:r>
              <a:rPr lang="en-CA" sz="1200" i="1" kern="1200" dirty="0">
                <a:solidFill>
                  <a:schemeClr val="tx1"/>
                </a:solidFill>
                <a:effectLst/>
                <a:latin typeface="+mn-lt"/>
                <a:ea typeface="+mn-ea"/>
                <a:cs typeface="+mn-cs"/>
              </a:rPr>
              <a:t>who </a:t>
            </a:r>
            <a:r>
              <a:rPr lang="en-CA" sz="1200" kern="1200" dirty="0">
                <a:solidFill>
                  <a:schemeClr val="tx1"/>
                </a:solidFill>
                <a:effectLst/>
                <a:latin typeface="+mn-lt"/>
                <a:ea typeface="+mn-ea"/>
                <a:cs typeface="+mn-cs"/>
              </a:rPr>
              <a:t>we are. </a:t>
            </a:r>
            <a:r>
              <a:rPr lang="en-US" altLang="en-US" sz="1200" dirty="0">
                <a:latin typeface="Arial" pitchFamily="34" charset="0"/>
                <a:ea typeface="ＭＳ Ｐゴシック" pitchFamily="34" charset="-128"/>
              </a:rPr>
              <a:t>To try to fully understand social reality, social psychologists study the interaction between the person and the environment. Kurt Lewin (1936), one of the founders of social psychology, expressed this insight as B = f(P,E).</a:t>
            </a:r>
            <a:r>
              <a:rPr lang="en-US" altLang="en-US" sz="1200" i="0" dirty="0">
                <a:latin typeface="Arial" pitchFamily="34" charset="0"/>
                <a:ea typeface="ＭＳ Ｐゴシック" pitchFamily="34" charset="-128"/>
              </a:rPr>
              <a:t> </a:t>
            </a:r>
            <a:r>
              <a:rPr lang="en-US" altLang="en-US" sz="1200" i="1" dirty="0" err="1">
                <a:latin typeface="Arial" pitchFamily="34" charset="0"/>
                <a:ea typeface="ＭＳ Ｐゴシック" pitchFamily="34" charset="-128"/>
              </a:rPr>
              <a:t>Behaviour</a:t>
            </a:r>
            <a:r>
              <a:rPr lang="en-US" altLang="en-US" sz="1200" i="1" dirty="0">
                <a:latin typeface="Arial" pitchFamily="34" charset="0"/>
                <a:ea typeface="ＭＳ Ｐゴシック" pitchFamily="34" charset="-128"/>
              </a:rPr>
              <a:t> </a:t>
            </a:r>
            <a:r>
              <a:rPr lang="en-US" altLang="en-US" sz="1200" dirty="0">
                <a:latin typeface="Arial" pitchFamily="34" charset="0"/>
                <a:ea typeface="ＭＳ Ｐゴシック" pitchFamily="34" charset="-128"/>
              </a:rPr>
              <a:t>is a function of the </a:t>
            </a:r>
            <a:r>
              <a:rPr lang="en-US" altLang="en-US" sz="1200" i="1" dirty="0">
                <a:latin typeface="Arial" pitchFamily="34" charset="0"/>
                <a:ea typeface="ＭＳ Ｐゴシック" pitchFamily="34" charset="-128"/>
              </a:rPr>
              <a:t>Person</a:t>
            </a:r>
            <a:r>
              <a:rPr lang="en-US" altLang="en-US" sz="1200" dirty="0">
                <a:latin typeface="Arial" pitchFamily="34" charset="0"/>
                <a:ea typeface="ＭＳ Ｐゴシック" pitchFamily="34" charset="-128"/>
              </a:rPr>
              <a:t> and the </a:t>
            </a:r>
            <a:r>
              <a:rPr lang="en-US" altLang="en-US" sz="1200" i="1" dirty="0">
                <a:latin typeface="Arial" pitchFamily="34" charset="0"/>
                <a:ea typeface="ＭＳ Ｐゴシック" pitchFamily="34" charset="-128"/>
              </a:rPr>
              <a:t>Environment</a:t>
            </a:r>
            <a:r>
              <a:rPr lang="en-US" altLang="en-US" sz="1200" dirty="0">
                <a:latin typeface="Arial" pitchFamily="34" charset="0"/>
                <a:ea typeface="ＭＳ Ｐゴシック" pitchFamily="34" charset="-128"/>
              </a:rPr>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529455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DF6EFB-3F44-496C-A842-1E0B3D3B975A}" type="datetimeFigureOut">
              <a:rPr lang="en-US" smtClean="0"/>
              <a:pPr/>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13 -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9/1/2021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9/1/2021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13 -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3D06A4E4-8CED-4D04-85D4-4A52462239DA}" type="slidenum">
              <a:rPr lang="en-US"/>
              <a:pPr>
                <a:defRPr/>
              </a:pPr>
              <a:t>‹#›</a:t>
            </a:fld>
            <a:endParaRPr lang="en-US"/>
          </a:p>
        </p:txBody>
      </p:sp>
    </p:spTree>
    <p:extLst>
      <p:ext uri="{BB962C8B-B14F-4D97-AF65-F5344CB8AC3E}">
        <p14:creationId xmlns:p14="http://schemas.microsoft.com/office/powerpoint/2010/main" val="2596050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9/1/2021</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Content Placeholder 16"/>
          <p:cNvSpPr>
            <a:spLocks noGrp="1"/>
          </p:cNvSpPr>
          <p:nvPr>
            <p:ph sz="quarter" idx="19" hasCustomPrompt="1"/>
          </p:nvPr>
        </p:nvSpPr>
        <p:spPr>
          <a:xfrm>
            <a:off x="2906049" y="6416475"/>
            <a:ext cx="5943600" cy="369332"/>
          </a:xfrm>
          <a:prstGeom prst="rect">
            <a:avLst/>
          </a:prstGeom>
        </p:spPr>
        <p:txBody>
          <a:bodyPr wrap="square" lIns="0" tIns="0" rIns="0" bIns="0">
            <a:spAutoFit/>
          </a:bodyPr>
          <a:lstStyle>
            <a:lvl1pPr marL="0" indent="0" eaLnBrk="1" fontAlgn="auto" hangingPunct="1">
              <a:spcBef>
                <a:spcPts val="0"/>
              </a:spcBef>
              <a:spcAft>
                <a:spcPts val="0"/>
              </a:spcAft>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200">
                <a:latin typeface="Verdana" panose="020B0604030504040204" pitchFamily="34" charset="0"/>
                <a:ea typeface="Verdana" panose="020B0604030504040204" pitchFamily="34" charset="0"/>
                <a:cs typeface="Verdana" panose="020B0604030504040204" pitchFamily="34" charset="0"/>
              </a:defRPr>
            </a:lvl2pPr>
            <a:lvl3pPr marL="914400" indent="0">
              <a:buNone/>
              <a:defRPr sz="120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cs typeface="Verdana" panose="020B0604030504040204" pitchFamily="34" charset="0"/>
              </a:defRPr>
            </a:lvl5pPr>
          </a:lstStyle>
          <a:p>
            <a:pPr eaLnBrk="1" fontAlgn="auto" hangingPunct="1">
              <a:spcBef>
                <a:spcPts val="0"/>
              </a:spcBef>
              <a:spcAft>
                <a:spcPts val="0"/>
              </a:spcAft>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a:t>
            </a:r>
            <a:r>
              <a:rPr lang="en-IN" sz="1200" dirty="0">
                <a:latin typeface="Verdana" panose="020B0604030504040204" pitchFamily="34" charset="0"/>
                <a:ea typeface="Verdana" panose="020B0604030504040204" pitchFamily="34" charset="0"/>
                <a:cs typeface="Verdana" panose="020B0604030504040204" pitchFamily="34" charset="0"/>
              </a:rPr>
              <a:t>2021, 2018, 2015, 2012</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8015565" y="6581775"/>
            <a:ext cx="679994"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13 - </a:t>
            </a:r>
            <a:fld id="{02DAD016-8EBF-CF47-ACE8-593B4CD31605}"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3" name="Picture Placeholder 2"/>
          <p:cNvSpPr>
            <a:spLocks noGrp="1"/>
          </p:cNvSpPr>
          <p:nvPr>
            <p:ph type="pic" sz="quarter" idx="20"/>
          </p:nvPr>
        </p:nvSpPr>
        <p:spPr>
          <a:xfrm>
            <a:off x="457200" y="2590800"/>
            <a:ext cx="3733800" cy="1447800"/>
          </a:xfrm>
        </p:spPr>
        <p:txBody>
          <a:bodyPr/>
          <a:lstStyle/>
          <a:p>
            <a:endParaRPr lang="en-IN"/>
          </a:p>
        </p:txBody>
      </p:sp>
    </p:spTree>
    <p:extLst>
      <p:ext uri="{BB962C8B-B14F-4D97-AF65-F5344CB8AC3E}">
        <p14:creationId xmlns:p14="http://schemas.microsoft.com/office/powerpoint/2010/main" val="2088795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239712" y="3200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1295400" y="5410200"/>
            <a:ext cx="6629400" cy="685800"/>
          </a:xfrm>
        </p:spPr>
        <p:txBody>
          <a:bodyPr/>
          <a:lstStyle/>
          <a:p>
            <a:endParaRPr lang="en-IN"/>
          </a:p>
        </p:txBody>
      </p:sp>
    </p:spTree>
    <p:extLst>
      <p:ext uri="{BB962C8B-B14F-4D97-AF65-F5344CB8AC3E}">
        <p14:creationId xmlns:p14="http://schemas.microsoft.com/office/powerpoint/2010/main" val="3312875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239712" y="3200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8"/>
          <p:cNvSpPr>
            <a:spLocks noGrp="1"/>
          </p:cNvSpPr>
          <p:nvPr>
            <p:ph sz="quarter" idx="14"/>
          </p:nvPr>
        </p:nvSpPr>
        <p:spPr>
          <a:xfrm>
            <a:off x="457200" y="5410200"/>
            <a:ext cx="8229600" cy="53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29712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 contenttttttttt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599"/>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23622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200400"/>
            <a:ext cx="82296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Picture Placeholder 8"/>
          <p:cNvSpPr>
            <a:spLocks noGrp="1"/>
          </p:cNvSpPr>
          <p:nvPr>
            <p:ph type="pic" sz="quarter" idx="15"/>
          </p:nvPr>
        </p:nvSpPr>
        <p:spPr>
          <a:xfrm>
            <a:off x="457200" y="4114800"/>
            <a:ext cx="8229600" cy="1143000"/>
          </a:xfrm>
        </p:spPr>
        <p:txBody>
          <a:bodyPr/>
          <a:lstStyle/>
          <a:p>
            <a:endParaRPr lang="en-IN"/>
          </a:p>
        </p:txBody>
      </p:sp>
      <p:sp>
        <p:nvSpPr>
          <p:cNvPr id="12" name="Content Placeholder 11"/>
          <p:cNvSpPr>
            <a:spLocks noGrp="1"/>
          </p:cNvSpPr>
          <p:nvPr>
            <p:ph sz="quarter" idx="16"/>
          </p:nvPr>
        </p:nvSpPr>
        <p:spPr>
          <a:xfrm>
            <a:off x="457200" y="5410200"/>
            <a:ext cx="8229600" cy="60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58706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 PIC 4 CO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lstStyle/>
          <a:p>
            <a:r>
              <a:rPr lang="en-US" dirty="0"/>
              <a:t>Click to edit Master title style</a:t>
            </a:r>
          </a:p>
        </p:txBody>
      </p:sp>
      <p:sp>
        <p:nvSpPr>
          <p:cNvPr id="3" name="Content Placeholder 2"/>
          <p:cNvSpPr>
            <a:spLocks noGrp="1"/>
          </p:cNvSpPr>
          <p:nvPr>
            <p:ph idx="1"/>
          </p:nvPr>
        </p:nvSpPr>
        <p:spPr>
          <a:xfrm>
            <a:off x="457200" y="990600"/>
            <a:ext cx="8229600" cy="609599"/>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1752599"/>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2590799"/>
            <a:ext cx="82296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Picture Placeholder 8"/>
          <p:cNvSpPr>
            <a:spLocks noGrp="1"/>
          </p:cNvSpPr>
          <p:nvPr>
            <p:ph type="pic" sz="quarter" idx="15"/>
          </p:nvPr>
        </p:nvSpPr>
        <p:spPr>
          <a:xfrm>
            <a:off x="457200" y="3505199"/>
            <a:ext cx="8229600" cy="304800"/>
          </a:xfrm>
        </p:spPr>
        <p:txBody>
          <a:bodyPr/>
          <a:lstStyle/>
          <a:p>
            <a:endParaRPr lang="en-IN"/>
          </a:p>
        </p:txBody>
      </p:sp>
      <p:sp>
        <p:nvSpPr>
          <p:cNvPr id="10" name="Picture Placeholder 9"/>
          <p:cNvSpPr>
            <a:spLocks noGrp="1"/>
          </p:cNvSpPr>
          <p:nvPr>
            <p:ph type="pic" sz="quarter" idx="16"/>
          </p:nvPr>
        </p:nvSpPr>
        <p:spPr>
          <a:xfrm>
            <a:off x="457200" y="4038599"/>
            <a:ext cx="8229600" cy="457200"/>
          </a:xfrm>
        </p:spPr>
        <p:txBody>
          <a:bodyPr/>
          <a:lstStyle/>
          <a:p>
            <a:endParaRPr lang="en-IN"/>
          </a:p>
        </p:txBody>
      </p:sp>
      <p:sp>
        <p:nvSpPr>
          <p:cNvPr id="13" name="Content Placeholder 12"/>
          <p:cNvSpPr>
            <a:spLocks noGrp="1"/>
          </p:cNvSpPr>
          <p:nvPr>
            <p:ph sz="quarter" idx="17"/>
          </p:nvPr>
        </p:nvSpPr>
        <p:spPr>
          <a:xfrm>
            <a:off x="457200" y="4724399"/>
            <a:ext cx="8229600" cy="60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Content Placeholder 14"/>
          <p:cNvSpPr>
            <a:spLocks noGrp="1"/>
          </p:cNvSpPr>
          <p:nvPr>
            <p:ph sz="quarter" idx="18"/>
          </p:nvPr>
        </p:nvSpPr>
        <p:spPr>
          <a:xfrm>
            <a:off x="457200" y="5486400"/>
            <a:ext cx="8229600" cy="53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1356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631372" y="4278084"/>
            <a:ext cx="386834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637312" y="4288972"/>
            <a:ext cx="3887391"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71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9/1/2021</a:t>
            </a:fld>
            <a:endParaRPr lang="en-US" dirty="0"/>
          </a:p>
        </p:txBody>
      </p:sp>
      <p:sp>
        <p:nvSpPr>
          <p:cNvPr id="17" name="Slide Number Placeholder 16"/>
          <p:cNvSpPr>
            <a:spLocks noGrp="1"/>
          </p:cNvSpPr>
          <p:nvPr>
            <p:ph type="sldNum" sz="quarter" idx="17"/>
          </p:nvPr>
        </p:nvSpPr>
        <p:spPr/>
        <p:txBody>
          <a:bodyPr/>
          <a:lstStyle>
            <a:lvl1pPr>
              <a:defRPr sz="900"/>
            </a:lvl1pPr>
          </a:lstStyle>
          <a:p>
            <a:fld id="{200B2350-5261-4F5C-9DF5-EF0D264FC8D2}" type="slidenum">
              <a:rPr lang="en-US" smtClean="0"/>
              <a:pPr/>
              <a:t>‹#›</a:t>
            </a:fld>
            <a:endParaRPr lang="en-US" dirty="0"/>
          </a:p>
        </p:txBody>
      </p:sp>
      <p:sp>
        <p:nvSpPr>
          <p:cNvPr id="18" name="Footer Placeholder 17"/>
          <p:cNvSpPr>
            <a:spLocks noGrp="1"/>
          </p:cNvSpPr>
          <p:nvPr>
            <p:ph type="ftr" sz="quarter" idx="18"/>
          </p:nvPr>
        </p:nvSpPr>
        <p:spPr/>
        <p:txBody>
          <a:bodyPr/>
          <a:lstStyle/>
          <a:p>
            <a:endParaRPr lang="en-US" dirty="0"/>
          </a:p>
        </p:txBody>
      </p:sp>
      <p:sp>
        <p:nvSpPr>
          <p:cNvPr id="27" name="Text Placeholder 25"/>
          <p:cNvSpPr>
            <a:spLocks noGrp="1"/>
          </p:cNvSpPr>
          <p:nvPr>
            <p:ph type="body" sz="quarter" idx="19" hasCustomPrompt="1"/>
          </p:nvPr>
        </p:nvSpPr>
        <p:spPr>
          <a:xfrm>
            <a:off x="2743200" y="6428232"/>
            <a:ext cx="3657600" cy="201168"/>
          </a:xfrm>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700" b="1" kern="1200" dirty="0">
                <a:solidFill>
                  <a:schemeClr val="tx1"/>
                </a:solidFill>
                <a:latin typeface="+mn-lt"/>
                <a:ea typeface="Verdana" panose="020B0604030504040204" pitchFamily="34" charset="0"/>
                <a:cs typeface="Verdana" panose="020B0604030504040204" pitchFamily="34" charset="0"/>
              </a:defRPr>
            </a:lvl1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21"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13 -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9/1/2021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9/1/2021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buNone/>
              <a:defRPr lang="en-US" sz="2400" kern="1200" dirty="0">
                <a:solidFill>
                  <a:schemeClr val="tx1"/>
                </a:solidFill>
                <a:latin typeface="+mn-lt"/>
                <a:ea typeface="+mn-ea"/>
                <a:cs typeface="+mn-cs"/>
              </a:defRPr>
            </a:lvl1pPr>
            <a:lvl2pPr marL="569913" indent="-285750">
              <a:buClr>
                <a:srgbClr val="007FA3"/>
              </a:buClr>
              <a:buNone/>
              <a:defRPr lang="en-US" sz="2400" kern="1200" dirty="0">
                <a:solidFill>
                  <a:schemeClr val="tx1"/>
                </a:solidFill>
                <a:latin typeface="+mn-lt"/>
                <a:ea typeface="+mn-ea"/>
                <a:cs typeface="+mn-cs"/>
              </a:defRPr>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13 -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9/1/2021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13 -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62" r:id="rId4"/>
    <p:sldLayoutId id="2147483656" r:id="rId5"/>
    <p:sldLayoutId id="2147483650" r:id="rId6"/>
    <p:sldLayoutId id="2147483665" r:id="rId7"/>
    <p:sldLayoutId id="2147483659" r:id="rId8"/>
    <p:sldLayoutId id="2147483658" r:id="rId9"/>
    <p:sldLayoutId id="2147483660" r:id="rId10"/>
    <p:sldLayoutId id="2147483651" r:id="rId11"/>
    <p:sldLayoutId id="2147483661" r:id="rId12"/>
    <p:sldLayoutId id="2147483654" r:id="rId13"/>
    <p:sldLayoutId id="2147483655" r:id="rId14"/>
    <p:sldLayoutId id="2147483666" r:id="rId15"/>
    <p:sldLayoutId id="2147483667" r:id="rId16"/>
    <p:sldLayoutId id="2147483668" r:id="rId17"/>
    <p:sldLayoutId id="2147483669" r:id="rId18"/>
    <p:sldLayoutId id="2147483670" r:id="rId19"/>
    <p:sldLayoutId id="2147483671" r:id="rId20"/>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20.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14.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endParaRPr lang="en-CA" altLang="en-US" dirty="0"/>
          </a:p>
        </p:txBody>
      </p:sp>
      <p:sp>
        <p:nvSpPr>
          <p:cNvPr id="5123" name="Content Placeholder 2"/>
          <p:cNvSpPr>
            <a:spLocks noGrp="1"/>
          </p:cNvSpPr>
          <p:nvPr>
            <p:ph idx="1"/>
          </p:nvPr>
        </p:nvSpPr>
        <p:spPr/>
        <p:txBody>
          <a:bodyPr/>
          <a:lstStyle/>
          <a:p>
            <a:pPr eaLnBrk="1" hangingPunct="1">
              <a:buFontTx/>
              <a:buNone/>
            </a:pPr>
            <a:r>
              <a:rPr lang="en-CA" altLang="en-US" dirty="0"/>
              <a:t>Agenda:</a:t>
            </a:r>
          </a:p>
          <a:p>
            <a:pPr eaLnBrk="1" hangingPunct="1"/>
            <a:r>
              <a:rPr lang="en-CA" altLang="en-US" dirty="0" smtClean="0"/>
              <a:t>Biblical </a:t>
            </a:r>
            <a:r>
              <a:rPr lang="en-CA" altLang="en-US" dirty="0"/>
              <a:t>Word Study</a:t>
            </a:r>
          </a:p>
          <a:p>
            <a:pPr eaLnBrk="1" hangingPunct="1"/>
            <a:r>
              <a:rPr lang="en-CA" altLang="en-US" dirty="0"/>
              <a:t>Social Psychology</a:t>
            </a:r>
          </a:p>
          <a:p>
            <a:pPr marL="0" indent="0" eaLnBrk="1" hangingPunct="1">
              <a:buNone/>
            </a:pPr>
            <a:endParaRPr lang="en-CA" altLang="en-US" dirty="0"/>
          </a:p>
          <a:p>
            <a:pPr lvl="1" eaLnBrk="1" hangingPunct="1">
              <a:buFontTx/>
              <a:buNone/>
            </a:pPr>
            <a:endParaRPr lang="en-CA" altLang="en-US" dirty="0"/>
          </a:p>
          <a:p>
            <a:pPr eaLnBrk="1" hangingPunct="1"/>
            <a:endParaRPr lang="en-CA" altLang="en-US" dirty="0"/>
          </a:p>
        </p:txBody>
      </p:sp>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1258171-BEB7-439B-9878-D8B80CA350D8}" type="slidenum">
              <a:rPr lang="en-US" altLang="en-US" sz="1400" smtClean="0">
                <a:solidFill>
                  <a:prstClr val="black"/>
                </a:solidFill>
                <a:latin typeface="Times New Roman" panose="02020603050405020304" pitchFamily="18" charset="0"/>
              </a:rPr>
              <a:pPr>
                <a:spcBef>
                  <a:spcPct val="0"/>
                </a:spcBef>
                <a:buFontTx/>
                <a:buNone/>
              </a:pPr>
              <a:t>1</a:t>
            </a:fld>
            <a:endParaRPr lang="en-US" altLang="en-US" sz="140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22536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966"/>
            <a:ext cx="8229600" cy="665883"/>
          </a:xfrm>
        </p:spPr>
        <p:txBody>
          <a:bodyPr anchor="ctr"/>
          <a:lstStyle/>
          <a:p>
            <a:r>
              <a:rPr lang="en-US" altLang="en-US" sz="3600" dirty="0">
                <a:latin typeface="+mj-lt"/>
              </a:rPr>
              <a:t>Mimicry, Norms, and Roles </a:t>
            </a:r>
            <a:r>
              <a:rPr lang="en-US"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838200"/>
            <a:ext cx="8229600" cy="990600"/>
          </a:xfrm>
        </p:spPr>
        <p:txBody>
          <a:bodyPr/>
          <a:lstStyle/>
          <a:p>
            <a:pPr marL="0" indent="0">
              <a:buNone/>
            </a:pPr>
            <a:r>
              <a:rPr lang="en-US" altLang="en-US" sz="2400" b="1" dirty="0">
                <a:ea typeface="ＭＳ Ｐゴシック" pitchFamily="34" charset="-128"/>
              </a:rPr>
              <a:t>Mimicry (p. 495)</a:t>
            </a:r>
            <a:endParaRPr lang="en-US" altLang="en-US" sz="2400" dirty="0">
              <a:ea typeface="ＭＳ Ｐゴシック" pitchFamily="34" charset="-128"/>
            </a:endParaRPr>
          </a:p>
          <a:p>
            <a:r>
              <a:rPr lang="en-US" altLang="en-US" sz="2400" dirty="0">
                <a:ea typeface="ＭＳ Ｐゴシック" pitchFamily="34" charset="-128"/>
              </a:rPr>
              <a:t>Important social and functional reasons for doing so</a:t>
            </a:r>
          </a:p>
        </p:txBody>
      </p:sp>
      <p:sp>
        <p:nvSpPr>
          <p:cNvPr id="4" name="Content Placeholder 3"/>
          <p:cNvSpPr>
            <a:spLocks noGrp="1"/>
          </p:cNvSpPr>
          <p:nvPr>
            <p:ph idx="13"/>
          </p:nvPr>
        </p:nvSpPr>
        <p:spPr>
          <a:xfrm>
            <a:off x="457200" y="1962150"/>
            <a:ext cx="8229600" cy="1066800"/>
          </a:xfrm>
        </p:spPr>
        <p:txBody>
          <a:bodyPr/>
          <a:lstStyle/>
          <a:p>
            <a:pPr>
              <a:buFontTx/>
              <a:buNone/>
            </a:pPr>
            <a:r>
              <a:rPr lang="en-US" altLang="en-US" sz="2400" b="1" dirty="0">
                <a:ea typeface="ＭＳ Ｐゴシック" pitchFamily="34" charset="-128"/>
              </a:rPr>
              <a:t>Social Norms (p. 495)</a:t>
            </a:r>
          </a:p>
          <a:p>
            <a:r>
              <a:rPr lang="en-US" altLang="en-US" sz="2400" dirty="0">
                <a:ea typeface="ＭＳ Ｐゴシック" pitchFamily="34" charset="-128"/>
              </a:rPr>
              <a:t>Unwritten guidelines for how to behave in social contexts</a:t>
            </a:r>
          </a:p>
        </p:txBody>
      </p:sp>
      <p:sp>
        <p:nvSpPr>
          <p:cNvPr id="5" name="Content Placeholder 4"/>
          <p:cNvSpPr>
            <a:spLocks noGrp="1"/>
          </p:cNvSpPr>
          <p:nvPr>
            <p:ph sz="quarter" idx="14"/>
          </p:nvPr>
        </p:nvSpPr>
        <p:spPr>
          <a:xfrm>
            <a:off x="457200" y="3162300"/>
            <a:ext cx="8229600" cy="990600"/>
          </a:xfrm>
        </p:spPr>
        <p:txBody>
          <a:bodyPr/>
          <a:lstStyle/>
          <a:p>
            <a:pPr marL="0" indent="0">
              <a:buNone/>
            </a:pPr>
            <a:r>
              <a:rPr lang="en-US" altLang="en-US" sz="2400" b="1" dirty="0">
                <a:ea typeface="ＭＳ Ｐゴシック" pitchFamily="34" charset="-128"/>
              </a:rPr>
              <a:t>Ostracism (p. 496)</a:t>
            </a:r>
          </a:p>
          <a:p>
            <a:r>
              <a:rPr lang="en-US" altLang="en-US" sz="2400" dirty="0">
                <a:ea typeface="ＭＳ Ｐゴシック" pitchFamily="34" charset="-128"/>
              </a:rPr>
              <a:t>Powerful form of social pressure</a:t>
            </a:r>
            <a:endParaRPr lang="en-IN" sz="2400" dirty="0"/>
          </a:p>
        </p:txBody>
      </p:sp>
    </p:spTree>
    <p:extLst>
      <p:ext uri="{BB962C8B-B14F-4D97-AF65-F5344CB8AC3E}">
        <p14:creationId xmlns:p14="http://schemas.microsoft.com/office/powerpoint/2010/main" val="4204923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21"/>
            <a:ext cx="8229600" cy="729779"/>
          </a:xfrm>
        </p:spPr>
        <p:txBody>
          <a:bodyPr anchor="ctr"/>
          <a:lstStyle/>
          <a:p>
            <a:r>
              <a:rPr lang="en-US" altLang="en-US" dirty="0"/>
              <a:t>Mimicry, Norms, and Roles</a:t>
            </a:r>
            <a:r>
              <a:rPr lang="en-US" altLang="en-US" sz="2000" dirty="0"/>
              <a:t> </a:t>
            </a:r>
            <a:r>
              <a:rPr lang="en-US" altLang="en-US" sz="2800" dirty="0"/>
              <a:t>(2 of 2)</a:t>
            </a:r>
            <a:endParaRPr lang="en-US" sz="2800" dirty="0"/>
          </a:p>
        </p:txBody>
      </p:sp>
      <p:sp>
        <p:nvSpPr>
          <p:cNvPr id="3" name="Content Placeholder 2"/>
          <p:cNvSpPr>
            <a:spLocks noGrp="1"/>
          </p:cNvSpPr>
          <p:nvPr>
            <p:ph idx="1"/>
          </p:nvPr>
        </p:nvSpPr>
        <p:spPr>
          <a:xfrm>
            <a:off x="457200" y="857054"/>
            <a:ext cx="8229600" cy="995024"/>
          </a:xfrm>
        </p:spPr>
        <p:txBody>
          <a:bodyPr/>
          <a:lstStyle/>
          <a:p>
            <a:pPr marL="0" indent="0">
              <a:buNone/>
            </a:pPr>
            <a:r>
              <a:rPr lang="en-US" altLang="en-US" sz="2400" dirty="0">
                <a:ea typeface="ＭＳ Ｐゴシック" pitchFamily="34" charset="-128"/>
              </a:rPr>
              <a:t>The Stanford Prison Study (</a:t>
            </a:r>
            <a:r>
              <a:rPr lang="en-US" altLang="en-US" sz="2400" dirty="0" err="1">
                <a:ea typeface="ＭＳ Ｐゴシック" pitchFamily="34" charset="-128"/>
              </a:rPr>
              <a:t>Zimbardo</a:t>
            </a:r>
            <a:r>
              <a:rPr lang="en-US" altLang="en-US" sz="2400" dirty="0">
                <a:ea typeface="ＭＳ Ｐゴシック" pitchFamily="34" charset="-128"/>
              </a:rPr>
              <a:t>)</a:t>
            </a:r>
          </a:p>
          <a:p>
            <a:pPr marL="0" indent="0">
              <a:buNone/>
            </a:pPr>
            <a:r>
              <a:rPr lang="en-US" altLang="en-US" sz="2400" dirty="0">
                <a:ea typeface="ＭＳ Ｐゴシック" pitchFamily="34" charset="-128"/>
              </a:rPr>
              <a:t>Social roles (p. 496)</a:t>
            </a:r>
          </a:p>
        </p:txBody>
      </p:sp>
    </p:spTree>
    <p:extLst>
      <p:ext uri="{BB962C8B-B14F-4D97-AF65-F5344CB8AC3E}">
        <p14:creationId xmlns:p14="http://schemas.microsoft.com/office/powerpoint/2010/main" val="259498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950"/>
            <a:ext cx="8229600" cy="1139250"/>
          </a:xfrm>
        </p:spPr>
        <p:txBody>
          <a:bodyPr anchor="ctr" anchorCtr="0"/>
          <a:lstStyle/>
          <a:p>
            <a:r>
              <a:rPr lang="en-US" altLang="en-US" sz="3600" dirty="0">
                <a:latin typeface="+mj-lt"/>
              </a:rPr>
              <a:t>Group Dynamics: Social Loafing and Social Facilitation</a:t>
            </a:r>
            <a:endParaRPr lang="en-US" sz="3600" dirty="0">
              <a:latin typeface="+mj-lt"/>
            </a:endParaRPr>
          </a:p>
        </p:txBody>
      </p:sp>
      <p:sp>
        <p:nvSpPr>
          <p:cNvPr id="3" name="Content Placeholder 2"/>
          <p:cNvSpPr>
            <a:spLocks noGrp="1"/>
          </p:cNvSpPr>
          <p:nvPr>
            <p:ph idx="1"/>
          </p:nvPr>
        </p:nvSpPr>
        <p:spPr>
          <a:xfrm>
            <a:off x="457200" y="1371600"/>
            <a:ext cx="8229600" cy="1295400"/>
          </a:xfrm>
        </p:spPr>
        <p:txBody>
          <a:bodyPr/>
          <a:lstStyle/>
          <a:p>
            <a:pPr>
              <a:buFontTx/>
              <a:buNone/>
            </a:pPr>
            <a:r>
              <a:rPr lang="en-US" altLang="en-US" sz="2400" b="1" dirty="0">
                <a:ea typeface="ＭＳ Ｐゴシック" pitchFamily="34" charset="-128"/>
              </a:rPr>
              <a:t>Social loafing (p. 497)</a:t>
            </a:r>
          </a:p>
          <a:p>
            <a:r>
              <a:rPr lang="en-US" altLang="en-US" sz="2400" dirty="0">
                <a:ea typeface="ＭＳ Ｐゴシック" pitchFamily="34" charset="-128"/>
              </a:rPr>
              <a:t>When individuals put less effort into tasks when working with others</a:t>
            </a:r>
          </a:p>
        </p:txBody>
      </p:sp>
      <p:sp>
        <p:nvSpPr>
          <p:cNvPr id="4" name="Content Placeholder 3"/>
          <p:cNvSpPr>
            <a:spLocks noGrp="1"/>
          </p:cNvSpPr>
          <p:nvPr>
            <p:ph idx="13"/>
          </p:nvPr>
        </p:nvSpPr>
        <p:spPr>
          <a:xfrm>
            <a:off x="458787" y="2971800"/>
            <a:ext cx="8229600" cy="1295400"/>
          </a:xfrm>
        </p:spPr>
        <p:txBody>
          <a:bodyPr/>
          <a:lstStyle/>
          <a:p>
            <a:pPr>
              <a:buFontTx/>
              <a:buNone/>
            </a:pPr>
            <a:r>
              <a:rPr lang="en-US" altLang="en-US" sz="2400" b="1" dirty="0">
                <a:ea typeface="ＭＳ Ｐゴシック" pitchFamily="34" charset="-128"/>
              </a:rPr>
              <a:t>Social facilitation (p. 498)</a:t>
            </a:r>
          </a:p>
          <a:p>
            <a:r>
              <a:rPr lang="en-US" altLang="en-US" sz="2400" dirty="0">
                <a:ea typeface="ＭＳ Ｐゴシック" pitchFamily="34" charset="-128"/>
              </a:rPr>
              <a:t>When one’s performance is affected by the presence of others</a:t>
            </a:r>
          </a:p>
        </p:txBody>
      </p:sp>
    </p:spTree>
    <p:extLst>
      <p:ext uri="{BB962C8B-B14F-4D97-AF65-F5344CB8AC3E}">
        <p14:creationId xmlns:p14="http://schemas.microsoft.com/office/powerpoint/2010/main" val="1243930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922"/>
            <a:ext cx="8229600" cy="565678"/>
          </a:xfrm>
        </p:spPr>
        <p:txBody>
          <a:bodyPr/>
          <a:lstStyle/>
          <a:p>
            <a:r>
              <a:rPr lang="en-US" altLang="en-US" dirty="0"/>
              <a:t>The Asch Experiments: Conformity </a:t>
            </a:r>
            <a:r>
              <a:rPr lang="en-US" altLang="en-US" sz="2000" b="0" dirty="0" smtClean="0"/>
              <a:t>(1 </a:t>
            </a:r>
            <a:r>
              <a:rPr lang="en-US" altLang="en-US" sz="2000" b="0" dirty="0"/>
              <a:t>of 2)</a:t>
            </a:r>
            <a:endParaRPr lang="en-US" sz="2000" b="0" dirty="0"/>
          </a:p>
        </p:txBody>
      </p:sp>
      <p:pic>
        <p:nvPicPr>
          <p:cNvPr id="4" name="Content Placeholder 3" descr="The figure depicts perceptual judgment task in Asch’s conformity studies where the participants were asked to identify the line in the comparison that is of same length in the standard. "/>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838200"/>
            <a:ext cx="6553200" cy="5867400"/>
          </a:xfrm>
        </p:spPr>
      </p:pic>
    </p:spTree>
    <p:extLst>
      <p:ext uri="{BB962C8B-B14F-4D97-AF65-F5344CB8AC3E}">
        <p14:creationId xmlns:p14="http://schemas.microsoft.com/office/powerpoint/2010/main" val="380176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1"/>
            <a:ext cx="8229600" cy="704850"/>
          </a:xfrm>
        </p:spPr>
        <p:txBody>
          <a:bodyPr anchor="ctr"/>
          <a:lstStyle/>
          <a:p>
            <a:r>
              <a:rPr lang="en-US" altLang="en-US" sz="3200" dirty="0">
                <a:latin typeface="+mj-lt"/>
              </a:rPr>
              <a:t>The Asch Experiments: Conformity </a:t>
            </a:r>
            <a:r>
              <a:rPr lang="en-US" altLang="en-US" sz="2400" dirty="0">
                <a:latin typeface="+mj-lt"/>
              </a:rPr>
              <a:t>(2 of 2)</a:t>
            </a:r>
            <a:endParaRPr lang="en-US" sz="2400" dirty="0">
              <a:latin typeface="+mj-lt"/>
            </a:endParaRPr>
          </a:p>
        </p:txBody>
      </p:sp>
      <p:sp>
        <p:nvSpPr>
          <p:cNvPr id="5" name="Text Placeholder 4"/>
          <p:cNvSpPr>
            <a:spLocks noGrp="1"/>
          </p:cNvSpPr>
          <p:nvPr>
            <p:ph type="body" sz="quarter" idx="13"/>
          </p:nvPr>
        </p:nvSpPr>
        <p:spPr>
          <a:xfrm>
            <a:off x="457200" y="866480"/>
            <a:ext cx="8229600" cy="809919"/>
          </a:xfrm>
        </p:spPr>
        <p:txBody>
          <a:bodyPr>
            <a:noAutofit/>
          </a:bodyPr>
          <a:lstStyle/>
          <a:p>
            <a:pPr marL="0" indent="0"/>
            <a:r>
              <a:rPr lang="en-US" dirty="0">
                <a:solidFill>
                  <a:schemeClr val="tx1"/>
                </a:solidFill>
                <a:latin typeface="+mn-lt"/>
              </a:rPr>
              <a:t>Table 13.1 </a:t>
            </a:r>
            <a:r>
              <a:rPr lang="en-US" b="0" dirty="0">
                <a:solidFill>
                  <a:schemeClr val="tx1"/>
                </a:solidFill>
                <a:latin typeface="+mn-lt"/>
              </a:rPr>
              <a:t>Personal and Situational Factors Contribute to Conformity</a:t>
            </a:r>
            <a:endParaRPr lang="en-US" dirty="0">
              <a:solidFill>
                <a:schemeClr val="tx1"/>
              </a:solidFill>
              <a:latin typeface="+mn-lt"/>
            </a:endParaRPr>
          </a:p>
        </p:txBody>
      </p:sp>
      <p:graphicFrame>
        <p:nvGraphicFramePr>
          <p:cNvPr id="3" name="Table 2"/>
          <p:cNvGraphicFramePr>
            <a:graphicFrameLocks noGrp="1"/>
          </p:cNvGraphicFramePr>
          <p:nvPr>
            <p:extLst/>
          </p:nvPr>
        </p:nvGraphicFramePr>
        <p:xfrm>
          <a:off x="533400" y="1838960"/>
          <a:ext cx="8077200" cy="3571240"/>
        </p:xfrm>
        <a:graphic>
          <a:graphicData uri="http://schemas.openxmlformats.org/drawingml/2006/table">
            <a:tbl>
              <a:tblPr firstRow="1" bandRow="1">
                <a:tableStyleId>{3B4B98B0-60AC-42C2-AFA5-B58CD77FA1E5}</a:tableStyleId>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70840">
                <a:tc>
                  <a:txBody>
                    <a:bodyPr/>
                    <a:lstStyle/>
                    <a:p>
                      <a:r>
                        <a:rPr lang="en-IN" sz="1800" b="1" i="0" u="none" strike="noStrike" kern="1200" baseline="0" dirty="0">
                          <a:solidFill>
                            <a:schemeClr val="bg1"/>
                          </a:solidFill>
                          <a:latin typeface="+mn-lt"/>
                          <a:ea typeface="+mn-ea"/>
                          <a:cs typeface="+mn-cs"/>
                        </a:rPr>
                        <a:t>People Tend to Be Less Likely to Conform When . . .</a:t>
                      </a:r>
                      <a:endParaRPr lang="en-IN"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IN" sz="1800" b="1" i="0" u="none" strike="noStrike" kern="1200" baseline="0" dirty="0">
                          <a:solidFill>
                            <a:schemeClr val="bg1"/>
                          </a:solidFill>
                          <a:latin typeface="+mn-lt"/>
                          <a:ea typeface="+mn-ea"/>
                          <a:cs typeface="+mn-cs"/>
                        </a:rPr>
                        <a:t>People Tend to Be More Likely to Conform When . . .</a:t>
                      </a:r>
                      <a:endParaRPr lang="en-IN"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0840">
                <a:tc>
                  <a:txBody>
                    <a:bodyPr/>
                    <a:lstStyle/>
                    <a:p>
                      <a:r>
                        <a:rPr lang="en-IN" sz="1800" b="0" i="0" u="none" strike="noStrike" kern="1200" baseline="0" dirty="0">
                          <a:solidFill>
                            <a:schemeClr val="tx1"/>
                          </a:solidFill>
                          <a:latin typeface="+mn-lt"/>
                          <a:ea typeface="+mn-ea"/>
                          <a:cs typeface="+mn-cs"/>
                        </a:rPr>
                        <a:t>Only one other person is in the vicinity</a:t>
                      </a:r>
                      <a:endParaRPr lang="en-IN"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IN" sz="1800" b="0" i="0" u="none" strike="noStrike" kern="1200" baseline="0" dirty="0">
                          <a:solidFill>
                            <a:schemeClr val="tx1"/>
                          </a:solidFill>
                          <a:latin typeface="+mn-lt"/>
                          <a:ea typeface="+mn-ea"/>
                          <a:cs typeface="+mn-cs"/>
                        </a:rPr>
                        <a:t>There is a larger group in the vicinity</a:t>
                      </a:r>
                      <a:endParaRPr lang="en-IN"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370840">
                <a:tc>
                  <a:txBody>
                    <a:bodyPr/>
                    <a:lstStyle/>
                    <a:p>
                      <a:r>
                        <a:rPr lang="en-IN" sz="1800" b="0" i="0" u="none" strike="noStrike" kern="1200" baseline="0" dirty="0">
                          <a:solidFill>
                            <a:schemeClr val="tx1"/>
                          </a:solidFill>
                          <a:latin typeface="+mn-lt"/>
                          <a:ea typeface="+mn-ea"/>
                          <a:cs typeface="+mn-cs"/>
                        </a:rPr>
                        <a:t>There are only strangers in the room</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800" b="0" i="0" u="none" strike="noStrike" kern="1200" baseline="0" dirty="0">
                          <a:solidFill>
                            <a:schemeClr val="tx1"/>
                          </a:solidFill>
                          <a:latin typeface="+mn-lt"/>
                          <a:ea typeface="+mn-ea"/>
                          <a:cs typeface="+mn-cs"/>
                        </a:rPr>
                        <a:t>There are friends, family, or acquaintances in the vicinity</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370840">
                <a:tc>
                  <a:txBody>
                    <a:bodyPr/>
                    <a:lstStyle/>
                    <a:p>
                      <a:r>
                        <a:rPr lang="en-IN" sz="1800" b="0" i="0" u="none" strike="noStrike" kern="1200" baseline="0" dirty="0">
                          <a:solidFill>
                            <a:schemeClr val="tx1"/>
                          </a:solidFill>
                          <a:latin typeface="+mn-lt"/>
                          <a:ea typeface="+mn-ea"/>
                          <a:cs typeface="+mn-cs"/>
                        </a:rPr>
                        <a:t>There are extremely clear and simple tasks</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800" b="0" i="0" u="none" strike="noStrike" kern="1200" baseline="0" dirty="0">
                          <a:solidFill>
                            <a:schemeClr val="tx1"/>
                          </a:solidFill>
                          <a:latin typeface="+mn-lt"/>
                          <a:ea typeface="+mn-ea"/>
                          <a:cs typeface="+mn-cs"/>
                        </a:rPr>
                        <a:t>The task is unclear or ambiguous</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370840">
                <a:tc>
                  <a:txBody>
                    <a:bodyPr/>
                    <a:lstStyle/>
                    <a:p>
                      <a:r>
                        <a:rPr lang="en-IN" sz="1800" b="0" i="0" u="none" strike="noStrike" kern="1200" baseline="0" dirty="0">
                          <a:solidFill>
                            <a:schemeClr val="tx1"/>
                          </a:solidFill>
                          <a:latin typeface="+mn-lt"/>
                          <a:ea typeface="+mn-ea"/>
                          <a:cs typeface="+mn-cs"/>
                        </a:rPr>
                        <a:t>There is one other nonconformist in the room</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800" b="0" i="0" u="none" strike="noStrike" kern="1200" baseline="0" dirty="0">
                          <a:solidFill>
                            <a:schemeClr val="tx1"/>
                          </a:solidFill>
                          <a:latin typeface="+mn-lt"/>
                          <a:ea typeface="+mn-ea"/>
                          <a:cs typeface="+mn-cs"/>
                        </a:rPr>
                        <a:t>Others conform first</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370840">
                <a:tc>
                  <a:txBody>
                    <a:bodyPr/>
                    <a:lstStyle/>
                    <a:p>
                      <a:r>
                        <a:rPr lang="en-IN" sz="1800" b="0" i="0" u="none" strike="noStrike" kern="1200" baseline="0" dirty="0">
                          <a:solidFill>
                            <a:schemeClr val="tx1"/>
                          </a:solidFill>
                          <a:latin typeface="+mn-lt"/>
                          <a:ea typeface="+mn-ea"/>
                          <a:cs typeface="+mn-cs"/>
                        </a:rPr>
                        <a:t>Responses are made anonymously</a:t>
                      </a:r>
                      <a:endParaRPr lang="en-IN"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800" b="0" i="0" u="none" strike="noStrike" kern="1200" baseline="0" dirty="0">
                          <a:solidFill>
                            <a:schemeClr val="tx1"/>
                          </a:solidFill>
                          <a:latin typeface="+mn-lt"/>
                          <a:ea typeface="+mn-ea"/>
                          <a:cs typeface="+mn-cs"/>
                        </a:rPr>
                        <a:t>Responses are made publicly</a:t>
                      </a:r>
                      <a:endParaRPr lang="en-IN"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55898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647700"/>
          </a:xfrm>
        </p:spPr>
        <p:txBody>
          <a:bodyPr anchor="ctr"/>
          <a:lstStyle/>
          <a:p>
            <a:r>
              <a:rPr lang="en-US" altLang="en-US" dirty="0"/>
              <a:t>Groupthink</a:t>
            </a:r>
            <a:endParaRPr lang="en-US" dirty="0"/>
          </a:p>
        </p:txBody>
      </p:sp>
      <p:sp>
        <p:nvSpPr>
          <p:cNvPr id="3" name="Content Placeholder 2"/>
          <p:cNvSpPr>
            <a:spLocks noGrp="1"/>
          </p:cNvSpPr>
          <p:nvPr>
            <p:ph idx="1"/>
          </p:nvPr>
        </p:nvSpPr>
        <p:spPr>
          <a:xfrm>
            <a:off x="457200" y="838200"/>
            <a:ext cx="8229600" cy="1295400"/>
          </a:xfrm>
        </p:spPr>
        <p:txBody>
          <a:bodyPr/>
          <a:lstStyle/>
          <a:p>
            <a:pPr>
              <a:buFontTx/>
              <a:buNone/>
            </a:pPr>
            <a:r>
              <a:rPr lang="en-US" altLang="en-US" sz="2400" b="1" dirty="0">
                <a:ea typeface="ＭＳ Ｐゴシック" pitchFamily="34" charset="-128"/>
              </a:rPr>
              <a:t>Groupthink (p. 499)</a:t>
            </a:r>
          </a:p>
          <a:p>
            <a:r>
              <a:rPr lang="en-US" altLang="en-US" sz="2400" dirty="0">
                <a:ea typeface="ＭＳ Ｐゴシック" pitchFamily="34" charset="-128"/>
              </a:rPr>
              <a:t>When group members tend toward the same ideas to minimize conflict</a:t>
            </a:r>
            <a:endParaRPr lang="en-US" sz="2400" dirty="0"/>
          </a:p>
        </p:txBody>
      </p:sp>
    </p:spTree>
    <p:extLst>
      <p:ext uri="{BB962C8B-B14F-4D97-AF65-F5344CB8AC3E}">
        <p14:creationId xmlns:p14="http://schemas.microsoft.com/office/powerpoint/2010/main" val="9571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980"/>
            <a:ext cx="8229600" cy="1139237"/>
          </a:xfrm>
        </p:spPr>
        <p:txBody>
          <a:bodyPr anchor="ctr"/>
          <a:lstStyle/>
          <a:p>
            <a:r>
              <a:rPr lang="en-US" altLang="en-US" dirty="0">
                <a:latin typeface="+mj-lt"/>
              </a:rPr>
              <a:t>Obedience to Authority: The Milgram Experiment </a:t>
            </a:r>
            <a:r>
              <a:rPr lang="en-US" altLang="en-US" sz="2600" dirty="0">
                <a:latin typeface="+mj-lt"/>
              </a:rPr>
              <a:t>(1 of 3)</a:t>
            </a:r>
            <a:endParaRPr lang="en-US" sz="2600" dirty="0">
              <a:latin typeface="+mj-lt"/>
            </a:endParaRPr>
          </a:p>
        </p:txBody>
      </p:sp>
      <p:sp>
        <p:nvSpPr>
          <p:cNvPr id="3" name="Content Placeholder 2"/>
          <p:cNvSpPr>
            <a:spLocks noGrp="1"/>
          </p:cNvSpPr>
          <p:nvPr>
            <p:ph idx="1"/>
          </p:nvPr>
        </p:nvSpPr>
        <p:spPr>
          <a:xfrm>
            <a:off x="457200" y="1284465"/>
            <a:ext cx="8229600" cy="345718"/>
          </a:xfrm>
        </p:spPr>
        <p:txBody>
          <a:bodyPr/>
          <a:lstStyle/>
          <a:p>
            <a:pPr>
              <a:buFontTx/>
              <a:buNone/>
            </a:pPr>
            <a:r>
              <a:rPr lang="en-US" altLang="en-US" sz="2000" b="1" dirty="0">
                <a:ea typeface="ＭＳ Ｐゴシック" pitchFamily="34" charset="-128"/>
              </a:rPr>
              <a:t>Obedience (Milgram)</a:t>
            </a:r>
            <a:endParaRPr lang="en-US" sz="2000" b="1" dirty="0"/>
          </a:p>
        </p:txBody>
      </p:sp>
      <p:sp>
        <p:nvSpPr>
          <p:cNvPr id="12" name="Content Placeholder 11"/>
          <p:cNvSpPr>
            <a:spLocks noGrp="1"/>
          </p:cNvSpPr>
          <p:nvPr>
            <p:ph idx="13"/>
          </p:nvPr>
        </p:nvSpPr>
        <p:spPr>
          <a:xfrm>
            <a:off x="447675" y="1752600"/>
            <a:ext cx="3971925" cy="914400"/>
          </a:xfrm>
        </p:spPr>
        <p:txBody>
          <a:bodyPr/>
          <a:lstStyle/>
          <a:p>
            <a:pPr marL="0" indent="0">
              <a:buNone/>
            </a:pPr>
            <a:r>
              <a:rPr lang="en-IN" sz="2000" dirty="0"/>
              <a:t>The “shock generator” that the teacher operated, purportedly to punish the learner.</a:t>
            </a:r>
          </a:p>
        </p:txBody>
      </p:sp>
      <p:pic>
        <p:nvPicPr>
          <p:cNvPr id="21" name="Picture Placeholder 20" descr="A photo shows a box with knobs and buttons."/>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750634" y="3118809"/>
            <a:ext cx="3150664" cy="2291391"/>
          </a:xfrm>
        </p:spPr>
      </p:pic>
      <p:sp>
        <p:nvSpPr>
          <p:cNvPr id="13" name="Content Placeholder 12"/>
          <p:cNvSpPr>
            <a:spLocks noGrp="1"/>
          </p:cNvSpPr>
          <p:nvPr>
            <p:ph sz="quarter" idx="14"/>
          </p:nvPr>
        </p:nvSpPr>
        <p:spPr>
          <a:xfrm>
            <a:off x="457200" y="5579085"/>
            <a:ext cx="4114800" cy="669315"/>
          </a:xfrm>
        </p:spPr>
        <p:txBody>
          <a:bodyPr/>
          <a:lstStyle/>
          <a:p>
            <a:pPr marL="0" indent="0">
              <a:buNone/>
            </a:pPr>
            <a:r>
              <a:rPr lang="en-IN" sz="1400" dirty="0"/>
              <a:t>From the film </a:t>
            </a:r>
            <a:r>
              <a:rPr lang="en-IN" sz="1400" i="1" dirty="0"/>
              <a:t>Obedience </a:t>
            </a:r>
            <a:r>
              <a:rPr lang="en-IN" sz="1400" dirty="0"/>
              <a:t>© 1968 by Stanley </a:t>
            </a:r>
            <a:r>
              <a:rPr lang="en-IN" sz="1400" dirty="0" err="1"/>
              <a:t>Milgram</a:t>
            </a:r>
            <a:r>
              <a:rPr lang="en-IN" sz="1400" dirty="0"/>
              <a:t>, © renewed 1993 by Alexandra </a:t>
            </a:r>
            <a:r>
              <a:rPr lang="en-IN" sz="1400" dirty="0" err="1"/>
              <a:t>Milgram</a:t>
            </a:r>
            <a:r>
              <a:rPr lang="en-IN" sz="1400" dirty="0"/>
              <a:t>, and distributed by Penn State Media Sales.</a:t>
            </a:r>
          </a:p>
        </p:txBody>
      </p:sp>
      <p:sp>
        <p:nvSpPr>
          <p:cNvPr id="19" name="Content Placeholder 18"/>
          <p:cNvSpPr>
            <a:spLocks noGrp="1"/>
          </p:cNvSpPr>
          <p:nvPr>
            <p:ph sz="quarter" idx="17"/>
          </p:nvPr>
        </p:nvSpPr>
        <p:spPr>
          <a:xfrm>
            <a:off x="4648200" y="1728430"/>
            <a:ext cx="4038600" cy="1548170"/>
          </a:xfrm>
        </p:spPr>
        <p:txBody>
          <a:bodyPr/>
          <a:lstStyle/>
          <a:p>
            <a:pPr marL="0" indent="0">
              <a:buNone/>
            </a:pPr>
            <a:r>
              <a:rPr lang="en-IN" sz="2000" dirty="0"/>
              <a:t>The “learner” gets set up to participate in the experiment. He is being hooked up to the device that the teacher believes will deliver a shock.</a:t>
            </a:r>
          </a:p>
        </p:txBody>
      </p:sp>
      <p:pic>
        <p:nvPicPr>
          <p:cNvPr id="22" name="Picture Placeholder 21" descr="A photo shows a man being fastened to a chair and wires wound around his wrists."/>
          <p:cNvPicPr>
            <a:picLocks noGrp="1" noChangeAspect="1"/>
          </p:cNvPicPr>
          <p:nvPr>
            <p:ph type="pic" sz="quarter" idx="16"/>
          </p:nvPr>
        </p:nvPicPr>
        <p:blipFill>
          <a:blip r:embed="rId4">
            <a:extLst>
              <a:ext uri="{28A0092B-C50C-407E-A947-70E740481C1C}">
                <a14:useLocalDpi xmlns:a14="http://schemas.microsoft.com/office/drawing/2010/main" val="0"/>
              </a:ext>
            </a:extLst>
          </a:blip>
          <a:stretch>
            <a:fillRect/>
          </a:stretch>
        </p:blipFill>
        <p:spPr>
          <a:xfrm>
            <a:off x="4952792" y="3381375"/>
            <a:ext cx="2880777" cy="2077650"/>
          </a:xfrm>
        </p:spPr>
      </p:pic>
      <p:sp>
        <p:nvSpPr>
          <p:cNvPr id="20" name="Content Placeholder 19"/>
          <p:cNvSpPr>
            <a:spLocks noGrp="1"/>
          </p:cNvSpPr>
          <p:nvPr>
            <p:ph sz="quarter" idx="18"/>
          </p:nvPr>
        </p:nvSpPr>
        <p:spPr>
          <a:xfrm>
            <a:off x="4648200" y="5648325"/>
            <a:ext cx="4038600" cy="669315"/>
          </a:xfrm>
        </p:spPr>
        <p:txBody>
          <a:bodyPr/>
          <a:lstStyle/>
          <a:p>
            <a:pPr marL="0" indent="0">
              <a:buNone/>
            </a:pPr>
            <a:r>
              <a:rPr lang="en-IN" sz="1400" dirty="0"/>
              <a:t>From the film </a:t>
            </a:r>
            <a:r>
              <a:rPr lang="en-IN" sz="1400" i="1" dirty="0"/>
              <a:t>Obedience </a:t>
            </a:r>
            <a:r>
              <a:rPr lang="en-IN" sz="1400" dirty="0"/>
              <a:t>© 1968 by Stanley </a:t>
            </a:r>
            <a:r>
              <a:rPr lang="en-IN" sz="1400" dirty="0" err="1"/>
              <a:t>Milgram</a:t>
            </a:r>
            <a:r>
              <a:rPr lang="en-IN" sz="1400" dirty="0"/>
              <a:t>, © renewed 1993 by Alexandra </a:t>
            </a:r>
            <a:r>
              <a:rPr lang="en-IN" sz="1400" dirty="0" err="1"/>
              <a:t>Milgram</a:t>
            </a:r>
            <a:r>
              <a:rPr lang="en-IN" sz="1400" dirty="0"/>
              <a:t>, and distributed by Penn State Media Sales.</a:t>
            </a:r>
          </a:p>
        </p:txBody>
      </p:sp>
    </p:spTree>
    <p:extLst>
      <p:ext uri="{BB962C8B-B14F-4D97-AF65-F5344CB8AC3E}">
        <p14:creationId xmlns:p14="http://schemas.microsoft.com/office/powerpoint/2010/main" val="2263959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980"/>
            <a:ext cx="8229600" cy="1142803"/>
          </a:xfrm>
        </p:spPr>
        <p:txBody>
          <a:bodyPr anchor="ctr"/>
          <a:lstStyle/>
          <a:p>
            <a:r>
              <a:rPr lang="en-US" altLang="en-US" dirty="0">
                <a:latin typeface="+mj-lt"/>
              </a:rPr>
              <a:t>Obedience to Authority: The Milgram Experiment </a:t>
            </a:r>
            <a:r>
              <a:rPr lang="en-US" altLang="en-US" sz="2600" dirty="0">
                <a:latin typeface="+mj-lt"/>
              </a:rPr>
              <a:t>(2 of 3)</a:t>
            </a:r>
            <a:endParaRPr lang="en-US" sz="2600" dirty="0">
              <a:latin typeface="+mj-lt"/>
            </a:endParaRPr>
          </a:p>
        </p:txBody>
      </p:sp>
      <p:sp>
        <p:nvSpPr>
          <p:cNvPr id="3" name="Content Placeholder 2"/>
          <p:cNvSpPr>
            <a:spLocks noGrp="1"/>
          </p:cNvSpPr>
          <p:nvPr>
            <p:ph idx="1"/>
          </p:nvPr>
        </p:nvSpPr>
        <p:spPr>
          <a:xfrm>
            <a:off x="457200" y="1284465"/>
            <a:ext cx="8229600" cy="345718"/>
          </a:xfrm>
        </p:spPr>
        <p:txBody>
          <a:bodyPr/>
          <a:lstStyle/>
          <a:p>
            <a:pPr>
              <a:buFontTx/>
              <a:buNone/>
            </a:pPr>
            <a:r>
              <a:rPr lang="en-US" altLang="en-US" sz="2000" b="1" dirty="0">
                <a:ea typeface="ＭＳ Ｐゴシック" pitchFamily="34" charset="-128"/>
              </a:rPr>
              <a:t>Obedience (Milgram)</a:t>
            </a:r>
            <a:endParaRPr lang="en-US" sz="2000" b="1" dirty="0"/>
          </a:p>
        </p:txBody>
      </p:sp>
      <p:sp>
        <p:nvSpPr>
          <p:cNvPr id="12" name="Content Placeholder 11"/>
          <p:cNvSpPr>
            <a:spLocks noGrp="1"/>
          </p:cNvSpPr>
          <p:nvPr>
            <p:ph idx="13"/>
          </p:nvPr>
        </p:nvSpPr>
        <p:spPr>
          <a:xfrm>
            <a:off x="447675" y="1752599"/>
            <a:ext cx="3971925" cy="1257302"/>
          </a:xfrm>
        </p:spPr>
        <p:txBody>
          <a:bodyPr/>
          <a:lstStyle/>
          <a:p>
            <a:pPr marL="0" indent="0">
              <a:buNone/>
            </a:pPr>
            <a:r>
              <a:rPr lang="en-IN" sz="2000" dirty="0"/>
              <a:t>The experimenter explains to the “teacher” what the experimental procedure entails and how to use the shock generator.</a:t>
            </a:r>
          </a:p>
        </p:txBody>
      </p:sp>
      <p:pic>
        <p:nvPicPr>
          <p:cNvPr id="21" name="Picture Placeholder 20" descr="A photo shows a standing man explaining to a seated man."/>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759338" y="3118809"/>
            <a:ext cx="3133255" cy="2291391"/>
          </a:xfrm>
        </p:spPr>
      </p:pic>
      <p:sp>
        <p:nvSpPr>
          <p:cNvPr id="19" name="Content Placeholder 18"/>
          <p:cNvSpPr>
            <a:spLocks noGrp="1"/>
          </p:cNvSpPr>
          <p:nvPr>
            <p:ph sz="quarter" idx="17"/>
          </p:nvPr>
        </p:nvSpPr>
        <p:spPr>
          <a:xfrm>
            <a:off x="457200" y="5657463"/>
            <a:ext cx="4038600" cy="656575"/>
          </a:xfrm>
        </p:spPr>
        <p:txBody>
          <a:bodyPr/>
          <a:lstStyle/>
          <a:p>
            <a:pPr marL="0" indent="0">
              <a:buNone/>
            </a:pPr>
            <a:r>
              <a:rPr lang="en-IN" sz="1400" dirty="0"/>
              <a:t>From the film </a:t>
            </a:r>
            <a:r>
              <a:rPr lang="en-IN" sz="1400" i="1" dirty="0"/>
              <a:t>Obedience </a:t>
            </a:r>
            <a:r>
              <a:rPr lang="en-IN" sz="1400" dirty="0"/>
              <a:t>© 1968 by Stanley </a:t>
            </a:r>
            <a:r>
              <a:rPr lang="en-IN" sz="1400" dirty="0" err="1"/>
              <a:t>Milgram</a:t>
            </a:r>
            <a:r>
              <a:rPr lang="en-IN" sz="1400" dirty="0"/>
              <a:t>. © renewed 1993 by Alexandra </a:t>
            </a:r>
            <a:r>
              <a:rPr lang="en-IN" sz="1400" dirty="0" err="1"/>
              <a:t>Milgram</a:t>
            </a:r>
            <a:r>
              <a:rPr lang="en-IN" sz="1400" dirty="0"/>
              <a:t>, distributed by Penn State Media Sales.</a:t>
            </a:r>
          </a:p>
        </p:txBody>
      </p:sp>
      <p:sp>
        <p:nvSpPr>
          <p:cNvPr id="13" name="Content Placeholder 12"/>
          <p:cNvSpPr>
            <a:spLocks noGrp="1"/>
          </p:cNvSpPr>
          <p:nvPr>
            <p:ph sz="quarter" idx="14"/>
          </p:nvPr>
        </p:nvSpPr>
        <p:spPr>
          <a:xfrm>
            <a:off x="4572000" y="1752600"/>
            <a:ext cx="4114800" cy="1524000"/>
          </a:xfrm>
        </p:spPr>
        <p:txBody>
          <a:bodyPr/>
          <a:lstStyle/>
          <a:p>
            <a:pPr marL="0" indent="0">
              <a:buNone/>
            </a:pPr>
            <a:r>
              <a:rPr lang="en-IN" sz="2000" dirty="0"/>
              <a:t>Although most subjects were highly obedient, some, such as this person, refused to continue complying with the experimenter’s orders.</a:t>
            </a:r>
          </a:p>
        </p:txBody>
      </p:sp>
      <p:pic>
        <p:nvPicPr>
          <p:cNvPr id="22" name="Picture Placeholder 21" descr="A photo shows a man getting away from a chair."/>
          <p:cNvPicPr>
            <a:picLocks noGrp="1" noChangeAspect="1"/>
          </p:cNvPicPr>
          <p:nvPr>
            <p:ph type="pic" sz="quarter" idx="16"/>
          </p:nvPr>
        </p:nvPicPr>
        <p:blipFill>
          <a:blip r:embed="rId4">
            <a:extLst>
              <a:ext uri="{28A0092B-C50C-407E-A947-70E740481C1C}">
                <a14:useLocalDpi xmlns:a14="http://schemas.microsoft.com/office/drawing/2010/main" val="0"/>
              </a:ext>
            </a:extLst>
          </a:blip>
          <a:stretch>
            <a:fillRect/>
          </a:stretch>
        </p:blipFill>
        <p:spPr>
          <a:xfrm>
            <a:off x="4972688" y="3381375"/>
            <a:ext cx="2840985" cy="2077650"/>
          </a:xfrm>
        </p:spPr>
      </p:pic>
      <p:sp>
        <p:nvSpPr>
          <p:cNvPr id="20" name="Content Placeholder 19"/>
          <p:cNvSpPr>
            <a:spLocks noGrp="1"/>
          </p:cNvSpPr>
          <p:nvPr>
            <p:ph sz="quarter" idx="18"/>
          </p:nvPr>
        </p:nvSpPr>
        <p:spPr>
          <a:xfrm>
            <a:off x="4648200" y="5648325"/>
            <a:ext cx="4038600" cy="669315"/>
          </a:xfrm>
        </p:spPr>
        <p:txBody>
          <a:bodyPr/>
          <a:lstStyle/>
          <a:p>
            <a:pPr marL="0" indent="0">
              <a:buNone/>
            </a:pPr>
            <a:r>
              <a:rPr lang="en-IN" sz="1400" dirty="0"/>
              <a:t>From the film </a:t>
            </a:r>
            <a:r>
              <a:rPr lang="en-IN" sz="1400" i="1" dirty="0"/>
              <a:t>Obedience </a:t>
            </a:r>
            <a:r>
              <a:rPr lang="en-IN" sz="1400" dirty="0"/>
              <a:t>© 1968 by Stanley </a:t>
            </a:r>
            <a:r>
              <a:rPr lang="en-IN" sz="1400" dirty="0" err="1"/>
              <a:t>Milgram</a:t>
            </a:r>
            <a:r>
              <a:rPr lang="en-IN" sz="1400" dirty="0"/>
              <a:t>. © renewed 1993 by Alexandra </a:t>
            </a:r>
            <a:r>
              <a:rPr lang="en-IN" sz="1400" dirty="0" err="1"/>
              <a:t>Milgram</a:t>
            </a:r>
            <a:r>
              <a:rPr lang="en-IN" sz="1400" dirty="0"/>
              <a:t>, distributed by Penn State Media Sales.</a:t>
            </a:r>
          </a:p>
        </p:txBody>
      </p:sp>
    </p:spTree>
    <p:extLst>
      <p:ext uri="{BB962C8B-B14F-4D97-AF65-F5344CB8AC3E}">
        <p14:creationId xmlns:p14="http://schemas.microsoft.com/office/powerpoint/2010/main" val="819703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20"/>
            <a:ext cx="8229600" cy="1168980"/>
          </a:xfrm>
        </p:spPr>
        <p:txBody>
          <a:bodyPr anchor="ctr"/>
          <a:lstStyle/>
          <a:p>
            <a:r>
              <a:rPr lang="en-US" altLang="en-US" dirty="0"/>
              <a:t>Obedience to Authority: The Milgram Experiment </a:t>
            </a:r>
            <a:r>
              <a:rPr lang="en-US" altLang="en-US" sz="2800" dirty="0"/>
              <a:t>(3 of 3)</a:t>
            </a:r>
            <a:endParaRPr lang="en-US" sz="2800" dirty="0"/>
          </a:p>
        </p:txBody>
      </p:sp>
      <p:sp>
        <p:nvSpPr>
          <p:cNvPr id="3" name="Content Placeholder 2"/>
          <p:cNvSpPr>
            <a:spLocks noGrp="1"/>
          </p:cNvSpPr>
          <p:nvPr>
            <p:ph idx="1"/>
          </p:nvPr>
        </p:nvSpPr>
        <p:spPr>
          <a:xfrm>
            <a:off x="457200" y="1371600"/>
            <a:ext cx="8229600" cy="2590800"/>
          </a:xfrm>
        </p:spPr>
        <p:txBody>
          <a:bodyPr/>
          <a:lstStyle/>
          <a:p>
            <a:pPr>
              <a:buFontTx/>
              <a:buNone/>
            </a:pPr>
            <a:r>
              <a:rPr lang="en-US" altLang="en-US" sz="2400" b="1" dirty="0">
                <a:ea typeface="ＭＳ Ｐゴシック" pitchFamily="34" charset="-128"/>
              </a:rPr>
              <a:t>Variants of the experiment</a:t>
            </a:r>
          </a:p>
          <a:p>
            <a:r>
              <a:rPr lang="en-US" altLang="en-US" sz="2400" dirty="0">
                <a:ea typeface="ＭＳ Ｐゴシック" pitchFamily="34" charset="-128"/>
              </a:rPr>
              <a:t>Change of clothing</a:t>
            </a:r>
          </a:p>
          <a:p>
            <a:r>
              <a:rPr lang="en-US" altLang="en-US" sz="2400" dirty="0">
                <a:ea typeface="ＭＳ Ｐゴシック" pitchFamily="34" charset="-128"/>
              </a:rPr>
              <a:t>Different location</a:t>
            </a:r>
          </a:p>
          <a:p>
            <a:r>
              <a:rPr lang="en-US" altLang="en-US" sz="2400" dirty="0">
                <a:ea typeface="ＭＳ Ｐゴシック" pitchFamily="34" charset="-128"/>
              </a:rPr>
              <a:t>Proximity of experimenter and “learner”</a:t>
            </a:r>
          </a:p>
          <a:p>
            <a:r>
              <a:rPr lang="en-US" sz="2400" dirty="0">
                <a:ea typeface="ＭＳ Ｐゴシック" pitchFamily="34" charset="-128"/>
              </a:rPr>
              <a:t>Confederate dissenters</a:t>
            </a:r>
            <a:endParaRPr lang="en-US" sz="2400" dirty="0"/>
          </a:p>
        </p:txBody>
      </p:sp>
    </p:spTree>
    <p:extLst>
      <p:ext uri="{BB962C8B-B14F-4D97-AF65-F5344CB8AC3E}">
        <p14:creationId xmlns:p14="http://schemas.microsoft.com/office/powerpoint/2010/main" val="808851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92"/>
            <a:ext cx="8229600" cy="736408"/>
          </a:xfrm>
        </p:spPr>
        <p:txBody>
          <a:bodyPr anchor="ctr"/>
          <a:lstStyle/>
          <a:p>
            <a:r>
              <a:rPr lang="en-US" altLang="en-US" dirty="0"/>
              <a:t>The Bystander Effect </a:t>
            </a:r>
            <a:r>
              <a:rPr lang="en-US" altLang="en-US" sz="2800" dirty="0"/>
              <a:t>(1 of 2)</a:t>
            </a:r>
            <a:endParaRPr lang="en-US" dirty="0"/>
          </a:p>
        </p:txBody>
      </p:sp>
      <p:sp>
        <p:nvSpPr>
          <p:cNvPr id="3" name="Content Placeholder 2"/>
          <p:cNvSpPr>
            <a:spLocks noGrp="1"/>
          </p:cNvSpPr>
          <p:nvPr>
            <p:ph idx="1"/>
          </p:nvPr>
        </p:nvSpPr>
        <p:spPr>
          <a:xfrm>
            <a:off x="457200" y="838200"/>
            <a:ext cx="8229600" cy="990599"/>
          </a:xfrm>
        </p:spPr>
        <p:txBody>
          <a:bodyPr/>
          <a:lstStyle/>
          <a:p>
            <a:pPr>
              <a:buFontTx/>
              <a:buNone/>
              <a:defRPr/>
            </a:pPr>
            <a:r>
              <a:rPr lang="en-US" sz="2400" dirty="0"/>
              <a:t>The bystander effect (p. 503)</a:t>
            </a:r>
          </a:p>
          <a:p>
            <a:pPr marL="0" indent="0">
              <a:buFontTx/>
              <a:buNone/>
              <a:defRPr/>
            </a:pPr>
            <a:r>
              <a:rPr lang="en-US" sz="2400" dirty="0"/>
              <a:t>Diffusion of responsibility (p. 503)</a:t>
            </a:r>
          </a:p>
        </p:txBody>
      </p:sp>
    </p:spTree>
    <p:extLst>
      <p:ext uri="{BB962C8B-B14F-4D97-AF65-F5344CB8AC3E}">
        <p14:creationId xmlns:p14="http://schemas.microsoft.com/office/powerpoint/2010/main" val="1379621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85800" y="0"/>
            <a:ext cx="7772400" cy="838200"/>
          </a:xfrm>
        </p:spPr>
        <p:txBody>
          <a:bodyPr/>
          <a:lstStyle/>
          <a:p>
            <a:pPr eaLnBrk="1" hangingPunct="1"/>
            <a:r>
              <a:rPr lang="en-CA" altLang="en-US"/>
              <a:t>Biblical Word Study</a:t>
            </a:r>
          </a:p>
        </p:txBody>
      </p:sp>
      <p:sp>
        <p:nvSpPr>
          <p:cNvPr id="6147" name="Content Placeholder 2"/>
          <p:cNvSpPr>
            <a:spLocks noGrp="1"/>
          </p:cNvSpPr>
          <p:nvPr>
            <p:ph idx="1"/>
          </p:nvPr>
        </p:nvSpPr>
        <p:spPr>
          <a:xfrm>
            <a:off x="685800" y="685800"/>
            <a:ext cx="7772400" cy="5410200"/>
          </a:xfrm>
        </p:spPr>
        <p:txBody>
          <a:bodyPr/>
          <a:lstStyle/>
          <a:p>
            <a:pPr eaLnBrk="1" hangingPunct="1"/>
            <a:r>
              <a:rPr lang="en-CA" altLang="en-US" sz="2800" b="1"/>
              <a:t>  2 John 1:6 (NIV)</a:t>
            </a:r>
          </a:p>
          <a:p>
            <a:pPr eaLnBrk="1" hangingPunct="1">
              <a:buFontTx/>
              <a:buNone/>
            </a:pPr>
            <a:r>
              <a:rPr lang="en-CA" altLang="en-US" sz="2800" baseline="30000"/>
              <a:t>		</a:t>
            </a:r>
            <a:r>
              <a:rPr lang="en-CA" altLang="en-US" sz="2700" baseline="30000"/>
              <a:t>6</a:t>
            </a:r>
            <a:r>
              <a:rPr lang="en-CA" altLang="en-US" sz="2700"/>
              <a:t>And this is love: that we </a:t>
            </a:r>
            <a:r>
              <a:rPr lang="en-CA" altLang="en-US" sz="2700" i="1"/>
              <a:t>walk</a:t>
            </a:r>
            <a:r>
              <a:rPr lang="en-CA" altLang="en-US" sz="2700"/>
              <a:t> in obedience to 	his commands. As you have heard from the 	beginning, his command is that you </a:t>
            </a:r>
            <a:r>
              <a:rPr lang="en-CA" altLang="en-US" sz="2700" i="1"/>
              <a:t>walk</a:t>
            </a:r>
            <a:r>
              <a:rPr lang="en-CA" altLang="en-US" sz="2700"/>
              <a:t> in 	love.</a:t>
            </a:r>
            <a:endParaRPr lang="en-CA" altLang="en-US" sz="2700" b="1"/>
          </a:p>
          <a:p>
            <a:pPr eaLnBrk="1" hangingPunct="1"/>
            <a:r>
              <a:rPr lang="en-CA" altLang="en-US" sz="2800" b="1"/>
              <a:t>Walk – Gr. </a:t>
            </a:r>
            <a:r>
              <a:rPr lang="el-GR" altLang="en-US" sz="2800"/>
              <a:t>περιπατέω (</a:t>
            </a:r>
            <a:r>
              <a:rPr lang="en-CA" altLang="en-US" sz="2800"/>
              <a:t>peripateō)</a:t>
            </a:r>
            <a:r>
              <a:rPr lang="en-CA" altLang="en-US" sz="2800" b="1"/>
              <a:t> – to </a:t>
            </a:r>
            <a:r>
              <a:rPr lang="en-CA" altLang="en-US" sz="2800"/>
              <a:t>tread about, walk about, and generally, to walk, to be walking; </a:t>
            </a:r>
            <a:r>
              <a:rPr lang="en-CA" altLang="en-US" sz="2800" i="1"/>
              <a:t>to make one's way, make progress; to frequent, stay in, </a:t>
            </a:r>
            <a:r>
              <a:rPr lang="en-CA" altLang="en-US" sz="2800"/>
              <a:t>a place; </a:t>
            </a:r>
            <a:r>
              <a:rPr lang="en-CA" altLang="en-US" sz="2800" i="1"/>
              <a:t>to regulate one's life, to conduct one's self, </a:t>
            </a:r>
            <a:r>
              <a:rPr lang="en-CA" altLang="en-US" sz="2800"/>
              <a:t>of the standard to which one governs his life; denoting either the state in which one is living, or the virtue or vice to which he is given</a:t>
            </a:r>
            <a:endParaRPr lang="en-CA" altLang="en-US" sz="2800" b="1"/>
          </a:p>
          <a:p>
            <a:pPr eaLnBrk="1" hangingPunct="1">
              <a:buFontTx/>
              <a:buNone/>
            </a:pPr>
            <a:r>
              <a:rPr lang="en-CA" altLang="en-US" sz="2800" baseline="30000"/>
              <a:t>	</a:t>
            </a:r>
            <a:endParaRPr lang="en-CA" altLang="en-US" sz="2800"/>
          </a:p>
          <a:p>
            <a:pPr eaLnBrk="1" hangingPunct="1">
              <a:buFontTx/>
              <a:buNone/>
            </a:pPr>
            <a:endParaRPr lang="en-CA" altLang="en-US" sz="2800"/>
          </a:p>
          <a:p>
            <a:pPr eaLnBrk="1" hangingPunct="1">
              <a:buFontTx/>
              <a:buNone/>
            </a:pPr>
            <a:endParaRPr lang="en-CA" altLang="en-US" sz="2800"/>
          </a:p>
          <a:p>
            <a:pPr eaLnBrk="1" hangingPunct="1">
              <a:buFontTx/>
              <a:buNone/>
            </a:pPr>
            <a:endParaRPr lang="en-CA" altLang="en-US" sz="3000"/>
          </a:p>
        </p:txBody>
      </p:sp>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976FD6E-D441-441A-9CD5-DE745AB2B461}" type="slidenum">
              <a:rPr lang="en-US" altLang="en-US" sz="1400" smtClean="0">
                <a:solidFill>
                  <a:prstClr val="black"/>
                </a:solidFill>
                <a:latin typeface="Times New Roman" panose="02020603050405020304" pitchFamily="18" charset="0"/>
              </a:rPr>
              <a:pPr>
                <a:spcBef>
                  <a:spcPct val="0"/>
                </a:spcBef>
                <a:buFontTx/>
                <a:buNone/>
              </a:pPr>
              <a:t>2</a:t>
            </a:fld>
            <a:endParaRPr lang="en-US" altLang="en-US" sz="140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69142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
            <a:ext cx="8229600" cy="733425"/>
          </a:xfrm>
        </p:spPr>
        <p:txBody>
          <a:bodyPr anchor="ctr"/>
          <a:lstStyle/>
          <a:p>
            <a:r>
              <a:rPr lang="en-US" altLang="en-US" sz="3600" dirty="0">
                <a:latin typeface="+mj-lt"/>
              </a:rPr>
              <a:t>The Bystander Effect </a:t>
            </a:r>
            <a:r>
              <a:rPr lang="en-US" altLang="en-US" sz="2800" dirty="0">
                <a:latin typeface="+mj-lt"/>
              </a:rPr>
              <a:t>(2 of 2)</a:t>
            </a:r>
            <a:endParaRPr lang="en-US" sz="3600" dirty="0">
              <a:latin typeface="+mj-lt"/>
            </a:endParaRPr>
          </a:p>
        </p:txBody>
      </p:sp>
      <p:sp>
        <p:nvSpPr>
          <p:cNvPr id="3" name="Content Placeholder 2"/>
          <p:cNvSpPr>
            <a:spLocks noGrp="1"/>
          </p:cNvSpPr>
          <p:nvPr>
            <p:ph idx="1"/>
          </p:nvPr>
        </p:nvSpPr>
        <p:spPr>
          <a:xfrm>
            <a:off x="457200" y="838200"/>
            <a:ext cx="8229600" cy="457200"/>
          </a:xfrm>
        </p:spPr>
        <p:txBody>
          <a:bodyPr/>
          <a:lstStyle/>
          <a:p>
            <a:pPr marL="0" indent="0">
              <a:buNone/>
            </a:pPr>
            <a:r>
              <a:rPr lang="en-IN" sz="2400" b="1" dirty="0"/>
              <a:t>Figure 13.2 </a:t>
            </a:r>
            <a:r>
              <a:rPr lang="en-IN" sz="2400" dirty="0"/>
              <a:t>Diffusion of Responsibility</a:t>
            </a:r>
          </a:p>
        </p:txBody>
      </p:sp>
      <p:sp>
        <p:nvSpPr>
          <p:cNvPr id="9" name="Content Placeholder 8"/>
          <p:cNvSpPr>
            <a:spLocks noGrp="1"/>
          </p:cNvSpPr>
          <p:nvPr>
            <p:ph idx="13"/>
          </p:nvPr>
        </p:nvSpPr>
        <p:spPr>
          <a:xfrm>
            <a:off x="457200" y="1406133"/>
            <a:ext cx="8229600" cy="1718067"/>
          </a:xfrm>
        </p:spPr>
        <p:txBody>
          <a:bodyPr/>
          <a:lstStyle/>
          <a:p>
            <a:pPr marL="0" indent="0">
              <a:buNone/>
            </a:pPr>
            <a:r>
              <a:rPr lang="en-IN" sz="2200" dirty="0"/>
              <a:t>If one person witnesses an emergency, it is as if 100% of the responsibility for helping falls on that person. If 10 people witness an emergency, that responsibility is diffused, so it is as if each person feels only 10% of the responsibility—which may not be enough to motivate a person to act.</a:t>
            </a:r>
          </a:p>
        </p:txBody>
      </p:sp>
      <p:pic>
        <p:nvPicPr>
          <p:cNvPr id="11" name="Picture Placeholder 10" descr="A figure shows two illustrations explaining the diffusion of responsibility.&#10;Long description is available in notes, press F6"/>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1904208" y="3350388"/>
            <a:ext cx="5335584" cy="2962909"/>
          </a:xfrm>
        </p:spPr>
      </p:pic>
    </p:spTree>
    <p:extLst>
      <p:ext uri="{BB962C8B-B14F-4D97-AF65-F5344CB8AC3E}">
        <p14:creationId xmlns:p14="http://schemas.microsoft.com/office/powerpoint/2010/main" val="3019544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745"/>
            <a:ext cx="8229600" cy="1256655"/>
          </a:xfrm>
        </p:spPr>
        <p:txBody>
          <a:bodyPr anchor="ctr"/>
          <a:lstStyle/>
          <a:p>
            <a:r>
              <a:rPr lang="en-US" altLang="en-US" dirty="0"/>
              <a:t>Working the Scientific Literacy Model: The Bystander Effect </a:t>
            </a:r>
            <a:r>
              <a:rPr lang="en-US" altLang="en-US" sz="2800" dirty="0"/>
              <a:t>(1 of 2)</a:t>
            </a:r>
            <a:endParaRPr lang="en-US" sz="2800" dirty="0"/>
          </a:p>
        </p:txBody>
      </p:sp>
      <p:sp>
        <p:nvSpPr>
          <p:cNvPr id="3" name="Content Placeholder 2"/>
          <p:cNvSpPr>
            <a:spLocks noGrp="1"/>
          </p:cNvSpPr>
          <p:nvPr>
            <p:ph idx="1"/>
          </p:nvPr>
        </p:nvSpPr>
        <p:spPr>
          <a:xfrm>
            <a:off x="457200" y="1371600"/>
            <a:ext cx="8229600" cy="2895600"/>
          </a:xfrm>
        </p:spPr>
        <p:txBody>
          <a:bodyPr/>
          <a:lstStyle/>
          <a:p>
            <a:pPr marL="0" indent="0">
              <a:buFontTx/>
              <a:buNone/>
            </a:pPr>
            <a:r>
              <a:rPr lang="en-US" altLang="en-US" sz="2400" b="1" dirty="0">
                <a:ea typeface="ＭＳ Ｐゴシック" pitchFamily="34" charset="-128"/>
              </a:rPr>
              <a:t>What do we know about the bystander effect?</a:t>
            </a:r>
            <a:endParaRPr lang="en-US" altLang="en-US" sz="2400" dirty="0">
              <a:ea typeface="ＭＳ Ｐゴシック" pitchFamily="34" charset="-128"/>
            </a:endParaRPr>
          </a:p>
          <a:p>
            <a:pPr marL="0" indent="0">
              <a:buFontTx/>
              <a:buNone/>
            </a:pPr>
            <a:r>
              <a:rPr lang="en-US" altLang="en-US" sz="2400" b="1" dirty="0">
                <a:ea typeface="ＭＳ Ｐゴシック" pitchFamily="34" charset="-128"/>
              </a:rPr>
              <a:t>How can science study the bystander effect?</a:t>
            </a:r>
          </a:p>
          <a:p>
            <a:r>
              <a:rPr lang="en-CA" sz="2400" dirty="0" err="1"/>
              <a:t>Latane</a:t>
            </a:r>
            <a:r>
              <a:rPr lang="en-CA" sz="2400" dirty="0"/>
              <a:t>́ &amp; Darley (1968)</a:t>
            </a:r>
            <a:endParaRPr lang="en-US" sz="2400" dirty="0"/>
          </a:p>
          <a:p>
            <a:pPr lvl="1"/>
            <a:r>
              <a:rPr lang="en-US" sz="2400" dirty="0"/>
              <a:t>Normative influences</a:t>
            </a:r>
          </a:p>
          <a:p>
            <a:pPr lvl="1"/>
            <a:r>
              <a:rPr lang="en-US" sz="2400" dirty="0"/>
              <a:t>Informational influences</a:t>
            </a:r>
          </a:p>
          <a:p>
            <a:pPr lvl="1"/>
            <a:r>
              <a:rPr lang="en-US" sz="2400" dirty="0"/>
              <a:t>Diffusion of responsibility</a:t>
            </a:r>
          </a:p>
        </p:txBody>
      </p:sp>
    </p:spTree>
    <p:extLst>
      <p:ext uri="{BB962C8B-B14F-4D97-AF65-F5344CB8AC3E}">
        <p14:creationId xmlns:p14="http://schemas.microsoft.com/office/powerpoint/2010/main" val="2794796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77"/>
            <a:ext cx="8229600" cy="1269123"/>
          </a:xfrm>
        </p:spPr>
        <p:txBody>
          <a:bodyPr anchor="ctr"/>
          <a:lstStyle/>
          <a:p>
            <a:r>
              <a:rPr lang="en-US" altLang="en-US" sz="3600" dirty="0">
                <a:latin typeface="+mj-lt"/>
              </a:rPr>
              <a:t>Working the Scientific Literacy Model: The Bystander Effect </a:t>
            </a:r>
            <a:r>
              <a:rPr lang="en-US" altLang="en-US" sz="2800" dirty="0">
                <a:latin typeface="+mj-lt"/>
              </a:rPr>
              <a:t>(2 of 2)</a:t>
            </a:r>
            <a:endParaRPr lang="en-US" sz="2000" dirty="0">
              <a:latin typeface="+mj-lt"/>
            </a:endParaRPr>
          </a:p>
        </p:txBody>
      </p:sp>
      <p:sp>
        <p:nvSpPr>
          <p:cNvPr id="3" name="Content Placeholder 2"/>
          <p:cNvSpPr>
            <a:spLocks noGrp="1"/>
          </p:cNvSpPr>
          <p:nvPr>
            <p:ph idx="1"/>
          </p:nvPr>
        </p:nvSpPr>
        <p:spPr>
          <a:xfrm>
            <a:off x="457200" y="1371600"/>
            <a:ext cx="8229600" cy="1581150"/>
          </a:xfrm>
        </p:spPr>
        <p:txBody>
          <a:bodyPr/>
          <a:lstStyle/>
          <a:p>
            <a:pPr>
              <a:buFontTx/>
              <a:buNone/>
            </a:pPr>
            <a:r>
              <a:rPr lang="en-US" altLang="en-US" sz="2400" b="1" dirty="0">
                <a:ea typeface="ＭＳ Ｐゴシック" pitchFamily="34" charset="-128"/>
              </a:rPr>
              <a:t>Can we critically evaluate this evidence?</a:t>
            </a:r>
          </a:p>
          <a:p>
            <a:r>
              <a:rPr lang="en-US" altLang="en-US" sz="2400" dirty="0">
                <a:ea typeface="ＭＳ Ｐゴシック" pitchFamily="34" charset="-128"/>
              </a:rPr>
              <a:t>Bystander effects do happen</a:t>
            </a:r>
          </a:p>
          <a:p>
            <a:r>
              <a:rPr lang="en-US" altLang="en-US" sz="2400" dirty="0">
                <a:ea typeface="ＭＳ Ｐゴシック" pitchFamily="34" charset="-128"/>
              </a:rPr>
              <a:t>But, often, people do help, even when it puts them at risk</a:t>
            </a:r>
          </a:p>
        </p:txBody>
      </p:sp>
      <p:sp>
        <p:nvSpPr>
          <p:cNvPr id="4" name="Content Placeholder 3"/>
          <p:cNvSpPr>
            <a:spLocks noGrp="1"/>
          </p:cNvSpPr>
          <p:nvPr>
            <p:ph idx="13"/>
          </p:nvPr>
        </p:nvSpPr>
        <p:spPr>
          <a:xfrm>
            <a:off x="447675" y="3124200"/>
            <a:ext cx="8229600" cy="1066800"/>
          </a:xfrm>
        </p:spPr>
        <p:txBody>
          <a:bodyPr/>
          <a:lstStyle/>
          <a:p>
            <a:pPr>
              <a:buFontTx/>
              <a:buNone/>
            </a:pPr>
            <a:r>
              <a:rPr lang="en-US" altLang="en-US" sz="2400" b="1" dirty="0">
                <a:ea typeface="ＭＳ Ｐゴシック" pitchFamily="34" charset="-128"/>
              </a:rPr>
              <a:t>Why is this relevant?</a:t>
            </a:r>
          </a:p>
          <a:p>
            <a:r>
              <a:rPr lang="en-US" altLang="en-US" sz="2400" dirty="0">
                <a:ea typeface="ＭＳ Ｐゴシック" pitchFamily="34" charset="-128"/>
              </a:rPr>
              <a:t>Programs to encourage helping</a:t>
            </a:r>
            <a:endParaRPr lang="en-US" sz="2400" dirty="0"/>
          </a:p>
        </p:txBody>
      </p:sp>
    </p:spTree>
    <p:extLst>
      <p:ext uri="{BB962C8B-B14F-4D97-AF65-F5344CB8AC3E}">
        <p14:creationId xmlns:p14="http://schemas.microsoft.com/office/powerpoint/2010/main" val="3596078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955"/>
            <a:ext cx="8229600" cy="650674"/>
          </a:xfrm>
        </p:spPr>
        <p:txBody>
          <a:bodyPr anchor="ctr"/>
          <a:lstStyle/>
          <a:p>
            <a:r>
              <a:rPr lang="en-US" altLang="en-US" sz="3600" dirty="0">
                <a:latin typeface="+mj-lt"/>
              </a:rPr>
              <a:t>When People Decide to Act </a:t>
            </a:r>
            <a:r>
              <a:rPr lang="en-US" altLang="en-US" sz="2800" dirty="0">
                <a:latin typeface="+mj-lt"/>
              </a:rPr>
              <a:t>(1 of 2)</a:t>
            </a:r>
            <a:endParaRPr lang="en-US" sz="3600" dirty="0">
              <a:latin typeface="+mj-lt"/>
            </a:endParaRPr>
          </a:p>
        </p:txBody>
      </p:sp>
      <p:sp>
        <p:nvSpPr>
          <p:cNvPr id="3" name="Content Placeholder 2"/>
          <p:cNvSpPr>
            <a:spLocks noGrp="1"/>
          </p:cNvSpPr>
          <p:nvPr>
            <p:ph idx="1"/>
          </p:nvPr>
        </p:nvSpPr>
        <p:spPr>
          <a:xfrm>
            <a:off x="457200" y="768353"/>
            <a:ext cx="8229600" cy="323815"/>
          </a:xfrm>
        </p:spPr>
        <p:txBody>
          <a:bodyPr/>
          <a:lstStyle/>
          <a:p>
            <a:pPr>
              <a:buFontTx/>
              <a:buNone/>
              <a:defRPr/>
            </a:pPr>
            <a:r>
              <a:rPr lang="en-US" sz="2000" b="1" dirty="0"/>
              <a:t>Altruism (p. 504)</a:t>
            </a:r>
            <a:endParaRPr lang="en-US" sz="2000" dirty="0"/>
          </a:p>
        </p:txBody>
      </p:sp>
      <p:sp>
        <p:nvSpPr>
          <p:cNvPr id="5" name="Content Placeholder 4"/>
          <p:cNvSpPr>
            <a:spLocks noGrp="1"/>
          </p:cNvSpPr>
          <p:nvPr>
            <p:ph idx="13"/>
          </p:nvPr>
        </p:nvSpPr>
        <p:spPr>
          <a:xfrm>
            <a:off x="447675" y="1168146"/>
            <a:ext cx="8229600" cy="345719"/>
          </a:xfrm>
        </p:spPr>
        <p:txBody>
          <a:bodyPr/>
          <a:lstStyle/>
          <a:p>
            <a:pPr marL="0" indent="0">
              <a:buNone/>
            </a:pPr>
            <a:r>
              <a:rPr lang="en-IN" sz="2000" b="1" dirty="0"/>
              <a:t>Figure 13.3 </a:t>
            </a:r>
            <a:r>
              <a:rPr lang="en-IN" sz="2000" dirty="0"/>
              <a:t>Acts of Altruism</a:t>
            </a:r>
          </a:p>
        </p:txBody>
      </p:sp>
      <p:sp>
        <p:nvSpPr>
          <p:cNvPr id="8" name="Content Placeholder 7"/>
          <p:cNvSpPr>
            <a:spLocks noGrp="1"/>
          </p:cNvSpPr>
          <p:nvPr>
            <p:ph sz="quarter" idx="14"/>
          </p:nvPr>
        </p:nvSpPr>
        <p:spPr>
          <a:xfrm>
            <a:off x="457200" y="1622079"/>
            <a:ext cx="4343400" cy="4375842"/>
          </a:xfrm>
        </p:spPr>
        <p:txBody>
          <a:bodyPr/>
          <a:lstStyle/>
          <a:p>
            <a:pPr marL="0" indent="0">
              <a:buNone/>
            </a:pPr>
            <a:r>
              <a:rPr lang="en-IN" sz="1800" dirty="0"/>
              <a:t>(Left) Wesley </a:t>
            </a:r>
            <a:r>
              <a:rPr lang="en-IN" sz="1800" dirty="0" err="1"/>
              <a:t>Autrey</a:t>
            </a:r>
            <a:r>
              <a:rPr lang="en-IN" sz="1800" dirty="0"/>
              <a:t>, a construction worker in New York City, leapt in front of a subway train to save a complete stranger, Cameron </a:t>
            </a:r>
            <a:r>
              <a:rPr lang="en-IN" sz="1800" dirty="0" err="1"/>
              <a:t>Hollopeter</a:t>
            </a:r>
            <a:r>
              <a:rPr lang="en-IN" sz="1800" dirty="0"/>
              <a:t>. </a:t>
            </a:r>
            <a:r>
              <a:rPr lang="en-IN" sz="1800" dirty="0" err="1"/>
              <a:t>Hollopeter</a:t>
            </a:r>
            <a:r>
              <a:rPr lang="en-IN" sz="1800" dirty="0"/>
              <a:t> had fallen on the tracks in the course of having a seizure. As another onlooker held </a:t>
            </a:r>
            <a:r>
              <a:rPr lang="en-IN" sz="1800" dirty="0" err="1"/>
              <a:t>Autrey’s</a:t>
            </a:r>
            <a:r>
              <a:rPr lang="en-IN" sz="1800" dirty="0"/>
              <a:t> daughters in safety, he literally covered </a:t>
            </a:r>
            <a:r>
              <a:rPr lang="en-IN" sz="1800" dirty="0" err="1"/>
              <a:t>Hollopeter</a:t>
            </a:r>
            <a:r>
              <a:rPr lang="en-IN" sz="1800" dirty="0"/>
              <a:t> and held him still between the tracks as the train cars rolled just inches above his body. It was such a close call that </a:t>
            </a:r>
            <a:r>
              <a:rPr lang="en-IN" sz="1800" dirty="0" err="1"/>
              <a:t>Autrey</a:t>
            </a:r>
            <a:r>
              <a:rPr lang="en-IN" sz="1800" dirty="0"/>
              <a:t> emerged with grease from the train’s undercarriage on his hat. </a:t>
            </a:r>
            <a:r>
              <a:rPr lang="en-IN" sz="1800" dirty="0" err="1"/>
              <a:t>Autrey’s</a:t>
            </a:r>
            <a:r>
              <a:rPr lang="en-IN" sz="1800" dirty="0"/>
              <a:t> act was an amazing example of altruism, as he could not have possibly considered any benefit to himself at the moment of his brave act.</a:t>
            </a:r>
          </a:p>
        </p:txBody>
      </p:sp>
      <p:pic>
        <p:nvPicPr>
          <p:cNvPr id="11" name="Picture Placeholder 10" descr="Photo of Wesley Autrey. "/>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484268" y="1785226"/>
            <a:ext cx="2745994" cy="4060276"/>
          </a:xfrm>
        </p:spPr>
      </p:pic>
      <p:sp>
        <p:nvSpPr>
          <p:cNvPr id="10" name="Content Placeholder 9"/>
          <p:cNvSpPr>
            <a:spLocks noGrp="1"/>
          </p:cNvSpPr>
          <p:nvPr>
            <p:ph sz="quarter" idx="16"/>
          </p:nvPr>
        </p:nvSpPr>
        <p:spPr>
          <a:xfrm>
            <a:off x="457200" y="6086962"/>
            <a:ext cx="8229600" cy="227627"/>
          </a:xfrm>
        </p:spPr>
        <p:txBody>
          <a:bodyPr/>
          <a:lstStyle/>
          <a:p>
            <a:pPr marL="0" indent="0">
              <a:buNone/>
            </a:pPr>
            <a:r>
              <a:rPr lang="en-IN" sz="1400" dirty="0"/>
              <a:t>Steve Mack/</a:t>
            </a:r>
            <a:r>
              <a:rPr lang="en-IN" sz="1400" dirty="0" err="1"/>
              <a:t>Alamy</a:t>
            </a:r>
            <a:r>
              <a:rPr lang="en-IN" sz="1400" dirty="0"/>
              <a:t> Stock Photo</a:t>
            </a:r>
          </a:p>
        </p:txBody>
      </p:sp>
    </p:spTree>
    <p:extLst>
      <p:ext uri="{BB962C8B-B14F-4D97-AF65-F5344CB8AC3E}">
        <p14:creationId xmlns:p14="http://schemas.microsoft.com/office/powerpoint/2010/main" val="1692778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7"/>
            <a:ext cx="8229600" cy="682080"/>
          </a:xfrm>
        </p:spPr>
        <p:txBody>
          <a:bodyPr anchor="ctr"/>
          <a:lstStyle/>
          <a:p>
            <a:r>
              <a:rPr lang="en-US" altLang="en-US" sz="3600" dirty="0">
                <a:latin typeface="+mj-lt"/>
              </a:rPr>
              <a:t>When People Decide to Act </a:t>
            </a:r>
            <a:r>
              <a:rPr lang="en-US" altLang="en-US" sz="2800" dirty="0">
                <a:latin typeface="+mj-lt"/>
              </a:rPr>
              <a:t>(2 of 2)</a:t>
            </a:r>
            <a:endParaRPr lang="en-US" sz="3600" dirty="0">
              <a:latin typeface="+mj-lt"/>
            </a:endParaRPr>
          </a:p>
        </p:txBody>
      </p:sp>
      <p:sp>
        <p:nvSpPr>
          <p:cNvPr id="3" name="Content Placeholder 2"/>
          <p:cNvSpPr>
            <a:spLocks noGrp="1"/>
          </p:cNvSpPr>
          <p:nvPr>
            <p:ph idx="1"/>
          </p:nvPr>
        </p:nvSpPr>
        <p:spPr>
          <a:xfrm>
            <a:off x="457200" y="817244"/>
            <a:ext cx="8229600" cy="340333"/>
          </a:xfrm>
        </p:spPr>
        <p:txBody>
          <a:bodyPr/>
          <a:lstStyle/>
          <a:p>
            <a:pPr>
              <a:buFontTx/>
              <a:buNone/>
              <a:defRPr/>
            </a:pPr>
            <a:r>
              <a:rPr lang="en-US" sz="2000" b="1" dirty="0"/>
              <a:t>Altruism (p. 504)</a:t>
            </a:r>
            <a:endParaRPr lang="en-US" sz="2000" dirty="0"/>
          </a:p>
        </p:txBody>
      </p:sp>
      <p:sp>
        <p:nvSpPr>
          <p:cNvPr id="5" name="Content Placeholder 4"/>
          <p:cNvSpPr>
            <a:spLocks noGrp="1"/>
          </p:cNvSpPr>
          <p:nvPr>
            <p:ph idx="13"/>
          </p:nvPr>
        </p:nvSpPr>
        <p:spPr>
          <a:xfrm>
            <a:off x="447675" y="1236552"/>
            <a:ext cx="8229600" cy="333627"/>
          </a:xfrm>
        </p:spPr>
        <p:txBody>
          <a:bodyPr/>
          <a:lstStyle/>
          <a:p>
            <a:pPr marL="0" indent="0">
              <a:buNone/>
            </a:pPr>
            <a:r>
              <a:rPr lang="en-IN" sz="2000" b="1" dirty="0"/>
              <a:t>Figure 13.3 </a:t>
            </a:r>
            <a:r>
              <a:rPr lang="en-IN" sz="2000" dirty="0"/>
              <a:t>Acts of Altruism</a:t>
            </a:r>
          </a:p>
        </p:txBody>
      </p:sp>
      <p:sp>
        <p:nvSpPr>
          <p:cNvPr id="8" name="Content Placeholder 7"/>
          <p:cNvSpPr>
            <a:spLocks noGrp="1"/>
          </p:cNvSpPr>
          <p:nvPr>
            <p:ph sz="quarter" idx="14"/>
          </p:nvPr>
        </p:nvSpPr>
        <p:spPr>
          <a:xfrm>
            <a:off x="457200" y="1660179"/>
            <a:ext cx="4343400" cy="4169121"/>
          </a:xfrm>
        </p:spPr>
        <p:txBody>
          <a:bodyPr/>
          <a:lstStyle/>
          <a:p>
            <a:pPr marL="0" indent="0">
              <a:buNone/>
            </a:pPr>
            <a:r>
              <a:rPr lang="en-IN" sz="1800" dirty="0"/>
              <a:t>(Right) As a teenager in Pakistan, </a:t>
            </a:r>
            <a:r>
              <a:rPr lang="en-IN" sz="1800" dirty="0" err="1"/>
              <a:t>Malala</a:t>
            </a:r>
            <a:r>
              <a:rPr lang="en-IN" sz="1800" dirty="0"/>
              <a:t> </a:t>
            </a:r>
            <a:r>
              <a:rPr lang="en-IN" sz="1800" dirty="0" err="1"/>
              <a:t>Yousafzai</a:t>
            </a:r>
            <a:r>
              <a:rPr lang="en-IN" sz="1800" dirty="0"/>
              <a:t> had clear orders from an all-powerful authority—one far more threatening than in any social psychological study—and yet she made the choice to disobey. The Taliban had established a police state in her village and, among other things, forbade girls from getting an education. However, </a:t>
            </a:r>
            <a:r>
              <a:rPr lang="en-IN" sz="1800" dirty="0" err="1"/>
              <a:t>Malala</a:t>
            </a:r>
            <a:r>
              <a:rPr lang="en-IN" sz="1800" dirty="0"/>
              <a:t> insisted on going to school and, for this, she was shot in the face by a Taliban gunman. She miraculously survived and is now an international advocate for women’s and girls’ rights—and the recipient of a Nobel Peace Prize.</a:t>
            </a:r>
          </a:p>
        </p:txBody>
      </p:sp>
      <p:pic>
        <p:nvPicPr>
          <p:cNvPr id="11" name="Picture Placeholder 10" descr="Photo of Malala Yousafzai. "/>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5259300" y="2198085"/>
            <a:ext cx="3417984" cy="2307240"/>
          </a:xfrm>
        </p:spPr>
      </p:pic>
      <p:sp>
        <p:nvSpPr>
          <p:cNvPr id="10" name="Content Placeholder 9"/>
          <p:cNvSpPr>
            <a:spLocks noGrp="1"/>
          </p:cNvSpPr>
          <p:nvPr>
            <p:ph sz="quarter" idx="16"/>
          </p:nvPr>
        </p:nvSpPr>
        <p:spPr>
          <a:xfrm>
            <a:off x="457200" y="6086962"/>
            <a:ext cx="8229600" cy="227627"/>
          </a:xfrm>
        </p:spPr>
        <p:txBody>
          <a:bodyPr/>
          <a:lstStyle/>
          <a:p>
            <a:pPr marL="0" indent="0">
              <a:buNone/>
            </a:pPr>
            <a:r>
              <a:rPr lang="en-IN" sz="1400" dirty="0"/>
              <a:t>Paul Pickard/</a:t>
            </a:r>
            <a:r>
              <a:rPr lang="en-IN" sz="1400" dirty="0" err="1"/>
              <a:t>Alamy</a:t>
            </a:r>
            <a:r>
              <a:rPr lang="en-IN" sz="1400" dirty="0"/>
              <a:t> Stock Photo</a:t>
            </a:r>
          </a:p>
        </p:txBody>
      </p:sp>
    </p:spTree>
    <p:extLst>
      <p:ext uri="{BB962C8B-B14F-4D97-AF65-F5344CB8AC3E}">
        <p14:creationId xmlns:p14="http://schemas.microsoft.com/office/powerpoint/2010/main" val="1315685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340"/>
            <a:ext cx="8229600" cy="613459"/>
          </a:xfrm>
        </p:spPr>
        <p:txBody>
          <a:bodyPr anchor="ctr">
            <a:noAutofit/>
          </a:bodyPr>
          <a:lstStyle/>
          <a:p>
            <a:r>
              <a:rPr lang="en-US" altLang="en-US" dirty="0"/>
              <a:t>13.2 Learning Objectives</a:t>
            </a:r>
            <a:endParaRPr lang="en-US" dirty="0"/>
          </a:p>
        </p:txBody>
      </p:sp>
      <p:sp>
        <p:nvSpPr>
          <p:cNvPr id="3" name="Content Placeholder 2"/>
          <p:cNvSpPr>
            <a:spLocks noGrp="1"/>
          </p:cNvSpPr>
          <p:nvPr>
            <p:ph idx="1"/>
          </p:nvPr>
        </p:nvSpPr>
        <p:spPr>
          <a:xfrm>
            <a:off x="457200" y="838200"/>
            <a:ext cx="8229600" cy="3200400"/>
          </a:xfrm>
        </p:spPr>
        <p:txBody>
          <a:bodyPr/>
          <a:lstStyle/>
          <a:p>
            <a:r>
              <a:rPr lang="en-IN" altLang="en-US" sz="2400" dirty="0">
                <a:ea typeface="ＭＳ Ｐゴシック" pitchFamily="34" charset="-128"/>
              </a:rPr>
              <a:t>Know the key terminology associated with social cognition.</a:t>
            </a:r>
          </a:p>
          <a:p>
            <a:r>
              <a:rPr lang="en-IN" altLang="en-US" sz="2400" dirty="0">
                <a:ea typeface="ＭＳ Ｐゴシック" pitchFamily="34" charset="-128"/>
              </a:rPr>
              <a:t>Understand how we form first impressions and how these impressions influence us.</a:t>
            </a:r>
          </a:p>
          <a:p>
            <a:r>
              <a:rPr lang="en-IN" altLang="en-US" sz="2400" dirty="0">
                <a:ea typeface="ＭＳ Ｐゴシック" pitchFamily="34" charset="-128"/>
              </a:rPr>
              <a:t>Apply your knowledge of attributions and biases to better understand how you tend to perceive yourself and others.</a:t>
            </a:r>
          </a:p>
          <a:p>
            <a:r>
              <a:rPr lang="en-IN" altLang="en-US" sz="2400" dirty="0" err="1">
                <a:ea typeface="ＭＳ Ｐゴシック" pitchFamily="34" charset="-128"/>
              </a:rPr>
              <a:t>Analyze</a:t>
            </a:r>
            <a:r>
              <a:rPr lang="en-IN" altLang="en-US" sz="2400" dirty="0">
                <a:ea typeface="ＭＳ Ｐゴシック" pitchFamily="34" charset="-128"/>
              </a:rPr>
              <a:t> whether people who commit discriminatory acts are explicitly prejudiced.</a:t>
            </a:r>
          </a:p>
        </p:txBody>
      </p:sp>
    </p:spTree>
    <p:extLst>
      <p:ext uri="{BB962C8B-B14F-4D97-AF65-F5344CB8AC3E}">
        <p14:creationId xmlns:p14="http://schemas.microsoft.com/office/powerpoint/2010/main" val="398720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340"/>
            <a:ext cx="8229600" cy="613459"/>
          </a:xfrm>
        </p:spPr>
        <p:txBody>
          <a:bodyPr anchor="ctr">
            <a:noAutofit/>
          </a:bodyPr>
          <a:lstStyle/>
          <a:p>
            <a:r>
              <a:rPr lang="en-US" altLang="en-US" dirty="0"/>
              <a:t>Two Types of Cognitive Process</a:t>
            </a:r>
            <a:endParaRPr lang="en-US" dirty="0"/>
          </a:p>
        </p:txBody>
      </p:sp>
      <p:sp>
        <p:nvSpPr>
          <p:cNvPr id="3" name="Content Placeholder 2"/>
          <p:cNvSpPr>
            <a:spLocks noGrp="1"/>
          </p:cNvSpPr>
          <p:nvPr>
            <p:ph idx="1"/>
          </p:nvPr>
        </p:nvSpPr>
        <p:spPr>
          <a:xfrm>
            <a:off x="457200" y="838200"/>
            <a:ext cx="8229600" cy="1600200"/>
          </a:xfrm>
        </p:spPr>
        <p:txBody>
          <a:bodyPr/>
          <a:lstStyle/>
          <a:p>
            <a:pPr marL="0" indent="0">
              <a:buNone/>
            </a:pPr>
            <a:r>
              <a:rPr lang="en-US" altLang="en-US" sz="2400" dirty="0">
                <a:ea typeface="ＭＳ Ｐゴシック" pitchFamily="34" charset="-128"/>
              </a:rPr>
              <a:t>Explicit processes (p. 507)</a:t>
            </a:r>
          </a:p>
          <a:p>
            <a:pPr marL="0" indent="0">
              <a:buNone/>
            </a:pPr>
            <a:r>
              <a:rPr lang="en-US" altLang="en-US" sz="2400" dirty="0">
                <a:ea typeface="ＭＳ Ｐゴシック" pitchFamily="34" charset="-128"/>
              </a:rPr>
              <a:t>Implicit processes (p. 507)</a:t>
            </a:r>
            <a:endParaRPr lang="en-US" sz="2400" dirty="0">
              <a:ea typeface="ＭＳ Ｐゴシック" pitchFamily="34" charset="-128"/>
            </a:endParaRPr>
          </a:p>
          <a:p>
            <a:pPr marL="0" indent="0">
              <a:buNone/>
            </a:pPr>
            <a:r>
              <a:rPr lang="en-US" sz="2400" dirty="0">
                <a:ea typeface="ＭＳ Ｐゴシック" pitchFamily="34" charset="-128"/>
              </a:rPr>
              <a:t>Dual-process models (p. 507)</a:t>
            </a:r>
            <a:endParaRPr lang="en-US" sz="2400" dirty="0"/>
          </a:p>
        </p:txBody>
      </p:sp>
    </p:spTree>
    <p:extLst>
      <p:ext uri="{BB962C8B-B14F-4D97-AF65-F5344CB8AC3E}">
        <p14:creationId xmlns:p14="http://schemas.microsoft.com/office/powerpoint/2010/main" val="647882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230"/>
            <a:ext cx="8229600" cy="641570"/>
          </a:xfrm>
        </p:spPr>
        <p:txBody>
          <a:bodyPr anchor="ctr"/>
          <a:lstStyle/>
          <a:p>
            <a:r>
              <a:rPr lang="en-US" altLang="en-US" dirty="0"/>
              <a:t>Person Perception</a:t>
            </a:r>
            <a:endParaRPr lang="en-US" dirty="0"/>
          </a:p>
        </p:txBody>
      </p:sp>
      <p:sp>
        <p:nvSpPr>
          <p:cNvPr id="3" name="Content Placeholder 2"/>
          <p:cNvSpPr>
            <a:spLocks noGrp="1"/>
          </p:cNvSpPr>
          <p:nvPr>
            <p:ph idx="1"/>
          </p:nvPr>
        </p:nvSpPr>
        <p:spPr>
          <a:xfrm>
            <a:off x="457200" y="838200"/>
            <a:ext cx="8229600" cy="1600200"/>
          </a:xfrm>
        </p:spPr>
        <p:txBody>
          <a:bodyPr/>
          <a:lstStyle/>
          <a:p>
            <a:pPr>
              <a:buFontTx/>
              <a:buNone/>
            </a:pPr>
            <a:r>
              <a:rPr lang="en-US" altLang="en-US" sz="2400" b="1" dirty="0">
                <a:ea typeface="ＭＳ Ｐゴシック" pitchFamily="34" charset="-128"/>
              </a:rPr>
              <a:t>Person perception (p. 507)</a:t>
            </a:r>
          </a:p>
          <a:p>
            <a:r>
              <a:rPr lang="en-US" altLang="en-US" sz="2400" dirty="0">
                <a:ea typeface="ＭＳ Ｐゴシック" pitchFamily="34" charset="-128"/>
              </a:rPr>
              <a:t>Schemas</a:t>
            </a:r>
          </a:p>
          <a:p>
            <a:r>
              <a:rPr lang="en-US" altLang="en-US" sz="2400" dirty="0">
                <a:ea typeface="ＭＳ Ｐゴシック" pitchFamily="34" charset="-128"/>
              </a:rPr>
              <a:t>Thin slices of </a:t>
            </a:r>
            <a:r>
              <a:rPr lang="en-US" altLang="en-US" sz="2400" dirty="0" err="1">
                <a:ea typeface="ＭＳ Ｐゴシック" pitchFamily="34" charset="-128"/>
              </a:rPr>
              <a:t>behaviour</a:t>
            </a:r>
            <a:r>
              <a:rPr lang="en-US" altLang="en-US" sz="2400" dirty="0">
                <a:ea typeface="ＭＳ Ｐゴシック" pitchFamily="34" charset="-128"/>
              </a:rPr>
              <a:t> (p. 507-508)</a:t>
            </a:r>
            <a:endParaRPr lang="en-US" sz="2400" dirty="0"/>
          </a:p>
        </p:txBody>
      </p:sp>
    </p:spTree>
    <p:extLst>
      <p:ext uri="{BB962C8B-B14F-4D97-AF65-F5344CB8AC3E}">
        <p14:creationId xmlns:p14="http://schemas.microsoft.com/office/powerpoint/2010/main" val="385394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921"/>
            <a:ext cx="8229600" cy="1186279"/>
          </a:xfrm>
        </p:spPr>
        <p:txBody>
          <a:bodyPr anchor="ctr"/>
          <a:lstStyle/>
          <a:p>
            <a:r>
              <a:rPr lang="en-US" altLang="en-US" dirty="0"/>
              <a:t>Self-Fulfilling Prophecies and Other Consequences of First Impressions</a:t>
            </a:r>
            <a:endParaRPr lang="en-US" dirty="0"/>
          </a:p>
        </p:txBody>
      </p:sp>
      <p:sp>
        <p:nvSpPr>
          <p:cNvPr id="3" name="Content Placeholder 2"/>
          <p:cNvSpPr>
            <a:spLocks noGrp="1"/>
          </p:cNvSpPr>
          <p:nvPr>
            <p:ph idx="1"/>
          </p:nvPr>
        </p:nvSpPr>
        <p:spPr>
          <a:xfrm>
            <a:off x="457200" y="1371600"/>
            <a:ext cx="8229600" cy="990600"/>
          </a:xfrm>
        </p:spPr>
        <p:txBody>
          <a:bodyPr/>
          <a:lstStyle/>
          <a:p>
            <a:pPr>
              <a:buFontTx/>
              <a:buNone/>
            </a:pPr>
            <a:r>
              <a:rPr lang="en-US" altLang="en-US" sz="2400" b="1" dirty="0">
                <a:ea typeface="ＭＳ Ｐゴシック" pitchFamily="34" charset="-128"/>
              </a:rPr>
              <a:t>Self-fulfilling prophecy (p. 508)</a:t>
            </a:r>
          </a:p>
          <a:p>
            <a:r>
              <a:rPr lang="en-US" altLang="en-US" sz="2400" dirty="0">
                <a:ea typeface="ＭＳ Ｐゴシック" pitchFamily="34" charset="-128"/>
              </a:rPr>
              <a:t>e.g., teachers’ expectations of students</a:t>
            </a:r>
          </a:p>
        </p:txBody>
      </p:sp>
    </p:spTree>
    <p:extLst>
      <p:ext uri="{BB962C8B-B14F-4D97-AF65-F5344CB8AC3E}">
        <p14:creationId xmlns:p14="http://schemas.microsoft.com/office/powerpoint/2010/main" val="3299636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764"/>
            <a:ext cx="8229600" cy="608036"/>
          </a:xfrm>
        </p:spPr>
        <p:txBody>
          <a:bodyPr anchor="ctr"/>
          <a:lstStyle/>
          <a:p>
            <a:r>
              <a:rPr lang="en-US" altLang="en-US" dirty="0"/>
              <a:t>The Self in the Social World</a:t>
            </a:r>
            <a:endParaRPr lang="en-US" dirty="0"/>
          </a:p>
        </p:txBody>
      </p:sp>
      <p:sp>
        <p:nvSpPr>
          <p:cNvPr id="3" name="Content Placeholder 2"/>
          <p:cNvSpPr>
            <a:spLocks noGrp="1"/>
          </p:cNvSpPr>
          <p:nvPr>
            <p:ph idx="1"/>
          </p:nvPr>
        </p:nvSpPr>
        <p:spPr>
          <a:xfrm>
            <a:off x="457200" y="838200"/>
            <a:ext cx="8229600" cy="1905000"/>
          </a:xfrm>
        </p:spPr>
        <p:txBody>
          <a:bodyPr/>
          <a:lstStyle/>
          <a:p>
            <a:pPr marL="0" indent="0">
              <a:buFontTx/>
              <a:buNone/>
            </a:pPr>
            <a:r>
              <a:rPr lang="en-US" altLang="en-US" sz="2400" b="1" dirty="0">
                <a:ea typeface="ＭＳ Ｐゴシック" pitchFamily="34" charset="-128"/>
              </a:rPr>
              <a:t>Projecting the self onto others: False consensus and naïve realism (p. 509)</a:t>
            </a:r>
            <a:endParaRPr lang="en-US" altLang="en-US" sz="2400" dirty="0">
              <a:ea typeface="ＭＳ Ｐゴシック" pitchFamily="34" charset="-128"/>
            </a:endParaRPr>
          </a:p>
          <a:p>
            <a:pPr>
              <a:buFontTx/>
              <a:buNone/>
            </a:pPr>
            <a:r>
              <a:rPr lang="en-US" altLang="en-US" sz="2400" b="1" dirty="0">
                <a:ea typeface="ＭＳ Ｐゴシック" pitchFamily="34" charset="-128"/>
              </a:rPr>
              <a:t>Self-serving biases (p. 510)</a:t>
            </a:r>
          </a:p>
          <a:p>
            <a:r>
              <a:rPr lang="en-US" altLang="en-US" sz="2400" dirty="0">
                <a:ea typeface="ＭＳ Ｐゴシック" pitchFamily="34" charset="-128"/>
              </a:rPr>
              <a:t>These arise out of a need to feel good about ourselves</a:t>
            </a:r>
            <a:endParaRPr lang="en-US" sz="2400" dirty="0"/>
          </a:p>
        </p:txBody>
      </p:sp>
    </p:spTree>
    <p:extLst>
      <p:ext uri="{BB962C8B-B14F-4D97-AF65-F5344CB8AC3E}">
        <p14:creationId xmlns:p14="http://schemas.microsoft.com/office/powerpoint/2010/main" val="40231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0"/>
            <a:ext cx="7772400" cy="609600"/>
          </a:xfrm>
        </p:spPr>
        <p:txBody>
          <a:bodyPr/>
          <a:lstStyle/>
          <a:p>
            <a:pPr eaLnBrk="1" hangingPunct="1"/>
            <a:r>
              <a:rPr lang="en-CA" altLang="en-US" dirty="0"/>
              <a:t>Biblical Word Study</a:t>
            </a:r>
          </a:p>
        </p:txBody>
      </p:sp>
      <p:sp>
        <p:nvSpPr>
          <p:cNvPr id="8195" name="Content Placeholder 2"/>
          <p:cNvSpPr>
            <a:spLocks noGrp="1"/>
          </p:cNvSpPr>
          <p:nvPr>
            <p:ph idx="1"/>
          </p:nvPr>
        </p:nvSpPr>
        <p:spPr>
          <a:xfrm>
            <a:off x="304800" y="609600"/>
            <a:ext cx="8610600" cy="5486400"/>
          </a:xfrm>
        </p:spPr>
        <p:txBody>
          <a:bodyPr/>
          <a:lstStyle/>
          <a:p>
            <a:pPr eaLnBrk="1" hangingPunct="1">
              <a:buFontTx/>
              <a:buNone/>
            </a:pPr>
            <a:r>
              <a:rPr lang="en-CA" altLang="en-US" sz="3000" dirty="0"/>
              <a:t>Questions to ask those you live and work with:</a:t>
            </a:r>
          </a:p>
          <a:p>
            <a:pPr eaLnBrk="1" hangingPunct="1"/>
            <a:r>
              <a:rPr lang="en-CA" altLang="en-US" sz="3000" dirty="0"/>
              <a:t>What is my effect on you?</a:t>
            </a:r>
          </a:p>
          <a:p>
            <a:pPr eaLnBrk="1" hangingPunct="1"/>
            <a:r>
              <a:rPr lang="en-CA" altLang="en-US" sz="3000" dirty="0"/>
              <a:t>What am I like to live with? Work with?</a:t>
            </a:r>
          </a:p>
          <a:p>
            <a:pPr eaLnBrk="1" hangingPunct="1"/>
            <a:r>
              <a:rPr lang="en-CA" altLang="en-US" sz="3000" dirty="0"/>
              <a:t>What is something that is difficult for you to bring up with me?</a:t>
            </a:r>
          </a:p>
          <a:p>
            <a:pPr eaLnBrk="1" hangingPunct="1">
              <a:buFontTx/>
              <a:buNone/>
            </a:pPr>
            <a:r>
              <a:rPr lang="en-CA" altLang="en-US" sz="3000" dirty="0"/>
              <a:t>A question to ask your self:</a:t>
            </a:r>
          </a:p>
          <a:p>
            <a:pPr eaLnBrk="1" hangingPunct="1"/>
            <a:r>
              <a:rPr lang="en-CA" altLang="en-US" sz="2800" dirty="0"/>
              <a:t>Who am I in relationship with others? </a:t>
            </a:r>
          </a:p>
          <a:p>
            <a:pPr eaLnBrk="1" hangingPunct="1"/>
            <a:r>
              <a:rPr lang="en-CA" altLang="en-US" sz="2800" dirty="0"/>
              <a:t>Questions like these can open the space to explore fear, worthlessness, shame and isolation, and can reveal strengths, gratitude, peace, joy, benefits, and maturity.</a:t>
            </a:r>
            <a:endParaRPr lang="en-CA" altLang="en-US" sz="3000" dirty="0"/>
          </a:p>
        </p:txBody>
      </p:sp>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7D372-B061-43EB-8E4E-B87D085130BA}" type="slidenum">
              <a:rPr lang="en-US" altLang="en-US" sz="1400" smtClean="0">
                <a:solidFill>
                  <a:prstClr val="black"/>
                </a:solidFill>
                <a:latin typeface="Times New Roman" panose="02020603050405020304" pitchFamily="18" charset="0"/>
              </a:rPr>
              <a:pPr>
                <a:spcBef>
                  <a:spcPct val="0"/>
                </a:spcBef>
                <a:buFontTx/>
                <a:buNone/>
              </a:pPr>
              <a:t>3</a:t>
            </a:fld>
            <a:endParaRPr lang="en-US" altLang="en-US" sz="140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914643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162"/>
            <a:ext cx="8229600" cy="652689"/>
          </a:xfrm>
        </p:spPr>
        <p:txBody>
          <a:bodyPr anchor="ctr"/>
          <a:lstStyle/>
          <a:p>
            <a:r>
              <a:rPr lang="en-US" altLang="en-US" sz="3600" dirty="0">
                <a:latin typeface="+mj-lt"/>
              </a:rPr>
              <a:t>Attributions</a:t>
            </a:r>
            <a:r>
              <a:rPr lang="en-US" altLang="en-US" dirty="0">
                <a:latin typeface="+mj-lt"/>
              </a:rPr>
              <a:t> </a:t>
            </a:r>
            <a:r>
              <a:rPr lang="en-US" altLang="en-US" sz="2800" dirty="0">
                <a:latin typeface="+mj-lt"/>
              </a:rPr>
              <a:t>(1 of 2)</a:t>
            </a:r>
            <a:endParaRPr lang="en-US" sz="2000" dirty="0">
              <a:latin typeface="+mj-lt"/>
            </a:endParaRPr>
          </a:p>
        </p:txBody>
      </p:sp>
      <p:sp>
        <p:nvSpPr>
          <p:cNvPr id="3" name="Content Placeholder 2"/>
          <p:cNvSpPr>
            <a:spLocks noGrp="1"/>
          </p:cNvSpPr>
          <p:nvPr>
            <p:ph idx="1"/>
          </p:nvPr>
        </p:nvSpPr>
        <p:spPr>
          <a:xfrm>
            <a:off x="457200" y="838733"/>
            <a:ext cx="8229600" cy="418036"/>
          </a:xfrm>
        </p:spPr>
        <p:txBody>
          <a:bodyPr/>
          <a:lstStyle/>
          <a:p>
            <a:pPr marL="0" indent="0">
              <a:buNone/>
            </a:pPr>
            <a:r>
              <a:rPr lang="en-IN" sz="2400" b="1" dirty="0"/>
              <a:t>Figure 13.4 </a:t>
            </a:r>
            <a:r>
              <a:rPr lang="en-IN" sz="2400" dirty="0"/>
              <a:t>Internal and External Attributions</a:t>
            </a:r>
          </a:p>
        </p:txBody>
      </p:sp>
      <p:sp>
        <p:nvSpPr>
          <p:cNvPr id="4" name="Content Placeholder 3"/>
          <p:cNvSpPr>
            <a:spLocks noGrp="1"/>
          </p:cNvSpPr>
          <p:nvPr>
            <p:ph idx="13"/>
          </p:nvPr>
        </p:nvSpPr>
        <p:spPr>
          <a:xfrm>
            <a:off x="449262" y="1390650"/>
            <a:ext cx="8229600" cy="990600"/>
          </a:xfrm>
        </p:spPr>
        <p:txBody>
          <a:bodyPr/>
          <a:lstStyle/>
          <a:p>
            <a:pPr marL="0" indent="0">
              <a:buNone/>
            </a:pPr>
            <a:r>
              <a:rPr lang="en-IN" sz="2200" dirty="0"/>
              <a:t>Internal attributions are based on qualities or actions of the individual, whereas external attributions focus on the context in which the individual is situated.</a:t>
            </a:r>
          </a:p>
        </p:txBody>
      </p:sp>
      <p:pic>
        <p:nvPicPr>
          <p:cNvPr id="6" name="Picture Placeholder 5" descr="A chart explains internal and external attributions.&#10;Long description is available in notes, press F6"/>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010745" y="2610210"/>
            <a:ext cx="7125559" cy="3656290"/>
          </a:xfrm>
        </p:spPr>
      </p:pic>
    </p:spTree>
    <p:extLst>
      <p:ext uri="{BB962C8B-B14F-4D97-AF65-F5344CB8AC3E}">
        <p14:creationId xmlns:p14="http://schemas.microsoft.com/office/powerpoint/2010/main" val="1582755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478"/>
            <a:ext cx="8229600" cy="629322"/>
          </a:xfrm>
        </p:spPr>
        <p:txBody>
          <a:bodyPr anchor="ctr"/>
          <a:lstStyle/>
          <a:p>
            <a:r>
              <a:rPr lang="en-US" altLang="en-US" sz="3600" dirty="0">
                <a:latin typeface="+mj-lt"/>
              </a:rPr>
              <a:t>Attributions</a:t>
            </a:r>
            <a:r>
              <a:rPr lang="en-US" altLang="en-US" dirty="0">
                <a:latin typeface="+mj-lt"/>
              </a:rPr>
              <a:t> </a:t>
            </a:r>
            <a:r>
              <a:rPr lang="en-US" altLang="en-US" sz="2800" dirty="0">
                <a:latin typeface="+mj-lt"/>
              </a:rPr>
              <a:t>(2 of 2)</a:t>
            </a:r>
            <a:endParaRPr lang="en-US" sz="2000" dirty="0">
              <a:latin typeface="+mj-lt"/>
            </a:endParaRPr>
          </a:p>
        </p:txBody>
      </p:sp>
      <p:sp>
        <p:nvSpPr>
          <p:cNvPr id="3" name="Content Placeholder 2"/>
          <p:cNvSpPr>
            <a:spLocks noGrp="1"/>
          </p:cNvSpPr>
          <p:nvPr>
            <p:ph idx="1"/>
          </p:nvPr>
        </p:nvSpPr>
        <p:spPr>
          <a:xfrm>
            <a:off x="457200" y="838200"/>
            <a:ext cx="8229600" cy="990600"/>
          </a:xfrm>
        </p:spPr>
        <p:txBody>
          <a:bodyPr/>
          <a:lstStyle/>
          <a:p>
            <a:pPr>
              <a:buFontTx/>
              <a:buNone/>
              <a:defRPr/>
            </a:pPr>
            <a:r>
              <a:rPr lang="en-US" sz="2400" b="1" dirty="0">
                <a:ea typeface="ＭＳ Ｐゴシック" charset="0"/>
                <a:cs typeface="ＭＳ Ｐゴシック" charset="0"/>
              </a:rPr>
              <a:t>Fundamental attribution error (p. 510)</a:t>
            </a:r>
          </a:p>
          <a:p>
            <a:pPr>
              <a:defRPr/>
            </a:pPr>
            <a:r>
              <a:rPr lang="en-US" sz="2400" dirty="0">
                <a:ea typeface="ＭＳ Ｐゴシック" charset="0"/>
              </a:rPr>
              <a:t>Cultural phenomenon</a:t>
            </a:r>
          </a:p>
        </p:txBody>
      </p:sp>
      <p:sp>
        <p:nvSpPr>
          <p:cNvPr id="4" name="Content Placeholder 3"/>
          <p:cNvSpPr>
            <a:spLocks noGrp="1"/>
          </p:cNvSpPr>
          <p:nvPr>
            <p:ph idx="13"/>
          </p:nvPr>
        </p:nvSpPr>
        <p:spPr>
          <a:xfrm>
            <a:off x="457200" y="1981200"/>
            <a:ext cx="8229600" cy="914400"/>
          </a:xfrm>
        </p:spPr>
        <p:txBody>
          <a:bodyPr/>
          <a:lstStyle/>
          <a:p>
            <a:pPr marL="11113" lvl="1" indent="0">
              <a:buFont typeface="Arial" charset="0"/>
              <a:buNone/>
              <a:defRPr/>
            </a:pPr>
            <a:r>
              <a:rPr lang="en-US" sz="2400" b="1" dirty="0" err="1">
                <a:ea typeface="ＭＳ Ｐゴシック" charset="0"/>
              </a:rPr>
              <a:t>Ingroups</a:t>
            </a:r>
            <a:r>
              <a:rPr lang="en-US" sz="2400" b="1" dirty="0">
                <a:ea typeface="ＭＳ Ｐゴシック" charset="0"/>
              </a:rPr>
              <a:t> and </a:t>
            </a:r>
            <a:r>
              <a:rPr lang="en-US" sz="2400" b="1" dirty="0" err="1">
                <a:ea typeface="ＭＳ Ｐゴシック" charset="0"/>
              </a:rPr>
              <a:t>outgroups</a:t>
            </a:r>
            <a:r>
              <a:rPr lang="en-US" sz="2400" b="1" dirty="0">
                <a:ea typeface="ＭＳ Ｐゴシック" charset="0"/>
              </a:rPr>
              <a:t> (p. 511)</a:t>
            </a:r>
          </a:p>
          <a:p>
            <a:pPr marL="11113" lvl="1" indent="0">
              <a:buFont typeface="Arial" charset="0"/>
              <a:buNone/>
              <a:defRPr/>
            </a:pPr>
            <a:r>
              <a:rPr lang="en-US" sz="2400" b="1" dirty="0" err="1">
                <a:ea typeface="ＭＳ Ｐゴシック" charset="0"/>
              </a:rPr>
              <a:t>Ingroup</a:t>
            </a:r>
            <a:r>
              <a:rPr lang="en-US" sz="2400" b="1" dirty="0">
                <a:ea typeface="ＭＳ Ｐゴシック" charset="0"/>
              </a:rPr>
              <a:t> bias (p. 511)</a:t>
            </a:r>
            <a:endParaRPr lang="en-US" sz="2400" b="1" dirty="0"/>
          </a:p>
        </p:txBody>
      </p:sp>
    </p:spTree>
    <p:extLst>
      <p:ext uri="{BB962C8B-B14F-4D97-AF65-F5344CB8AC3E}">
        <p14:creationId xmlns:p14="http://schemas.microsoft.com/office/powerpoint/2010/main" val="1863751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 y="631825"/>
            <a:ext cx="8534400" cy="685800"/>
          </a:xfrm>
        </p:spPr>
        <p:txBody>
          <a:bodyPr/>
          <a:lstStyle/>
          <a:p>
            <a:pPr eaLnBrk="1" hangingPunct="1"/>
            <a:r>
              <a:rPr lang="en-US" altLang="en-US" b="1">
                <a:solidFill>
                  <a:srgbClr val="A0366C"/>
                </a:solidFill>
              </a:rPr>
              <a:t>Emotional Effects of Attribution</a:t>
            </a:r>
          </a:p>
        </p:txBody>
      </p:sp>
      <p:sp>
        <p:nvSpPr>
          <p:cNvPr id="35844" name="Rectangle 3"/>
          <p:cNvSpPr>
            <a:spLocks noGrp="1" noChangeArrowheads="1"/>
          </p:cNvSpPr>
          <p:nvPr>
            <p:ph type="body" sz="half" idx="1"/>
          </p:nvPr>
        </p:nvSpPr>
        <p:spPr>
          <a:xfrm>
            <a:off x="26988" y="5016500"/>
            <a:ext cx="2971800" cy="1135063"/>
          </a:xfrm>
        </p:spPr>
        <p:txBody>
          <a:bodyPr>
            <a:spAutoFit/>
          </a:bodyPr>
          <a:lstStyle/>
          <a:p>
            <a:pPr marL="0" indent="0" algn="ctr" eaLnBrk="1" hangingPunct="1">
              <a:lnSpc>
                <a:spcPts val="2000"/>
              </a:lnSpc>
              <a:buFont typeface="Arial" panose="020B0604020202020204" pitchFamily="34" charset="0"/>
              <a:buNone/>
            </a:pPr>
            <a:r>
              <a:rPr lang="en-US" altLang="en-US" sz="2400" b="1" i="1">
                <a:solidFill>
                  <a:srgbClr val="F36F21"/>
                </a:solidFill>
              </a:rPr>
              <a:t>How we explain someone’s behavior affects how we react to it.</a:t>
            </a:r>
          </a:p>
        </p:txBody>
      </p:sp>
      <p:pic>
        <p:nvPicPr>
          <p:cNvPr id="5" name="Picture 4" descr="figure-53-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3238"/>
            <a:ext cx="26717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26988" y="1955800"/>
            <a:ext cx="264477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ts val="2000"/>
              </a:lnSpc>
              <a:spcBef>
                <a:spcPct val="0"/>
              </a:spcBef>
              <a:buFontTx/>
              <a:buNone/>
            </a:pPr>
            <a:r>
              <a:rPr lang="en-US" altLang="en-US" sz="2400" b="1" i="1">
                <a:solidFill>
                  <a:srgbClr val="F36F21"/>
                </a:solidFill>
                <a:ea typeface="+mn-ea"/>
                <a:cs typeface="Arial" panose="020B0604020202020204" pitchFamily="34" charset="0"/>
              </a:rPr>
              <a:t>Problematic behavior:  someone cuts in front of us.</a:t>
            </a:r>
          </a:p>
        </p:txBody>
      </p:sp>
      <p:sp>
        <p:nvSpPr>
          <p:cNvPr id="27654" name="TextBox 6"/>
          <p:cNvSpPr txBox="1">
            <a:spLocks noChangeArrowheads="1"/>
          </p:cNvSpPr>
          <p:nvPr/>
        </p:nvSpPr>
        <p:spPr bwMode="auto">
          <a:xfrm>
            <a:off x="304800" y="228600"/>
            <a:ext cx="320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rgbClr val="A0366C"/>
                </a:solidFill>
                <a:ea typeface="+mn-ea"/>
                <a:cs typeface="Arial" panose="020B0604020202020204" pitchFamily="34" charset="0"/>
              </a:rPr>
              <a:t>Social Thinking</a:t>
            </a:r>
          </a:p>
        </p:txBody>
      </p:sp>
      <p:pic>
        <p:nvPicPr>
          <p:cNvPr id="8" name="Picture 4" descr="figure-53-01"/>
          <p:cNvPicPr>
            <a:picLocks noChangeAspect="1" noChangeArrowheads="1"/>
          </p:cNvPicPr>
          <p:nvPr/>
        </p:nvPicPr>
        <p:blipFill>
          <a:blip r:embed="rId4">
            <a:extLst>
              <a:ext uri="{28A0092B-C50C-407E-A947-70E740481C1C}">
                <a14:useLocalDpi xmlns:a14="http://schemas.microsoft.com/office/drawing/2010/main" val="0"/>
              </a:ext>
            </a:extLst>
          </a:blip>
          <a:srcRect l="48543"/>
          <a:stretch>
            <a:fillRect/>
          </a:stretch>
        </p:blipFill>
        <p:spPr bwMode="auto">
          <a:xfrm>
            <a:off x="5732463" y="1317625"/>
            <a:ext cx="32924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2" name="Picture 4" descr="figure-53-01"/>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r="51093"/>
          <a:stretch>
            <a:fillRect/>
          </a:stretch>
        </p:blipFill>
        <p:spPr>
          <a:xfrm>
            <a:off x="2743200" y="1371600"/>
            <a:ext cx="3130550" cy="5486400"/>
          </a:xfrm>
        </p:spPr>
      </p:pic>
    </p:spTree>
    <p:extLst>
      <p:ext uri="{BB962C8B-B14F-4D97-AF65-F5344CB8AC3E}">
        <p14:creationId xmlns:p14="http://schemas.microsoft.com/office/powerpoint/2010/main" val="7712242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844">
                                            <p:txEl>
                                              <p:pRg st="0" end="0"/>
                                            </p:txEl>
                                          </p:spTgt>
                                        </p:tgtEl>
                                        <p:attrNameLst>
                                          <p:attrName>style.visibility</p:attrName>
                                        </p:attrNameLst>
                                      </p:cBhvr>
                                      <p:to>
                                        <p:strVal val="visible"/>
                                      </p:to>
                                    </p:set>
                                    <p:animEffect transition="in" filter="fade">
                                      <p:cBhvr>
                                        <p:cTn id="13" dur="500"/>
                                        <p:tgtEl>
                                          <p:spTgt spid="35844">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5842"/>
                                        </p:tgtEl>
                                        <p:attrNameLst>
                                          <p:attrName>style.visibility</p:attrName>
                                        </p:attrNameLst>
                                      </p:cBhvr>
                                      <p:to>
                                        <p:strVal val="visible"/>
                                      </p:to>
                                    </p:set>
                                    <p:animEffect transition="in" filter="wipe(left)">
                                      <p:cBhvr>
                                        <p:cTn id="18" dur="500"/>
                                        <p:tgtEl>
                                          <p:spTgt spid="3584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124"/>
            <a:ext cx="8229600" cy="1155641"/>
          </a:xfrm>
        </p:spPr>
        <p:txBody>
          <a:bodyPr anchor="ctr"/>
          <a:lstStyle/>
          <a:p>
            <a:r>
              <a:rPr lang="en-US" altLang="en-US" dirty="0"/>
              <a:t>Stereotypes, Prejudice, and Discrimination</a:t>
            </a:r>
            <a:endParaRPr lang="en-US" dirty="0"/>
          </a:p>
        </p:txBody>
      </p:sp>
      <p:sp>
        <p:nvSpPr>
          <p:cNvPr id="3" name="Content Placeholder 2"/>
          <p:cNvSpPr>
            <a:spLocks noGrp="1"/>
          </p:cNvSpPr>
          <p:nvPr>
            <p:ph idx="1"/>
          </p:nvPr>
        </p:nvSpPr>
        <p:spPr>
          <a:xfrm>
            <a:off x="457200" y="1254766"/>
            <a:ext cx="8229600" cy="1643368"/>
          </a:xfrm>
        </p:spPr>
        <p:txBody>
          <a:bodyPr/>
          <a:lstStyle/>
          <a:p>
            <a:pPr>
              <a:lnSpc>
                <a:spcPct val="150000"/>
              </a:lnSpc>
              <a:spcBef>
                <a:spcPts val="0"/>
              </a:spcBef>
              <a:buFontTx/>
              <a:buNone/>
            </a:pPr>
            <a:r>
              <a:rPr lang="en-US" altLang="en-US" sz="2400" dirty="0">
                <a:ea typeface="ＭＳ Ｐゴシック" pitchFamily="34" charset="-128"/>
              </a:rPr>
              <a:t>Stereotype (p. 512)</a:t>
            </a:r>
          </a:p>
          <a:p>
            <a:pPr>
              <a:lnSpc>
                <a:spcPct val="150000"/>
              </a:lnSpc>
              <a:spcBef>
                <a:spcPts val="0"/>
              </a:spcBef>
              <a:buFontTx/>
              <a:buNone/>
            </a:pPr>
            <a:r>
              <a:rPr lang="en-US" altLang="en-US" sz="2400" dirty="0">
                <a:ea typeface="ＭＳ Ｐゴシック" pitchFamily="34" charset="-128"/>
              </a:rPr>
              <a:t>Prejudice (p. 512)</a:t>
            </a:r>
          </a:p>
          <a:p>
            <a:pPr>
              <a:lnSpc>
                <a:spcPct val="150000"/>
              </a:lnSpc>
              <a:spcBef>
                <a:spcPts val="0"/>
              </a:spcBef>
              <a:buFontTx/>
              <a:buNone/>
            </a:pPr>
            <a:r>
              <a:rPr lang="en-US" altLang="en-US" sz="2400" dirty="0">
                <a:ea typeface="ＭＳ Ｐゴシック" pitchFamily="34" charset="-128"/>
              </a:rPr>
              <a:t>Discrimination (p. 512)</a:t>
            </a:r>
            <a:endParaRPr lang="en-US" sz="2400" dirty="0"/>
          </a:p>
        </p:txBody>
      </p:sp>
    </p:spTree>
    <p:extLst>
      <p:ext uri="{BB962C8B-B14F-4D97-AF65-F5344CB8AC3E}">
        <p14:creationId xmlns:p14="http://schemas.microsoft.com/office/powerpoint/2010/main" val="2470281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158"/>
            <a:ext cx="8229600" cy="1156041"/>
          </a:xfrm>
        </p:spPr>
        <p:txBody>
          <a:bodyPr anchor="ctr" anchorCtr="0"/>
          <a:lstStyle/>
          <a:p>
            <a:r>
              <a:rPr lang="en-US" altLang="en-US" sz="3600" dirty="0">
                <a:latin typeface="+mj-lt"/>
              </a:rPr>
              <a:t>Prejudice in a Politically Correct World?</a:t>
            </a:r>
            <a:endParaRPr lang="en-US" sz="3600" dirty="0">
              <a:latin typeface="+mj-lt"/>
            </a:endParaRPr>
          </a:p>
        </p:txBody>
      </p:sp>
      <p:sp>
        <p:nvSpPr>
          <p:cNvPr id="3" name="Content Placeholder 2"/>
          <p:cNvSpPr>
            <a:spLocks noGrp="1"/>
          </p:cNvSpPr>
          <p:nvPr>
            <p:ph idx="1"/>
          </p:nvPr>
        </p:nvSpPr>
        <p:spPr>
          <a:xfrm>
            <a:off x="457200" y="1371600"/>
            <a:ext cx="8229600" cy="914400"/>
          </a:xfrm>
        </p:spPr>
        <p:txBody>
          <a:bodyPr/>
          <a:lstStyle/>
          <a:p>
            <a:pPr>
              <a:buFontTx/>
              <a:buNone/>
            </a:pPr>
            <a:r>
              <a:rPr lang="en-US" altLang="en-US" sz="2400" b="1" dirty="0">
                <a:ea typeface="ＭＳ Ｐゴシック" pitchFamily="34" charset="-128"/>
              </a:rPr>
              <a:t>Political correctness</a:t>
            </a:r>
          </a:p>
          <a:p>
            <a:r>
              <a:rPr lang="en-US" altLang="en-US" sz="2400" dirty="0">
                <a:ea typeface="ＭＳ Ｐゴシック" pitchFamily="34" charset="-128"/>
              </a:rPr>
              <a:t>Is it a neutral term?</a:t>
            </a:r>
          </a:p>
        </p:txBody>
      </p:sp>
      <p:sp>
        <p:nvSpPr>
          <p:cNvPr id="4" name="Content Placeholder 3"/>
          <p:cNvSpPr>
            <a:spLocks noGrp="1"/>
          </p:cNvSpPr>
          <p:nvPr>
            <p:ph idx="13"/>
          </p:nvPr>
        </p:nvSpPr>
        <p:spPr>
          <a:xfrm>
            <a:off x="458787" y="2438400"/>
            <a:ext cx="8229600" cy="966451"/>
          </a:xfrm>
        </p:spPr>
        <p:txBody>
          <a:bodyPr/>
          <a:lstStyle/>
          <a:p>
            <a:pPr>
              <a:buFontTx/>
              <a:buNone/>
            </a:pPr>
            <a:r>
              <a:rPr lang="en-US" altLang="en-US" sz="2400" b="1" dirty="0">
                <a:ea typeface="ＭＳ Ｐゴシック" pitchFamily="34" charset="-128"/>
              </a:rPr>
              <a:t>Prejudice is still prevalent</a:t>
            </a:r>
          </a:p>
          <a:p>
            <a:pPr>
              <a:buFontTx/>
              <a:buNone/>
            </a:pPr>
            <a:r>
              <a:rPr lang="en-US" altLang="en-US" sz="2400" b="1" dirty="0">
                <a:ea typeface="ＭＳ Ｐゴシック" pitchFamily="34" charset="-128"/>
              </a:rPr>
              <a:t>Implicit vs. explicit processes in prejudice</a:t>
            </a:r>
            <a:endParaRPr lang="en-US" sz="2400" b="1" dirty="0"/>
          </a:p>
        </p:txBody>
      </p:sp>
    </p:spTree>
    <p:extLst>
      <p:ext uri="{BB962C8B-B14F-4D97-AF65-F5344CB8AC3E}">
        <p14:creationId xmlns:p14="http://schemas.microsoft.com/office/powerpoint/2010/main" val="300148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96"/>
            <a:ext cx="8229600" cy="1280303"/>
          </a:xfrm>
        </p:spPr>
        <p:txBody>
          <a:bodyPr anchor="ctr"/>
          <a:lstStyle/>
          <a:p>
            <a:r>
              <a:rPr lang="en-US" altLang="en-US" dirty="0"/>
              <a:t>MYTHS IN MIND: Are Only Negative Aspects of Stereotypes Problematic?</a:t>
            </a:r>
            <a:endParaRPr lang="en-US" dirty="0"/>
          </a:p>
        </p:txBody>
      </p:sp>
      <p:sp>
        <p:nvSpPr>
          <p:cNvPr id="3" name="Content Placeholder 2"/>
          <p:cNvSpPr>
            <a:spLocks noGrp="1"/>
          </p:cNvSpPr>
          <p:nvPr>
            <p:ph idx="1"/>
          </p:nvPr>
        </p:nvSpPr>
        <p:spPr>
          <a:xfrm>
            <a:off x="457200" y="1371601"/>
            <a:ext cx="8229600" cy="1828800"/>
          </a:xfrm>
        </p:spPr>
        <p:txBody>
          <a:bodyPr/>
          <a:lstStyle/>
          <a:p>
            <a:pPr>
              <a:buFontTx/>
              <a:buNone/>
            </a:pPr>
            <a:r>
              <a:rPr lang="en-US" altLang="en-US" sz="2400" b="1" dirty="0">
                <a:ea typeface="ＭＳ Ｐゴシック" pitchFamily="34" charset="-128"/>
              </a:rPr>
              <a:t>“Well-intended” stereotypes</a:t>
            </a:r>
          </a:p>
          <a:p>
            <a:r>
              <a:rPr lang="en-US" altLang="en-US" sz="2400" dirty="0">
                <a:ea typeface="ＭＳ Ｐゴシック" pitchFamily="34" charset="-128"/>
              </a:rPr>
              <a:t>Gender</a:t>
            </a:r>
          </a:p>
          <a:p>
            <a:pPr lvl="1"/>
            <a:r>
              <a:rPr lang="en-US" altLang="en-US" sz="2400" dirty="0">
                <a:ea typeface="ＭＳ Ｐゴシック" pitchFamily="34" charset="-128"/>
              </a:rPr>
              <a:t>Hostile sexism</a:t>
            </a:r>
          </a:p>
          <a:p>
            <a:pPr lvl="1"/>
            <a:r>
              <a:rPr lang="en-US" altLang="en-US" sz="2400" dirty="0">
                <a:ea typeface="ＭＳ Ｐゴシック" pitchFamily="34" charset="-128"/>
              </a:rPr>
              <a:t>Benevolent sexism</a:t>
            </a:r>
            <a:endParaRPr lang="en-US" sz="2400" dirty="0"/>
          </a:p>
        </p:txBody>
      </p:sp>
    </p:spTree>
    <p:extLst>
      <p:ext uri="{BB962C8B-B14F-4D97-AF65-F5344CB8AC3E}">
        <p14:creationId xmlns:p14="http://schemas.microsoft.com/office/powerpoint/2010/main" val="4141730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955"/>
            <a:ext cx="8229600" cy="1748138"/>
          </a:xfrm>
        </p:spPr>
        <p:txBody>
          <a:bodyPr anchor="ctr"/>
          <a:lstStyle/>
          <a:p>
            <a:r>
              <a:rPr lang="en-US" altLang="en-US" sz="3600" dirty="0">
                <a:latin typeface="+mj-lt"/>
              </a:rPr>
              <a:t>Working the Scientific Literacy Model: Explicit Versus Implicit Measures of Prejudice </a:t>
            </a:r>
            <a:r>
              <a:rPr lang="en-US" altLang="en-US" sz="2800" dirty="0">
                <a:latin typeface="+mj-lt"/>
              </a:rPr>
              <a:t>(1 of 5)</a:t>
            </a:r>
            <a:endParaRPr lang="en-US" sz="2800" dirty="0">
              <a:latin typeface="+mj-lt"/>
            </a:endParaRPr>
          </a:p>
        </p:txBody>
      </p:sp>
      <p:sp>
        <p:nvSpPr>
          <p:cNvPr id="3" name="Content Placeholder 2"/>
          <p:cNvSpPr>
            <a:spLocks noGrp="1"/>
          </p:cNvSpPr>
          <p:nvPr>
            <p:ph idx="1"/>
          </p:nvPr>
        </p:nvSpPr>
        <p:spPr>
          <a:xfrm>
            <a:off x="457200" y="1904365"/>
            <a:ext cx="8229600" cy="1524635"/>
          </a:xfrm>
        </p:spPr>
        <p:txBody>
          <a:bodyPr/>
          <a:lstStyle/>
          <a:p>
            <a:pPr marL="0" indent="0">
              <a:buFontTx/>
              <a:buNone/>
            </a:pPr>
            <a:r>
              <a:rPr lang="en-US" altLang="en-US" sz="2400" b="1" dirty="0">
                <a:ea typeface="ＭＳ Ｐゴシック" pitchFamily="34" charset="-128"/>
              </a:rPr>
              <a:t>What do we know about measuring prejudice?</a:t>
            </a:r>
          </a:p>
          <a:p>
            <a:r>
              <a:rPr lang="en-US" altLang="en-US" sz="2400" dirty="0">
                <a:ea typeface="ＭＳ Ｐゴシック" pitchFamily="34" charset="-128"/>
              </a:rPr>
              <a:t>Explicit prejudice</a:t>
            </a:r>
          </a:p>
          <a:p>
            <a:r>
              <a:rPr lang="en-US" altLang="en-US" sz="2400" dirty="0">
                <a:ea typeface="ＭＳ Ｐゴシック" pitchFamily="34" charset="-128"/>
              </a:rPr>
              <a:t>Implicit prejudice</a:t>
            </a:r>
          </a:p>
        </p:txBody>
      </p:sp>
      <p:sp>
        <p:nvSpPr>
          <p:cNvPr id="4" name="Content Placeholder 3"/>
          <p:cNvSpPr>
            <a:spLocks noGrp="1"/>
          </p:cNvSpPr>
          <p:nvPr>
            <p:ph idx="13"/>
          </p:nvPr>
        </p:nvSpPr>
        <p:spPr>
          <a:xfrm>
            <a:off x="457200" y="3569652"/>
            <a:ext cx="8229600" cy="1002348"/>
          </a:xfrm>
        </p:spPr>
        <p:txBody>
          <a:bodyPr/>
          <a:lstStyle/>
          <a:p>
            <a:pPr marL="0" indent="0">
              <a:buFontTx/>
              <a:buNone/>
            </a:pPr>
            <a:r>
              <a:rPr lang="en-US" altLang="en-US" sz="2400" b="1" dirty="0">
                <a:ea typeface="ＭＳ Ｐゴシック" pitchFamily="34" charset="-128"/>
              </a:rPr>
              <a:t>How can science study implicit prejudice?</a:t>
            </a:r>
          </a:p>
          <a:p>
            <a:r>
              <a:rPr lang="en-US" altLang="en-US" sz="2400" dirty="0">
                <a:ea typeface="ＭＳ Ｐゴシック" pitchFamily="34" charset="-128"/>
              </a:rPr>
              <a:t>The </a:t>
            </a:r>
            <a:r>
              <a:rPr lang="en-US" altLang="en-US" sz="2400" spc="-300" dirty="0">
                <a:ea typeface="ＭＳ Ｐゴシック" pitchFamily="34" charset="-128"/>
              </a:rPr>
              <a:t>I A </a:t>
            </a:r>
            <a:r>
              <a:rPr lang="en-US" altLang="en-US" sz="2400" dirty="0">
                <a:ea typeface="ＭＳ Ｐゴシック" pitchFamily="34" charset="-128"/>
              </a:rPr>
              <a:t>T (p. 514)</a:t>
            </a:r>
            <a:endParaRPr lang="en-US" sz="2400" dirty="0"/>
          </a:p>
        </p:txBody>
      </p:sp>
    </p:spTree>
    <p:extLst>
      <p:ext uri="{BB962C8B-B14F-4D97-AF65-F5344CB8AC3E}">
        <p14:creationId xmlns:p14="http://schemas.microsoft.com/office/powerpoint/2010/main" val="2968288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3"/>
          </a:xfrm>
        </p:spPr>
        <p:txBody>
          <a:bodyPr/>
          <a:lstStyle/>
          <a:p>
            <a:r>
              <a:rPr lang="en-US" altLang="en-US" sz="3000" dirty="0"/>
              <a:t>Working the Scientific Literacy Model: Explicit Versus Implicit Measures of Prejudice </a:t>
            </a:r>
            <a:r>
              <a:rPr lang="en-US" altLang="en-US" sz="2000" b="0" dirty="0"/>
              <a:t>(1 of 2)</a:t>
            </a:r>
            <a:endParaRPr lang="en-US" sz="2000" b="0" dirty="0"/>
          </a:p>
        </p:txBody>
      </p:sp>
      <p:sp>
        <p:nvSpPr>
          <p:cNvPr id="3" name="Content Placeholder 2"/>
          <p:cNvSpPr>
            <a:spLocks noGrp="1"/>
          </p:cNvSpPr>
          <p:nvPr>
            <p:ph idx="1"/>
          </p:nvPr>
        </p:nvSpPr>
        <p:spPr>
          <a:xfrm>
            <a:off x="457200" y="1600200"/>
            <a:ext cx="5410200" cy="4525963"/>
          </a:xfrm>
        </p:spPr>
        <p:txBody>
          <a:bodyPr/>
          <a:lstStyle/>
          <a:p>
            <a:pPr marL="0" indent="0">
              <a:buFontTx/>
              <a:buNone/>
            </a:pPr>
            <a:r>
              <a:rPr lang="en-US" altLang="en-US" b="1" dirty="0">
                <a:ea typeface="ＭＳ Ｐゴシック" pitchFamily="34" charset="-128"/>
              </a:rPr>
              <a:t>What do we know about measuring prejudice?</a:t>
            </a:r>
          </a:p>
          <a:p>
            <a:r>
              <a:rPr lang="en-US" altLang="en-US" dirty="0">
                <a:ea typeface="ＭＳ Ｐゴシック" pitchFamily="34" charset="-128"/>
              </a:rPr>
              <a:t>Explicit prejudice</a:t>
            </a:r>
          </a:p>
          <a:p>
            <a:r>
              <a:rPr lang="en-US" altLang="en-US" dirty="0">
                <a:ea typeface="ＭＳ Ｐゴシック" pitchFamily="34" charset="-128"/>
              </a:rPr>
              <a:t>Implicit prejudice</a:t>
            </a:r>
          </a:p>
          <a:p>
            <a:pPr marL="0" lvl="1" indent="0">
              <a:spcAft>
                <a:spcPts val="1800"/>
              </a:spcAft>
              <a:buNone/>
            </a:pPr>
            <a:endParaRPr lang="en-US" altLang="en-US" dirty="0">
              <a:ea typeface="ＭＳ Ｐゴシック" pitchFamily="34" charset="-128"/>
            </a:endParaRPr>
          </a:p>
          <a:p>
            <a:pPr marL="0" indent="0">
              <a:buFontTx/>
              <a:buNone/>
            </a:pPr>
            <a:r>
              <a:rPr lang="en-US" altLang="en-US" b="1" dirty="0">
                <a:ea typeface="ＭＳ Ｐゴシック" pitchFamily="34" charset="-128"/>
              </a:rPr>
              <a:t>How can science study implicit prejudice?</a:t>
            </a:r>
          </a:p>
          <a:p>
            <a:r>
              <a:rPr lang="en-US" altLang="en-US" dirty="0">
                <a:ea typeface="ＭＳ Ｐゴシック" pitchFamily="34" charset="-128"/>
              </a:rPr>
              <a:t>The </a:t>
            </a:r>
            <a:r>
              <a:rPr lang="en-US" altLang="en-US" dirty="0" smtClean="0">
                <a:ea typeface="ＭＳ Ｐゴシック" pitchFamily="34" charset="-128"/>
              </a:rPr>
              <a:t>IAT</a:t>
            </a:r>
            <a:endParaRPr lang="en-US" dirty="0"/>
          </a:p>
        </p:txBody>
      </p:sp>
      <p:pic>
        <p:nvPicPr>
          <p:cNvPr id="4" name="Picture 3" descr="A three-part image shows an illustration of the implicit associations test (IAT).&#10;a. Two images flashed on the screen, black face indicates pain (negative) and white face indicates peace (positive).&#10;b. Two images flashed on the screen, white face indicates pain (negative) and black face indicates peace (positive).&#10;c. The graph shows the response rate was faster when the black face is paired with negative and white face is paired with positiv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868363"/>
            <a:ext cx="3581400" cy="5989637"/>
          </a:xfrm>
          <a:prstGeom prst="rect">
            <a:avLst/>
          </a:prstGeom>
        </p:spPr>
      </p:pic>
    </p:spTree>
    <p:extLst>
      <p:ext uri="{BB962C8B-B14F-4D97-AF65-F5344CB8AC3E}">
        <p14:creationId xmlns:p14="http://schemas.microsoft.com/office/powerpoint/2010/main" val="1488141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a:t>Working the Scientific Literacy Model: Explicit Versus Implicit Measures of Prejudice </a:t>
            </a:r>
            <a:r>
              <a:rPr lang="en-US" altLang="en-US" sz="2000" b="0" dirty="0"/>
              <a:t>(2 of 2)</a:t>
            </a:r>
            <a:endParaRPr lang="en-US" sz="2000" dirty="0"/>
          </a:p>
        </p:txBody>
      </p:sp>
      <p:sp>
        <p:nvSpPr>
          <p:cNvPr id="3" name="Content Placeholder 2"/>
          <p:cNvSpPr>
            <a:spLocks noGrp="1"/>
          </p:cNvSpPr>
          <p:nvPr>
            <p:ph idx="1"/>
          </p:nvPr>
        </p:nvSpPr>
        <p:spPr/>
        <p:txBody>
          <a:bodyPr/>
          <a:lstStyle/>
          <a:p>
            <a:pPr>
              <a:buFontTx/>
              <a:buNone/>
            </a:pPr>
            <a:r>
              <a:rPr lang="en-US" altLang="en-US" b="1" dirty="0">
                <a:ea typeface="ＭＳ Ｐゴシック" pitchFamily="34" charset="-128"/>
              </a:rPr>
              <a:t>Can we critically evaluate this evidence?</a:t>
            </a:r>
          </a:p>
          <a:p>
            <a:r>
              <a:rPr lang="en-US" altLang="en-US" dirty="0">
                <a:ea typeface="ＭＳ Ｐゴシック" pitchFamily="34" charset="-128"/>
              </a:rPr>
              <a:t>Validity of results</a:t>
            </a:r>
          </a:p>
          <a:p>
            <a:pPr lvl="1"/>
            <a:r>
              <a:rPr lang="en-US" altLang="en-US" dirty="0">
                <a:ea typeface="ＭＳ Ｐゴシック" pitchFamily="34" charset="-128"/>
              </a:rPr>
              <a:t>Knowledge of stereotypes vs. personal stereotypes</a:t>
            </a:r>
          </a:p>
          <a:p>
            <a:pPr marL="0" lvl="2" indent="0">
              <a:buNone/>
            </a:pPr>
            <a:endParaRPr lang="en-US" altLang="en-US" dirty="0">
              <a:ea typeface="ＭＳ Ｐゴシック" pitchFamily="34" charset="-128"/>
            </a:endParaRPr>
          </a:p>
          <a:p>
            <a:pPr>
              <a:buFontTx/>
              <a:buNone/>
            </a:pPr>
            <a:r>
              <a:rPr lang="en-US" altLang="en-US" b="1" dirty="0">
                <a:ea typeface="ＭＳ Ｐゴシック" pitchFamily="34" charset="-128"/>
              </a:rPr>
              <a:t>Why is this relevant?</a:t>
            </a:r>
          </a:p>
          <a:p>
            <a:r>
              <a:rPr lang="en-US" altLang="en-US" dirty="0">
                <a:ea typeface="ＭＳ Ｐゴシック" pitchFamily="34" charset="-128"/>
              </a:rPr>
              <a:t>Stereotypes about every social status</a:t>
            </a:r>
            <a:endParaRPr lang="en-US" dirty="0"/>
          </a:p>
        </p:txBody>
      </p:sp>
    </p:spTree>
    <p:extLst>
      <p:ext uri="{BB962C8B-B14F-4D97-AF65-F5344CB8AC3E}">
        <p14:creationId xmlns:p14="http://schemas.microsoft.com/office/powerpoint/2010/main" val="1553936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952"/>
            <a:ext cx="8229600" cy="1200079"/>
          </a:xfrm>
        </p:spPr>
        <p:txBody>
          <a:bodyPr anchor="ctr"/>
          <a:lstStyle/>
          <a:p>
            <a:r>
              <a:rPr lang="en-US" altLang="en-US" sz="3600" dirty="0">
                <a:latin typeface="+mj-lt"/>
              </a:rPr>
              <a:t>PSYCH @ The Law Enforcement Academy</a:t>
            </a:r>
            <a:endParaRPr lang="en-US" sz="3600" dirty="0">
              <a:latin typeface="+mj-lt"/>
            </a:endParaRPr>
          </a:p>
        </p:txBody>
      </p:sp>
      <p:sp>
        <p:nvSpPr>
          <p:cNvPr id="3" name="Content Placeholder 2"/>
          <p:cNvSpPr>
            <a:spLocks noGrp="1"/>
          </p:cNvSpPr>
          <p:nvPr>
            <p:ph idx="1"/>
          </p:nvPr>
        </p:nvSpPr>
        <p:spPr>
          <a:xfrm>
            <a:off x="457200" y="1371600"/>
            <a:ext cx="8229600" cy="990599"/>
          </a:xfrm>
        </p:spPr>
        <p:txBody>
          <a:bodyPr/>
          <a:lstStyle/>
          <a:p>
            <a:pPr>
              <a:buFontTx/>
              <a:buNone/>
            </a:pPr>
            <a:r>
              <a:rPr lang="en-US" altLang="en-US" sz="2400" b="1" dirty="0">
                <a:ea typeface="ＭＳ Ｐゴシック" pitchFamily="34" charset="-128"/>
              </a:rPr>
              <a:t>Video simulations</a:t>
            </a:r>
          </a:p>
          <a:p>
            <a:r>
              <a:rPr lang="en-US" altLang="en-US" sz="2400" dirty="0">
                <a:ea typeface="ＭＳ Ｐゴシック" pitchFamily="34" charset="-128"/>
              </a:rPr>
              <a:t>Mistaken shootings of innocent Black people</a:t>
            </a:r>
          </a:p>
        </p:txBody>
      </p:sp>
      <p:sp>
        <p:nvSpPr>
          <p:cNvPr id="4" name="Content Placeholder 3"/>
          <p:cNvSpPr>
            <a:spLocks noGrp="1"/>
          </p:cNvSpPr>
          <p:nvPr>
            <p:ph idx="13"/>
          </p:nvPr>
        </p:nvSpPr>
        <p:spPr>
          <a:xfrm>
            <a:off x="447675" y="2514600"/>
            <a:ext cx="8229600" cy="990600"/>
          </a:xfrm>
        </p:spPr>
        <p:txBody>
          <a:bodyPr/>
          <a:lstStyle/>
          <a:p>
            <a:pPr>
              <a:buFontTx/>
              <a:buNone/>
            </a:pPr>
            <a:r>
              <a:rPr lang="en-US" altLang="en-US" sz="2400" b="1" dirty="0" err="1">
                <a:ea typeface="ＭＳ Ｐゴシック" pitchFamily="34" charset="-128"/>
              </a:rPr>
              <a:t>Amadou</a:t>
            </a:r>
            <a:r>
              <a:rPr lang="en-US" altLang="en-US" sz="2400" b="1" dirty="0">
                <a:ea typeface="ＭＳ Ｐゴシック" pitchFamily="34" charset="-128"/>
              </a:rPr>
              <a:t> </a:t>
            </a:r>
            <a:r>
              <a:rPr lang="en-US" altLang="en-US" sz="2400" b="1" dirty="0" err="1">
                <a:ea typeface="ＭＳ Ｐゴシック" pitchFamily="34" charset="-128"/>
              </a:rPr>
              <a:t>Diallo</a:t>
            </a:r>
            <a:endParaRPr lang="en-US" altLang="en-US" sz="2400" b="1" dirty="0">
              <a:ea typeface="ＭＳ Ｐゴシック" pitchFamily="34" charset="-128"/>
            </a:endParaRPr>
          </a:p>
          <a:p>
            <a:r>
              <a:rPr lang="en-US" altLang="en-US" sz="2400" dirty="0">
                <a:ea typeface="ＭＳ Ｐゴシック" pitchFamily="34" charset="-128"/>
              </a:rPr>
              <a:t>Mistakenly shot to death</a:t>
            </a:r>
          </a:p>
        </p:txBody>
      </p:sp>
      <p:sp>
        <p:nvSpPr>
          <p:cNvPr id="5" name="Content Placeholder 4"/>
          <p:cNvSpPr>
            <a:spLocks noGrp="1"/>
          </p:cNvSpPr>
          <p:nvPr>
            <p:ph sz="quarter" idx="14"/>
          </p:nvPr>
        </p:nvSpPr>
        <p:spPr>
          <a:xfrm>
            <a:off x="457200" y="3638550"/>
            <a:ext cx="8229600" cy="990600"/>
          </a:xfrm>
        </p:spPr>
        <p:txBody>
          <a:bodyPr/>
          <a:lstStyle/>
          <a:p>
            <a:pPr>
              <a:buFontTx/>
              <a:buNone/>
            </a:pPr>
            <a:r>
              <a:rPr lang="en-US" altLang="en-US" sz="2400" b="1" dirty="0">
                <a:ea typeface="ＭＳ Ｐゴシック" pitchFamily="34" charset="-128"/>
              </a:rPr>
              <a:t>Police training</a:t>
            </a:r>
          </a:p>
          <a:p>
            <a:r>
              <a:rPr lang="en-US" altLang="en-US" sz="2400" dirty="0">
                <a:ea typeface="ＭＳ Ｐゴシック" pitchFamily="34" charset="-128"/>
              </a:rPr>
              <a:t>Shoot/do not shoot decisions</a:t>
            </a:r>
            <a:endParaRPr lang="en-US" sz="2400" dirty="0"/>
          </a:p>
        </p:txBody>
      </p:sp>
    </p:spTree>
    <p:extLst>
      <p:ext uri="{BB962C8B-B14F-4D97-AF65-F5344CB8AC3E}">
        <p14:creationId xmlns:p14="http://schemas.microsoft.com/office/powerpoint/2010/main" val="4019950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0"/>
            <a:ext cx="7772400" cy="685800"/>
          </a:xfrm>
        </p:spPr>
        <p:txBody>
          <a:bodyPr/>
          <a:lstStyle/>
          <a:p>
            <a:pPr eaLnBrk="1" hangingPunct="1"/>
            <a:r>
              <a:rPr lang="en-CA" altLang="en-US"/>
              <a:t>True or False?</a:t>
            </a:r>
          </a:p>
        </p:txBody>
      </p:sp>
      <p:sp>
        <p:nvSpPr>
          <p:cNvPr id="9219" name="Content Placeholder 2"/>
          <p:cNvSpPr>
            <a:spLocks noGrp="1"/>
          </p:cNvSpPr>
          <p:nvPr>
            <p:ph idx="1"/>
          </p:nvPr>
        </p:nvSpPr>
        <p:spPr>
          <a:xfrm>
            <a:off x="685800" y="685800"/>
            <a:ext cx="7772400" cy="5105400"/>
          </a:xfrm>
        </p:spPr>
        <p:txBody>
          <a:bodyPr/>
          <a:lstStyle/>
          <a:p>
            <a:pPr eaLnBrk="1" hangingPunct="1"/>
            <a:r>
              <a:rPr lang="en-CA" altLang="en-US" sz="2600" b="1" dirty="0"/>
              <a:t>T F </a:t>
            </a:r>
            <a:r>
              <a:rPr lang="en-CA" altLang="en-US" sz="2600" dirty="0"/>
              <a:t>1. Compared with people in Western countries, those in East Asian cultures are more sensitive to situational influences on behaviour.</a:t>
            </a:r>
          </a:p>
          <a:p>
            <a:pPr eaLnBrk="1" hangingPunct="1"/>
            <a:r>
              <a:rPr lang="en-CA" altLang="en-US" sz="2600" b="1" dirty="0"/>
              <a:t>T F </a:t>
            </a:r>
            <a:r>
              <a:rPr lang="en-CA" altLang="en-US" sz="2600" dirty="0"/>
              <a:t>2. To change people’s racist behaviours, we first need to change their racist attitudes.</a:t>
            </a:r>
          </a:p>
          <a:p>
            <a:pPr eaLnBrk="1" hangingPunct="1"/>
            <a:r>
              <a:rPr lang="en-CA" altLang="en-US" sz="2600" b="1" dirty="0"/>
              <a:t>T F </a:t>
            </a:r>
            <a:r>
              <a:rPr lang="en-CA" altLang="en-US" sz="2600" dirty="0"/>
              <a:t>3. Chimps are more likely to yawn after observing another chimp yawn.</a:t>
            </a:r>
          </a:p>
          <a:p>
            <a:pPr eaLnBrk="1" hangingPunct="1"/>
            <a:r>
              <a:rPr lang="en-CA" altLang="en-US" sz="2600" b="1" dirty="0"/>
              <a:t>T F </a:t>
            </a:r>
            <a:r>
              <a:rPr lang="en-CA" altLang="en-US" sz="2600" dirty="0"/>
              <a:t>4. Most people would refuse to obey an authority figure who told them to hurt an innocent person.</a:t>
            </a:r>
          </a:p>
          <a:p>
            <a:pPr eaLnBrk="1" hangingPunct="1"/>
            <a:r>
              <a:rPr lang="en-CA" altLang="en-US" sz="2600" b="1" dirty="0"/>
              <a:t>T F </a:t>
            </a:r>
            <a:r>
              <a:rPr lang="en-CA" altLang="en-US" sz="2600" dirty="0"/>
              <a:t>5. Studies of college and professional athletic events indicate that home teams win about 6 in 10 games.</a:t>
            </a:r>
          </a:p>
          <a:p>
            <a:pPr eaLnBrk="1" hangingPunct="1">
              <a:buFontTx/>
              <a:buNone/>
            </a:pPr>
            <a:endParaRPr lang="en-CA" altLang="en-US" sz="2600" dirty="0"/>
          </a:p>
        </p:txBody>
      </p:sp>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1E30D23-552B-4269-BE7E-0DE47AD6A47E}" type="slidenum">
              <a:rPr lang="en-US" altLang="en-US" sz="1400" smtClean="0">
                <a:solidFill>
                  <a:prstClr val="black"/>
                </a:solidFill>
                <a:latin typeface="Times New Roman" panose="02020603050405020304" pitchFamily="18" charset="0"/>
              </a:rPr>
              <a:pPr>
                <a:spcBef>
                  <a:spcPct val="0"/>
                </a:spcBef>
                <a:buFontTx/>
                <a:buNone/>
              </a:pPr>
              <a:t>4</a:t>
            </a:fld>
            <a:endParaRPr lang="en-US" altLang="en-US" sz="140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719336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011"/>
            <a:ext cx="8229600" cy="641153"/>
          </a:xfrm>
        </p:spPr>
        <p:txBody>
          <a:bodyPr anchor="ctr"/>
          <a:lstStyle/>
          <a:p>
            <a:r>
              <a:rPr lang="en-US" altLang="en-US" dirty="0"/>
              <a:t>Improving Intergroup Relations</a:t>
            </a:r>
            <a:endParaRPr lang="en-US" dirty="0"/>
          </a:p>
        </p:txBody>
      </p:sp>
      <p:sp>
        <p:nvSpPr>
          <p:cNvPr id="3" name="Content Placeholder 2"/>
          <p:cNvSpPr>
            <a:spLocks noGrp="1"/>
          </p:cNvSpPr>
          <p:nvPr>
            <p:ph idx="1"/>
          </p:nvPr>
        </p:nvSpPr>
        <p:spPr>
          <a:xfrm>
            <a:off x="457200" y="838200"/>
            <a:ext cx="8229600" cy="1600200"/>
          </a:xfrm>
        </p:spPr>
        <p:txBody>
          <a:bodyPr/>
          <a:lstStyle/>
          <a:p>
            <a:pPr>
              <a:buFontTx/>
              <a:buNone/>
              <a:defRPr/>
            </a:pPr>
            <a:r>
              <a:rPr lang="en-US" sz="2400" b="1" dirty="0"/>
              <a:t>How do we overcome implicit processes? </a:t>
            </a:r>
          </a:p>
          <a:p>
            <a:pPr>
              <a:defRPr/>
            </a:pPr>
            <a:r>
              <a:rPr lang="en-US" sz="2400" dirty="0"/>
              <a:t>Reprogramming through practice</a:t>
            </a:r>
          </a:p>
          <a:p>
            <a:pPr>
              <a:defRPr/>
            </a:pPr>
            <a:r>
              <a:rPr lang="en-US" sz="2400" dirty="0"/>
              <a:t>Contact hypothesis (p. 516)</a:t>
            </a:r>
          </a:p>
        </p:txBody>
      </p:sp>
    </p:spTree>
    <p:extLst>
      <p:ext uri="{BB962C8B-B14F-4D97-AF65-F5344CB8AC3E}">
        <p14:creationId xmlns:p14="http://schemas.microsoft.com/office/powerpoint/2010/main" val="2230007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37"/>
            <a:ext cx="8229600" cy="653990"/>
          </a:xfrm>
        </p:spPr>
        <p:txBody>
          <a:bodyPr anchor="ctr"/>
          <a:lstStyle/>
          <a:p>
            <a:r>
              <a:rPr lang="en-US" altLang="en-US" dirty="0"/>
              <a:t>13.3 Learning Objectives</a:t>
            </a:r>
            <a:endParaRPr lang="en-US" dirty="0"/>
          </a:p>
        </p:txBody>
      </p:sp>
      <p:sp>
        <p:nvSpPr>
          <p:cNvPr id="3" name="Content Placeholder 2"/>
          <p:cNvSpPr>
            <a:spLocks noGrp="1"/>
          </p:cNvSpPr>
          <p:nvPr>
            <p:ph idx="1"/>
          </p:nvPr>
        </p:nvSpPr>
        <p:spPr>
          <a:xfrm>
            <a:off x="457200" y="838200"/>
            <a:ext cx="8229600" cy="3886200"/>
          </a:xfrm>
        </p:spPr>
        <p:txBody>
          <a:bodyPr/>
          <a:lstStyle/>
          <a:p>
            <a:r>
              <a:rPr lang="en-IN" altLang="en-US" sz="2400" dirty="0">
                <a:ea typeface="ＭＳ Ｐゴシック" pitchFamily="34" charset="-128"/>
              </a:rPr>
              <a:t>Know the key terminology in research on attitudes, behaviour, and effective communication.</a:t>
            </a:r>
          </a:p>
          <a:p>
            <a:r>
              <a:rPr lang="en-IN" altLang="en-US" sz="2400" dirty="0">
                <a:ea typeface="ＭＳ Ｐゴシック" pitchFamily="34" charset="-128"/>
              </a:rPr>
              <a:t>Understand how behaviours influence attitudes in terms of cognitive dissonance theory.</a:t>
            </a:r>
          </a:p>
          <a:p>
            <a:r>
              <a:rPr lang="en-IN" altLang="en-US" sz="2400" dirty="0">
                <a:ea typeface="ＭＳ Ｐゴシック" pitchFamily="34" charset="-128"/>
              </a:rPr>
              <a:t>Apply your knowledge of cognitive dissonance to see how well your beliefs match your behaviours.</a:t>
            </a:r>
          </a:p>
          <a:p>
            <a:r>
              <a:rPr lang="en-IN" altLang="en-US" sz="2400" dirty="0" err="1">
                <a:ea typeface="ＭＳ Ｐゴシック" pitchFamily="34" charset="-128"/>
              </a:rPr>
              <a:t>Analyze</a:t>
            </a:r>
            <a:r>
              <a:rPr lang="en-IN" altLang="en-US" sz="2400" dirty="0">
                <a:ea typeface="ＭＳ Ｐゴシック" pitchFamily="34" charset="-128"/>
              </a:rPr>
              <a:t> the difficulties communicators face in trying to convince the public to take action on important social and political issues.</a:t>
            </a:r>
          </a:p>
        </p:txBody>
      </p:sp>
    </p:spTree>
    <p:extLst>
      <p:ext uri="{BB962C8B-B14F-4D97-AF65-F5344CB8AC3E}">
        <p14:creationId xmlns:p14="http://schemas.microsoft.com/office/powerpoint/2010/main" val="3891620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40"/>
            <a:ext cx="8229600" cy="736506"/>
          </a:xfrm>
        </p:spPr>
        <p:txBody>
          <a:bodyPr anchor="ctr"/>
          <a:lstStyle/>
          <a:p>
            <a:r>
              <a:rPr lang="en-US" altLang="en-US" dirty="0"/>
              <a:t>Changing People’s </a:t>
            </a:r>
            <a:r>
              <a:rPr lang="en-US" altLang="en-US" dirty="0" err="1"/>
              <a:t>Behaviours</a:t>
            </a:r>
            <a:endParaRPr lang="en-US" dirty="0"/>
          </a:p>
        </p:txBody>
      </p:sp>
      <p:sp>
        <p:nvSpPr>
          <p:cNvPr id="3" name="Content Placeholder 2"/>
          <p:cNvSpPr>
            <a:spLocks noGrp="1"/>
          </p:cNvSpPr>
          <p:nvPr>
            <p:ph idx="1"/>
          </p:nvPr>
        </p:nvSpPr>
        <p:spPr>
          <a:xfrm>
            <a:off x="457200" y="838200"/>
            <a:ext cx="8229600" cy="2667000"/>
          </a:xfrm>
        </p:spPr>
        <p:txBody>
          <a:bodyPr/>
          <a:lstStyle/>
          <a:p>
            <a:pPr>
              <a:buFontTx/>
              <a:buNone/>
            </a:pPr>
            <a:r>
              <a:rPr lang="en-US" altLang="en-US" sz="2400" b="1" dirty="0">
                <a:ea typeface="ＭＳ Ｐゴシック" pitchFamily="34" charset="-128"/>
              </a:rPr>
              <a:t>How can we address climate change? </a:t>
            </a:r>
          </a:p>
          <a:p>
            <a:r>
              <a:rPr lang="en-US" altLang="en-US" sz="2400" dirty="0">
                <a:ea typeface="ＭＳ Ｐゴシック" pitchFamily="34" charset="-128"/>
              </a:rPr>
              <a:t>Technological</a:t>
            </a:r>
          </a:p>
          <a:p>
            <a:r>
              <a:rPr lang="en-US" altLang="en-US" sz="2400" dirty="0">
                <a:ea typeface="ＭＳ Ｐゴシック" pitchFamily="34" charset="-128"/>
              </a:rPr>
              <a:t>Legal</a:t>
            </a:r>
          </a:p>
          <a:p>
            <a:r>
              <a:rPr lang="en-US" altLang="en-US" sz="2400" dirty="0">
                <a:ea typeface="ＭＳ Ｐゴシック" pitchFamily="34" charset="-128"/>
              </a:rPr>
              <a:t>Economic</a:t>
            </a:r>
          </a:p>
          <a:p>
            <a:r>
              <a:rPr lang="en-US" altLang="en-US" sz="2400" dirty="0">
                <a:ea typeface="ＭＳ Ｐゴシック" pitchFamily="34" charset="-128"/>
              </a:rPr>
              <a:t>Social</a:t>
            </a:r>
            <a:endParaRPr lang="en-US" sz="2400" dirty="0"/>
          </a:p>
        </p:txBody>
      </p:sp>
    </p:spTree>
    <p:extLst>
      <p:ext uri="{BB962C8B-B14F-4D97-AF65-F5344CB8AC3E}">
        <p14:creationId xmlns:p14="http://schemas.microsoft.com/office/powerpoint/2010/main" val="1589107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300"/>
            <a:ext cx="8229600" cy="976657"/>
          </a:xfrm>
        </p:spPr>
        <p:txBody>
          <a:bodyPr anchor="ctr"/>
          <a:lstStyle/>
          <a:p>
            <a:r>
              <a:rPr lang="en-US" altLang="en-US" sz="2800" dirty="0">
                <a:latin typeface="+mj-lt"/>
              </a:rPr>
              <a:t>Persuasion: Changing Attitudes through Communication</a:t>
            </a:r>
            <a:endParaRPr lang="en-US" sz="2800" dirty="0">
              <a:latin typeface="+mj-lt"/>
            </a:endParaRPr>
          </a:p>
        </p:txBody>
      </p:sp>
      <p:sp>
        <p:nvSpPr>
          <p:cNvPr id="3" name="Content Placeholder 2"/>
          <p:cNvSpPr>
            <a:spLocks noGrp="1"/>
          </p:cNvSpPr>
          <p:nvPr>
            <p:ph idx="1"/>
          </p:nvPr>
        </p:nvSpPr>
        <p:spPr>
          <a:xfrm>
            <a:off x="457200" y="1022957"/>
            <a:ext cx="8229600" cy="415122"/>
          </a:xfrm>
        </p:spPr>
        <p:txBody>
          <a:bodyPr anchor="ctr"/>
          <a:lstStyle/>
          <a:p>
            <a:pPr>
              <a:buFontTx/>
              <a:buNone/>
            </a:pPr>
            <a:r>
              <a:rPr lang="en-US" altLang="en-US" sz="2000" b="1" dirty="0">
                <a:ea typeface="ＭＳ Ｐゴシック" pitchFamily="34" charset="-128"/>
              </a:rPr>
              <a:t>Elaborative Likelihood Model (</a:t>
            </a:r>
            <a:r>
              <a:rPr lang="en-US" altLang="en-US" sz="2000" b="1" spc="-300" dirty="0">
                <a:ea typeface="ＭＳ Ｐゴシック" pitchFamily="34" charset="-128"/>
              </a:rPr>
              <a:t>E L </a:t>
            </a:r>
            <a:r>
              <a:rPr lang="en-US" altLang="en-US" sz="2000" b="1" dirty="0">
                <a:ea typeface="ＭＳ Ｐゴシック" pitchFamily="34" charset="-128"/>
              </a:rPr>
              <a:t>M) (p. 519)</a:t>
            </a:r>
          </a:p>
        </p:txBody>
      </p:sp>
      <p:sp>
        <p:nvSpPr>
          <p:cNvPr id="7" name="Content Placeholder 6"/>
          <p:cNvSpPr>
            <a:spLocks noGrp="1"/>
          </p:cNvSpPr>
          <p:nvPr>
            <p:ph idx="13"/>
          </p:nvPr>
        </p:nvSpPr>
        <p:spPr>
          <a:xfrm>
            <a:off x="457199" y="1438079"/>
            <a:ext cx="8220075" cy="390721"/>
          </a:xfrm>
        </p:spPr>
        <p:txBody>
          <a:bodyPr anchor="ctr"/>
          <a:lstStyle/>
          <a:p>
            <a:pPr marL="0" indent="0">
              <a:buNone/>
            </a:pPr>
            <a:r>
              <a:rPr lang="en-IN" sz="2000" b="1" dirty="0"/>
              <a:t>Figure 13.7 </a:t>
            </a:r>
            <a:r>
              <a:rPr lang="en-IN" sz="2000" dirty="0"/>
              <a:t>Central and Peripheral Routes to Persuasion</a:t>
            </a:r>
          </a:p>
        </p:txBody>
      </p:sp>
      <p:sp>
        <p:nvSpPr>
          <p:cNvPr id="8" name="Content Placeholder 7"/>
          <p:cNvSpPr>
            <a:spLocks noGrp="1"/>
          </p:cNvSpPr>
          <p:nvPr>
            <p:ph sz="quarter" idx="14"/>
          </p:nvPr>
        </p:nvSpPr>
        <p:spPr>
          <a:xfrm>
            <a:off x="152400" y="1948844"/>
            <a:ext cx="8839199" cy="1142855"/>
          </a:xfrm>
        </p:spPr>
        <p:txBody>
          <a:bodyPr/>
          <a:lstStyle/>
          <a:p>
            <a:pPr marL="0" indent="0">
              <a:buNone/>
            </a:pPr>
            <a:r>
              <a:rPr lang="en-IN" sz="1800" dirty="0"/>
              <a:t>There are two ways that communications can persuade people. In the central route people are persuaded by the content of a message, while in the peripheral route they are influenced by the way the content is presented, the </a:t>
            </a:r>
            <a:r>
              <a:rPr lang="en-IN" sz="1800" i="1" dirty="0"/>
              <a:t>style </a:t>
            </a:r>
            <a:r>
              <a:rPr lang="en-IN" sz="1800" dirty="0"/>
              <a:t>over the </a:t>
            </a:r>
            <a:r>
              <a:rPr lang="en-IN" sz="1800" i="1" dirty="0"/>
              <a:t>substance</a:t>
            </a:r>
            <a:r>
              <a:rPr lang="en-IN" sz="1800" dirty="0"/>
              <a:t>.</a:t>
            </a:r>
          </a:p>
        </p:txBody>
      </p:sp>
      <p:pic>
        <p:nvPicPr>
          <p:cNvPr id="11" name="Picture Placeholder 10" descr="An illustration explains the central and peripheral routes to persuasion.&#10;Long description is available in notes, press F6"/>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1371600" y="2754687"/>
            <a:ext cx="6781800" cy="4103313"/>
          </a:xfrm>
        </p:spPr>
      </p:pic>
    </p:spTree>
    <p:extLst>
      <p:ext uri="{BB962C8B-B14F-4D97-AF65-F5344CB8AC3E}">
        <p14:creationId xmlns:p14="http://schemas.microsoft.com/office/powerpoint/2010/main" val="372951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72"/>
            <a:ext cx="8229600" cy="657128"/>
          </a:xfrm>
        </p:spPr>
        <p:txBody>
          <a:bodyPr anchor="ctr"/>
          <a:lstStyle/>
          <a:p>
            <a:r>
              <a:rPr lang="en-US" altLang="en-US" sz="3600" dirty="0">
                <a:latin typeface="+mj-lt"/>
              </a:rPr>
              <a:t>Using the Central Route Effectively</a:t>
            </a:r>
            <a:endParaRPr lang="en-US" sz="3600" dirty="0">
              <a:latin typeface="+mj-lt"/>
            </a:endParaRPr>
          </a:p>
        </p:txBody>
      </p:sp>
      <p:sp>
        <p:nvSpPr>
          <p:cNvPr id="3" name="Content Placeholder 2"/>
          <p:cNvSpPr>
            <a:spLocks noGrp="1"/>
          </p:cNvSpPr>
          <p:nvPr>
            <p:ph idx="1"/>
          </p:nvPr>
        </p:nvSpPr>
        <p:spPr>
          <a:xfrm>
            <a:off x="457200" y="838200"/>
            <a:ext cx="8229600" cy="990600"/>
          </a:xfrm>
        </p:spPr>
        <p:txBody>
          <a:bodyPr/>
          <a:lstStyle/>
          <a:p>
            <a:pPr>
              <a:buFontTx/>
              <a:buNone/>
            </a:pPr>
            <a:r>
              <a:rPr lang="en-US" altLang="en-US" sz="2400" b="1" dirty="0">
                <a:ea typeface="ＭＳ Ｐゴシック" pitchFamily="34" charset="-128"/>
              </a:rPr>
              <a:t>Make it personal</a:t>
            </a:r>
          </a:p>
          <a:p>
            <a:r>
              <a:rPr lang="en-US" altLang="en-US" sz="2400" dirty="0">
                <a:ea typeface="ＭＳ Ｐゴシック" pitchFamily="34" charset="-128"/>
              </a:rPr>
              <a:t>Construal-level theory (p. 520)</a:t>
            </a:r>
          </a:p>
        </p:txBody>
      </p:sp>
      <p:sp>
        <p:nvSpPr>
          <p:cNvPr id="9" name="Content Placeholder 8"/>
          <p:cNvSpPr>
            <a:spLocks noGrp="1"/>
          </p:cNvSpPr>
          <p:nvPr>
            <p:ph idx="13"/>
          </p:nvPr>
        </p:nvSpPr>
        <p:spPr>
          <a:xfrm>
            <a:off x="457200" y="1981200"/>
            <a:ext cx="8229600" cy="457200"/>
          </a:xfrm>
        </p:spPr>
        <p:txBody>
          <a:bodyPr/>
          <a:lstStyle/>
          <a:p>
            <a:pPr marL="0" indent="0">
              <a:buNone/>
            </a:pPr>
            <a:r>
              <a:rPr lang="en-US" sz="2400" b="1" dirty="0">
                <a:ea typeface="ＭＳ Ｐゴシック" pitchFamily="34" charset="-128"/>
              </a:rPr>
              <a:t>Value Appeals</a:t>
            </a:r>
            <a:endParaRPr lang="en-IN" sz="2400" dirty="0"/>
          </a:p>
        </p:txBody>
      </p:sp>
    </p:spTree>
    <p:extLst>
      <p:ext uri="{BB962C8B-B14F-4D97-AF65-F5344CB8AC3E}">
        <p14:creationId xmlns:p14="http://schemas.microsoft.com/office/powerpoint/2010/main" val="14209582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66"/>
            <a:ext cx="8229600" cy="1745512"/>
          </a:xfrm>
        </p:spPr>
        <p:txBody>
          <a:bodyPr anchor="ctr">
            <a:noAutofit/>
          </a:bodyPr>
          <a:lstStyle/>
          <a:p>
            <a:r>
              <a:rPr lang="en-US" altLang="en-US" dirty="0"/>
              <a:t>Working the Scientific Literacy Model: The Identifiable Victim Effect</a:t>
            </a:r>
            <a:r>
              <a:rPr lang="en-US" altLang="en-US" sz="2800" dirty="0"/>
              <a:t> (1 of 2)</a:t>
            </a:r>
            <a:endParaRPr lang="en-US" sz="2800" dirty="0"/>
          </a:p>
        </p:txBody>
      </p:sp>
      <p:sp>
        <p:nvSpPr>
          <p:cNvPr id="3" name="Content Placeholder 2"/>
          <p:cNvSpPr>
            <a:spLocks noGrp="1"/>
          </p:cNvSpPr>
          <p:nvPr>
            <p:ph idx="1"/>
          </p:nvPr>
        </p:nvSpPr>
        <p:spPr>
          <a:xfrm>
            <a:off x="457200" y="1905000"/>
            <a:ext cx="8229600" cy="2514600"/>
          </a:xfrm>
        </p:spPr>
        <p:txBody>
          <a:bodyPr/>
          <a:lstStyle/>
          <a:p>
            <a:pPr marL="0" indent="0">
              <a:buFontTx/>
              <a:buNone/>
              <a:defRPr/>
            </a:pPr>
            <a:r>
              <a:rPr lang="en-US" sz="2400" b="1" dirty="0"/>
              <a:t>What do we know about communicating about tragedy and danger?</a:t>
            </a:r>
            <a:endParaRPr lang="en-US" sz="2400" dirty="0"/>
          </a:p>
          <a:p>
            <a:pPr>
              <a:buFontTx/>
              <a:buNone/>
              <a:defRPr/>
            </a:pPr>
            <a:r>
              <a:rPr lang="en-US" sz="2400" b="1" dirty="0"/>
              <a:t>How can science explain the identifiable victim effect?</a:t>
            </a:r>
          </a:p>
          <a:p>
            <a:pPr>
              <a:defRPr/>
            </a:pPr>
            <a:r>
              <a:rPr lang="en-US" sz="2400" dirty="0"/>
              <a:t>The experiential system (p. 522)</a:t>
            </a:r>
          </a:p>
          <a:p>
            <a:pPr>
              <a:defRPr/>
            </a:pPr>
            <a:r>
              <a:rPr lang="en-US" sz="2400" dirty="0"/>
              <a:t>The analytic system (p. 522)</a:t>
            </a:r>
          </a:p>
        </p:txBody>
      </p:sp>
    </p:spTree>
    <p:extLst>
      <p:ext uri="{BB962C8B-B14F-4D97-AF65-F5344CB8AC3E}">
        <p14:creationId xmlns:p14="http://schemas.microsoft.com/office/powerpoint/2010/main" val="189129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0"/>
            <a:ext cx="8229600" cy="1730595"/>
          </a:xfrm>
        </p:spPr>
        <p:txBody>
          <a:bodyPr anchor="ctr"/>
          <a:lstStyle/>
          <a:p>
            <a:r>
              <a:rPr lang="en-US" altLang="en-US" dirty="0"/>
              <a:t>Working the Scientific Literacy Model: The Identifiable Victim Effect </a:t>
            </a:r>
            <a:r>
              <a:rPr lang="en-US" altLang="en-US" sz="2800" dirty="0"/>
              <a:t>(2 of 2)</a:t>
            </a:r>
            <a:endParaRPr lang="en-US" sz="2000" dirty="0"/>
          </a:p>
        </p:txBody>
      </p:sp>
      <p:sp>
        <p:nvSpPr>
          <p:cNvPr id="3" name="Content Placeholder 2"/>
          <p:cNvSpPr>
            <a:spLocks noGrp="1"/>
          </p:cNvSpPr>
          <p:nvPr>
            <p:ph idx="1"/>
          </p:nvPr>
        </p:nvSpPr>
        <p:spPr>
          <a:xfrm>
            <a:off x="457200" y="1905000"/>
            <a:ext cx="8229600" cy="1600200"/>
          </a:xfrm>
        </p:spPr>
        <p:txBody>
          <a:bodyPr/>
          <a:lstStyle/>
          <a:p>
            <a:pPr>
              <a:buNone/>
              <a:defRPr/>
            </a:pPr>
            <a:r>
              <a:rPr lang="en-US" sz="2400" b="1" dirty="0">
                <a:ea typeface="ＭＳ Ｐゴシック" charset="0"/>
              </a:rPr>
              <a:t>Can we critically evaluate this evidence?</a:t>
            </a:r>
            <a:endParaRPr lang="en-US" sz="2400" dirty="0">
              <a:ea typeface="ＭＳ Ｐゴシック" charset="0"/>
            </a:endParaRPr>
          </a:p>
          <a:p>
            <a:pPr>
              <a:buFontTx/>
              <a:buNone/>
              <a:defRPr/>
            </a:pPr>
            <a:r>
              <a:rPr lang="en-US" sz="2400" b="1" dirty="0">
                <a:ea typeface="ＭＳ Ｐゴシック" charset="0"/>
              </a:rPr>
              <a:t>Why is this relevant?</a:t>
            </a:r>
          </a:p>
          <a:p>
            <a:pPr>
              <a:defRPr/>
            </a:pPr>
            <a:r>
              <a:rPr lang="en-US" sz="2400" dirty="0">
                <a:ea typeface="ＭＳ Ｐゴシック" charset="0"/>
              </a:rPr>
              <a:t>Connect issue to </a:t>
            </a:r>
            <a:r>
              <a:rPr lang="en-US" sz="2400" i="1" dirty="0">
                <a:ea typeface="ＭＳ Ｐゴシック" charset="0"/>
              </a:rPr>
              <a:t>values</a:t>
            </a:r>
            <a:r>
              <a:rPr lang="en-US" sz="2400" dirty="0">
                <a:ea typeface="ＭＳ Ｐゴシック" charset="0"/>
              </a:rPr>
              <a:t> of audience</a:t>
            </a:r>
          </a:p>
        </p:txBody>
      </p:sp>
    </p:spTree>
    <p:extLst>
      <p:ext uri="{BB962C8B-B14F-4D97-AF65-F5344CB8AC3E}">
        <p14:creationId xmlns:p14="http://schemas.microsoft.com/office/powerpoint/2010/main" val="2220697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70"/>
            <a:ext cx="8229600" cy="1258776"/>
          </a:xfrm>
        </p:spPr>
        <p:txBody>
          <a:bodyPr anchor="ctr"/>
          <a:lstStyle/>
          <a:p>
            <a:r>
              <a:rPr lang="en-CA" dirty="0"/>
              <a:t>Preaching or Flip-Flopping? </a:t>
            </a:r>
            <a:br>
              <a:rPr lang="en-CA" dirty="0"/>
            </a:br>
            <a:r>
              <a:rPr lang="en-CA" dirty="0"/>
              <a:t>One-Sided vs. Two-Sided Messages </a:t>
            </a:r>
          </a:p>
        </p:txBody>
      </p:sp>
      <p:sp>
        <p:nvSpPr>
          <p:cNvPr id="3" name="Content Placeholder 2"/>
          <p:cNvSpPr>
            <a:spLocks noGrp="1"/>
          </p:cNvSpPr>
          <p:nvPr>
            <p:ph idx="1"/>
          </p:nvPr>
        </p:nvSpPr>
        <p:spPr>
          <a:xfrm>
            <a:off x="457200" y="1371600"/>
            <a:ext cx="8229600" cy="1553138"/>
          </a:xfrm>
        </p:spPr>
        <p:txBody>
          <a:bodyPr/>
          <a:lstStyle/>
          <a:p>
            <a:pPr>
              <a:buNone/>
              <a:defRPr/>
            </a:pPr>
            <a:r>
              <a:rPr lang="en-US" sz="2400" b="1" dirty="0">
                <a:ea typeface="ＭＳ Ｐゴシック" charset="0"/>
              </a:rPr>
              <a:t>Should you be ”preachy” or a “flip-flopper”?</a:t>
            </a:r>
            <a:endParaRPr lang="en-US" sz="2400" dirty="0">
              <a:ea typeface="ＭＳ Ｐゴシック" charset="0"/>
            </a:endParaRPr>
          </a:p>
          <a:p>
            <a:pPr>
              <a:buFontTx/>
              <a:buNone/>
              <a:defRPr/>
            </a:pPr>
            <a:r>
              <a:rPr lang="en-US" sz="2400" b="1" dirty="0">
                <a:ea typeface="ＭＳ Ｐゴシック" charset="0"/>
              </a:rPr>
              <a:t>Two-sided seen as more trustworthy</a:t>
            </a:r>
          </a:p>
          <a:p>
            <a:pPr>
              <a:defRPr/>
            </a:pPr>
            <a:r>
              <a:rPr lang="en-US" sz="2400" dirty="0">
                <a:ea typeface="ＭＳ Ｐゴシック" charset="0"/>
              </a:rPr>
              <a:t>Attitude Inoculation (p. 523)</a:t>
            </a:r>
            <a:endParaRPr lang="en-US" sz="2400" dirty="0"/>
          </a:p>
        </p:txBody>
      </p:sp>
    </p:spTree>
    <p:extLst>
      <p:ext uri="{BB962C8B-B14F-4D97-AF65-F5344CB8AC3E}">
        <p14:creationId xmlns:p14="http://schemas.microsoft.com/office/powerpoint/2010/main" val="10213704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53"/>
            <a:ext cx="8229600" cy="1265247"/>
          </a:xfrm>
        </p:spPr>
        <p:txBody>
          <a:bodyPr anchor="ctr"/>
          <a:lstStyle/>
          <a:p>
            <a:r>
              <a:rPr lang="en-US" altLang="en-US" sz="3600" dirty="0">
                <a:latin typeface="+mj-lt"/>
              </a:rPr>
              <a:t>Using the Peripheral Route Effectively</a:t>
            </a:r>
            <a:endParaRPr lang="en-US" sz="3600" dirty="0">
              <a:latin typeface="+mj-lt"/>
            </a:endParaRPr>
          </a:p>
        </p:txBody>
      </p:sp>
      <p:sp>
        <p:nvSpPr>
          <p:cNvPr id="3" name="Content Placeholder 2"/>
          <p:cNvSpPr>
            <a:spLocks noGrp="1"/>
          </p:cNvSpPr>
          <p:nvPr>
            <p:ph idx="1"/>
          </p:nvPr>
        </p:nvSpPr>
        <p:spPr>
          <a:xfrm>
            <a:off x="457200" y="1421878"/>
            <a:ext cx="8229600" cy="2819400"/>
          </a:xfrm>
        </p:spPr>
        <p:txBody>
          <a:bodyPr/>
          <a:lstStyle/>
          <a:p>
            <a:pPr>
              <a:buFontTx/>
              <a:buNone/>
            </a:pPr>
            <a:r>
              <a:rPr lang="en-US" altLang="en-US" sz="2400" b="1" dirty="0">
                <a:ea typeface="ＭＳ Ｐゴシック" pitchFamily="34" charset="-128"/>
              </a:rPr>
              <a:t>Authority</a:t>
            </a:r>
          </a:p>
          <a:p>
            <a:pPr>
              <a:spcBef>
                <a:spcPts val="1963"/>
              </a:spcBef>
              <a:buFontTx/>
              <a:buNone/>
            </a:pPr>
            <a:r>
              <a:rPr lang="en-US" altLang="en-US" sz="2400" b="1" dirty="0">
                <a:ea typeface="ＭＳ Ｐゴシック" pitchFamily="34" charset="-128"/>
              </a:rPr>
              <a:t>Liking</a:t>
            </a:r>
          </a:p>
          <a:p>
            <a:pPr>
              <a:spcBef>
                <a:spcPts val="1963"/>
              </a:spcBef>
              <a:buFontTx/>
              <a:buNone/>
            </a:pPr>
            <a:r>
              <a:rPr lang="en-US" altLang="en-US" sz="2400" b="1" dirty="0">
                <a:ea typeface="ＭＳ Ｐゴシック" pitchFamily="34" charset="-128"/>
              </a:rPr>
              <a:t>Social validation</a:t>
            </a:r>
          </a:p>
          <a:p>
            <a:pPr>
              <a:spcBef>
                <a:spcPts val="1963"/>
              </a:spcBef>
              <a:buFontTx/>
              <a:buNone/>
            </a:pPr>
            <a:r>
              <a:rPr lang="en-US" altLang="en-US" sz="2400" b="1" dirty="0">
                <a:ea typeface="ＭＳ Ｐゴシック" pitchFamily="34" charset="-128"/>
              </a:rPr>
              <a:t>Reciprocity</a:t>
            </a:r>
          </a:p>
          <a:p>
            <a:r>
              <a:rPr lang="en-US" altLang="en-US" sz="2400" dirty="0">
                <a:ea typeface="ＭＳ Ｐゴシック" pitchFamily="34" charset="-128"/>
              </a:rPr>
              <a:t>Door-in-the-face technique (p. 524)</a:t>
            </a:r>
          </a:p>
        </p:txBody>
      </p:sp>
      <p:sp>
        <p:nvSpPr>
          <p:cNvPr id="4" name="Content Placeholder 3"/>
          <p:cNvSpPr>
            <a:spLocks noGrp="1"/>
          </p:cNvSpPr>
          <p:nvPr>
            <p:ph idx="13"/>
          </p:nvPr>
        </p:nvSpPr>
        <p:spPr>
          <a:xfrm>
            <a:off x="457200" y="4408162"/>
            <a:ext cx="8229600" cy="976116"/>
          </a:xfrm>
        </p:spPr>
        <p:txBody>
          <a:bodyPr/>
          <a:lstStyle/>
          <a:p>
            <a:pPr>
              <a:spcBef>
                <a:spcPts val="1963"/>
              </a:spcBef>
              <a:buFontTx/>
              <a:buNone/>
            </a:pPr>
            <a:r>
              <a:rPr lang="en-US" altLang="en-US" sz="2400" b="1" dirty="0">
                <a:ea typeface="ＭＳ Ｐゴシック" pitchFamily="34" charset="-128"/>
              </a:rPr>
              <a:t>Consistency</a:t>
            </a:r>
          </a:p>
          <a:p>
            <a:r>
              <a:rPr lang="en-US" altLang="en-US" sz="2400" dirty="0">
                <a:ea typeface="ＭＳ Ｐゴシック" pitchFamily="34" charset="-128"/>
              </a:rPr>
              <a:t>Foot-in-the-door technique (p. 524)</a:t>
            </a:r>
            <a:endParaRPr lang="en-US" sz="2400" dirty="0"/>
          </a:p>
        </p:txBody>
      </p:sp>
    </p:spTree>
    <p:extLst>
      <p:ext uri="{BB962C8B-B14F-4D97-AF65-F5344CB8AC3E}">
        <p14:creationId xmlns:p14="http://schemas.microsoft.com/office/powerpoint/2010/main" val="5029448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53"/>
            <a:ext cx="8229600" cy="1274947"/>
          </a:xfrm>
        </p:spPr>
        <p:txBody>
          <a:bodyPr anchor="ctr"/>
          <a:lstStyle/>
          <a:p>
            <a:r>
              <a:rPr lang="en-US" altLang="en-US" dirty="0"/>
              <a:t>The Attitude-</a:t>
            </a:r>
            <a:r>
              <a:rPr lang="en-US" altLang="en-US" dirty="0" err="1"/>
              <a:t>Behaviour</a:t>
            </a:r>
            <a:r>
              <a:rPr lang="en-US" altLang="en-US" dirty="0"/>
              <a:t> Feedback Loop</a:t>
            </a:r>
            <a:endParaRPr lang="en-US" dirty="0"/>
          </a:p>
        </p:txBody>
      </p:sp>
      <p:sp>
        <p:nvSpPr>
          <p:cNvPr id="3" name="Content Placeholder 2"/>
          <p:cNvSpPr>
            <a:spLocks noGrp="1"/>
          </p:cNvSpPr>
          <p:nvPr>
            <p:ph idx="1"/>
          </p:nvPr>
        </p:nvSpPr>
        <p:spPr>
          <a:xfrm>
            <a:off x="457200" y="1391238"/>
            <a:ext cx="8229600" cy="1524000"/>
          </a:xfrm>
        </p:spPr>
        <p:txBody>
          <a:bodyPr/>
          <a:lstStyle/>
          <a:p>
            <a:pPr>
              <a:buFontTx/>
              <a:buNone/>
            </a:pPr>
            <a:r>
              <a:rPr lang="en-US" altLang="en-US" sz="2400" b="1" dirty="0">
                <a:ea typeface="ＭＳ Ｐゴシック" pitchFamily="34" charset="-128"/>
              </a:rPr>
              <a:t>Cognitive Dissonance Theory (p. 525)</a:t>
            </a:r>
          </a:p>
          <a:p>
            <a:r>
              <a:rPr lang="en-US" altLang="en-US" sz="2400" dirty="0">
                <a:ea typeface="ＭＳ Ｐゴシック" pitchFamily="34" charset="-128"/>
              </a:rPr>
              <a:t>Doomsday cults</a:t>
            </a:r>
          </a:p>
          <a:p>
            <a:r>
              <a:rPr lang="en-US" altLang="en-US" sz="2400" dirty="0">
                <a:ea typeface="ＭＳ Ｐゴシック" pitchFamily="34" charset="-128"/>
              </a:rPr>
              <a:t>Lying for $1 vs. $20</a:t>
            </a:r>
            <a:endParaRPr lang="en-US" sz="2400" dirty="0"/>
          </a:p>
        </p:txBody>
      </p:sp>
    </p:spTree>
    <p:extLst>
      <p:ext uri="{BB962C8B-B14F-4D97-AF65-F5344CB8AC3E}">
        <p14:creationId xmlns:p14="http://schemas.microsoft.com/office/powerpoint/2010/main" val="116760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85800" y="0"/>
            <a:ext cx="7772400" cy="457200"/>
          </a:xfrm>
        </p:spPr>
        <p:txBody>
          <a:bodyPr/>
          <a:lstStyle/>
          <a:p>
            <a:pPr eaLnBrk="1" hangingPunct="1"/>
            <a:endParaRPr lang="en-CA" altLang="en-US"/>
          </a:p>
        </p:txBody>
      </p:sp>
      <p:sp>
        <p:nvSpPr>
          <p:cNvPr id="10243" name="Content Placeholder 2"/>
          <p:cNvSpPr>
            <a:spLocks noGrp="1"/>
          </p:cNvSpPr>
          <p:nvPr>
            <p:ph idx="1"/>
          </p:nvPr>
        </p:nvSpPr>
        <p:spPr>
          <a:xfrm>
            <a:off x="685800" y="113072"/>
            <a:ext cx="7772400" cy="5982928"/>
          </a:xfrm>
        </p:spPr>
        <p:txBody>
          <a:bodyPr/>
          <a:lstStyle/>
          <a:p>
            <a:pPr eaLnBrk="1" hangingPunct="1"/>
            <a:r>
              <a:rPr lang="en-CA" altLang="en-US" sz="2600" b="1" dirty="0"/>
              <a:t>T F </a:t>
            </a:r>
            <a:r>
              <a:rPr lang="en-CA" altLang="en-US" sz="2600" dirty="0"/>
              <a:t>6. Individuals pull harder in a </a:t>
            </a:r>
            <a:r>
              <a:rPr lang="en-CA" altLang="en-US" sz="2600" i="1" dirty="0"/>
              <a:t>team </a:t>
            </a:r>
            <a:r>
              <a:rPr lang="en-CA" altLang="en-US" sz="2600" dirty="0"/>
              <a:t>tug-of-war than when they pull in a one-on-one tug-of-war.</a:t>
            </a:r>
          </a:p>
          <a:p>
            <a:pPr eaLnBrk="1" hangingPunct="1"/>
            <a:r>
              <a:rPr lang="en-CA" altLang="en-US" sz="2600" b="1" dirty="0"/>
              <a:t>T F </a:t>
            </a:r>
            <a:r>
              <a:rPr lang="en-CA" altLang="en-US" sz="2600" dirty="0"/>
              <a:t>7. The higher the morale and harmony of a social group, the more likely are its members to make a good decision.</a:t>
            </a:r>
            <a:endParaRPr lang="en-CA" altLang="en-US" sz="2600" b="1" dirty="0"/>
          </a:p>
          <a:p>
            <a:pPr eaLnBrk="1" hangingPunct="1"/>
            <a:r>
              <a:rPr lang="en-CA" altLang="en-US" sz="2600" b="1" dirty="0"/>
              <a:t>T F </a:t>
            </a:r>
            <a:r>
              <a:rPr lang="en-CA" altLang="en-US" sz="2600" dirty="0"/>
              <a:t>8. Researchers project that, other things being equal, global warming of 4 degrees Fahrenheit (or about 2 degrees centigrade) would induce more than 50,000 additional assaults and murders in the United States alone.</a:t>
            </a:r>
          </a:p>
          <a:p>
            <a:pPr eaLnBrk="1" hangingPunct="1"/>
            <a:r>
              <a:rPr lang="en-CA" altLang="en-US" sz="2600" b="1" dirty="0"/>
              <a:t>T F </a:t>
            </a:r>
            <a:r>
              <a:rPr lang="en-CA" altLang="en-US" sz="2600" dirty="0"/>
              <a:t>9. From research on liking and loving, it is clear that opposites do attract.</a:t>
            </a:r>
          </a:p>
          <a:p>
            <a:pPr eaLnBrk="1" hangingPunct="1"/>
            <a:r>
              <a:rPr lang="en-CA" altLang="en-US" sz="2600" b="1" dirty="0"/>
              <a:t>T F </a:t>
            </a:r>
            <a:r>
              <a:rPr lang="en-CA" altLang="en-US" sz="2600" dirty="0"/>
              <a:t>10. We are less likely to offer help to a stranger if other bystanders are present.</a:t>
            </a:r>
          </a:p>
        </p:txBody>
      </p:sp>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5722789-45A6-4BB8-B300-5F5ECBFCD1A0}" type="slidenum">
              <a:rPr lang="en-US" altLang="en-US" sz="1400" smtClean="0">
                <a:solidFill>
                  <a:prstClr val="black"/>
                </a:solidFill>
                <a:latin typeface="Times New Roman" panose="02020603050405020304" pitchFamily="18" charset="0"/>
              </a:rPr>
              <a:pPr>
                <a:spcBef>
                  <a:spcPct val="0"/>
                </a:spcBef>
                <a:buFontTx/>
                <a:buNone/>
              </a:pPr>
              <a:t>5</a:t>
            </a:fld>
            <a:endParaRPr lang="en-US" altLang="en-US" sz="140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79434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189"/>
            <a:ext cx="8229600" cy="1111938"/>
          </a:xfrm>
        </p:spPr>
        <p:txBody>
          <a:bodyPr anchor="ctr" anchorCtr="0">
            <a:noAutofit/>
          </a:bodyPr>
          <a:lstStyle/>
          <a:p>
            <a:r>
              <a:rPr lang="en-US" sz="3600" dirty="0">
                <a:latin typeface="+mj-lt"/>
              </a:rPr>
              <a:t>An Introduction to Psychological Science</a:t>
            </a:r>
            <a:endParaRPr lang="en-IN" sz="3600" dirty="0">
              <a:latin typeface="+mj-lt"/>
            </a:endParaRPr>
          </a:p>
        </p:txBody>
      </p:sp>
      <p:sp>
        <p:nvSpPr>
          <p:cNvPr id="3" name="Text Placeholder 2"/>
          <p:cNvSpPr>
            <a:spLocks noGrp="1"/>
          </p:cNvSpPr>
          <p:nvPr>
            <p:ph type="body" sz="quarter" idx="13"/>
          </p:nvPr>
        </p:nvSpPr>
        <p:spPr>
          <a:xfrm>
            <a:off x="457200" y="1317819"/>
            <a:ext cx="8229600" cy="358581"/>
          </a:xfrm>
        </p:spPr>
        <p:txBody>
          <a:bodyPr>
            <a:noAutofit/>
          </a:bodyPr>
          <a:lstStyle/>
          <a:p>
            <a:r>
              <a:rPr lang="en-US" dirty="0"/>
              <a:t>Third Canadian Edition</a:t>
            </a:r>
          </a:p>
        </p:txBody>
      </p:sp>
      <p:sp>
        <p:nvSpPr>
          <p:cNvPr id="4" name="Text Placeholder 3"/>
          <p:cNvSpPr>
            <a:spLocks noGrp="1"/>
          </p:cNvSpPr>
          <p:nvPr>
            <p:ph type="body" sz="quarter" idx="14"/>
          </p:nvPr>
        </p:nvSpPr>
        <p:spPr>
          <a:xfrm>
            <a:off x="4557486" y="2936557"/>
            <a:ext cx="4143828" cy="568643"/>
          </a:xfrm>
        </p:spPr>
        <p:txBody>
          <a:bodyPr vert="horz" wrap="square" lIns="0" tIns="0" rIns="0" bIns="0" rtlCol="0" anchor="ctr">
            <a:noAutofit/>
          </a:bodyPr>
          <a:lstStyle/>
          <a:p>
            <a:r>
              <a:rPr lang="en-US" sz="3200" dirty="0"/>
              <a:t>Chapter 13</a:t>
            </a:r>
          </a:p>
        </p:txBody>
      </p:sp>
      <p:sp>
        <p:nvSpPr>
          <p:cNvPr id="5" name="Text Placeholder 4"/>
          <p:cNvSpPr>
            <a:spLocks noGrp="1"/>
          </p:cNvSpPr>
          <p:nvPr>
            <p:ph type="body" sz="quarter" idx="15"/>
          </p:nvPr>
        </p:nvSpPr>
        <p:spPr>
          <a:xfrm>
            <a:off x="4572000" y="3705018"/>
            <a:ext cx="4114800" cy="402759"/>
          </a:xfrm>
        </p:spPr>
        <p:txBody>
          <a:bodyPr vert="horz" wrap="square" lIns="0" tIns="0" rIns="0" bIns="0" rtlCol="0" anchor="ctr">
            <a:noAutofit/>
          </a:bodyPr>
          <a:lstStyle/>
          <a:p>
            <a:r>
              <a:rPr lang="en-CA" altLang="en-US" sz="2000" dirty="0"/>
              <a:t>Social Psychology</a:t>
            </a:r>
          </a:p>
        </p:txBody>
      </p:sp>
      <p:pic>
        <p:nvPicPr>
          <p:cNvPr id="11" name="Picture 2" descr="Front Cover: An Introduction to Psychological Science, Third Canadian Edition by Krause,Corts and Smith"/>
          <p:cNvPicPr>
            <a:picLocks noGrp="1" noChangeAspect="1" noChangeArrowheads="1"/>
          </p:cNvPicPr>
          <p:nvPr>
            <p:ph type="pic" sz="quarter" idx="20"/>
          </p:nvPr>
        </p:nvPicPr>
        <p:blipFill>
          <a:blip r:embed="rId3" cstate="print">
            <a:extLst>
              <a:ext uri="{28A0092B-C50C-407E-A947-70E740481C1C}">
                <a14:useLocalDpi xmlns:a14="http://schemas.microsoft.com/office/drawing/2010/main" val="0"/>
              </a:ext>
            </a:extLst>
          </a:blip>
          <a:stretch>
            <a:fillRect/>
          </a:stretch>
        </p:blipFill>
        <p:spPr bwMode="auto">
          <a:xfrm>
            <a:off x="459705" y="1750288"/>
            <a:ext cx="3465168" cy="4566631"/>
          </a:xfrm>
          <a:prstGeom prst="rect">
            <a:avLst/>
          </a:prstGeom>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B90BF7CC-C13E-4975-9A72-17609AD86A49}"/>
              </a:ext>
            </a:extLst>
          </p:cNvPr>
          <p:cNvSpPr>
            <a:spLocks noGrp="1"/>
          </p:cNvSpPr>
          <p:nvPr>
            <p:ph type="body" sz="quarter" idx="4294967295"/>
          </p:nvPr>
        </p:nvSpPr>
        <p:spPr>
          <a:xfrm>
            <a:off x="5581850" y="6419850"/>
            <a:ext cx="3111450" cy="228600"/>
          </a:xfrm>
        </p:spPr>
        <p:txBody>
          <a:bodyPr wrap="square">
            <a:noAutofit/>
          </a:bodyPr>
          <a:lstStyle/>
          <a:p>
            <a:pPr marL="0" indent="0">
              <a:buNone/>
            </a:pPr>
            <a:r>
              <a:rPr lang="en-IN" sz="120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87644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073"/>
            <a:ext cx="8229600" cy="565133"/>
          </a:xfrm>
        </p:spPr>
        <p:txBody>
          <a:bodyPr wrap="square" anchor="ctr">
            <a:noAutofit/>
          </a:bodyPr>
          <a:lstStyle/>
          <a:p>
            <a:r>
              <a:rPr lang="en-US" sz="3600" dirty="0">
                <a:latin typeface="+mj-lt"/>
              </a:rPr>
              <a:t>Modules</a:t>
            </a:r>
            <a:endParaRPr lang="en-US" sz="2800" dirty="0">
              <a:latin typeface="+mj-lt"/>
            </a:endParaRPr>
          </a:p>
        </p:txBody>
      </p:sp>
      <p:sp>
        <p:nvSpPr>
          <p:cNvPr id="4" name="Content Placeholder 3"/>
          <p:cNvSpPr>
            <a:spLocks noGrp="1"/>
          </p:cNvSpPr>
          <p:nvPr>
            <p:ph idx="1"/>
          </p:nvPr>
        </p:nvSpPr>
        <p:spPr>
          <a:xfrm>
            <a:off x="457200" y="829734"/>
            <a:ext cx="8229600" cy="1862048"/>
          </a:xfrm>
        </p:spPr>
        <p:txBody>
          <a:bodyPr wrap="square">
            <a:spAutoFit/>
          </a:bodyPr>
          <a:lstStyle/>
          <a:p>
            <a:pPr marL="585788" indent="-585788">
              <a:buNone/>
            </a:pPr>
            <a:r>
              <a:rPr lang="en-US" altLang="en-US" sz="2400" dirty="0">
                <a:ea typeface="ＭＳ Ｐゴシック" pitchFamily="34" charset="-128"/>
              </a:rPr>
              <a:t>13.1: The Power of the Situation: Social influences on </a:t>
            </a:r>
            <a:r>
              <a:rPr lang="en-CA" altLang="en-US" sz="2400" dirty="0">
                <a:ea typeface="ＭＳ Ｐゴシック" pitchFamily="34" charset="-128"/>
              </a:rPr>
              <a:t>Behaviour</a:t>
            </a:r>
          </a:p>
          <a:p>
            <a:pPr marL="585788" indent="-585788">
              <a:buNone/>
            </a:pPr>
            <a:r>
              <a:rPr lang="en-US" altLang="en-US" sz="2400" dirty="0">
                <a:ea typeface="ＭＳ Ｐゴシック" pitchFamily="34" charset="-128"/>
              </a:rPr>
              <a:t>13.2: Social Cognition</a:t>
            </a:r>
          </a:p>
          <a:p>
            <a:pPr marL="585788" indent="-585788">
              <a:buNone/>
            </a:pPr>
            <a:r>
              <a:rPr lang="en-US" altLang="en-US" sz="2400" dirty="0">
                <a:ea typeface="ＭＳ Ｐゴシック" pitchFamily="34" charset="-128"/>
              </a:rPr>
              <a:t>13.3: Attitudes, </a:t>
            </a:r>
            <a:r>
              <a:rPr lang="en-CA" altLang="en-US" sz="2400" dirty="0">
                <a:ea typeface="ＭＳ Ｐゴシック" pitchFamily="34" charset="-128"/>
              </a:rPr>
              <a:t>Behaviour,</a:t>
            </a:r>
            <a:r>
              <a:rPr lang="en-US" altLang="en-US" sz="2400" dirty="0">
                <a:ea typeface="ＭＳ Ｐゴシック" pitchFamily="34" charset="-128"/>
              </a:rPr>
              <a:t> and Effective Communication</a:t>
            </a:r>
            <a:endParaRPr lang="en-US" sz="2400" dirty="0"/>
          </a:p>
        </p:txBody>
      </p:sp>
      <p:pic>
        <p:nvPicPr>
          <p:cNvPr id="6" name="Picture Placeholder 5" descr="Photo shows a group of women protestors holding placards during a # MeToo rally. Few of the placards read: “For every single #ME TOO”; “Let’s be frank ...every vote counts”, and so on. "/>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2415275" y="2964758"/>
            <a:ext cx="4325509" cy="2902642"/>
          </a:xfrm>
        </p:spPr>
      </p:pic>
      <p:sp>
        <p:nvSpPr>
          <p:cNvPr id="5" name="Content Placeholder 4"/>
          <p:cNvSpPr>
            <a:spLocks noGrp="1"/>
          </p:cNvSpPr>
          <p:nvPr>
            <p:ph idx="13"/>
          </p:nvPr>
        </p:nvSpPr>
        <p:spPr>
          <a:xfrm>
            <a:off x="457200" y="6084711"/>
            <a:ext cx="8229600" cy="230623"/>
          </a:xfrm>
        </p:spPr>
        <p:txBody>
          <a:bodyPr/>
          <a:lstStyle/>
          <a:p>
            <a:pPr marL="0" indent="0">
              <a:buNone/>
            </a:pPr>
            <a:r>
              <a:rPr lang="en-IN" sz="1400" dirty="0"/>
              <a:t>Sundry Photography/</a:t>
            </a:r>
            <a:r>
              <a:rPr lang="en-IN" sz="1400" dirty="0" err="1"/>
              <a:t>Shutterstock</a:t>
            </a:r>
            <a:endParaRPr lang="en-IN" sz="1400" dirty="0"/>
          </a:p>
        </p:txBody>
      </p:sp>
    </p:spTree>
    <p:extLst>
      <p:ext uri="{BB962C8B-B14F-4D97-AF65-F5344CB8AC3E}">
        <p14:creationId xmlns:p14="http://schemas.microsoft.com/office/powerpoint/2010/main" val="45907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080"/>
            <a:ext cx="8229600" cy="611720"/>
          </a:xfrm>
        </p:spPr>
        <p:txBody>
          <a:bodyPr anchor="ctr">
            <a:noAutofit/>
          </a:bodyPr>
          <a:lstStyle/>
          <a:p>
            <a:r>
              <a:rPr lang="en-US" altLang="en-US" dirty="0"/>
              <a:t>13.1 Learning Objectives</a:t>
            </a:r>
            <a:endParaRPr lang="en-US" dirty="0"/>
          </a:p>
        </p:txBody>
      </p:sp>
      <p:sp>
        <p:nvSpPr>
          <p:cNvPr id="3" name="Content Placeholder 2"/>
          <p:cNvSpPr>
            <a:spLocks noGrp="1"/>
          </p:cNvSpPr>
          <p:nvPr>
            <p:ph idx="1"/>
          </p:nvPr>
        </p:nvSpPr>
        <p:spPr>
          <a:xfrm>
            <a:off x="457200" y="838200"/>
            <a:ext cx="8229600" cy="4114800"/>
          </a:xfrm>
        </p:spPr>
        <p:txBody>
          <a:bodyPr/>
          <a:lstStyle/>
          <a:p>
            <a:pPr>
              <a:tabLst>
                <a:tab pos="266700" algn="l"/>
              </a:tabLst>
            </a:pPr>
            <a:r>
              <a:rPr lang="en-US" altLang="en-US" sz="2400" dirty="0">
                <a:ea typeface="ＭＳ Ｐゴシック" pitchFamily="34" charset="-128"/>
              </a:rPr>
              <a:t>Know the key terminology associated with social influence.</a:t>
            </a:r>
          </a:p>
          <a:p>
            <a:r>
              <a:rPr lang="en-US" altLang="en-US" sz="2400" dirty="0">
                <a:ea typeface="ＭＳ Ｐゴシック" pitchFamily="34" charset="-128"/>
              </a:rPr>
              <a:t>Understand why individuals conform to others’ </a:t>
            </a:r>
            <a:r>
              <a:rPr lang="en-US" altLang="en-US" sz="2400" dirty="0" err="1">
                <a:ea typeface="ＭＳ Ｐゴシック" pitchFamily="34" charset="-128"/>
              </a:rPr>
              <a:t>behaviours</a:t>
            </a:r>
            <a:r>
              <a:rPr lang="en-US" altLang="en-US" sz="2400" dirty="0">
                <a:ea typeface="ＭＳ Ｐゴシック" pitchFamily="34" charset="-128"/>
              </a:rPr>
              <a:t>.</a:t>
            </a:r>
          </a:p>
          <a:p>
            <a:r>
              <a:rPr lang="en-US" altLang="en-US" sz="2400" dirty="0">
                <a:ea typeface="ＭＳ Ｐゴシック" pitchFamily="34" charset="-128"/>
              </a:rPr>
              <a:t>Understand how individuals and groups can influence </a:t>
            </a:r>
            <a:r>
              <a:rPr lang="en-US" altLang="en-US" sz="2400" dirty="0" err="1">
                <a:ea typeface="ＭＳ Ｐゴシック" pitchFamily="34" charset="-128"/>
              </a:rPr>
              <a:t>behaviours</a:t>
            </a:r>
            <a:r>
              <a:rPr lang="en-US" altLang="en-US" sz="2400" dirty="0">
                <a:ea typeface="ＭＳ Ｐゴシック" pitchFamily="34" charset="-128"/>
              </a:rPr>
              <a:t>.</a:t>
            </a:r>
          </a:p>
          <a:p>
            <a:r>
              <a:rPr lang="en-US" altLang="en-US" sz="2400" dirty="0">
                <a:ea typeface="ＭＳ Ｐゴシック" pitchFamily="34" charset="-128"/>
              </a:rPr>
              <a:t>Apply </a:t>
            </a:r>
            <a:r>
              <a:rPr lang="en-CA" sz="2400" dirty="0"/>
              <a:t>your knowledge of being a passive bystander or active altruist to understand your own likeliness to help</a:t>
            </a:r>
            <a:r>
              <a:rPr lang="en-US" altLang="en-US" sz="2400" dirty="0">
                <a:ea typeface="ＭＳ Ｐゴシック" pitchFamily="34" charset="-128"/>
              </a:rPr>
              <a:t>.</a:t>
            </a:r>
          </a:p>
          <a:p>
            <a:r>
              <a:rPr lang="en-US" altLang="en-US" sz="2400" dirty="0">
                <a:ea typeface="ＭＳ Ｐゴシック" pitchFamily="34" charset="-128"/>
              </a:rPr>
              <a:t>Analyze </a:t>
            </a:r>
            <a:r>
              <a:rPr lang="en-CA" sz="2400" dirty="0"/>
              <a:t>whether people who harm others are fundamentally hurtful, mean people or if their behaviour is the product of social influences.</a:t>
            </a:r>
          </a:p>
        </p:txBody>
      </p:sp>
    </p:spTree>
    <p:extLst>
      <p:ext uri="{BB962C8B-B14F-4D97-AF65-F5344CB8AC3E}">
        <p14:creationId xmlns:p14="http://schemas.microsoft.com/office/powerpoint/2010/main" val="38503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4"/>
            <a:ext cx="8229600" cy="600075"/>
          </a:xfrm>
        </p:spPr>
        <p:txBody>
          <a:bodyPr anchor="ctr"/>
          <a:lstStyle/>
          <a:p>
            <a:r>
              <a:rPr lang="en-US" altLang="en-US" dirty="0"/>
              <a:t>The Person and the Environment</a:t>
            </a:r>
            <a:endParaRPr lang="en-US" dirty="0"/>
          </a:p>
        </p:txBody>
      </p:sp>
      <p:sp>
        <p:nvSpPr>
          <p:cNvPr id="3" name="Content Placeholder 2"/>
          <p:cNvSpPr>
            <a:spLocks noGrp="1"/>
          </p:cNvSpPr>
          <p:nvPr>
            <p:ph idx="1"/>
          </p:nvPr>
        </p:nvSpPr>
        <p:spPr>
          <a:xfrm>
            <a:off x="457200" y="838200"/>
            <a:ext cx="8229600" cy="1219200"/>
          </a:xfrm>
        </p:spPr>
        <p:txBody>
          <a:bodyPr/>
          <a:lstStyle/>
          <a:p>
            <a:r>
              <a:rPr lang="en-US" altLang="en-US" sz="2400" dirty="0">
                <a:ea typeface="ＭＳ Ｐゴシック" pitchFamily="34" charset="-128"/>
              </a:rPr>
              <a:t>Kurt Lewin (1936): </a:t>
            </a:r>
            <a:r>
              <a:rPr lang="en-US" altLang="en-US" sz="2400" i="1" dirty="0" err="1">
                <a:ea typeface="ＭＳ Ｐゴシック" pitchFamily="34" charset="-128"/>
              </a:rPr>
              <a:t>Behaviour</a:t>
            </a:r>
            <a:r>
              <a:rPr lang="en-US" altLang="en-US" sz="2400" dirty="0">
                <a:ea typeface="ＭＳ Ｐゴシック" pitchFamily="34" charset="-128"/>
              </a:rPr>
              <a:t> is a function of the </a:t>
            </a:r>
            <a:r>
              <a:rPr lang="en-US" altLang="en-US" sz="2400" i="1" dirty="0">
                <a:ea typeface="ＭＳ Ｐゴシック" pitchFamily="34" charset="-128"/>
              </a:rPr>
              <a:t>Person</a:t>
            </a:r>
            <a:r>
              <a:rPr lang="en-US" altLang="en-US" sz="2400" dirty="0">
                <a:ea typeface="ＭＳ Ｐゴシック" pitchFamily="34" charset="-128"/>
              </a:rPr>
              <a:t> and the </a:t>
            </a:r>
            <a:r>
              <a:rPr lang="en-US" altLang="en-US" sz="2400" i="1" dirty="0">
                <a:ea typeface="ＭＳ Ｐゴシック" pitchFamily="34" charset="-128"/>
              </a:rPr>
              <a:t>Environment</a:t>
            </a:r>
          </a:p>
          <a:p>
            <a:pPr lvl="1"/>
            <a:r>
              <a:rPr lang="en-US" altLang="en-US" sz="2400" dirty="0">
                <a:ea typeface="ＭＳ Ｐゴシック" pitchFamily="34" charset="-128"/>
              </a:rPr>
              <a:t>B = f(P,E)</a:t>
            </a:r>
          </a:p>
        </p:txBody>
      </p:sp>
    </p:spTree>
    <p:extLst>
      <p:ext uri="{BB962C8B-B14F-4D97-AF65-F5344CB8AC3E}">
        <p14:creationId xmlns:p14="http://schemas.microsoft.com/office/powerpoint/2010/main" val="1287542420"/>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3132</TotalTime>
  <Words>15029</Words>
  <Application>Microsoft Office PowerPoint</Application>
  <PresentationFormat>On-screen Show (4:3)</PresentationFormat>
  <Paragraphs>792</Paragraphs>
  <Slides>49</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ＭＳ Ｐゴシック</vt:lpstr>
      <vt:lpstr>Arial</vt:lpstr>
      <vt:lpstr>Calibri</vt:lpstr>
      <vt:lpstr>Symbol</vt:lpstr>
      <vt:lpstr>Times New Roman</vt:lpstr>
      <vt:lpstr>Verdana</vt:lpstr>
      <vt:lpstr>Wingdings</vt:lpstr>
      <vt:lpstr>508 Lecture</vt:lpstr>
      <vt:lpstr>PowerPoint Presentation</vt:lpstr>
      <vt:lpstr>Biblical Word Study</vt:lpstr>
      <vt:lpstr>Biblical Word Study</vt:lpstr>
      <vt:lpstr>True or False?</vt:lpstr>
      <vt:lpstr>PowerPoint Presentation</vt:lpstr>
      <vt:lpstr>An Introduction to Psychological Science</vt:lpstr>
      <vt:lpstr>Modules</vt:lpstr>
      <vt:lpstr>13.1 Learning Objectives</vt:lpstr>
      <vt:lpstr>The Person and the Environment</vt:lpstr>
      <vt:lpstr>Mimicry, Norms, and Roles (1 of 2)</vt:lpstr>
      <vt:lpstr>Mimicry, Norms, and Roles (2 of 2)</vt:lpstr>
      <vt:lpstr>Group Dynamics: Social Loafing and Social Facilitation</vt:lpstr>
      <vt:lpstr>The Asch Experiments: Conformity (1 of 2)</vt:lpstr>
      <vt:lpstr>The Asch Experiments: Conformity (2 of 2)</vt:lpstr>
      <vt:lpstr>Groupthink</vt:lpstr>
      <vt:lpstr>Obedience to Authority: The Milgram Experiment (1 of 3)</vt:lpstr>
      <vt:lpstr>Obedience to Authority: The Milgram Experiment (2 of 3)</vt:lpstr>
      <vt:lpstr>Obedience to Authority: The Milgram Experiment (3 of 3)</vt:lpstr>
      <vt:lpstr>The Bystander Effect (1 of 2)</vt:lpstr>
      <vt:lpstr>The Bystander Effect (2 of 2)</vt:lpstr>
      <vt:lpstr>Working the Scientific Literacy Model: The Bystander Effect (1 of 2)</vt:lpstr>
      <vt:lpstr>Working the Scientific Literacy Model: The Bystander Effect (2 of 2)</vt:lpstr>
      <vt:lpstr>When People Decide to Act (1 of 2)</vt:lpstr>
      <vt:lpstr>When People Decide to Act (2 of 2)</vt:lpstr>
      <vt:lpstr>13.2 Learning Objectives</vt:lpstr>
      <vt:lpstr>Two Types of Cognitive Process</vt:lpstr>
      <vt:lpstr>Person Perception</vt:lpstr>
      <vt:lpstr>Self-Fulfilling Prophecies and Other Consequences of First Impressions</vt:lpstr>
      <vt:lpstr>The Self in the Social World</vt:lpstr>
      <vt:lpstr>Attributions (1 of 2)</vt:lpstr>
      <vt:lpstr>Attributions (2 of 2)</vt:lpstr>
      <vt:lpstr>Emotional Effects of Attribution</vt:lpstr>
      <vt:lpstr>Stereotypes, Prejudice, and Discrimination</vt:lpstr>
      <vt:lpstr>Prejudice in a Politically Correct World?</vt:lpstr>
      <vt:lpstr>MYTHS IN MIND: Are Only Negative Aspects of Stereotypes Problematic?</vt:lpstr>
      <vt:lpstr>Working the Scientific Literacy Model: Explicit Versus Implicit Measures of Prejudice (1 of 5)</vt:lpstr>
      <vt:lpstr>Working the Scientific Literacy Model: Explicit Versus Implicit Measures of Prejudice (1 of 2)</vt:lpstr>
      <vt:lpstr>Working the Scientific Literacy Model: Explicit Versus Implicit Measures of Prejudice (2 of 2)</vt:lpstr>
      <vt:lpstr>PSYCH @ The Law Enforcement Academy</vt:lpstr>
      <vt:lpstr>Improving Intergroup Relations</vt:lpstr>
      <vt:lpstr>13.3 Learning Objectives</vt:lpstr>
      <vt:lpstr>Changing People’s Behaviours</vt:lpstr>
      <vt:lpstr>Persuasion: Changing Attitudes through Communication</vt:lpstr>
      <vt:lpstr>Using the Central Route Effectively</vt:lpstr>
      <vt:lpstr>Working the Scientific Literacy Model: The Identifiable Victim Effect (1 of 2)</vt:lpstr>
      <vt:lpstr>Working the Scientific Literacy Model: The Identifiable Victim Effect (2 of 2)</vt:lpstr>
      <vt:lpstr>Preaching or Flip-Flopping?  One-Sided vs. Two-Sided Messages </vt:lpstr>
      <vt:lpstr>Using the Peripheral Route Effectively</vt:lpstr>
      <vt:lpstr>The Attitude-Behaviour Feedback Loop</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Psychological Science, Second Canadian Edition</dc:title>
  <dc:subject>Chapter 13: Social Psychology</dc:subject>
  <dc:creator>Mark Krause, Daniel Corts, Stephen Smith and Dan Dolderman</dc:creator>
  <cp:keywords>Psychology</cp:keywords>
  <cp:lastModifiedBy>Todd Dutka</cp:lastModifiedBy>
  <cp:revision>1153</cp:revision>
  <cp:lastPrinted>2019-10-11T19:22:40Z</cp:lastPrinted>
  <dcterms:created xsi:type="dcterms:W3CDTF">2014-07-14T20:04:21Z</dcterms:created>
  <dcterms:modified xsi:type="dcterms:W3CDTF">2021-09-02T01:00:32Z</dcterms:modified>
  <cp:category>Introductory Psychology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41a035f9-c0c9-4b55-9462-aad6e29bb125</vt:lpwstr>
  </property>
  <property fmtid="{D5CDD505-2E9C-101B-9397-08002B2CF9AE}" pid="3" name="Offisync_UpdateToken">
    <vt:lpwstr>1</vt:lpwstr>
  </property>
  <property fmtid="{D5CDD505-2E9C-101B-9397-08002B2CF9AE}" pid="4" name="Offisync_ProviderInitializationData">
    <vt:lpwstr>https://neo.pearson.com</vt:lpwstr>
  </property>
  <property fmtid="{D5CDD505-2E9C-101B-9397-08002B2CF9AE}" pid="5" name="Offisync_UniqueId">
    <vt:lpwstr>669439</vt:lpwstr>
  </property>
  <property fmtid="{D5CDD505-2E9C-101B-9397-08002B2CF9AE}" pid="6" name="Jive_LatestUserAccountName">
    <vt:lpwstr>UHellJe</vt:lpwstr>
  </property>
  <property fmtid="{D5CDD505-2E9C-101B-9397-08002B2CF9AE}" pid="7" name="Offisync_ServerID">
    <vt:lpwstr>7e960520-0e88-4f05-9fa0-24079b61e486</vt:lpwstr>
  </property>
</Properties>
</file>