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97" r:id="rId2"/>
    <p:sldId id="298" r:id="rId3"/>
    <p:sldId id="299" r:id="rId4"/>
    <p:sldId id="300" r:id="rId5"/>
    <p:sldId id="301" r:id="rId6"/>
    <p:sldId id="302" r:id="rId7"/>
    <p:sldId id="346"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1A1B"/>
    <a:srgbClr val="C00000"/>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85257" autoAdjust="0"/>
  </p:normalViewPr>
  <p:slideViewPr>
    <p:cSldViewPr>
      <p:cViewPr varScale="1">
        <p:scale>
          <a:sx n="62" d="100"/>
          <a:sy n="62" d="100"/>
        </p:scale>
        <p:origin x="1866" y="72"/>
      </p:cViewPr>
      <p:guideLst>
        <p:guide orient="horz" pos="2160"/>
        <p:guide pos="2880"/>
      </p:guideLst>
    </p:cSldViewPr>
  </p:slideViewPr>
  <p:outlineViewPr>
    <p:cViewPr>
      <p:scale>
        <a:sx n="50" d="100"/>
        <a:sy n="50" d="100"/>
      </p:scale>
      <p:origin x="0" y="41256"/>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9/3/2021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9/3/2021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549226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What do we know about the availability of self-help treatments?</a:t>
            </a:r>
            <a:endParaRPr lang="en-US" altLang="en-US" sz="1200" dirty="0">
              <a:latin typeface="Arial" pitchFamily="34" charset="0"/>
              <a:ea typeface="ＭＳ Ｐゴシック" pitchFamily="34" charset="-128"/>
            </a:endParaRPr>
          </a:p>
          <a:p>
            <a:pPr defTabSz="457200"/>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if you read the popular literature on how to help children deal with emotional struggles, you could catalogue several approaches that were not only different, but actually would work against each other. How can one know which approach is right? How can one know whether the use of self-help literature is effective in general? </a:t>
            </a:r>
          </a:p>
          <a:p>
            <a:pPr defTabSz="457200"/>
            <a:r>
              <a:rPr lang="en-US" altLang="en-US" sz="1200" dirty="0">
                <a:latin typeface="Arial" pitchFamily="34" charset="0"/>
                <a:ea typeface="ＭＳ Ｐゴシック" pitchFamily="34" charset="-128"/>
              </a:rPr>
              <a:t>	</a:t>
            </a:r>
          </a:p>
          <a:p>
            <a:pPr defTabSz="457200"/>
            <a:r>
              <a:rPr lang="en-US" altLang="en-US" sz="1200" dirty="0">
                <a:latin typeface="Arial" pitchFamily="34" charset="0"/>
                <a:ea typeface="ＭＳ Ｐゴシック" pitchFamily="34" charset="-128"/>
              </a:rPr>
              <a:t>2) </a:t>
            </a:r>
            <a:r>
              <a:rPr lang="en-US" altLang="en-US" sz="1200" i="1" dirty="0">
                <a:latin typeface="Arial" pitchFamily="34" charset="0"/>
                <a:ea typeface="ＭＳ Ｐゴシック" pitchFamily="34" charset="-128"/>
              </a:rPr>
              <a:t>How can science help us learn more about self-help treatments?</a:t>
            </a:r>
            <a:endParaRPr lang="en-US" altLang="en-US" sz="1200" dirty="0">
              <a:latin typeface="Arial" pitchFamily="34" charset="0"/>
              <a:ea typeface="ＭＳ Ｐゴシック" pitchFamily="34" charset="-128"/>
            </a:endParaRPr>
          </a:p>
          <a:p>
            <a:pPr defTabSz="457200"/>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Bibliotherapy</a:t>
            </a:r>
            <a:r>
              <a:rPr lang="en-US" altLang="en-US" sz="1200" dirty="0">
                <a:latin typeface="Arial" pitchFamily="34" charset="0"/>
                <a:ea typeface="ＭＳ Ｐゴシック" pitchFamily="34" charset="-128"/>
              </a:rPr>
              <a:t> has been experimentally tested.</a:t>
            </a:r>
          </a:p>
          <a:p>
            <a:pPr defTabSz="457200"/>
            <a:r>
              <a:rPr lang="en-US" altLang="en-US" sz="1200" dirty="0">
                <a:latin typeface="Arial" pitchFamily="34" charset="0"/>
                <a:ea typeface="ＭＳ Ｐゴシック" pitchFamily="34" charset="-128"/>
              </a:rPr>
              <a:t> </a:t>
            </a:r>
          </a:p>
          <a:p>
            <a:pPr defTabSz="457200"/>
            <a:r>
              <a:rPr lang="en-US" altLang="en-US" sz="1200" dirty="0">
                <a:latin typeface="Arial" pitchFamily="34" charset="0"/>
                <a:ea typeface="ＭＳ Ｐゴシック" pitchFamily="34" charset="-128"/>
              </a:rPr>
              <a:t>	</a:t>
            </a:r>
            <a:r>
              <a:rPr lang="en-US" altLang="en-US" sz="1200" b="1" i="1" dirty="0" err="1">
                <a:latin typeface="Arial" pitchFamily="34" charset="0"/>
                <a:ea typeface="ＭＳ Ｐゴシック" pitchFamily="34" charset="-128"/>
              </a:rPr>
              <a:t>Bibliotherapy</a:t>
            </a:r>
            <a:r>
              <a:rPr lang="en-US" altLang="en-US" sz="1200" b="1" i="1" dirty="0">
                <a:latin typeface="Arial" pitchFamily="34" charset="0"/>
                <a:ea typeface="ＭＳ Ｐゴシック" pitchFamily="34" charset="-128"/>
              </a:rPr>
              <a:t> (p. 610)</a:t>
            </a:r>
            <a:r>
              <a:rPr lang="en-US" altLang="en-US" sz="1200" i="1" dirty="0">
                <a:latin typeface="Arial" pitchFamily="34" charset="0"/>
                <a:ea typeface="ＭＳ Ｐゴシック" pitchFamily="34" charset="-128"/>
              </a:rPr>
              <a:t> the use of self-help books and other reading materials as a form of therapy.</a:t>
            </a:r>
            <a:endParaRPr lang="en-US" altLang="en-US" sz="1200" dirty="0">
              <a:latin typeface="Arial" pitchFamily="34" charset="0"/>
              <a:ea typeface="ＭＳ Ｐゴシック" pitchFamily="34" charset="-128"/>
            </a:endParaRPr>
          </a:p>
          <a:p>
            <a:pPr defTabSz="457200"/>
            <a:r>
              <a:rPr lang="en-US" altLang="en-US" sz="1200" dirty="0">
                <a:latin typeface="Arial" pitchFamily="34" charset="0"/>
                <a:ea typeface="ＭＳ Ｐゴシック" pitchFamily="34" charset="-128"/>
              </a:rPr>
              <a:t> </a:t>
            </a:r>
          </a:p>
          <a:p>
            <a:pPr defTabSz="457200"/>
            <a:r>
              <a:rPr lang="en-US" altLang="en-US" sz="1200" dirty="0">
                <a:latin typeface="Arial" pitchFamily="34" charset="0"/>
                <a:ea typeface="ＭＳ Ｐゴシック" pitchFamily="34" charset="-128"/>
              </a:rPr>
              <a:t>	ii) One study looked at the effect of </a:t>
            </a:r>
            <a:r>
              <a:rPr lang="en-US" altLang="en-US" sz="1200" dirty="0" err="1">
                <a:latin typeface="Arial" pitchFamily="34" charset="0"/>
                <a:ea typeface="ＭＳ Ｐゴシック" pitchFamily="34" charset="-128"/>
              </a:rPr>
              <a:t>bibliotherapy</a:t>
            </a:r>
            <a:r>
              <a:rPr lang="en-US" altLang="en-US" sz="1200" dirty="0">
                <a:latin typeface="Arial" pitchFamily="34" charset="0"/>
                <a:ea typeface="ＭＳ Ｐゴシック" pitchFamily="34" charset="-128"/>
              </a:rPr>
              <a:t> on depression in 170 elderly primary care patients over the course of three months.</a:t>
            </a:r>
          </a:p>
          <a:p>
            <a:pPr defTabSz="457200"/>
            <a:r>
              <a:rPr lang="en-US" altLang="en-US" sz="1200" dirty="0">
                <a:latin typeface="Arial" pitchFamily="34" charset="0"/>
                <a:ea typeface="ＭＳ Ｐゴシック" pitchFamily="34" charset="-128"/>
              </a:rPr>
              <a:t>		a) One group read a self-help book on depression.</a:t>
            </a:r>
          </a:p>
          <a:p>
            <a:pPr defTabSz="457200"/>
            <a:r>
              <a:rPr lang="en-US" altLang="en-US" sz="1200" dirty="0">
                <a:latin typeface="Arial" pitchFamily="34" charset="0"/>
                <a:ea typeface="ＭＳ Ｐゴシック" pitchFamily="34" charset="-128"/>
              </a:rPr>
              <a:t>		b) The other group received the usual care received by all patients.</a:t>
            </a:r>
          </a:p>
          <a:p>
            <a:pPr defTabSz="457200"/>
            <a:r>
              <a:rPr lang="en-US" altLang="en-US" sz="1200" dirty="0">
                <a:latin typeface="Arial" pitchFamily="34" charset="0"/>
                <a:ea typeface="ＭＳ Ｐゴシック" pitchFamily="34" charset="-128"/>
              </a:rPr>
              <a:t>		c) After three months, the self-help group showed no signs of reduced depression compared to the control group.</a:t>
            </a:r>
          </a:p>
          <a:p>
            <a:pPr defTabSz="457200"/>
            <a:r>
              <a:rPr lang="en-US" altLang="en-US" sz="1200" dirty="0">
                <a:latin typeface="Arial" pitchFamily="34" charset="0"/>
                <a:ea typeface="ＭＳ Ｐゴシック" pitchFamily="34" charset="-128"/>
              </a:rPr>
              <a:t>	iii) A meta-analysis looked at six studies that examined whether the book </a:t>
            </a:r>
            <a:r>
              <a:rPr lang="en-US" altLang="en-US" sz="1200" i="1" dirty="0">
                <a:latin typeface="Arial" pitchFamily="34" charset="0"/>
                <a:ea typeface="ＭＳ Ｐゴシック" pitchFamily="34" charset="-128"/>
              </a:rPr>
              <a:t>Feeling Good </a:t>
            </a:r>
            <a:r>
              <a:rPr lang="en-US" altLang="en-US" sz="1200" dirty="0">
                <a:latin typeface="Arial" pitchFamily="34" charset="0"/>
                <a:ea typeface="ＭＳ Ｐゴシック" pitchFamily="34" charset="-128"/>
              </a:rPr>
              <a:t>reduced depressive symptoms.</a:t>
            </a:r>
          </a:p>
          <a:p>
            <a:pPr defTabSz="457200"/>
            <a:r>
              <a:rPr lang="en-US" altLang="en-US" sz="1200" dirty="0">
                <a:latin typeface="Arial" pitchFamily="34" charset="0"/>
                <a:ea typeface="ＭＳ Ｐゴシック" pitchFamily="34" charset="-128"/>
              </a:rPr>
              <a:t>		a) Over four weeks, those who read the book had reduced depression compared to those who did not (Figure 16.1).</a:t>
            </a:r>
          </a:p>
          <a:p>
            <a:pPr defTabSz="457200"/>
            <a:r>
              <a:rPr lang="en-US" altLang="en-US" sz="1200" dirty="0">
                <a:latin typeface="Arial" pitchFamily="34" charset="0"/>
                <a:ea typeface="ＭＳ Ｐゴシック" pitchFamily="34" charset="-128"/>
              </a:rPr>
              <a:t>	iv) Overall, the results appear to be mixed,</a:t>
            </a:r>
          </a:p>
          <a:p>
            <a:pPr defTabSz="457200"/>
            <a:r>
              <a:rPr lang="en-US" altLang="en-US" sz="1200" dirty="0">
                <a:latin typeface="Arial" pitchFamily="34" charset="0"/>
                <a:ea typeface="ＭＳ Ｐゴシック" pitchFamily="34" charset="-128"/>
              </a:rPr>
              <a:t>		a) </a:t>
            </a:r>
            <a:r>
              <a:rPr lang="en-US" altLang="en-US" sz="1200" dirty="0" err="1">
                <a:latin typeface="Arial" pitchFamily="34" charset="0"/>
                <a:ea typeface="ＭＳ Ｐゴシック" pitchFamily="34" charset="-128"/>
              </a:rPr>
              <a:t>Bibliotherapy</a:t>
            </a:r>
            <a:r>
              <a:rPr lang="en-US" altLang="en-US" sz="1200" dirty="0">
                <a:latin typeface="Arial" pitchFamily="34" charset="0"/>
                <a:ea typeface="ＭＳ Ｐゴシック" pitchFamily="34" charset="-128"/>
              </a:rPr>
              <a:t> may be helpful for those not experiencing major depression.</a:t>
            </a:r>
          </a:p>
          <a:p>
            <a:pPr defTabSz="457200"/>
            <a:r>
              <a:rPr lang="en-US" altLang="en-US" sz="1200" dirty="0">
                <a:latin typeface="Arial" pitchFamily="34" charset="0"/>
                <a:ea typeface="ＭＳ Ｐゴシック" pitchFamily="34" charset="-128"/>
              </a:rPr>
              <a:t>		b) However, overall effects tend to be minor.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749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sz="1200" dirty="0">
                <a:latin typeface="Arial" pitchFamily="34" charset="0"/>
                <a:ea typeface="ＭＳ Ｐゴシック" pitchFamily="34" charset="-128"/>
              </a:rPr>
              <a:t>2) </a:t>
            </a:r>
            <a:r>
              <a:rPr lang="en-US" altLang="en-US" sz="1200" i="1" dirty="0">
                <a:latin typeface="Arial" pitchFamily="34" charset="0"/>
                <a:ea typeface="ＭＳ Ｐゴシック" pitchFamily="34" charset="-128"/>
              </a:rPr>
              <a:t>How can science help us learn more about self-help treatments?</a:t>
            </a:r>
            <a:endParaRPr lang="en-US" altLang="en-US" sz="1200" dirty="0">
              <a:latin typeface="Arial" pitchFamily="34" charset="0"/>
              <a:ea typeface="ＭＳ Ｐゴシック" pitchFamily="34" charset="-128"/>
            </a:endParaRPr>
          </a:p>
          <a:p>
            <a:pPr defTabSz="457200"/>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Bibliotherapy</a:t>
            </a:r>
            <a:r>
              <a:rPr lang="en-US" altLang="en-US" sz="1200" dirty="0">
                <a:latin typeface="Arial" pitchFamily="34" charset="0"/>
                <a:ea typeface="ＭＳ Ｐゴシック" pitchFamily="34" charset="-128"/>
              </a:rPr>
              <a:t> has been experimentally tested.</a:t>
            </a:r>
          </a:p>
          <a:p>
            <a:pPr defTabSz="457200"/>
            <a:r>
              <a:rPr lang="en-US" altLang="en-US" sz="1200" dirty="0">
                <a:latin typeface="Arial" pitchFamily="34" charset="0"/>
                <a:ea typeface="ＭＳ Ｐゴシック" pitchFamily="34" charset="-128"/>
              </a:rPr>
              <a:t> </a:t>
            </a:r>
          </a:p>
          <a:p>
            <a:pPr defTabSz="457200"/>
            <a:r>
              <a:rPr lang="en-US" altLang="en-US" sz="1200" dirty="0">
                <a:latin typeface="Arial" pitchFamily="34" charset="0"/>
                <a:ea typeface="ＭＳ Ｐゴシック" pitchFamily="34" charset="-128"/>
              </a:rPr>
              <a:t>	</a:t>
            </a:r>
            <a:r>
              <a:rPr lang="en-US" altLang="en-US" sz="1200" b="1" i="1" dirty="0" err="1">
                <a:latin typeface="Arial" pitchFamily="34" charset="0"/>
                <a:ea typeface="ＭＳ Ｐゴシック" pitchFamily="34" charset="-128"/>
              </a:rPr>
              <a:t>Bibliotherapy</a:t>
            </a:r>
            <a:r>
              <a:rPr lang="en-US" altLang="en-US" sz="1200" b="1" i="1" dirty="0">
                <a:latin typeface="Arial" pitchFamily="34" charset="0"/>
                <a:ea typeface="ＭＳ Ｐゴシック" pitchFamily="34" charset="-128"/>
              </a:rPr>
              <a:t> (p. 610)</a:t>
            </a:r>
            <a:r>
              <a:rPr lang="en-US" altLang="en-US" sz="1200" i="1" dirty="0">
                <a:latin typeface="Arial" pitchFamily="34" charset="0"/>
                <a:ea typeface="ＭＳ Ｐゴシック" pitchFamily="34" charset="-128"/>
              </a:rPr>
              <a:t> the use of self-help books and other reading materials as a form of therapy.</a:t>
            </a:r>
            <a:endParaRPr lang="en-US" altLang="en-US" sz="1200" dirty="0">
              <a:latin typeface="Arial" pitchFamily="34" charset="0"/>
              <a:ea typeface="ＭＳ Ｐゴシック" pitchFamily="34" charset="-128"/>
            </a:endParaRPr>
          </a:p>
          <a:p>
            <a:pPr defTabSz="457200"/>
            <a:r>
              <a:rPr lang="en-US" altLang="en-US" sz="1200" dirty="0">
                <a:latin typeface="Arial" pitchFamily="34" charset="0"/>
                <a:ea typeface="ＭＳ Ｐゴシック" pitchFamily="34" charset="-128"/>
              </a:rPr>
              <a:t> </a:t>
            </a:r>
          </a:p>
          <a:p>
            <a:pPr defTabSz="457200"/>
            <a:r>
              <a:rPr lang="en-US" altLang="en-US" sz="1200" dirty="0">
                <a:latin typeface="Arial" pitchFamily="34" charset="0"/>
                <a:ea typeface="ＭＳ Ｐゴシック" pitchFamily="34" charset="-128"/>
              </a:rPr>
              <a:t>	ii) One study looked at the effect of </a:t>
            </a:r>
            <a:r>
              <a:rPr lang="en-US" altLang="en-US" sz="1200" dirty="0" err="1">
                <a:latin typeface="Arial" pitchFamily="34" charset="0"/>
                <a:ea typeface="ＭＳ Ｐゴシック" pitchFamily="34" charset="-128"/>
              </a:rPr>
              <a:t>bibliotherapy</a:t>
            </a:r>
            <a:r>
              <a:rPr lang="en-US" altLang="en-US" sz="1200" dirty="0">
                <a:latin typeface="Arial" pitchFamily="34" charset="0"/>
                <a:ea typeface="ＭＳ Ｐゴシック" pitchFamily="34" charset="-128"/>
              </a:rPr>
              <a:t> on depression in 170 elderly primary care patients over the course of three months.</a:t>
            </a:r>
          </a:p>
          <a:p>
            <a:pPr defTabSz="457200"/>
            <a:r>
              <a:rPr lang="en-US" altLang="en-US" sz="1200" dirty="0">
                <a:latin typeface="Arial" pitchFamily="34" charset="0"/>
                <a:ea typeface="ＭＳ Ｐゴシック" pitchFamily="34" charset="-128"/>
              </a:rPr>
              <a:t>		a) One group read a self-help book on depression.</a:t>
            </a:r>
          </a:p>
          <a:p>
            <a:pPr defTabSz="457200"/>
            <a:r>
              <a:rPr lang="en-US" altLang="en-US" sz="1200" dirty="0">
                <a:latin typeface="Arial" pitchFamily="34" charset="0"/>
                <a:ea typeface="ＭＳ Ｐゴシック" pitchFamily="34" charset="-128"/>
              </a:rPr>
              <a:t>		b) The other group received the usual care received by all patients.</a:t>
            </a:r>
          </a:p>
          <a:p>
            <a:pPr defTabSz="457200"/>
            <a:r>
              <a:rPr lang="en-US" altLang="en-US" sz="1200" dirty="0">
                <a:latin typeface="Arial" pitchFamily="34" charset="0"/>
                <a:ea typeface="ＭＳ Ｐゴシック" pitchFamily="34" charset="-128"/>
              </a:rPr>
              <a:t>		c) After three months, the self-help group showed no signs of reduced depression compared to the control group.</a:t>
            </a:r>
          </a:p>
          <a:p>
            <a:pPr defTabSz="457200"/>
            <a:r>
              <a:rPr lang="en-US" altLang="en-US" sz="1200" dirty="0">
                <a:latin typeface="Arial" pitchFamily="34" charset="0"/>
                <a:ea typeface="ＭＳ Ｐゴシック" pitchFamily="34" charset="-128"/>
              </a:rPr>
              <a:t>	iii) A meta-analysis looked at six studies that examined whether the book </a:t>
            </a:r>
            <a:r>
              <a:rPr lang="en-US" altLang="en-US" sz="1200" i="1" dirty="0">
                <a:latin typeface="Arial" pitchFamily="34" charset="0"/>
                <a:ea typeface="ＭＳ Ｐゴシック" pitchFamily="34" charset="-128"/>
              </a:rPr>
              <a:t>Feeling Good </a:t>
            </a:r>
            <a:r>
              <a:rPr lang="en-US" altLang="en-US" sz="1200" dirty="0">
                <a:latin typeface="Arial" pitchFamily="34" charset="0"/>
                <a:ea typeface="ＭＳ Ｐゴシック" pitchFamily="34" charset="-128"/>
              </a:rPr>
              <a:t>reduced depressive symptoms.</a:t>
            </a:r>
          </a:p>
          <a:p>
            <a:pPr defTabSz="457200"/>
            <a:r>
              <a:rPr lang="en-US" altLang="en-US" sz="1200" dirty="0">
                <a:latin typeface="Arial" pitchFamily="34" charset="0"/>
                <a:ea typeface="ＭＳ Ｐゴシック" pitchFamily="34" charset="-128"/>
              </a:rPr>
              <a:t>		a) Over four weeks, those who read the book had reduced depression compared to those who did not (Figure 16.1).</a:t>
            </a:r>
          </a:p>
          <a:p>
            <a:pPr defTabSz="457200"/>
            <a:r>
              <a:rPr lang="en-US" altLang="en-US" sz="1200" dirty="0">
                <a:latin typeface="Arial" pitchFamily="34" charset="0"/>
                <a:ea typeface="ＭＳ Ｐゴシック" pitchFamily="34" charset="-128"/>
              </a:rPr>
              <a:t>	iv) Overall, the results appear to be mixed,</a:t>
            </a:r>
          </a:p>
          <a:p>
            <a:pPr defTabSz="457200"/>
            <a:r>
              <a:rPr lang="en-US" altLang="en-US" sz="1200" dirty="0">
                <a:latin typeface="Arial" pitchFamily="34" charset="0"/>
                <a:ea typeface="ＭＳ Ｐゴシック" pitchFamily="34" charset="-128"/>
              </a:rPr>
              <a:t>		a) </a:t>
            </a:r>
            <a:r>
              <a:rPr lang="en-US" altLang="en-US" sz="1200" dirty="0" err="1">
                <a:latin typeface="Arial" pitchFamily="34" charset="0"/>
                <a:ea typeface="ＭＳ Ｐゴシック" pitchFamily="34" charset="-128"/>
              </a:rPr>
              <a:t>Bibliotherapy</a:t>
            </a:r>
            <a:r>
              <a:rPr lang="en-US" altLang="en-US" sz="1200" dirty="0">
                <a:latin typeface="Arial" pitchFamily="34" charset="0"/>
                <a:ea typeface="ＭＳ Ｐゴシック" pitchFamily="34" charset="-128"/>
              </a:rPr>
              <a:t> may be helpful for those not experiencing major depression.</a:t>
            </a:r>
          </a:p>
          <a:p>
            <a:pPr defTabSz="457200"/>
            <a:r>
              <a:rPr lang="en-US" altLang="en-US" sz="1200" dirty="0">
                <a:latin typeface="Arial" pitchFamily="34" charset="0"/>
                <a:ea typeface="ＭＳ Ｐゴシック" pitchFamily="34" charset="-128"/>
              </a:rPr>
              <a:t>		b) However, overall effects tend to be minor.</a:t>
            </a:r>
          </a:p>
          <a:p>
            <a:pPr defTabSz="457200"/>
            <a:endParaRPr lang="en-US" altLang="en-US" sz="1200" dirty="0">
              <a:latin typeface="Arial" pitchFamily="34" charset="0"/>
              <a:ea typeface="ＭＳ Ｐゴシック" pitchFamily="34" charset="-128"/>
            </a:endParaRPr>
          </a:p>
          <a:p>
            <a:pPr defTabSz="457200"/>
            <a:r>
              <a:rPr lang="en-US" sz="1200" dirty="0">
                <a:latin typeface="Arial" pitchFamily="34" charset="0"/>
                <a:ea typeface="ＭＳ Ｐゴシック" pitchFamily="34" charset="-128"/>
              </a:rPr>
              <a:t>Long Description:</a:t>
            </a:r>
          </a:p>
          <a:p>
            <a:pPr defTabSz="457200"/>
            <a:r>
              <a:rPr lang="en-IN" sz="1200" dirty="0">
                <a:latin typeface="Arial" pitchFamily="34" charset="0"/>
                <a:ea typeface="ＭＳ Ｐゴシック" pitchFamily="34" charset="-128"/>
              </a:rPr>
              <a:t>The x-axis shows percentage decrease in depression scores from 0 to negative 3 and the y-axis shows various studies. The details of the graph are as follows:</a:t>
            </a:r>
          </a:p>
          <a:p>
            <a:pPr defTabSz="457200"/>
            <a:r>
              <a:rPr lang="en-IN" sz="1200" dirty="0">
                <a:latin typeface="Arial" pitchFamily="34" charset="0"/>
                <a:ea typeface="ＭＳ Ｐゴシック" pitchFamily="34" charset="-128"/>
              </a:rPr>
              <a:t>• McKendree-Smith (2000): negative 17</a:t>
            </a:r>
          </a:p>
          <a:p>
            <a:pPr defTabSz="457200"/>
            <a:r>
              <a:rPr lang="en-IN" sz="1200" dirty="0">
                <a:latin typeface="Arial" pitchFamily="34" charset="0"/>
                <a:ea typeface="ＭＳ Ｐゴシック" pitchFamily="34" charset="-128"/>
              </a:rPr>
              <a:t>• Floyd (2004): Negative 17</a:t>
            </a:r>
          </a:p>
          <a:p>
            <a:pPr defTabSz="457200"/>
            <a:r>
              <a:rPr lang="en-IN" sz="1200" dirty="0">
                <a:latin typeface="Arial" pitchFamily="34" charset="0"/>
                <a:ea typeface="ＭＳ Ｐゴシック" pitchFamily="34" charset="-128"/>
              </a:rPr>
              <a:t>• </a:t>
            </a:r>
            <a:r>
              <a:rPr lang="en-IN" sz="1200" dirty="0" err="1">
                <a:latin typeface="Arial" pitchFamily="34" charset="0"/>
                <a:ea typeface="ＭＳ Ｐゴシック" pitchFamily="34" charset="-128"/>
              </a:rPr>
              <a:t>Scogin</a:t>
            </a:r>
            <a:r>
              <a:rPr lang="en-IN" sz="1200" dirty="0">
                <a:latin typeface="Arial" pitchFamily="34" charset="0"/>
                <a:ea typeface="ＭＳ Ｐゴシック" pitchFamily="34" charset="-128"/>
              </a:rPr>
              <a:t> (1987): Negative 9</a:t>
            </a:r>
          </a:p>
          <a:p>
            <a:pPr defTabSz="457200"/>
            <a:r>
              <a:rPr lang="en-IN" sz="1200" dirty="0">
                <a:latin typeface="Arial" pitchFamily="34" charset="0"/>
                <a:ea typeface="ＭＳ Ｐゴシック" pitchFamily="34" charset="-128"/>
              </a:rPr>
              <a:t>• Jamison (1995): Negative 24.5</a:t>
            </a:r>
          </a:p>
          <a:p>
            <a:pPr defTabSz="457200"/>
            <a:r>
              <a:rPr lang="en-IN" sz="1200" dirty="0">
                <a:latin typeface="Arial" pitchFamily="34" charset="0"/>
                <a:ea typeface="ＭＳ Ｐゴシック" pitchFamily="34" charset="-128"/>
              </a:rPr>
              <a:t>• </a:t>
            </a:r>
            <a:r>
              <a:rPr lang="en-IN" sz="1200" dirty="0" err="1">
                <a:latin typeface="Arial" pitchFamily="34" charset="0"/>
                <a:ea typeface="ＭＳ Ｐゴシック" pitchFamily="34" charset="-128"/>
              </a:rPr>
              <a:t>Scogin</a:t>
            </a:r>
            <a:r>
              <a:rPr lang="en-IN" sz="1200" dirty="0">
                <a:latin typeface="Arial" pitchFamily="34" charset="0"/>
                <a:ea typeface="ＭＳ Ｐゴシック" pitchFamily="34" charset="-128"/>
              </a:rPr>
              <a:t> (1989): Negative 19</a:t>
            </a:r>
          </a:p>
          <a:p>
            <a:pPr defTabSz="457200"/>
            <a:r>
              <a:rPr lang="en-IN" sz="1200" dirty="0">
                <a:latin typeface="Arial" pitchFamily="34" charset="0"/>
                <a:ea typeface="ＭＳ Ｐゴシック" pitchFamily="34" charset="-128"/>
              </a:rPr>
              <a:t>• Bowman (1995): Negative 16</a:t>
            </a:r>
            <a:endParaRPr lang="en-US" sz="120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906877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this evidence?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Before judging whether a specific self-help treatment is effective, we should determine the source and whether it is supported by sound scientific research.</a:t>
            </a:r>
          </a:p>
          <a:p>
            <a:pPr defTabSz="457200"/>
            <a:r>
              <a:rPr lang="en-US" altLang="en-US" dirty="0">
                <a:latin typeface="Arial" pitchFamily="34" charset="0"/>
                <a:ea typeface="ＭＳ Ｐゴシック" pitchFamily="34" charset="-128"/>
              </a:rPr>
              <a:t>		a) Some self-help books are not written by mental health professionals.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Self-help options are convenient, easy to find, low cost, and provide anonymity for those who want it.</a:t>
            </a:r>
          </a:p>
          <a:p>
            <a:pPr defTabSz="457200"/>
            <a:r>
              <a:rPr lang="en-US" altLang="en-US" dirty="0">
                <a:latin typeface="Arial" pitchFamily="34" charset="0"/>
                <a:ea typeface="ＭＳ Ｐゴシック" pitchFamily="34" charset="-128"/>
              </a:rPr>
              <a:t>	ii) Research has shown that not all treatments are successful, and that compliance and follow-through with some forms of self-help are probably quite a bit lower than in face-to-face therapy sessions.</a:t>
            </a:r>
          </a:p>
          <a:p>
            <a:pPr defTabSz="457200"/>
            <a:r>
              <a:rPr lang="en-US" altLang="en-US" dirty="0">
                <a:latin typeface="Arial" pitchFamily="34" charset="0"/>
                <a:ea typeface="ＭＳ Ｐゴシック" pitchFamily="34" charset="-128"/>
              </a:rPr>
              <a:t>	iii) Ideally, one should at least see a professional once to determine the severity of symptoms to see if a self-help approach is appropriate.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674037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dirty="0">
                <a:latin typeface="Arial" pitchFamily="34" charset="0"/>
                <a:ea typeface="ＭＳ Ｐゴシック" pitchFamily="34" charset="-128"/>
              </a:rPr>
              <a:t>1) In both Canada and the U.S., surveys show that approximately 2/3 of people with mental health issues do not seek help from the mental health system. Furthermore, even when people do seek out therapy, about half of them significantly delay doing so after first becoming aware of their mental health issues, often for years.</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One problem that almost everyone struggles with is that disorders themselves are inherently ambiguous; there is no objective, easily definable line between “mentally healthy” and “mentally ill” and no litmus test that can tell a person with a high degree of certainty that they need to seek help. Thus, a person may believe he is simply “sad,” not depressed, and of course, sadness is a regular part of life, and not everyone who is sad needs to go see a therapist. Or a person may believe she is merely stressed or a bit worried about things, not that she has an anxiety disorder. This inescapable ambiguity makes it unclear exactly when it’s desirable for a person to seek treatment.</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2) Stigma about mental illness</a:t>
            </a:r>
          </a:p>
          <a:p>
            <a:pPr marL="0" marR="0" lvl="0" indent="0" algn="l" defTabSz="457200" rtl="0" eaLnBrk="1" fontAlgn="auto" latinLnBrk="0" hangingPunct="1">
              <a:lnSpc>
                <a:spcPct val="90000"/>
              </a:lnSpc>
              <a:spcBef>
                <a:spcPts val="0"/>
              </a:spcBef>
              <a:spcAft>
                <a:spcPts val="0"/>
              </a:spcAft>
              <a:buClrTx/>
              <a:buSzTx/>
              <a:buFontTx/>
              <a:buNone/>
              <a:tabLst/>
              <a:defRPr/>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t>
            </a:r>
            <a:r>
              <a:rPr lang="en-CA" sz="1200" kern="1200" dirty="0">
                <a:solidFill>
                  <a:schemeClr val="tx1"/>
                </a:solidFill>
                <a:effectLst/>
                <a:latin typeface="+mn-lt"/>
                <a:ea typeface="+mn-ea"/>
                <a:cs typeface="+mn-cs"/>
              </a:rPr>
              <a:t>Another common barrier is stigma toward mental illness and toward the process of therapy itself. Whereas most adults say they would be open to talking about a cancer diagnosis at work, fewer say they would be open to talking about a mental health condition (see Table 16.1; Canadian Mental Health Association, 2008). Even people who would never intentionally stigmatize others can be reluctant to share their own struggles.</a:t>
            </a:r>
            <a:endParaRPr lang="en-US" altLang="en-US" dirty="0">
              <a:latin typeface="Arial" pitchFamily="34" charset="0"/>
              <a:ea typeface="ＭＳ Ｐゴシック" pitchFamily="34" charset="-128"/>
            </a:endParaRPr>
          </a:p>
          <a:p>
            <a:pPr defTabSz="457200">
              <a:lnSpc>
                <a:spcPct val="90000"/>
              </a:lnSpc>
            </a:pPr>
            <a:endParaRPr lang="en-US" altLang="en-US" dirty="0">
              <a:latin typeface="Arial" pitchFamily="34" charset="0"/>
              <a:ea typeface="ＭＳ Ｐゴシック" pitchFamily="34" charset="-128"/>
            </a:endParaRPr>
          </a:p>
          <a:p>
            <a:pPr marL="0" marR="0" lvl="0" indent="0" algn="l" defTabSz="457200" rtl="0" eaLnBrk="1" fontAlgn="auto" latinLnBrk="0" hangingPunct="1">
              <a:lnSpc>
                <a:spcPct val="90000"/>
              </a:lnSpc>
              <a:spcBef>
                <a:spcPts val="0"/>
              </a:spcBef>
              <a:spcAft>
                <a:spcPts val="0"/>
              </a:spcAft>
              <a:buClrTx/>
              <a:buSzTx/>
              <a:buFontTx/>
              <a:buNone/>
              <a:tabLst/>
              <a:defRPr/>
            </a:pPr>
            <a:r>
              <a:rPr lang="en-US" altLang="en-US" dirty="0">
                <a:latin typeface="Arial" pitchFamily="34" charset="0"/>
                <a:ea typeface="ＭＳ Ｐゴシック" pitchFamily="34" charset="-128"/>
              </a:rPr>
              <a:t>3) S</a:t>
            </a:r>
            <a:r>
              <a:rPr lang="en-CA" sz="1200" kern="1200" dirty="0" err="1">
                <a:solidFill>
                  <a:schemeClr val="tx1"/>
                </a:solidFill>
                <a:effectLst/>
                <a:latin typeface="+mn-lt"/>
                <a:ea typeface="+mn-ea"/>
                <a:cs typeface="+mn-cs"/>
              </a:rPr>
              <a:t>ome</a:t>
            </a:r>
            <a:r>
              <a:rPr lang="en-CA" sz="1200" kern="1200" dirty="0">
                <a:solidFill>
                  <a:schemeClr val="tx1"/>
                </a:solidFill>
                <a:effectLst/>
                <a:latin typeface="+mn-lt"/>
                <a:ea typeface="+mn-ea"/>
                <a:cs typeface="+mn-cs"/>
              </a:rPr>
              <a:t> people do not trust the psychological or psychiatric professions and are skeptical of the usefulness and safety of different treatments. Overcoming such skepticism may make a big difference in helping people seek treatment.</a:t>
            </a:r>
          </a:p>
          <a:p>
            <a:pPr marL="0" marR="0" lvl="0" indent="0" algn="l" defTabSz="457200" rtl="0" eaLnBrk="1" fontAlgn="auto" latinLnBrk="0" hangingPunct="1">
              <a:lnSpc>
                <a:spcPct val="9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For example, in one study, 99% of respondents said they would seek mental health treatment if they believed it would be helpful.</a:t>
            </a:r>
            <a:endParaRPr lang="en-US" altLang="en-US" dirty="0">
              <a:latin typeface="Arial" pitchFamily="34" charset="0"/>
              <a:ea typeface="ＭＳ Ｐゴシック" pitchFamily="34" charset="-128"/>
            </a:endParaRP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4) Gender roles</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Men in Canada and the U.S. and elsewhere often go without treatment due to stereotypes and gender roles. Masculine gender roles emphasize emotional strength—which is in conflict with acknowledging and talking through emotions and interpersonal problems. These gender roles also emphasize independence, so males are more likely to believe that should just “get over” whatever is bothering them.</a:t>
            </a:r>
          </a:p>
          <a:p>
            <a:pPr defTabSz="457200">
              <a:lnSpc>
                <a:spcPct val="90000"/>
              </a:lnSpc>
            </a:pPr>
            <a:r>
              <a:rPr lang="en-US" altLang="en-US" dirty="0">
                <a:latin typeface="Arial" pitchFamily="34" charset="0"/>
                <a:ea typeface="ＭＳ Ｐゴシック" pitchFamily="34" charset="-128"/>
              </a:rPr>
              <a:t>	ii) The NIMH has staged public awareness campaigns to help men seek help. The “Real Men, Real Depression” marketing campaign targets men of various ages and ethnicities.</a:t>
            </a:r>
          </a:p>
          <a:p>
            <a:pPr defTabSz="457200">
              <a:lnSpc>
                <a:spcPct val="90000"/>
              </a:lnSpc>
            </a:pPr>
            <a:r>
              <a:rPr lang="en-US" altLang="en-US" dirty="0">
                <a:latin typeface="Arial" pitchFamily="34" charset="0"/>
                <a:ea typeface="ＭＳ Ｐゴシック" pitchFamily="34" charset="-128"/>
              </a:rPr>
              <a:t>		a) Initial evidence indicates these types of campaigns are successful.</a:t>
            </a: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5) Culture</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t>
            </a:r>
            <a:r>
              <a:rPr lang="en-CA" sz="1200" kern="1200" dirty="0">
                <a:solidFill>
                  <a:schemeClr val="tx1"/>
                </a:solidFill>
                <a:effectLst/>
                <a:latin typeface="+mn-lt"/>
                <a:ea typeface="+mn-ea"/>
                <a:cs typeface="+mn-cs"/>
              </a:rPr>
              <a:t>People from certain cultural groups are less likely to use psychological services. In Canada, Asian Canadians and people of Indigenous descent are both less likely to seek mental health treatment than Canadians of European background.</a:t>
            </a:r>
          </a:p>
          <a:p>
            <a:pPr defTabSz="457200">
              <a:lnSpc>
                <a:spcPct val="90000"/>
              </a:lnSpc>
            </a:pPr>
            <a:r>
              <a:rPr lang="en-CA" sz="1200" kern="1200" dirty="0">
                <a:solidFill>
                  <a:schemeClr val="tx1"/>
                </a:solidFill>
                <a:effectLst/>
                <a:latin typeface="+mn-lt"/>
                <a:ea typeface="+mn-ea"/>
                <a:cs typeface="+mn-cs"/>
              </a:rPr>
              <a:t>	ii) Therapy is also a more popular choice for Canadians and Americans in general relative to people from many other countries, such as Israel, Hungary, Japan, and Korea. There are many possible reasons for these differences, ranging from the degree of stigma toward mental illness in different cultures to financial and other barriers that make access to treatment more difficult.</a:t>
            </a:r>
            <a:endParaRPr lang="en-CA" altLang="en-US" dirty="0">
              <a:latin typeface="Arial" pitchFamily="34" charset="0"/>
              <a:ea typeface="ＭＳ Ｐゴシック" pitchFamily="34" charset="-128"/>
            </a:endParaRP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6) Geographical Barriers</a:t>
            </a:r>
          </a:p>
          <a:p>
            <a:pPr marL="0" marR="0" lvl="0" indent="0" algn="l" defTabSz="457200" rtl="0" eaLnBrk="1" fontAlgn="auto" latinLnBrk="0" hangingPunct="1">
              <a:lnSpc>
                <a:spcPct val="90000"/>
              </a:lnSpc>
              <a:spcBef>
                <a:spcPts val="0"/>
              </a:spcBef>
              <a:spcAft>
                <a:spcPts val="0"/>
              </a:spcAft>
              <a:buClrTx/>
              <a:buSzTx/>
              <a:buFontTx/>
              <a:buNone/>
              <a:tabLst/>
              <a:defRPr/>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t>
            </a:r>
            <a:r>
              <a:rPr lang="en-CA" sz="1200" kern="1200" dirty="0">
                <a:solidFill>
                  <a:schemeClr val="tx1"/>
                </a:solidFill>
                <a:effectLst/>
                <a:latin typeface="+mn-lt"/>
                <a:ea typeface="+mn-ea"/>
                <a:cs typeface="+mn-cs"/>
              </a:rPr>
              <a:t>Some of the cultural barriers related to receiving treatment are also related to Canada’s geography. According to recent statistics (</a:t>
            </a:r>
            <a:r>
              <a:rPr lang="en-CA" sz="1200" kern="1200" dirty="0" err="1">
                <a:solidFill>
                  <a:schemeClr val="tx1"/>
                </a:solidFill>
                <a:effectLst/>
                <a:latin typeface="+mn-lt"/>
                <a:ea typeface="+mn-ea"/>
                <a:cs typeface="+mn-cs"/>
              </a:rPr>
              <a:t>Statistica</a:t>
            </a:r>
            <a:r>
              <a:rPr lang="en-CA" sz="1200" kern="1200" dirty="0">
                <a:solidFill>
                  <a:schemeClr val="tx1"/>
                </a:solidFill>
                <a:effectLst/>
                <a:latin typeface="+mn-lt"/>
                <a:ea typeface="+mn-ea"/>
                <a:cs typeface="+mn-cs"/>
              </a:rPr>
              <a:t>, 2017), 81% of Canadians live in cities where people may take for granted their easy access to health care. This is not the case in rural settings, particularly in Northern communities. Research conducted at the University of Northern British Columbia identified a number of issues that are unique to Canada’s remote communities. These include the mental health problems associated with isolation, poverty, and the challenge of maintaining traditional cultures in a rapidly changing world.</a:t>
            </a:r>
          </a:p>
          <a:p>
            <a:pPr marL="0" marR="0" lvl="0" indent="0" algn="l" defTabSz="457200" rtl="0" eaLnBrk="1" fontAlgn="auto" latinLnBrk="0" hangingPunct="1">
              <a:lnSpc>
                <a:spcPct val="90000"/>
              </a:lnSpc>
              <a:spcBef>
                <a:spcPts val="0"/>
              </a:spcBef>
              <a:spcAft>
                <a:spcPts val="0"/>
              </a:spcAft>
              <a:buClrTx/>
              <a:buSzTx/>
              <a:buFontTx/>
              <a:buNone/>
              <a:tabLst/>
              <a:defRPr/>
            </a:pPr>
            <a:r>
              <a:rPr lang="en-CA" sz="1200" kern="1200" dirty="0">
                <a:solidFill>
                  <a:schemeClr val="tx1"/>
                </a:solidFill>
                <a:effectLst/>
                <a:latin typeface="+mn-lt"/>
                <a:ea typeface="+mn-ea"/>
                <a:cs typeface="+mn-cs"/>
              </a:rPr>
              <a:t>	ii) Rural areas in Canada are also experiencing problems attracting (and keeping) mental health professionals.</a:t>
            </a:r>
            <a:endParaRPr lang="en-US" altLang="en-US" dirty="0">
              <a:latin typeface="Arial" pitchFamily="34" charset="0"/>
              <a:ea typeface="ＭＳ Ｐゴシック" pitchFamily="34" charset="-128"/>
            </a:endParaRP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7) Financial Barriers</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Not everyone can afford the cost and the time for treatment.</a:t>
            </a:r>
          </a:p>
          <a:p>
            <a:pPr defTabSz="457200">
              <a:lnSpc>
                <a:spcPct val="90000"/>
              </a:lnSpc>
            </a:pPr>
            <a:r>
              <a:rPr lang="en-US" altLang="en-US" dirty="0">
                <a:latin typeface="Arial" pitchFamily="34" charset="0"/>
                <a:ea typeface="ＭＳ Ｐゴシック" pitchFamily="34" charset="-128"/>
              </a:rPr>
              <a:t>	ii) Unfortunately, government healthcare coverage in Canada generally only includes treatment by psychiatrists, leaving </a:t>
            </a:r>
            <a:r>
              <a:rPr lang="en-US" altLang="en-US" dirty="0" err="1">
                <a:latin typeface="Arial" pitchFamily="34" charset="0"/>
                <a:ea typeface="ＭＳ Ｐゴシック" pitchFamily="34" charset="-128"/>
              </a:rPr>
              <a:t>counsellors</a:t>
            </a:r>
            <a:r>
              <a:rPr lang="en-US" altLang="en-US" dirty="0">
                <a:latin typeface="Arial" pitchFamily="34" charset="0"/>
                <a:ea typeface="ＭＳ Ｐゴシック" pitchFamily="34" charset="-128"/>
              </a:rPr>
              <a:t>, psychologists, and many types of therapists less able to reach many people who can’t afford their services. The net result of these sorts of funding decisions is to place substantial emphasis on the medical approaches to treating psychological disorders. In practice, this means that most of the money flows to the pharmaceutical industries, hospitals, and psychiatric treatments, leaving many talk-based </a:t>
            </a:r>
            <a:r>
              <a:rPr lang="en-US" altLang="en-US" dirty="0" err="1">
                <a:latin typeface="Arial" pitchFamily="34" charset="0"/>
                <a:ea typeface="ＭＳ Ｐゴシック" pitchFamily="34" charset="-128"/>
              </a:rPr>
              <a:t>counsellors</a:t>
            </a:r>
            <a:r>
              <a:rPr lang="en-US" altLang="en-US" dirty="0">
                <a:latin typeface="Arial" pitchFamily="34" charset="0"/>
                <a:ea typeface="ＭＳ Ｐゴシック" pitchFamily="34" charset="-128"/>
              </a:rPr>
              <a:t> and therapists (as well as emerging movements within the field of therapy that are not yet widely recognized) heavily disadvantaged.</a:t>
            </a:r>
          </a:p>
          <a:p>
            <a:pPr defTabSz="457200">
              <a:lnSpc>
                <a:spcPct val="90000"/>
              </a:lnSpc>
            </a:pPr>
            <a:r>
              <a:rPr lang="en-US" altLang="en-US" dirty="0">
                <a:latin typeface="Arial" pitchFamily="34" charset="0"/>
                <a:ea typeface="ＭＳ Ｐゴシック" pitchFamily="34" charset="-128"/>
              </a:rPr>
              <a:t>	iii) Efforts are being made to make therapy more accessible to more people, but the cold reality is that unless policy changes are made to open up funding to a wider diversity of mental health treatments, the problem will persist.</a:t>
            </a: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318456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latin typeface="Arial" pitchFamily="34" charset="0"/>
                <a:ea typeface="ＭＳ Ｐゴシック" pitchFamily="34" charset="-128"/>
              </a:rPr>
              <a:t>Know</a:t>
            </a:r>
            <a:r>
              <a:rPr lang="en-US" altLang="en-US" dirty="0">
                <a:latin typeface="Arial" pitchFamily="34" charset="0"/>
                <a:ea typeface="ＭＳ Ｐゴシック" pitchFamily="34" charset="-128"/>
              </a:rPr>
              <a:t> the key terminology related to psychological therapies.</a:t>
            </a:r>
            <a:endParaRPr lang="en-US" altLang="en-US" sz="1100" dirty="0">
              <a:latin typeface="Arial" pitchFamily="34" charset="0"/>
              <a:ea typeface="ＭＳ Ｐゴシック" pitchFamily="34" charset="-128"/>
            </a:endParaRPr>
          </a:p>
          <a:p>
            <a:pPr lvl="1"/>
            <a:r>
              <a:rPr lang="en-US" altLang="en-US" dirty="0">
                <a:latin typeface="Arial" pitchFamily="34" charset="0"/>
                <a:ea typeface="ＭＳ Ｐゴシック" pitchFamily="34" charset="-128"/>
              </a:rPr>
              <a:t>See the bold, italicized terms below.</a:t>
            </a:r>
            <a:endParaRPr lang="en-US" altLang="en-US" sz="1100"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endParaRPr lang="en-US" altLang="en-US" sz="1100" dirty="0">
              <a:latin typeface="Arial" pitchFamily="34" charset="0"/>
              <a:ea typeface="ＭＳ Ｐゴシック" pitchFamily="34" charset="-128"/>
            </a:endParaRPr>
          </a:p>
          <a:p>
            <a:r>
              <a:rPr lang="en-US" altLang="en-US" b="1" dirty="0">
                <a:latin typeface="Arial" pitchFamily="34" charset="0"/>
                <a:ea typeface="ＭＳ Ｐゴシック" pitchFamily="34" charset="-128"/>
              </a:rPr>
              <a:t>Understand</a:t>
            </a:r>
            <a:r>
              <a:rPr lang="en-US" altLang="en-US" dirty="0">
                <a:latin typeface="Arial" pitchFamily="34" charset="0"/>
                <a:ea typeface="ＭＳ Ｐゴシック" pitchFamily="34" charset="-128"/>
              </a:rPr>
              <a:t> the general approaches to conducting major types of psychotherapy.</a:t>
            </a:r>
            <a:endParaRPr lang="en-US" altLang="en-US" sz="1100" dirty="0">
              <a:latin typeface="Arial" pitchFamily="34" charset="0"/>
              <a:ea typeface="ＭＳ Ｐゴシック" pitchFamily="34" charset="-128"/>
            </a:endParaRPr>
          </a:p>
          <a:p>
            <a:pPr lvl="1"/>
            <a:r>
              <a:rPr lang="en-US" altLang="en-US" dirty="0">
                <a:latin typeface="Arial" pitchFamily="34" charset="0"/>
                <a:ea typeface="ＭＳ Ｐゴシック" pitchFamily="34" charset="-128"/>
              </a:rPr>
              <a:t>Each therapy seems to be different. Psychoanalysis, for example, works by uncovering hidden conflicts, whereas humanistic therapy is said to work by removing conditions of worth that can hinder a person's growth. </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and cognitive therapies focus on how the physical and social environments affect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 and thought patterns and seek to alter one or both to make positive changes. Therapies also take place with groups and families.</a:t>
            </a:r>
            <a:endParaRPr lang="en-US" altLang="en-US" sz="1100"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endParaRPr lang="en-US" altLang="en-US" sz="1100" dirty="0">
              <a:latin typeface="Arial" pitchFamily="34" charset="0"/>
              <a:ea typeface="ＭＳ Ｐゴシック" pitchFamily="34" charset="-128"/>
            </a:endParaRPr>
          </a:p>
          <a:p>
            <a:r>
              <a:rPr lang="en-US" altLang="en-US" b="1" dirty="0">
                <a:latin typeface="Arial" pitchFamily="34" charset="0"/>
                <a:ea typeface="ＭＳ Ｐゴシック" pitchFamily="34" charset="-128"/>
              </a:rPr>
              <a:t>Apply</a:t>
            </a:r>
            <a:r>
              <a:rPr lang="en-US" altLang="en-US" dirty="0">
                <a:latin typeface="Arial" pitchFamily="34" charset="0"/>
                <a:ea typeface="ＭＳ Ｐゴシック" pitchFamily="34" charset="-128"/>
              </a:rPr>
              <a:t> your knowledge to identify major therapeutic techniques.</a:t>
            </a:r>
            <a:endParaRPr lang="en-US" altLang="en-US" sz="1100" dirty="0">
              <a:latin typeface="Arial" pitchFamily="34" charset="0"/>
              <a:ea typeface="ＭＳ Ｐゴシック" pitchFamily="34" charset="-128"/>
            </a:endParaRPr>
          </a:p>
          <a:p>
            <a:pPr lvl="1"/>
            <a:r>
              <a:rPr lang="en-US" altLang="en-US" dirty="0">
                <a:latin typeface="Arial" pitchFamily="34" charset="0"/>
                <a:ea typeface="ＭＳ Ｐゴシック" pitchFamily="34" charset="-128"/>
              </a:rPr>
              <a:t>Students should be able to read scenarios of how a therapist would treat a phobia and identity the type of therapy being used.</a:t>
            </a:r>
            <a:endParaRPr lang="en-US" altLang="en-US" sz="1100"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endParaRPr lang="en-US" altLang="en-US" sz="1100" dirty="0">
              <a:latin typeface="Arial" pitchFamily="34" charset="0"/>
              <a:ea typeface="ＭＳ Ｐゴシック" pitchFamily="34" charset="-128"/>
            </a:endParaRPr>
          </a:p>
          <a:p>
            <a:r>
              <a:rPr lang="en-US" altLang="en-US" b="1" dirty="0">
                <a:latin typeface="Arial" pitchFamily="34" charset="0"/>
                <a:ea typeface="ＭＳ Ｐゴシック" pitchFamily="34" charset="-128"/>
              </a:rPr>
              <a:t>Analyze</a:t>
            </a:r>
            <a:r>
              <a:rPr lang="en-US" altLang="en-US" dirty="0">
                <a:latin typeface="Arial" pitchFamily="34" charset="0"/>
                <a:ea typeface="ＭＳ Ｐゴシック" pitchFamily="34" charset="-128"/>
              </a:rPr>
              <a:t> the pros and cons of the major types of psychotherapy.</a:t>
            </a:r>
            <a:endParaRPr lang="en-US" altLang="en-US" sz="1100" dirty="0">
              <a:latin typeface="Arial" pitchFamily="34" charset="0"/>
              <a:ea typeface="ＭＳ Ｐゴシック" pitchFamily="34" charset="-128"/>
            </a:endParaRPr>
          </a:p>
          <a:p>
            <a:pPr lvl="1"/>
            <a:r>
              <a:rPr lang="en-US" altLang="en-US" dirty="0">
                <a:latin typeface="Arial" pitchFamily="34" charset="0"/>
                <a:ea typeface="ＭＳ Ｐゴシック" pitchFamily="34" charset="-128"/>
              </a:rPr>
              <a:t>Insight therapies can provide a deep understanding of the self, but they tend to be long-term and expensive. </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and cognitive therapies are typically more time- and cost-efficient and address both mild and severe problems, but do not necessarily offer deeper understanding of psychological problems. Group/family therapies allow individuals to empathize and relate to others with similar problems, but do not fully address individual issues.</a:t>
            </a:r>
            <a:endParaRPr lang="en-US" altLang="en-US" sz="110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632626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Many psychologists believe that self-knowledge and understanding can lead to positive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changes.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is the focus on insight therapies.</a:t>
            </a:r>
          </a:p>
          <a:p>
            <a:pPr defTabSz="457200"/>
            <a:r>
              <a:rPr lang="en-US" altLang="en-US" dirty="0">
                <a:latin typeface="Arial" pitchFamily="34" charset="0"/>
                <a:ea typeface="ＭＳ Ｐゴシック" pitchFamily="34" charset="-128"/>
              </a:rPr>
              <a:t>		a) Psychodynamic therapies are one form of insight therapies.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Insight therapies (p. 615)</a:t>
            </a:r>
            <a:r>
              <a:rPr lang="en-US" altLang="en-US" i="1" dirty="0">
                <a:latin typeface="Arial" pitchFamily="34" charset="0"/>
                <a:ea typeface="ＭＳ Ｐゴシック" pitchFamily="34" charset="-128"/>
              </a:rPr>
              <a:t> is a general term referring to psychotherapy that involves dialogue between client and therapist for the purposes of gaining awareness and understanding of psychological problems and conflicts.</a:t>
            </a:r>
            <a:endParaRPr lang="en-US" altLang="en-US" dirty="0">
              <a:latin typeface="Arial" pitchFamily="34" charset="0"/>
              <a:ea typeface="ＭＳ Ｐゴシック" pitchFamily="34" charset="-128"/>
            </a:endParaRPr>
          </a:p>
          <a:p>
            <a:pPr defTabSz="457200"/>
            <a:r>
              <a:rPr lang="en-US" altLang="en-US" i="1" dirty="0">
                <a:latin typeface="Arial" pitchFamily="34" charset="0"/>
                <a:ea typeface="ＭＳ Ｐゴシック" pitchFamily="34" charset="-128"/>
              </a:rPr>
              <a:t> </a:t>
            </a:r>
            <a:endParaRPr lang="en-US" altLang="en-US" dirty="0">
              <a:latin typeface="Arial" pitchFamily="34" charset="0"/>
              <a:ea typeface="ＭＳ Ｐゴシック" pitchFamily="34" charset="-128"/>
            </a:endParaRPr>
          </a:p>
          <a:p>
            <a:pPr defTabSz="457200"/>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Psychodynamic therapies (p. 615)</a:t>
            </a:r>
            <a:r>
              <a:rPr lang="en-US" altLang="en-US" i="1" dirty="0">
                <a:latin typeface="Arial" pitchFamily="34" charset="0"/>
                <a:ea typeface="ＭＳ Ｐゴシック" pitchFamily="34" charset="-128"/>
              </a:rPr>
              <a:t> forms of insight therapy that emphasize the need to discover and resolve unconscious conflicts.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351628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Psychoanalysis</a:t>
            </a:r>
            <a:r>
              <a:rPr lang="en-US" altLang="en-US" dirty="0">
                <a:latin typeface="Arial" pitchFamily="34" charset="0"/>
                <a:ea typeface="ＭＳ Ｐゴシック" pitchFamily="34" charset="-128"/>
              </a:rPr>
              <a:t> is an insight therapy developed by Sigmund Freud that became the precursor to modern psychodynamic therapies. Freud believed we repress many sexual and aggressive impulses as well as frightening, intimidating, or humiliating moments (Module 12.3).</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The core ideas of psychoanalysis include (Table 16.2):</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Adults' psychological conflicts have their origins in early experiences.</a:t>
            </a:r>
          </a:p>
          <a:p>
            <a:pPr defTabSz="457200"/>
            <a:r>
              <a:rPr lang="en-US" altLang="en-US" dirty="0">
                <a:latin typeface="Arial" pitchFamily="34" charset="0"/>
                <a:ea typeface="ＭＳ Ｐゴシック" pitchFamily="34" charset="-128"/>
              </a:rPr>
              <a:t>	ii) These conflicts affect the thoughts and emotions of the individual, and their source remains outside of conscious awareness.</a:t>
            </a:r>
          </a:p>
          <a:p>
            <a:pPr defTabSz="457200"/>
            <a:r>
              <a:rPr lang="en-US" altLang="en-US" dirty="0">
                <a:latin typeface="Arial" pitchFamily="34" charset="0"/>
                <a:ea typeface="ＭＳ Ｐゴシック" pitchFamily="34" charset="-128"/>
              </a:rPr>
              <a:t>	iii) The unconscious conflicts and their effects are called neuroses (anxieties).</a:t>
            </a:r>
          </a:p>
          <a:p>
            <a:pPr defTabSz="457200"/>
            <a:r>
              <a:rPr lang="en-US" altLang="en-US" dirty="0">
                <a:latin typeface="Arial" pitchFamily="34" charset="0"/>
                <a:ea typeface="ＭＳ Ｐゴシック" pitchFamily="34" charset="-128"/>
              </a:rPr>
              <a:t>	iv) By accessing the unconscious mind, the analyst and patient can gain a better understanding of the early conflicts that lead to neuroses.</a:t>
            </a:r>
          </a:p>
          <a:p>
            <a:pPr defTabSz="457200"/>
            <a:r>
              <a:rPr lang="en-US" altLang="en-US" dirty="0">
                <a:latin typeface="Arial" pitchFamily="34" charset="0"/>
                <a:ea typeface="ＭＳ Ｐゴシック" pitchFamily="34" charset="-128"/>
              </a:rPr>
              <a:t>	v) Once the conflicts are brought to the surface, the analyst and the patient can work through them together.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540357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Freud and his associates came up with several methods and concepts they believed would help them access the unconscious realm so as to cure unhealthy minds.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One method was free association.</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Free association (p. 615)</a:t>
            </a:r>
            <a:r>
              <a:rPr lang="en-US" altLang="en-US" sz="1200" b="0" i="1" dirty="0">
                <a:latin typeface="Arial" pitchFamily="34" charset="0"/>
                <a:ea typeface="ＭＳ Ｐゴシック" pitchFamily="34" charset="-128"/>
              </a:rPr>
              <a:t>: patients are encouraged</a:t>
            </a:r>
            <a:r>
              <a:rPr lang="en-US" altLang="en-US" sz="1200" i="1" dirty="0">
                <a:latin typeface="Arial" pitchFamily="34" charset="0"/>
                <a:ea typeface="ＭＳ Ｐゴシック" pitchFamily="34" charset="-128"/>
              </a:rPr>
              <a:t> to talk or write without censoring their thoughts in any way.</a:t>
            </a:r>
            <a:endParaRPr lang="en-US" altLang="en-US" sz="1200" dirty="0">
              <a:latin typeface="Arial" pitchFamily="34" charset="0"/>
              <a:ea typeface="ＭＳ Ｐゴシック" pitchFamily="34" charset="-128"/>
            </a:endParaRP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 For example, you might have started a conversation on one topic and then end on a completed unrelated topic.</a:t>
            </a:r>
          </a:p>
          <a:p>
            <a:pPr defTabSz="457200">
              <a:lnSpc>
                <a:spcPct val="80000"/>
              </a:lnSpc>
            </a:pPr>
            <a:r>
              <a:rPr lang="en-US" altLang="en-US" sz="1200" dirty="0">
                <a:latin typeface="Arial" pitchFamily="34" charset="0"/>
                <a:ea typeface="ＭＳ Ｐゴシック" pitchFamily="34" charset="-128"/>
              </a:rPr>
              <a:t>		b) Free association allows the same phenomenon to occur for the patient and the therapist analyzes the content and the connections.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ii) Another method used by Freud includes dream analysis.</a:t>
            </a:r>
          </a:p>
          <a:p>
            <a:pPr defTabSz="457200">
              <a:lnSpc>
                <a:spcPct val="80000"/>
              </a:lnSpc>
            </a:pPr>
            <a:r>
              <a:rPr lang="en-US" altLang="en-US" sz="1200" dirty="0">
                <a:latin typeface="Arial" pitchFamily="34" charset="0"/>
                <a:ea typeface="ＭＳ Ｐゴシック" pitchFamily="34" charset="-128"/>
              </a:rPr>
              <a:t>		a) Freud proposed, emotions take on symbolic qualities, which is why dreams so often feature bizarre imagery and very loose storylines.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Dream analysis (p. 615) is </a:t>
            </a:r>
            <a:r>
              <a:rPr lang="en-US" altLang="en-US" sz="1200" i="1" dirty="0">
                <a:latin typeface="Arial" pitchFamily="34" charset="0"/>
                <a:ea typeface="ＭＳ Ｐゴシック" pitchFamily="34" charset="-128"/>
              </a:rPr>
              <a:t>a method of examining the details of a dream (the manifest content), in order to gain insight into the true meaning of the dream, the emotional, unconscious material that is being communicated symbolically (the latent content).</a:t>
            </a:r>
            <a:endParaRPr lang="en-US" altLang="en-US" sz="1200" dirty="0">
              <a:latin typeface="Arial" pitchFamily="34" charset="0"/>
              <a:ea typeface="ＭＳ Ｐゴシック" pitchFamily="34" charset="-128"/>
            </a:endParaRPr>
          </a:p>
          <a:p>
            <a:pPr defTabSz="457200">
              <a:lnSpc>
                <a:spcPct val="80000"/>
              </a:lnSpc>
            </a:pPr>
            <a:r>
              <a:rPr lang="en-US" altLang="en-US" sz="1200" i="1" dirty="0">
                <a:latin typeface="Arial" pitchFamily="34" charset="0"/>
                <a:ea typeface="ＭＳ Ｐゴシック" pitchFamily="34" charset="-128"/>
              </a:rPr>
              <a:t> </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b) For example, a patient dreamed he was riding his bicycle down a street when suddenly a dachshund ran him down and bit his ankle as he attempted to pedal away. Meanwhile, two elderly ladies sat by and laughed at the incident. This is the manifest content.</a:t>
            </a:r>
          </a:p>
          <a:p>
            <a:pPr defTabSz="457200">
              <a:lnSpc>
                <a:spcPct val="80000"/>
              </a:lnSpc>
            </a:pPr>
            <a:r>
              <a:rPr lang="en-US" altLang="en-US" sz="1200" dirty="0">
                <a:latin typeface="Arial" pitchFamily="34" charset="0"/>
                <a:ea typeface="ＭＳ Ｐゴシック" pitchFamily="34" charset="-128"/>
              </a:rPr>
              <a:t>		c) As for the manifest content, Freud pointed out that in his waking life the patient had repeatedly seen a woman walking a dog and, although he was very attracted to her, he felt great anxiety about approaching her. The man had consciously devised a plan to use the dog as an excuse to strike up a conversation with the woman. Unfortunately, the anxiety caused by fear of rejection manifested itself in an unpleasant dream about being attacked by a dog, accompanied by the humiliation of being laughed at (Freud, 1920, pp. 165-166).</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Freud believed that this process of discovering unconscious conflict created discomfort and as a result patients engaged in resistance, which could lead to transference.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Resistance (p. 615-616)</a:t>
            </a:r>
            <a:r>
              <a:rPr lang="en-US" altLang="en-US" sz="1200" i="1" dirty="0">
                <a:latin typeface="Arial" pitchFamily="34" charset="0"/>
                <a:ea typeface="ＭＳ Ｐゴシック" pitchFamily="34" charset="-128"/>
              </a:rPr>
              <a:t> is a tendency of clients in psychoanalysis to engage in strategies that keep unconscious thoughts or motivations that they wish to avoid from fully entering conscious awareness.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Patients may get angry at the analyst, become cynical of the process, or edit their thoughts.</a:t>
            </a:r>
          </a:p>
          <a:p>
            <a:pPr defTabSz="457200">
              <a:lnSpc>
                <a:spcPct val="80000"/>
              </a:lnSpc>
            </a:pPr>
            <a:r>
              <a:rPr lang="en-US" altLang="en-US" sz="1200" dirty="0">
                <a:latin typeface="Arial" pitchFamily="34" charset="0"/>
                <a:ea typeface="ＭＳ Ｐゴシック" pitchFamily="34" charset="-128"/>
              </a:rPr>
              <a:t>		a) Related to this tendency is transference.</a:t>
            </a:r>
          </a:p>
          <a:p>
            <a:pPr defTabSz="457200">
              <a:lnSpc>
                <a:spcPct val="80000"/>
              </a:lnSpc>
            </a:pPr>
            <a:r>
              <a:rPr lang="en-US" altLang="en-US" sz="1200" dirty="0">
                <a:latin typeface="Arial" pitchFamily="34" charset="0"/>
                <a:ea typeface="ＭＳ Ｐゴシック" pitchFamily="34" charset="-128"/>
              </a:rPr>
              <a:t> </a:t>
            </a:r>
          </a:p>
          <a:p>
            <a:pPr marL="0" marR="0" lvl="0" indent="0" algn="l" defTabSz="457200" rtl="0" eaLnBrk="1" fontAlgn="auto" latinLnBrk="0" hangingPunct="1">
              <a:lnSpc>
                <a:spcPct val="80000"/>
              </a:lnSpc>
              <a:spcBef>
                <a:spcPts val="0"/>
              </a:spcBef>
              <a:spcAft>
                <a:spcPts val="0"/>
              </a:spcAft>
              <a:buClrTx/>
              <a:buSzTx/>
              <a:buFontTx/>
              <a:buNone/>
              <a:tabLst/>
              <a:defRPr/>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Transference (p. 616)</a:t>
            </a:r>
            <a:r>
              <a:rPr lang="en-US" altLang="en-US" sz="1200" i="1" dirty="0">
                <a:latin typeface="Arial" pitchFamily="34" charset="0"/>
                <a:ea typeface="ＭＳ Ｐゴシック" pitchFamily="34" charset="-128"/>
              </a:rPr>
              <a:t> is a psychoanalytic process whereby </a:t>
            </a:r>
            <a:r>
              <a:rPr lang="en-CA" sz="1200" i="1" kern="1200" dirty="0">
                <a:solidFill>
                  <a:schemeClr val="tx1"/>
                </a:solidFill>
                <a:effectLst/>
                <a:latin typeface="+mn-lt"/>
                <a:ea typeface="+mn-ea"/>
                <a:cs typeface="+mn-cs"/>
              </a:rPr>
              <a:t>patients direct certain patterns or emotional experiences toward the analyst, rather than the original person involved in the experiences (e.g., their parents)</a:t>
            </a:r>
            <a:r>
              <a:rPr lang="en-US" altLang="en-US" sz="1200" i="1" dirty="0">
                <a:latin typeface="Arial" pitchFamily="34" charset="0"/>
                <a:ea typeface="ＭＳ Ｐゴシック" pitchFamily="34" charset="-128"/>
              </a:rPr>
              <a:t>.</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ii) Transference can include anger, sexual feelings, and so on.</a:t>
            </a:r>
          </a:p>
          <a:p>
            <a:pPr defTabSz="457200">
              <a:lnSpc>
                <a:spcPct val="80000"/>
              </a:lnSpc>
            </a:pPr>
            <a:r>
              <a:rPr lang="en-US" altLang="en-US" sz="1200" dirty="0">
                <a:latin typeface="Arial" pitchFamily="34" charset="0"/>
                <a:ea typeface="ＭＳ Ｐゴシック" pitchFamily="34" charset="-128"/>
              </a:rPr>
              <a:t>		a) The therapists uses this to point out parallels of emotions for the therapist and significant others.</a:t>
            </a:r>
          </a:p>
          <a:p>
            <a:pPr defTabSz="457200">
              <a:lnSpc>
                <a:spcPct val="80000"/>
              </a:lnSpc>
            </a:pPr>
            <a:r>
              <a:rPr lang="en-US" altLang="en-US" sz="1200" dirty="0">
                <a:latin typeface="Arial" pitchFamily="34" charset="0"/>
                <a:ea typeface="ＭＳ Ｐゴシック" pitchFamily="34" charset="-128"/>
              </a:rPr>
              <a:t>	iii) Once transference is reached, the patient and therapists can start to work through the problems that have arisen from free association, dream analysis, resistance, and transference.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11236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Relatively few therapists still practice Freudian-based psychoanalysis, but many of his theories have influenced modern therapies.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Object relations therapy (p. 616)</a:t>
            </a:r>
            <a:r>
              <a:rPr lang="en-US" altLang="en-US" i="1" dirty="0">
                <a:latin typeface="Arial" pitchFamily="34" charset="0"/>
                <a:ea typeface="ＭＳ Ｐゴシック" pitchFamily="34" charset="-128"/>
              </a:rPr>
              <a:t> a variation of psychodynamic therapy that focuses on how early childhood experiences and emotional attachments influence later psychological functioning.</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Object relations therapy focuses on real or imagined people in a child’s life, as well as the child’s understanding of him/herself, versus repressed sexual and aggressive conflicts.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Children base their relationships later in life on their relationships with these objects.</a:t>
            </a:r>
          </a:p>
          <a:p>
            <a:pPr defTabSz="457200"/>
            <a:r>
              <a:rPr lang="en-US" altLang="en-US" dirty="0">
                <a:latin typeface="Arial" pitchFamily="34" charset="0"/>
                <a:ea typeface="ＭＳ Ｐゴシック" pitchFamily="34" charset="-128"/>
              </a:rPr>
              <a:t>	ii) Object relations therapists help clients gain insight into their early relationship issues (e.g., trust, fear of abandonment, or dependence on others) to help with current relationship issues.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1980185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dirty="0">
                <a:latin typeface="Arial" pitchFamily="34" charset="0"/>
                <a:ea typeface="ＭＳ Ｐゴシック" pitchFamily="34" charset="-128"/>
              </a:rPr>
              <a:t>1) In the 1950s, humanistic psychologists broke from psychoanalytic approaches, creating a new discipline based on at least five fundamental differences in their approach (Table 16.3).</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biggest difference is the shift in focus from long-lasting, unconscious conflicts to the individual’s strengths and potential for growth.</a:t>
            </a:r>
          </a:p>
          <a:p>
            <a:pPr defTabSz="457200">
              <a:lnSpc>
                <a:spcPct val="80000"/>
              </a:lnSpc>
            </a:pPr>
            <a:r>
              <a:rPr lang="en-US" altLang="en-US" dirty="0">
                <a:latin typeface="Arial" pitchFamily="34" charset="0"/>
                <a:ea typeface="ＭＳ Ｐゴシック" pitchFamily="34" charset="-128"/>
              </a:rPr>
              <a:t>		a) Now patients have the power to overcome their problems.</a:t>
            </a:r>
          </a:p>
          <a:p>
            <a:pPr defTabSz="457200">
              <a:lnSpc>
                <a:spcPct val="80000"/>
              </a:lnSpc>
            </a:pPr>
            <a:r>
              <a:rPr lang="en-US" altLang="en-US" dirty="0">
                <a:latin typeface="Arial" pitchFamily="34" charset="0"/>
                <a:ea typeface="ＭＳ Ｐゴシック" pitchFamily="34" charset="-128"/>
              </a:rPr>
              <a:t>	ii) The therapist’s role switches from interpreting the hidden meanings of dreams and free associations to listening and understanding.</a:t>
            </a:r>
          </a:p>
          <a:p>
            <a:pPr defTabSz="457200">
              <a:lnSpc>
                <a:spcPct val="80000"/>
              </a:lnSpc>
            </a:pPr>
            <a:r>
              <a:rPr lang="en-US" altLang="en-US" dirty="0">
                <a:latin typeface="Arial" pitchFamily="34" charset="0"/>
                <a:ea typeface="ＭＳ Ｐゴシック" pitchFamily="34" charset="-128"/>
              </a:rPr>
              <a:t>	iii) Even though attaining insight is still an important aspect of these therapies, rather than interpreting the hidden meanings of dreams and free associations, the therapist’s role is to listen empathically in order to understand the clients’ internal world. This is referred to as a </a:t>
            </a:r>
            <a:r>
              <a:rPr lang="en-US" altLang="en-US" b="1" i="1" dirty="0">
                <a:latin typeface="Arial" pitchFamily="34" charset="0"/>
                <a:ea typeface="ＭＳ Ｐゴシック" pitchFamily="34" charset="-128"/>
              </a:rPr>
              <a:t>phenomenological approach (p. 617)</a:t>
            </a:r>
            <a:r>
              <a:rPr lang="en-US" altLang="en-US" dirty="0">
                <a:latin typeface="Arial" pitchFamily="34" charset="0"/>
                <a:ea typeface="ＭＳ Ｐゴシック" pitchFamily="34" charset="-128"/>
              </a:rPr>
              <a:t>, which means that </a:t>
            </a:r>
            <a:r>
              <a:rPr lang="en-US" altLang="en-US" i="1" dirty="0">
                <a:latin typeface="Arial" pitchFamily="34" charset="0"/>
                <a:ea typeface="ＭＳ Ｐゴシック" pitchFamily="34" charset="-128"/>
              </a:rPr>
              <a:t>the therapist addresses the clients’ subjective feelings and thoughts as they unfold in the present moment, rather than looking for unconscious motives or dwelling in the past</a:t>
            </a:r>
            <a:r>
              <a:rPr lang="en-US" altLang="en-US" dirty="0">
                <a:latin typeface="Arial" pitchFamily="34" charset="0"/>
                <a:ea typeface="ＭＳ Ｐゴシック" pitchFamily="34" charset="-128"/>
              </a:rPr>
              <a:t>.</a:t>
            </a:r>
          </a:p>
          <a:p>
            <a:pPr defTabSz="457200">
              <a:lnSpc>
                <a:spcPct val="80000"/>
              </a:lnSpc>
            </a:pP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2) Carl Rogers (1902-1987) developed a version of humanistic therapy called person/client-</a:t>
            </a:r>
            <a:r>
              <a:rPr lang="en-US" altLang="en-US" dirty="0" err="1">
                <a:latin typeface="Arial" pitchFamily="34" charset="0"/>
                <a:ea typeface="ＭＳ Ｐゴシック" pitchFamily="34" charset="-128"/>
              </a:rPr>
              <a:t>centred</a:t>
            </a:r>
            <a:r>
              <a:rPr lang="en-US" altLang="en-US" dirty="0">
                <a:latin typeface="Arial" pitchFamily="34" charset="0"/>
                <a:ea typeface="ＭＳ Ｐゴシック" pitchFamily="34" charset="-128"/>
              </a:rPr>
              <a:t> therapy.</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Person/client-</a:t>
            </a:r>
            <a:r>
              <a:rPr lang="en-US" altLang="en-US" b="1" i="1" dirty="0" err="1">
                <a:latin typeface="Arial" pitchFamily="34" charset="0"/>
                <a:ea typeface="ＭＳ Ｐゴシック" pitchFamily="34" charset="-128"/>
              </a:rPr>
              <a:t>centred</a:t>
            </a:r>
            <a:r>
              <a:rPr lang="en-US" altLang="en-US" b="1" i="1" dirty="0">
                <a:latin typeface="Arial" pitchFamily="34" charset="0"/>
                <a:ea typeface="ＭＳ Ｐゴシック" pitchFamily="34" charset="-128"/>
              </a:rPr>
              <a:t> therapy (p. 617)</a:t>
            </a:r>
            <a:r>
              <a:rPr lang="en-US" altLang="en-US" i="1" dirty="0">
                <a:latin typeface="Arial" pitchFamily="34" charset="0"/>
                <a:ea typeface="ＭＳ Ｐゴシック" pitchFamily="34" charset="-128"/>
              </a:rPr>
              <a:t> focuses on individuals’ abilities to solve their own problems and reach their full potential with the encouragement of the therapist.</a:t>
            </a: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Rogers believed people experienced psychological problems when others impose </a:t>
            </a:r>
            <a:r>
              <a:rPr lang="en-US" altLang="en-US" i="1" dirty="0">
                <a:latin typeface="Arial" pitchFamily="34" charset="0"/>
                <a:ea typeface="ＭＳ Ｐゴシック" pitchFamily="34" charset="-128"/>
              </a:rPr>
              <a:t>conditions of worth</a:t>
            </a:r>
            <a:r>
              <a:rPr lang="en-US" altLang="en-US" dirty="0">
                <a:latin typeface="Arial" pitchFamily="34" charset="0"/>
                <a:ea typeface="ＭＳ Ｐゴシック" pitchFamily="34" charset="-128"/>
              </a:rPr>
              <a:t>, meaning that they appear to judge or lose affection for a person who does not live up to expectations.</a:t>
            </a:r>
          </a:p>
          <a:p>
            <a:pPr defTabSz="457200">
              <a:lnSpc>
                <a:spcPct val="80000"/>
              </a:lnSpc>
            </a:pPr>
            <a:r>
              <a:rPr lang="en-US" altLang="en-US" dirty="0">
                <a:latin typeface="Arial" pitchFamily="34" charset="0"/>
                <a:ea typeface="ＭＳ Ｐゴシック" pitchFamily="34" charset="-128"/>
              </a:rPr>
              <a:t>		a) An example would be a father who is never satisfied with a child’s report card.</a:t>
            </a:r>
          </a:p>
          <a:p>
            <a:pPr defTabSz="457200">
              <a:lnSpc>
                <a:spcPct val="80000"/>
              </a:lnSpc>
            </a:pPr>
            <a:r>
              <a:rPr lang="en-US" altLang="en-US" dirty="0">
                <a:latin typeface="Arial" pitchFamily="34" charset="0"/>
                <a:ea typeface="ＭＳ Ｐゴシック" pitchFamily="34" charset="-128"/>
              </a:rPr>
              <a:t>		b) Psychological dysfunction occurs when a person stops living for themselves and instead lives to gain affection and approval from others.</a:t>
            </a:r>
          </a:p>
          <a:p>
            <a:pPr defTabSz="457200">
              <a:lnSpc>
                <a:spcPct val="80000"/>
              </a:lnSpc>
            </a:pPr>
            <a:r>
              <a:rPr lang="en-US" altLang="en-US" dirty="0">
                <a:latin typeface="Arial" pitchFamily="34" charset="0"/>
                <a:ea typeface="ＭＳ Ｐゴシック" pitchFamily="34" charset="-128"/>
              </a:rPr>
              <a:t>	ii) Therefore, it is vitally important for therapists to remove all conditions of worth so that clients may begin to express themselves without fear and begin to develop inner strength.</a:t>
            </a:r>
          </a:p>
          <a:p>
            <a:pPr defTabSz="457200">
              <a:lnSpc>
                <a:spcPct val="80000"/>
              </a:lnSpc>
            </a:pPr>
            <a:r>
              <a:rPr lang="en-US" altLang="en-US" dirty="0">
                <a:latin typeface="Arial" pitchFamily="34" charset="0"/>
                <a:ea typeface="ＭＳ Ｐゴシック" pitchFamily="34" charset="-128"/>
              </a:rPr>
              <a:t>		a) With self-confidence and strength, clients can accept disagreement with others and focus on living their lives to the fullest.</a:t>
            </a:r>
          </a:p>
          <a:p>
            <a:pPr defTabSz="457200"/>
            <a:r>
              <a:rPr lang="en-US" dirty="0">
                <a:latin typeface="Arial" pitchFamily="34" charset="0"/>
                <a:ea typeface="ＭＳ Ｐゴシック" pitchFamily="34" charset="-128"/>
              </a:rPr>
              <a:t>	iii) </a:t>
            </a:r>
            <a:r>
              <a:rPr lang="en-US" altLang="en-US" i="1" dirty="0">
                <a:latin typeface="Arial" pitchFamily="34" charset="0"/>
                <a:ea typeface="ＭＳ Ｐゴシック" pitchFamily="34" charset="-128"/>
              </a:rPr>
              <a:t>Emotion-focused therapy</a:t>
            </a:r>
            <a:r>
              <a:rPr lang="en-US" altLang="en-US" i="0" dirty="0">
                <a:latin typeface="Arial" pitchFamily="34" charset="0"/>
                <a:ea typeface="ＭＳ Ｐゴシック" pitchFamily="34" charset="-128"/>
              </a:rPr>
              <a:t> has evolved from the humanistic-existential tradition.</a:t>
            </a:r>
          </a:p>
          <a:p>
            <a:pPr defTabSz="457200"/>
            <a:r>
              <a:rPr lang="en-US" altLang="en-US" dirty="0">
                <a:latin typeface="Arial" pitchFamily="34" charset="0"/>
                <a:ea typeface="ＭＳ Ｐゴシック" pitchFamily="34" charset="-128"/>
              </a:rPr>
              <a:t>		a) This type of therapy is based on the well-supported belief that it is better to face and accept difficult emotions and thoughts rather than bottle them inside.</a:t>
            </a:r>
          </a:p>
          <a:p>
            <a:pPr defTabSz="457200"/>
            <a:r>
              <a:rPr lang="en-US" altLang="en-US" dirty="0">
                <a:latin typeface="Arial" pitchFamily="34" charset="0"/>
                <a:ea typeface="ＭＳ Ｐゴシック" pitchFamily="34" charset="-128"/>
              </a:rPr>
              <a:t>		b) Therapists employing this form of therapy aim to help clients overcome their tendency to suppress disturbing thoughts and emotions.</a:t>
            </a:r>
            <a:endParaRPr lang="en-US" dirty="0"/>
          </a:p>
          <a:p>
            <a:pPr defTabSz="457200">
              <a:lnSpc>
                <a:spcPct val="80000"/>
              </a:lnSpc>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4241750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810295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Only empirically supported therapies should be used (Module 14.1).</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Psychodynamic therapies meet some of the criteria for empirically supported therapies, however many studies lack proper research design and control conditions.</a:t>
            </a:r>
          </a:p>
          <a:p>
            <a:pPr defTabSz="457200"/>
            <a:r>
              <a:rPr lang="en-US" altLang="en-US" dirty="0">
                <a:latin typeface="Arial" pitchFamily="34" charset="0"/>
                <a:ea typeface="ＭＳ Ｐゴシック" pitchFamily="34" charset="-128"/>
              </a:rPr>
              <a:t>		a) Research has shown psychodynamic therapies to show promise for treating panic disorder, dependence on opiate drugs (e.g., heroin), and BPD, but not for schizophrenia. .</a:t>
            </a:r>
          </a:p>
          <a:p>
            <a:pPr defTabSz="457200"/>
            <a:r>
              <a:rPr lang="en-US" altLang="en-US" dirty="0">
                <a:latin typeface="Arial" pitchFamily="34" charset="0"/>
                <a:ea typeface="ＭＳ Ｐゴシック" pitchFamily="34" charset="-128"/>
              </a:rPr>
              <a:t>		b) </a:t>
            </a:r>
            <a:r>
              <a:rPr lang="en-CA" sz="1200" kern="1200" dirty="0">
                <a:solidFill>
                  <a:schemeClr val="tx1"/>
                </a:solidFill>
                <a:effectLst/>
                <a:latin typeface="+mn-lt"/>
                <a:ea typeface="+mn-ea"/>
                <a:cs typeface="+mn-cs"/>
              </a:rPr>
              <a:t>Psychodynamic therapy may help with depression, particularly if combined with drug treatment.</a:t>
            </a:r>
          </a:p>
          <a:p>
            <a:pPr defTabSz="457200"/>
            <a:r>
              <a:rPr lang="en-CA" sz="1200" kern="1200" dirty="0">
                <a:solidFill>
                  <a:schemeClr val="tx1"/>
                </a:solidFill>
                <a:effectLst/>
                <a:latin typeface="+mn-lt"/>
                <a:ea typeface="+mn-ea"/>
                <a:cs typeface="+mn-cs"/>
              </a:rPr>
              <a:t>		c) For less severe conditions, such as mild depression and anxiety, behavioural issues such as dysfunctional habits or motivation and goal-striving difficulties, insight- focused therapies can often make a difference, helping individuals gain understanding and awareness of the nature of their psychological problems.</a:t>
            </a:r>
            <a:endParaRPr lang="en-CA" dirty="0"/>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Person-</a:t>
            </a:r>
            <a:r>
              <a:rPr lang="en-US" altLang="en-US" dirty="0" err="1">
                <a:latin typeface="Arial" pitchFamily="34" charset="0"/>
                <a:ea typeface="ＭＳ Ｐゴシック" pitchFamily="34" charset="-128"/>
              </a:rPr>
              <a:t>centred</a:t>
            </a:r>
            <a:r>
              <a:rPr lang="en-US" altLang="en-US" dirty="0">
                <a:latin typeface="Arial" pitchFamily="34" charset="0"/>
                <a:ea typeface="ＭＳ Ｐゴシック" pitchFamily="34" charset="-128"/>
              </a:rPr>
              <a:t> therapy</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Research shows that Carl Rogers was accurate in emphasizing the importance of the therapeutic relationship for successful therapy. In fact, a strong alliance is a good predictor of successful therapy over and above the specific type of therapy delivered.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ea typeface="ＭＳ Ｐゴシック" pitchFamily="34" charset="-128"/>
              </a:rPr>
              <a:t>	ii) </a:t>
            </a:r>
            <a:r>
              <a:rPr lang="en-CA" sz="1200" kern="1200" dirty="0">
                <a:solidFill>
                  <a:schemeClr val="tx1"/>
                </a:solidFill>
                <a:effectLst/>
                <a:latin typeface="+mn-lt"/>
                <a:ea typeface="+mn-ea"/>
                <a:cs typeface="+mn-cs"/>
              </a:rPr>
              <a:t>Research is somewhat inconsistent on the effectiveness of person-centred therapy more generally, although this therapy is reliably more effective than no treatment at all. One complicating factor in this research may be the varying skills of therapists themselves.</a:t>
            </a:r>
            <a:endParaRPr lang="en-CA" dirty="0"/>
          </a:p>
          <a:p>
            <a:pPr defTabSz="45720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1347040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	</a:t>
            </a:r>
            <a:r>
              <a:rPr lang="en-US" altLang="en-US" b="1" i="1" dirty="0" err="1">
                <a:latin typeface="Arial" pitchFamily="34" charset="0"/>
                <a:ea typeface="ＭＳ Ｐゴシック" pitchFamily="34" charset="-128"/>
              </a:rPr>
              <a:t>Behavioural</a:t>
            </a:r>
            <a:r>
              <a:rPr lang="en-US" altLang="en-US" b="1" i="1" dirty="0">
                <a:latin typeface="Arial" pitchFamily="34" charset="0"/>
                <a:ea typeface="ＭＳ Ｐゴシック" pitchFamily="34" charset="-128"/>
              </a:rPr>
              <a:t> therapies (p. 618)</a:t>
            </a:r>
            <a:r>
              <a:rPr lang="en-US" altLang="en-US" i="1" dirty="0">
                <a:latin typeface="Arial" pitchFamily="34" charset="0"/>
                <a:ea typeface="ＭＳ Ｐゴシック" pitchFamily="34" charset="-128"/>
              </a:rPr>
              <a:t> attempt to address problem </a:t>
            </a:r>
            <a:r>
              <a:rPr lang="en-US" altLang="en-US" i="1" dirty="0" err="1">
                <a:latin typeface="Arial" pitchFamily="34" charset="0"/>
                <a:ea typeface="ＭＳ Ｐゴシック" pitchFamily="34" charset="-128"/>
              </a:rPr>
              <a:t>behaviours</a:t>
            </a:r>
            <a:r>
              <a:rPr lang="en-US" altLang="en-US" i="1" dirty="0">
                <a:latin typeface="Arial" pitchFamily="34" charset="0"/>
                <a:ea typeface="ＭＳ Ｐゴシック" pitchFamily="34" charset="-128"/>
              </a:rPr>
              <a:t> and the environmental factors that trigger them.</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1) </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therapists believe that patterns of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are the result of conditioning and learning.</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includes adaptive and maladaptive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a:t>
            </a:r>
          </a:p>
          <a:p>
            <a:pPr defTabSz="457200"/>
            <a:r>
              <a:rPr lang="en-US" altLang="en-US" dirty="0">
                <a:latin typeface="Arial" pitchFamily="34" charset="0"/>
                <a:ea typeface="ＭＳ Ｐゴシック" pitchFamily="34" charset="-128"/>
              </a:rPr>
              <a:t>	ii) Thus, these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 can be “unlearned” or replaced by new, positive learned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394373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therapists and their clients follow three main steps in conducting systematic desensitization, which are outlined in Table 16.4.</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Systematic desensitization (p. 618)</a:t>
            </a:r>
            <a:r>
              <a:rPr lang="en-US" altLang="en-US" i="1" dirty="0">
                <a:latin typeface="Arial" pitchFamily="34" charset="0"/>
                <a:ea typeface="ＭＳ Ｐゴシック" pitchFamily="34" charset="-128"/>
              </a:rPr>
              <a:t> involves gradual exposure to a feared stimulus or situation, coupled with relaxation training.</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Some clients elect to skip the hierarchy and expose themselves to the scenario that causes the most anxiety and panic (called </a:t>
            </a:r>
            <a:r>
              <a:rPr lang="en-US" altLang="en-US" i="1" dirty="0">
                <a:latin typeface="Arial" pitchFamily="34" charset="0"/>
                <a:ea typeface="ＭＳ Ｐゴシック" pitchFamily="34" charset="-128"/>
              </a:rPr>
              <a:t>flooding</a:t>
            </a:r>
            <a:r>
              <a:rPr lang="en-US" altLang="en-US" dirty="0">
                <a:latin typeface="Arial" pitchFamily="34" charset="0"/>
                <a:ea typeface="ＭＳ Ｐゴシック" pitchFamily="34" charset="-128"/>
              </a:rPr>
              <a:t>).</a:t>
            </a:r>
          </a:p>
          <a:p>
            <a:pPr defTabSz="457200"/>
            <a:r>
              <a:rPr lang="en-US" altLang="en-US" dirty="0">
                <a:latin typeface="Arial" pitchFamily="34" charset="0"/>
                <a:ea typeface="ＭＳ Ｐゴシック" pitchFamily="34" charset="-128"/>
              </a:rPr>
              <a:t>		b) For example, a person afraid of public speaking might choose to give a speech in front of 100 strangers versus working up to that scenario.</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Another technique involves learning from watching others or “</a:t>
            </a:r>
            <a:r>
              <a:rPr lang="en-US" altLang="ja-JP" dirty="0" err="1">
                <a:latin typeface="Arial" pitchFamily="34" charset="0"/>
                <a:ea typeface="ＭＳ Ｐゴシック" pitchFamily="34" charset="-128"/>
              </a:rPr>
              <a:t>modelling</a:t>
            </a:r>
            <a:r>
              <a:rPr lang="en-US" altLang="ja-JP" dirty="0">
                <a:latin typeface="Arial" pitchFamily="34" charset="0"/>
                <a:ea typeface="ＭＳ Ｐゴシック" pitchFamily="34" charset="-128"/>
              </a:rPr>
              <a:t>.</a:t>
            </a:r>
            <a:r>
              <a:rPr lang="en-US" altLang="en-US" dirty="0">
                <a:latin typeface="Arial" pitchFamily="34" charset="0"/>
                <a:ea typeface="ＭＳ Ｐゴシック" pitchFamily="34" charset="-128"/>
              </a:rPr>
              <a:t>”</a:t>
            </a:r>
            <a:endParaRPr lang="en-US" altLang="ja-JP"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For example, a person who has a fear of snakes might watch a snake handler interact with snakes.</a:t>
            </a:r>
          </a:p>
          <a:p>
            <a:pPr defTabSz="457200"/>
            <a:r>
              <a:rPr lang="en-US" altLang="en-US" dirty="0">
                <a:latin typeface="Arial" pitchFamily="34" charset="0"/>
                <a:ea typeface="ＭＳ Ｐゴシック" pitchFamily="34" charset="-128"/>
              </a:rPr>
              <a:t>	ii) Virtual reality technology has also been used to provide exposure treatments.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677901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therapists and their clients follow three main steps in conducting systematic desensitization, which are outlined in Table 16.4.</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Systematic desensitization (p. 618)</a:t>
            </a:r>
            <a:r>
              <a:rPr lang="en-US" altLang="en-US" i="1" dirty="0">
                <a:latin typeface="Arial" pitchFamily="34" charset="0"/>
                <a:ea typeface="ＭＳ Ｐゴシック" pitchFamily="34" charset="-128"/>
              </a:rPr>
              <a:t> involves gradual exposure to a feared stimulus or situation, coupled with relaxation training.</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Some clients elect to skip the hierarchy and expose themselves to the scenario that causes the most anxiety and panic (called </a:t>
            </a:r>
            <a:r>
              <a:rPr lang="en-US" altLang="en-US" i="1" dirty="0">
                <a:latin typeface="Arial" pitchFamily="34" charset="0"/>
                <a:ea typeface="ＭＳ Ｐゴシック" pitchFamily="34" charset="-128"/>
              </a:rPr>
              <a:t>flooding</a:t>
            </a:r>
            <a:r>
              <a:rPr lang="en-US" altLang="en-US" dirty="0">
                <a:latin typeface="Arial" pitchFamily="34" charset="0"/>
                <a:ea typeface="ＭＳ Ｐゴシック" pitchFamily="34" charset="-128"/>
              </a:rPr>
              <a:t>).</a:t>
            </a:r>
          </a:p>
          <a:p>
            <a:pPr defTabSz="457200"/>
            <a:r>
              <a:rPr lang="en-US" altLang="en-US" dirty="0">
                <a:latin typeface="Arial" pitchFamily="34" charset="0"/>
                <a:ea typeface="ＭＳ Ｐゴシック" pitchFamily="34" charset="-128"/>
              </a:rPr>
              <a:t>		b) For example, a person afraid of public speaking might choose to give a speech in front of 100 strangers versus working up to that scenario.</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Another technique involves learning from watching others or “</a:t>
            </a:r>
            <a:r>
              <a:rPr lang="en-US" altLang="ja-JP" dirty="0" err="1">
                <a:latin typeface="Arial" pitchFamily="34" charset="0"/>
                <a:ea typeface="ＭＳ Ｐゴシック" pitchFamily="34" charset="-128"/>
              </a:rPr>
              <a:t>modelling</a:t>
            </a:r>
            <a:r>
              <a:rPr lang="en-US" altLang="ja-JP" dirty="0">
                <a:latin typeface="Arial" pitchFamily="34" charset="0"/>
                <a:ea typeface="ＭＳ Ｐゴシック" pitchFamily="34" charset="-128"/>
              </a:rPr>
              <a:t>.</a:t>
            </a:r>
            <a:r>
              <a:rPr lang="en-US" altLang="en-US" dirty="0">
                <a:latin typeface="Arial" pitchFamily="34" charset="0"/>
                <a:ea typeface="ＭＳ Ｐゴシック" pitchFamily="34" charset="-128"/>
              </a:rPr>
              <a:t>”</a:t>
            </a:r>
            <a:endParaRPr lang="en-US" altLang="ja-JP"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For example, a person who has a fear of snakes might watch a snake handler interact with snakes.</a:t>
            </a:r>
          </a:p>
          <a:p>
            <a:pPr defTabSz="457200"/>
            <a:r>
              <a:rPr lang="en-US" altLang="en-US" dirty="0">
                <a:latin typeface="Arial" pitchFamily="34" charset="0"/>
                <a:ea typeface="ＭＳ Ｐゴシック" pitchFamily="34" charset="-128"/>
              </a:rPr>
              <a:t>	ii) Virtual reality technology has also been used to provide exposure treatments.</a:t>
            </a:r>
            <a:endParaRPr lang="en-US" dirty="0"/>
          </a:p>
          <a:p>
            <a:pPr defTabSz="457200">
              <a:lnSpc>
                <a:spcPct val="80000"/>
              </a:lnSpc>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3828582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What do we know about virtual reality exposure?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Recently, some </a:t>
            </a:r>
            <a:r>
              <a:rPr lang="en-US" altLang="en-US" sz="1200" dirty="0" err="1">
                <a:latin typeface="Arial" pitchFamily="34" charset="0"/>
                <a:ea typeface="ＭＳ Ｐゴシック" pitchFamily="34" charset="-128"/>
              </a:rPr>
              <a:t>behavioural</a:t>
            </a:r>
            <a:r>
              <a:rPr lang="en-US" altLang="en-US" sz="1200" dirty="0">
                <a:latin typeface="Arial" pitchFamily="34" charset="0"/>
                <a:ea typeface="ＭＳ Ｐゴシック" pitchFamily="34" charset="-128"/>
              </a:rPr>
              <a:t> therapists have started incorporating virtual reality into their treatment options.</a:t>
            </a:r>
          </a:p>
          <a:p>
            <a:pPr defTabSz="457200">
              <a:lnSpc>
                <a:spcPct val="80000"/>
              </a:lnSpc>
            </a:pPr>
            <a:r>
              <a:rPr lang="en-US" altLang="en-US" sz="1200" dirty="0">
                <a:latin typeface="Arial" pitchFamily="34" charset="0"/>
                <a:ea typeface="ＭＳ Ｐゴシック" pitchFamily="34" charset="-128"/>
              </a:rPr>
              <a:t>		a) Mental imagery techniques may not transfer to actual anxiety-provoking situations.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Virtual reality exposure (VRE) (p. 619)</a:t>
            </a:r>
            <a:r>
              <a:rPr lang="en-US" altLang="en-US" sz="1200" i="1" dirty="0">
                <a:latin typeface="Arial" pitchFamily="34" charset="0"/>
                <a:ea typeface="ＭＳ Ｐゴシック" pitchFamily="34" charset="-128"/>
              </a:rPr>
              <a:t> is a treatment that uses graphical displays to create an experience in which the client seems to be immersed in an actual environment.</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ii) This type of therapy addresses two problems associated with traditional systematic desensitization methods.</a:t>
            </a:r>
          </a:p>
          <a:p>
            <a:pPr defTabSz="457200">
              <a:lnSpc>
                <a:spcPct val="80000"/>
              </a:lnSpc>
            </a:pPr>
            <a:r>
              <a:rPr lang="en-US" altLang="en-US" sz="1200" dirty="0">
                <a:latin typeface="Arial" pitchFamily="34" charset="0"/>
                <a:ea typeface="ＭＳ Ｐゴシック" pitchFamily="34" charset="-128"/>
              </a:rPr>
              <a:t>		a) People who use mental imagery alone can easily become avoidant and fail to comply with the therapist's suggestions. </a:t>
            </a:r>
          </a:p>
          <a:p>
            <a:pPr defTabSz="457200">
              <a:lnSpc>
                <a:spcPct val="80000"/>
              </a:lnSpc>
            </a:pPr>
            <a:r>
              <a:rPr lang="en-US" altLang="en-US" sz="1200" dirty="0">
                <a:latin typeface="Arial" pitchFamily="34" charset="0"/>
                <a:ea typeface="ＭＳ Ｐゴシック" pitchFamily="34" charset="-128"/>
              </a:rPr>
              <a:t>		b) More importantly, VRE exposure can provide a real-time approximation of the feared situation.</a:t>
            </a:r>
          </a:p>
          <a:p>
            <a:pPr defTabSz="457200">
              <a:lnSpc>
                <a:spcPct val="80000"/>
              </a:lnSpc>
            </a:pPr>
            <a:r>
              <a:rPr lang="en-US" altLang="en-US" sz="1200" dirty="0">
                <a:latin typeface="Arial" pitchFamily="34" charset="0"/>
                <a:ea typeface="ＭＳ Ｐゴシック" pitchFamily="34" charset="-128"/>
              </a:rPr>
              <a:t>	iii) This technology has become increasingly common in helping soldiers returning from the wars in Iraq and Afghanistan—many of whom have developed PTSD.</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a:t>
            </a:r>
            <a:r>
              <a:rPr lang="en-US" altLang="en-US" sz="1200" i="1" dirty="0">
                <a:latin typeface="Arial" pitchFamily="34" charset="0"/>
                <a:ea typeface="ＭＳ Ｐゴシック" pitchFamily="34" charset="-128"/>
              </a:rPr>
              <a:t>How can scientists study virtual reality exposure?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Psychologists at Emory University in Atlanta have been using a simulator called Virtual Iraq, which was developed to deliver two possible scenarios:</a:t>
            </a:r>
          </a:p>
          <a:p>
            <a:pPr defTabSz="457200">
              <a:lnSpc>
                <a:spcPct val="80000"/>
              </a:lnSpc>
            </a:pPr>
            <a:r>
              <a:rPr lang="en-US" altLang="en-US" sz="1200" dirty="0">
                <a:latin typeface="Arial" pitchFamily="34" charset="0"/>
                <a:ea typeface="ＭＳ Ｐゴシック" pitchFamily="34" charset="-128"/>
              </a:rPr>
              <a:t>		a) Being in a Middle Eastern city.</a:t>
            </a:r>
          </a:p>
          <a:p>
            <a:pPr defTabSz="457200">
              <a:lnSpc>
                <a:spcPct val="80000"/>
              </a:lnSpc>
            </a:pPr>
            <a:r>
              <a:rPr lang="en-US" altLang="en-US" sz="1200" dirty="0">
                <a:latin typeface="Arial" pitchFamily="34" charset="0"/>
                <a:ea typeface="ＭＳ Ｐゴシック" pitchFamily="34" charset="-128"/>
              </a:rPr>
              <a:t>		b) Driving a Humvee through a desert road in simulated war conditions (Figure 16.2).</a:t>
            </a:r>
          </a:p>
          <a:p>
            <a:pPr defTabSz="457200">
              <a:lnSpc>
                <a:spcPct val="80000"/>
              </a:lnSpc>
            </a:pPr>
            <a:r>
              <a:rPr lang="en-US" altLang="en-US" sz="1200" dirty="0">
                <a:latin typeface="Arial" pitchFamily="34" charset="0"/>
                <a:ea typeface="ＭＳ Ｐゴシック" pitchFamily="34" charset="-128"/>
              </a:rPr>
              <a:t>	ii) Therapists can control factors such as the weather, time of day, background noise, civilians, aerial craft, and ground vehicles.</a:t>
            </a:r>
          </a:p>
          <a:p>
            <a:pPr defTabSz="457200">
              <a:lnSpc>
                <a:spcPct val="80000"/>
              </a:lnSpc>
            </a:pPr>
            <a:r>
              <a:rPr lang="en-US" altLang="en-US" sz="1200" dirty="0">
                <a:latin typeface="Arial" pitchFamily="34" charset="0"/>
                <a:ea typeface="ＭＳ Ｐゴシック" pitchFamily="34" charset="-128"/>
              </a:rPr>
              <a:t>		a) Air compressors can also pump in </a:t>
            </a:r>
            <a:r>
              <a:rPr lang="en-US" altLang="en-US" sz="1200" dirty="0" err="1">
                <a:latin typeface="Arial" pitchFamily="34" charset="0"/>
                <a:ea typeface="ＭＳ Ｐゴシック" pitchFamily="34" charset="-128"/>
              </a:rPr>
              <a:t>odours</a:t>
            </a:r>
            <a:r>
              <a:rPr lang="en-US" altLang="en-US" sz="1200" dirty="0">
                <a:latin typeface="Arial" pitchFamily="34" charset="0"/>
                <a:ea typeface="ＭＳ Ｐゴシック" pitchFamily="34" charset="-128"/>
              </a:rPr>
              <a:t> of burning rubber, garbage, diesel fuel, and gunpowder.</a:t>
            </a:r>
          </a:p>
          <a:p>
            <a:pPr defTabSz="457200">
              <a:lnSpc>
                <a:spcPct val="80000"/>
              </a:lnSpc>
            </a:pPr>
            <a:r>
              <a:rPr lang="en-US" altLang="en-US" sz="1200" dirty="0">
                <a:latin typeface="Arial" pitchFamily="34" charset="0"/>
                <a:ea typeface="ＭＳ Ｐゴシック" pitchFamily="34" charset="-128"/>
              </a:rPr>
              <a:t>	iii) In one set of trials, 20 active-duty soldiers who were diagnosed with PTSD following combat activity underwent VRE therapy.</a:t>
            </a:r>
          </a:p>
          <a:p>
            <a:pPr defTabSz="457200">
              <a:lnSpc>
                <a:spcPct val="80000"/>
              </a:lnSpc>
            </a:pPr>
            <a:r>
              <a:rPr lang="en-US" altLang="en-US" sz="1200" dirty="0">
                <a:latin typeface="Arial" pitchFamily="34" charset="0"/>
                <a:ea typeface="ＭＳ Ｐゴシック" pitchFamily="34" charset="-128"/>
              </a:rPr>
              <a:t>		a) Their PTSD symptoms were measured before and after VRE treatment in the Virtual Iraq simulator.</a:t>
            </a:r>
          </a:p>
          <a:p>
            <a:pPr defTabSz="457200">
              <a:lnSpc>
                <a:spcPct val="80000"/>
              </a:lnSpc>
            </a:pPr>
            <a:r>
              <a:rPr lang="en-US" altLang="en-US" sz="1200" dirty="0">
                <a:latin typeface="Arial" pitchFamily="34" charset="0"/>
                <a:ea typeface="ＭＳ Ｐゴシック" pitchFamily="34" charset="-128"/>
              </a:rPr>
              <a:t>		b) PTSD symptoms declined by 50%, with 16 soldiers no longer meeting the criteria for the disorder.</a:t>
            </a:r>
          </a:p>
          <a:p>
            <a:pPr defTabSz="457200">
              <a:lnSpc>
                <a:spcPct val="80000"/>
              </a:lnSpc>
            </a:pPr>
            <a:r>
              <a:rPr lang="en-US" altLang="en-US" sz="1200" dirty="0">
                <a:latin typeface="Arial" pitchFamily="34" charset="0"/>
                <a:ea typeface="ＭＳ Ｐゴシック" pitchFamily="34" charset="-128"/>
              </a:rPr>
              <a:t>		c) The results included fewer disturbing thoughts about stressful events that occurred during military service; fewer disturbing dreams; reduced physical reactions such as heart pounding, sweating, and trouble breathing; and less avoidance of activities that trigger memories of military service.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4100649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this evidence?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 major limitation of that study was that it lacked a control group.</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ea typeface="ＭＳ Ｐゴシック" pitchFamily="34" charset="-128"/>
              </a:rPr>
              <a:t>		a) </a:t>
            </a:r>
            <a:r>
              <a:rPr lang="en-CA" altLang="en-US" sz="1200" kern="1200" dirty="0">
                <a:solidFill>
                  <a:schemeClr val="tx1"/>
                </a:solidFill>
                <a:effectLst/>
                <a:latin typeface="+mn-lt"/>
                <a:ea typeface="+mn-ea"/>
                <a:cs typeface="+mn-cs"/>
              </a:rPr>
              <a:t>Subsequent</a:t>
            </a:r>
            <a:r>
              <a:rPr lang="en-CA" sz="1200" kern="1200" dirty="0">
                <a:solidFill>
                  <a:schemeClr val="tx1"/>
                </a:solidFill>
                <a:effectLst/>
                <a:latin typeface="+mn-lt"/>
                <a:ea typeface="+mn-ea"/>
                <a:cs typeface="+mn-cs"/>
              </a:rPr>
              <a:t> studies have added comparisons. In one study of U.S. veterans who had served in Iraq or Afghanistan, the effectiveness of VRE sessions was compared to the standard approaches (e.g., prolonged exposure therapy, among other standard treatments). The VRE approach outperformed the standard approaches (</a:t>
            </a:r>
            <a:r>
              <a:rPr lang="en-CA" sz="1200" kern="1200" dirty="0" err="1">
                <a:solidFill>
                  <a:schemeClr val="tx1"/>
                </a:solidFill>
                <a:effectLst/>
                <a:latin typeface="+mn-lt"/>
                <a:ea typeface="+mn-ea"/>
                <a:cs typeface="+mn-cs"/>
              </a:rPr>
              <a:t>McLay</a:t>
            </a:r>
            <a:r>
              <a:rPr lang="en-CA" sz="1200" kern="1200" dirty="0">
                <a:solidFill>
                  <a:schemeClr val="tx1"/>
                </a:solidFill>
                <a:effectLst/>
                <a:latin typeface="+mn-lt"/>
                <a:ea typeface="+mn-ea"/>
                <a:cs typeface="+mn-cs"/>
              </a:rPr>
              <a:t> et al., 2011).</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ii) VRE is not always the best treatment for patients. A 2017 study found that for patients who were experiencing combat-related PTSD, VRE was most effective for younger males who were at risk for committing suicide and who were not on antidepressant medications (</a:t>
            </a:r>
            <a:r>
              <a:rPr lang="en-CA" sz="1200" kern="1200" dirty="0" err="1">
                <a:solidFill>
                  <a:schemeClr val="tx1"/>
                </a:solidFill>
                <a:effectLst/>
                <a:latin typeface="+mn-lt"/>
                <a:ea typeface="+mn-ea"/>
                <a:cs typeface="+mn-cs"/>
              </a:rPr>
              <a:t>Norr</a:t>
            </a:r>
            <a:r>
              <a:rPr lang="en-CA" sz="1200" kern="1200" dirty="0">
                <a:solidFill>
                  <a:schemeClr val="tx1"/>
                </a:solidFill>
                <a:effectLst/>
                <a:latin typeface="+mn-lt"/>
                <a:ea typeface="+mn-ea"/>
                <a:cs typeface="+mn-cs"/>
              </a:rPr>
              <a:t> et al., 2017). The fact that researchers can now identify the groups who would benefit most from programs such as Virtual Iraq is important, as it will provide psychologists and psychiatrists with more precise information about which treatment is best for each patient.</a:t>
            </a:r>
            <a:endParaRPr lang="en-CA" dirty="0"/>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Why is this relevant?</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VRE is used in treating veterans as well as those with other fears, such as flying in an airplane or heights.</a:t>
            </a:r>
          </a:p>
          <a:p>
            <a:pPr defTabSz="457200"/>
            <a:r>
              <a:rPr lang="en-US" altLang="en-US" dirty="0">
                <a:latin typeface="Arial" pitchFamily="34" charset="0"/>
                <a:ea typeface="ＭＳ Ｐゴシック" pitchFamily="34" charset="-128"/>
              </a:rPr>
              <a:t>	ii) VRE allows clients and therapists to have close control over the systematic exposure to the feared situation.</a:t>
            </a:r>
          </a:p>
          <a:p>
            <a:pPr defTabSz="457200"/>
            <a:r>
              <a:rPr lang="en-US" altLang="en-US" dirty="0">
                <a:latin typeface="Arial" pitchFamily="34" charset="0"/>
                <a:ea typeface="ＭＳ Ｐゴシック" pitchFamily="34" charset="-128"/>
              </a:rPr>
              <a:t>		a) It also allows the therapist to tailor the situation to the client's needs.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3858994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therapies can also be used to remove unwanted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principles tell us that these habits are maintained because they bring rewards.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Aversive conditioning (p. 620)</a:t>
            </a:r>
            <a:r>
              <a:rPr lang="en-US" altLang="en-US" i="1" dirty="0">
                <a:latin typeface="Arial" pitchFamily="34" charset="0"/>
                <a:ea typeface="ＭＳ Ｐゴシック" pitchFamily="34" charset="-128"/>
              </a:rPr>
              <a:t> is a </a:t>
            </a:r>
            <a:r>
              <a:rPr lang="en-US" altLang="en-US" i="1" dirty="0" err="1">
                <a:latin typeface="Arial" pitchFamily="34" charset="0"/>
                <a:ea typeface="ＭＳ Ｐゴシック" pitchFamily="34" charset="-128"/>
              </a:rPr>
              <a:t>behavioural</a:t>
            </a:r>
            <a:r>
              <a:rPr lang="en-US" altLang="en-US" i="1" dirty="0">
                <a:latin typeface="Arial" pitchFamily="34" charset="0"/>
                <a:ea typeface="ＭＳ Ｐゴシック" pitchFamily="34" charset="-128"/>
              </a:rPr>
              <a:t> technique that involves replacing a positive response to a stimulus with a negative response, typically by using punishment.</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One aversive conditioning treatment involves using the drug </a:t>
            </a:r>
            <a:r>
              <a:rPr lang="en-US" altLang="en-US" dirty="0" err="1">
                <a:latin typeface="Arial" pitchFamily="34" charset="0"/>
                <a:ea typeface="ＭＳ Ｐゴシック" pitchFamily="34" charset="-128"/>
              </a:rPr>
              <a:t>Antabuse</a:t>
            </a: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disulfiram</a:t>
            </a:r>
            <a:r>
              <a:rPr lang="en-US" altLang="en-US" dirty="0">
                <a:latin typeface="Arial" pitchFamily="34" charset="0"/>
                <a:ea typeface="ＭＳ Ｐゴシック" pitchFamily="34" charset="-128"/>
              </a:rPr>
              <a:t>) to reduce problem alcohol consumption.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drug causes nausea and vomiting when combined with alcohol, so the drug classically conditions an aversion to alcohol.</a:t>
            </a:r>
          </a:p>
          <a:p>
            <a:pPr defTabSz="457200"/>
            <a:r>
              <a:rPr lang="en-US" altLang="en-US" dirty="0">
                <a:latin typeface="Arial" pitchFamily="34" charset="0"/>
                <a:ea typeface="ＭＳ Ｐゴシック" pitchFamily="34" charset="-128"/>
              </a:rPr>
              <a:t>	ii) Although this drug can help people quit, it requires motivation and willpower by the person to continue taking the drug.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4181261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b="1" u="sng" dirty="0">
                <a:latin typeface="Arial" pitchFamily="34" charset="0"/>
                <a:ea typeface="ＭＳ Ｐゴシック" pitchFamily="34" charset="-128"/>
              </a:rPr>
              <a:t>Cognitive-</a:t>
            </a:r>
            <a:r>
              <a:rPr lang="en-US" altLang="en-US" sz="1200" b="1" u="sng" dirty="0" err="1">
                <a:latin typeface="Arial" pitchFamily="34" charset="0"/>
                <a:ea typeface="ＭＳ Ｐゴシック" pitchFamily="34" charset="-128"/>
              </a:rPr>
              <a:t>Behavioural</a:t>
            </a:r>
            <a:r>
              <a:rPr lang="en-US" altLang="en-US" sz="1200" b="1" u="sng" dirty="0">
                <a:latin typeface="Arial" pitchFamily="34" charset="0"/>
                <a:ea typeface="ＭＳ Ｐゴシック" pitchFamily="34" charset="-128"/>
              </a:rPr>
              <a:t> Therapies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1) A limitation of </a:t>
            </a:r>
            <a:r>
              <a:rPr lang="en-US" altLang="en-US" sz="1200" dirty="0" err="1">
                <a:latin typeface="Arial" pitchFamily="34" charset="0"/>
                <a:ea typeface="ＭＳ Ｐゴシック" pitchFamily="34" charset="-128"/>
              </a:rPr>
              <a:t>behavioural</a:t>
            </a:r>
            <a:r>
              <a:rPr lang="en-US" altLang="en-US" sz="1200" dirty="0">
                <a:latin typeface="Arial" pitchFamily="34" charset="0"/>
                <a:ea typeface="ＭＳ Ｐゴシック" pitchFamily="34" charset="-128"/>
              </a:rPr>
              <a:t> therapies is that they don’t directly address problematic thoughts.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Albert Ellis (1962) and Aaron Beck (1963), found that individuals with depression have the tendency to interpret and think about their lives in a negative light.</a:t>
            </a:r>
          </a:p>
          <a:p>
            <a:pPr defTabSz="457200">
              <a:lnSpc>
                <a:spcPct val="80000"/>
              </a:lnSpc>
            </a:pPr>
            <a:r>
              <a:rPr lang="en-US" altLang="en-US" sz="1200" dirty="0">
                <a:latin typeface="Arial" pitchFamily="34" charset="0"/>
                <a:ea typeface="ＭＳ Ｐゴシック" pitchFamily="34" charset="-128"/>
              </a:rPr>
              <a:t>		a) They believed therapies should be directed at reducing and changing negative cognition into more realistic and rational thought patterns.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Cognitive-</a:t>
            </a:r>
            <a:r>
              <a:rPr lang="en-US" altLang="en-US" sz="1200" b="1" i="1" dirty="0" err="1">
                <a:latin typeface="Arial" pitchFamily="34" charset="0"/>
                <a:ea typeface="ＭＳ Ｐゴシック" pitchFamily="34" charset="-128"/>
              </a:rPr>
              <a:t>behavioural</a:t>
            </a:r>
            <a:r>
              <a:rPr lang="en-US" altLang="en-US" sz="1200" b="1" i="1" dirty="0">
                <a:latin typeface="Arial" pitchFamily="34" charset="0"/>
                <a:ea typeface="ＭＳ Ｐゴシック" pitchFamily="34" charset="-128"/>
              </a:rPr>
              <a:t> therapy (p. 621)</a:t>
            </a:r>
            <a:r>
              <a:rPr lang="en-US" altLang="en-US" sz="1200" i="1" dirty="0">
                <a:latin typeface="Arial" pitchFamily="34" charset="0"/>
                <a:ea typeface="ＭＳ Ｐゴシック" pitchFamily="34" charset="-128"/>
              </a:rPr>
              <a:t> is a form of therapy that consists of procedures such as cognitive restructuring, stress inoculation training, and exposing people to experiences they may have a tendency to avoid.</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Exposure, as described earlier, is also an important element in this therapy.</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It allows the client and the therapist to understand the feelings associated with the event.</a:t>
            </a:r>
          </a:p>
          <a:p>
            <a:pPr defTabSz="457200">
              <a:lnSpc>
                <a:spcPct val="80000"/>
              </a:lnSpc>
            </a:pPr>
            <a:r>
              <a:rPr lang="en-US" altLang="en-US" sz="1200" dirty="0">
                <a:latin typeface="Arial" pitchFamily="34" charset="0"/>
                <a:ea typeface="ＭＳ Ｐゴシック" pitchFamily="34" charset="-128"/>
              </a:rPr>
              <a:t>		a) Conversely, avoidance leaves the stressor in place, perhaps allowing the problem to become worse.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3) </a:t>
            </a:r>
            <a:r>
              <a:rPr lang="en-US" altLang="en-US" sz="1200" i="1" dirty="0">
                <a:latin typeface="Arial" pitchFamily="34" charset="0"/>
                <a:ea typeface="ＭＳ Ｐゴシック" pitchFamily="34" charset="-128"/>
              </a:rPr>
              <a:t>Cognitive restructuring</a:t>
            </a:r>
            <a:r>
              <a:rPr lang="en-US" altLang="en-US" sz="1200" dirty="0">
                <a:latin typeface="Arial" pitchFamily="34" charset="0"/>
                <a:ea typeface="ＭＳ Ｐゴシック" pitchFamily="34" charset="-128"/>
              </a:rPr>
              <a:t> occurs as the client's beliefs and interpretations about events are shifted or restructured so that they can be viewed from a more rational, and less emotional, perspective.</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someone who develops depression after a layoff may come to believe s/he deserved it.</a:t>
            </a:r>
          </a:p>
          <a:p>
            <a:pPr defTabSz="457200">
              <a:lnSpc>
                <a:spcPct val="80000"/>
              </a:lnSpc>
            </a:pPr>
            <a:r>
              <a:rPr lang="en-US" altLang="en-US" sz="1200" dirty="0">
                <a:latin typeface="Arial" pitchFamily="34" charset="0"/>
                <a:ea typeface="ＭＳ Ｐゴシック" pitchFamily="34" charset="-128"/>
              </a:rPr>
              <a:t>		a) A therapist would help this person determine whether this is a rational explanation or not.</a:t>
            </a:r>
          </a:p>
          <a:p>
            <a:pPr defTabSz="457200">
              <a:lnSpc>
                <a:spcPct val="80000"/>
              </a:lnSpc>
            </a:pPr>
            <a:r>
              <a:rPr lang="en-US" altLang="en-US" sz="1200" dirty="0">
                <a:latin typeface="Arial" pitchFamily="34" charset="0"/>
                <a:ea typeface="ＭＳ Ｐゴシック" pitchFamily="34" charset="-128"/>
              </a:rPr>
              <a:t>	ii) As a result of these discussions, the therapist and client may put a restructuring plan in place.</a:t>
            </a:r>
          </a:p>
          <a:p>
            <a:pPr defTabSz="457200">
              <a:lnSpc>
                <a:spcPct val="80000"/>
              </a:lnSpc>
            </a:pPr>
            <a:r>
              <a:rPr lang="en-US" altLang="en-US" sz="1200" dirty="0">
                <a:latin typeface="Arial" pitchFamily="34" charset="0"/>
                <a:ea typeface="ＭＳ Ｐゴシック" pitchFamily="34" charset="-128"/>
              </a:rPr>
              <a:t>		a) When thoughts of unnecessary self-blame occur, s/he needs to think, “It was actually poor management. I could not have stopped it.”</a:t>
            </a:r>
          </a:p>
          <a:p>
            <a:pPr defTabSz="457200">
              <a:lnSpc>
                <a:spcPct val="80000"/>
              </a:lnSpc>
            </a:pPr>
            <a:r>
              <a:rPr lang="en-US" altLang="en-US" sz="1200" dirty="0">
                <a:latin typeface="Arial" pitchFamily="34" charset="0"/>
                <a:ea typeface="ＭＳ Ｐゴシック" pitchFamily="34" charset="-128"/>
              </a:rPr>
              <a:t>		b) However, if the layoff was the person’s fault, the therapist would work with the client to address possible mistakes and not get hung up on past failures.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4) Relaxation techniques allow the client to regain emotional control and perspective on the negative experiences.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phase of treatment, </a:t>
            </a:r>
            <a:r>
              <a:rPr lang="en-US" altLang="en-US" sz="1200" i="1" dirty="0">
                <a:latin typeface="Arial" pitchFamily="34" charset="0"/>
                <a:ea typeface="ＭＳ Ｐゴシック" pitchFamily="34" charset="-128"/>
              </a:rPr>
              <a:t>stress inoculation training</a:t>
            </a:r>
            <a:r>
              <a:rPr lang="en-US" altLang="en-US" sz="1200" dirty="0">
                <a:latin typeface="Arial" pitchFamily="34" charset="0"/>
                <a:ea typeface="ＭＳ Ｐゴシック" pitchFamily="34" charset="-128"/>
              </a:rPr>
              <a:t>, helps the client put traumatic memories into perspective in a way that promotes the individual's well-being.</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5) Cognitive-</a:t>
            </a:r>
            <a:r>
              <a:rPr lang="en-US" altLang="en-US" sz="1200" dirty="0" err="1">
                <a:latin typeface="Arial" pitchFamily="34" charset="0"/>
                <a:ea typeface="ＭＳ Ｐゴシック" pitchFamily="34" charset="-128"/>
              </a:rPr>
              <a:t>behavioural</a:t>
            </a:r>
            <a:r>
              <a:rPr lang="en-US" altLang="en-US" sz="1200" dirty="0">
                <a:latin typeface="Arial" pitchFamily="34" charset="0"/>
                <a:ea typeface="ＭＳ Ｐゴシック" pitchFamily="34" charset="-128"/>
              </a:rPr>
              <a:t> therapy involves intense work from both the client and therapist.</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The client may even have homework, reading, and studying.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923123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One set of dysfunctional thinking patterns that powerfully reinforces depression is the tendency to make </a:t>
            </a:r>
            <a:r>
              <a:rPr lang="en-US" altLang="en-US" i="1" dirty="0">
                <a:latin typeface="Arial" pitchFamily="34" charset="0"/>
                <a:ea typeface="ＭＳ Ｐゴシック" pitchFamily="34" charset="-128"/>
              </a:rPr>
              <a:t>internal, stable, and global attributions for negative events</a:t>
            </a:r>
            <a:r>
              <a:rPr lang="en-US" altLang="en-US" dirty="0">
                <a:latin typeface="Arial" pitchFamily="34" charset="0"/>
                <a:ea typeface="ＭＳ Ｐゴシック" pitchFamily="34" charset="-128"/>
              </a:rPr>
              <a:t>. This negative explanatory style results in people making the worst out of many situations. </a:t>
            </a:r>
            <a:r>
              <a:rPr lang="en-US" altLang="en-US" b="1" dirty="0">
                <a:latin typeface="Arial" pitchFamily="34" charset="0"/>
                <a:ea typeface="ＭＳ Ｐゴシック" pitchFamily="34" charset="-128"/>
              </a:rPr>
              <a:t>	</a:t>
            </a:r>
          </a:p>
          <a:p>
            <a:r>
              <a:rPr lang="en-US" altLang="en-US" b="1"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t>
            </a:r>
            <a:r>
              <a:rPr lang="en-US" altLang="en-US" i="1" dirty="0">
                <a:latin typeface="Arial" pitchFamily="34" charset="0"/>
                <a:ea typeface="ＭＳ Ｐゴシック" pitchFamily="34" charset="-128"/>
              </a:rPr>
              <a:t>Internal attributions </a:t>
            </a:r>
            <a:r>
              <a:rPr lang="en-US" altLang="en-US" dirty="0">
                <a:latin typeface="Arial" pitchFamily="34" charset="0"/>
                <a:ea typeface="ＭＳ Ｐゴシック" pitchFamily="34" charset="-128"/>
              </a:rPr>
              <a:t>are the thoughts that say “it’s all my fault,” blaming oneself excessively for negative things that happen, rather than appreciating that, even though one may bear some responsibility, there were also other factors that contributed to the negative event, such as bad luck, or the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of other people. </a:t>
            </a:r>
            <a:endParaRPr lang="en-US" altLang="en-US" b="1" dirty="0">
              <a:latin typeface="Arial" pitchFamily="34" charset="0"/>
              <a:ea typeface="ＭＳ Ｐゴシック" pitchFamily="34" charset="-128"/>
            </a:endParaRPr>
          </a:p>
          <a:p>
            <a:r>
              <a:rPr lang="en-US" altLang="en-US" b="1" dirty="0">
                <a:latin typeface="Arial" pitchFamily="34" charset="0"/>
                <a:ea typeface="ＭＳ Ｐゴシック" pitchFamily="34" charset="-128"/>
              </a:rPr>
              <a:t>	</a:t>
            </a:r>
            <a:r>
              <a:rPr lang="en-US" altLang="en-US" dirty="0">
                <a:latin typeface="Arial" pitchFamily="34" charset="0"/>
                <a:ea typeface="ＭＳ Ｐゴシック" pitchFamily="34" charset="-128"/>
              </a:rPr>
              <a:t>ii) </a:t>
            </a:r>
            <a:r>
              <a:rPr lang="en-US" altLang="en-US" i="1" dirty="0">
                <a:latin typeface="Arial" pitchFamily="34" charset="0"/>
                <a:ea typeface="ＭＳ Ｐゴシック" pitchFamily="34" charset="-128"/>
              </a:rPr>
              <a:t>Stable attributions </a:t>
            </a:r>
            <a:r>
              <a:rPr lang="en-US" altLang="en-US" dirty="0">
                <a:latin typeface="Arial" pitchFamily="34" charset="0"/>
                <a:ea typeface="ＭＳ Ｐゴシック" pitchFamily="34" charset="-128"/>
              </a:rPr>
              <a:t>are thoughts like “it’s never going to change,” coming to see the situation as permanent and irreversible. </a:t>
            </a:r>
            <a:endParaRPr lang="en-US" altLang="en-US" b="1" dirty="0">
              <a:latin typeface="Arial" pitchFamily="34" charset="0"/>
              <a:ea typeface="ＭＳ Ｐゴシック" pitchFamily="34" charset="-128"/>
            </a:endParaRPr>
          </a:p>
          <a:p>
            <a:r>
              <a:rPr lang="en-US" altLang="en-US" b="1" dirty="0">
                <a:latin typeface="Arial" pitchFamily="34" charset="0"/>
                <a:ea typeface="ＭＳ Ｐゴシック" pitchFamily="34" charset="-128"/>
              </a:rPr>
              <a:t>	</a:t>
            </a:r>
            <a:r>
              <a:rPr lang="en-US" altLang="en-US" dirty="0">
                <a:latin typeface="Arial" pitchFamily="34" charset="0"/>
                <a:ea typeface="ＭＳ Ｐゴシック" pitchFamily="34" charset="-128"/>
              </a:rPr>
              <a:t>iii) </a:t>
            </a:r>
            <a:r>
              <a:rPr lang="en-US" altLang="en-US" i="1" dirty="0">
                <a:latin typeface="Arial" pitchFamily="34" charset="0"/>
                <a:ea typeface="ＭＳ Ｐゴシック" pitchFamily="34" charset="-128"/>
              </a:rPr>
              <a:t>Global events </a:t>
            </a:r>
            <a:r>
              <a:rPr lang="en-US" altLang="en-US" dirty="0">
                <a:latin typeface="Arial" pitchFamily="34" charset="0"/>
                <a:ea typeface="ＭＳ Ｐゴシック" pitchFamily="34" charset="-128"/>
              </a:rPr>
              <a:t>are thoughts like “my whole life is ruined,” blowing things out of proportion rather than seeing a negative event as simply that, one negative event and not something that needs to spiral into greater problems. Once these self-defeating cognitive habits have been identified, a therapist and client can work on developing more functional and healthy ways of thinking. After that, it’s the client’s job to put the therapy into practice – noting their automatic thought tendencies as they occur, and then actually practicing their cognitive principles, such as reframing and restructuring.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732715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One of the biggest recent advances in therapeutic practice, spearheaded by researchers at the </a:t>
            </a:r>
            <a:r>
              <a:rPr lang="en-US" altLang="en-US" dirty="0" err="1">
                <a:latin typeface="Arial" pitchFamily="34" charset="0"/>
                <a:ea typeface="ＭＳ Ｐゴシック" pitchFamily="34" charset="-128"/>
              </a:rPr>
              <a:t>centre</a:t>
            </a:r>
            <a:r>
              <a:rPr lang="en-US" altLang="en-US" dirty="0">
                <a:latin typeface="Arial" pitchFamily="34" charset="0"/>
                <a:ea typeface="ＭＳ Ｐゴシック" pitchFamily="34" charset="-128"/>
              </a:rPr>
              <a:t> for Addiction and Mental Health in Toronto, is the integration of meditation-based practices, such as mindfulness, with traditional cognitive-</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approaches. In this groundbreaking area of research, East meets West, and ancient meets modern, as traditional Eastern meditation and spiritual practices merge with Western psychological therapies and </a:t>
            </a:r>
            <a:r>
              <a:rPr lang="en-US" altLang="en-US" dirty="0" err="1">
                <a:latin typeface="Arial" pitchFamily="34" charset="0"/>
                <a:ea typeface="ＭＳ Ｐゴシック" pitchFamily="34" charset="-128"/>
              </a:rPr>
              <a:t>neuroscientific</a:t>
            </a:r>
            <a:r>
              <a:rPr lang="en-US" altLang="en-US" dirty="0">
                <a:latin typeface="Arial" pitchFamily="34" charset="0"/>
                <a:ea typeface="ＭＳ Ｐゴシック" pitchFamily="34" charset="-128"/>
              </a:rPr>
              <a:t> understanding.</a:t>
            </a: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Mindfulness practice and cognitive </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therapy begin in somewhat similar ways – the goal of each is to get the client better acquainted with her thoughts and feelings, in the present moment of experiencing them. Each approach emphasizes greater self-awareness, which comes from the practice of observing oneself. At this very basic level, mindfulness and CBT are similar to each other. </a:t>
            </a:r>
          </a:p>
          <a:p>
            <a:endParaRPr lang="en-US" altLang="en-US" dirty="0">
              <a:latin typeface="Arial" pitchFamily="34" charset="0"/>
              <a:ea typeface="ＭＳ Ｐゴシック"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i="1" dirty="0">
                <a:latin typeface="Arial" pitchFamily="34" charset="0"/>
                <a:ea typeface="ＭＳ Ｐゴシック" pitchFamily="34" charset="-128"/>
              </a:rPr>
              <a:t>	Mindfulness-based cognitive therapy (MBCT) (p. 622)</a:t>
            </a:r>
            <a:r>
              <a:rPr lang="en-US" altLang="en-US" i="1" dirty="0">
                <a:latin typeface="Arial" pitchFamily="34" charset="0"/>
                <a:ea typeface="ＭＳ Ｐゴシック" pitchFamily="34" charset="-128"/>
              </a:rPr>
              <a:t> involves combining mindfulness meditation with standard cognitive-</a:t>
            </a:r>
            <a:r>
              <a:rPr lang="en-US" altLang="en-US" i="1" dirty="0" err="1">
                <a:latin typeface="Arial" pitchFamily="34" charset="0"/>
                <a:ea typeface="ＭＳ Ｐゴシック" pitchFamily="34" charset="-128"/>
              </a:rPr>
              <a:t>behavioural</a:t>
            </a:r>
            <a:r>
              <a:rPr lang="en-US" altLang="en-US" i="1" dirty="0">
                <a:latin typeface="Arial" pitchFamily="34" charset="0"/>
                <a:ea typeface="ＭＳ Ｐゴシック" pitchFamily="34" charset="-128"/>
              </a:rPr>
              <a:t> therapy tools.</a:t>
            </a:r>
            <a:endParaRPr lang="en-US" dirty="0"/>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The practice of mindfulness is believed to be a kind of intrapersonal attunement, a relationship between oneself and oneself; it seems to involve the same social circuitry, and lead to the same emotional and neurological outcomes as the development of secure attachment.</a:t>
            </a: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 second key way in which mindfulness affects a person, is through the experience of </a:t>
            </a:r>
            <a:r>
              <a:rPr lang="en-US" altLang="en-US" b="1" i="1" dirty="0" err="1">
                <a:latin typeface="Arial" pitchFamily="34" charset="0"/>
                <a:ea typeface="ＭＳ Ｐゴシック" pitchFamily="34" charset="-128"/>
              </a:rPr>
              <a:t>decentring</a:t>
            </a:r>
            <a:r>
              <a:rPr lang="en-US" altLang="en-US" b="1" i="1" dirty="0">
                <a:latin typeface="Arial" pitchFamily="34" charset="0"/>
                <a:ea typeface="ＭＳ Ｐゴシック" pitchFamily="34" charset="-128"/>
              </a:rPr>
              <a:t> (p. 623)</a:t>
            </a:r>
            <a:r>
              <a:rPr lang="en-US" altLang="en-US" i="1" dirty="0">
                <a:latin typeface="Arial" pitchFamily="34" charset="0"/>
                <a:ea typeface="ＭＳ Ｐゴシック" pitchFamily="34" charset="-128"/>
              </a:rPr>
              <a:t>, which occurs when one is able to “step back” from one’s normal consciousness and observe oneself more objectively, as an observer</a:t>
            </a:r>
            <a:r>
              <a:rPr lang="en-US" altLang="en-US" dirty="0">
                <a:latin typeface="Arial" pitchFamily="34" charset="0"/>
                <a:ea typeface="ＭＳ Ｐゴシック" pitchFamily="34" charset="-128"/>
              </a:rPr>
              <a:t>. </a:t>
            </a:r>
          </a:p>
          <a:p>
            <a:endParaRPr lang="en-US" altLang="en-US"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342068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100" b="1" dirty="0">
                <a:latin typeface="Arial" pitchFamily="34" charset="0"/>
                <a:ea typeface="ＭＳ Ｐゴシック" pitchFamily="34" charset="-128"/>
              </a:rPr>
              <a:t>Know</a:t>
            </a:r>
            <a:r>
              <a:rPr lang="en-US" altLang="en-US" sz="1100" dirty="0">
                <a:latin typeface="Arial" pitchFamily="34" charset="0"/>
                <a:ea typeface="ＭＳ Ｐゴシック" pitchFamily="34" charset="-128"/>
              </a:rPr>
              <a:t> the key terminology associated with mental health treatment.</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See the bold, italicized terms below.</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the major barriers to seeking help for psychological disorders.</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These barriers include expense, availability, ethnicity, gender, and attitudes toward therapy. Some people do not seek help because of the perception that treatment is expensive. Although this is certainly true in some cases, community psychology and generic drugs are making treatment much more affordable. Nevertheless, gender and cultural differences persist in regard to willingness to seek therapy. For example, males are more likely to view help-seeking as a sign of weakness.</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the arguments for and against involuntary treatment.</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Proponents of involuntary treatment argue that it helps to protect innocent people who may otherwise end up being victims of violence at the hands of a psychologically disturbed individual. Proponents also argue that such treatment improves mental health and ensures that people with severe disorders receive the appropriate treatment. Opponents argue that there is no good evidence that involuntary treatment benefits the individual. On the other hand, receiving involuntary treatment results in feeling coerced or resentful, suggesting that such treatments are not without cost.</a:t>
            </a: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Apply</a:t>
            </a:r>
            <a:r>
              <a:rPr lang="en-US" altLang="en-US" sz="1100" dirty="0">
                <a:latin typeface="Arial" pitchFamily="34" charset="0"/>
                <a:ea typeface="ＭＳ Ｐゴシック" pitchFamily="34" charset="-128"/>
              </a:rPr>
              <a:t> your knowledge to suggest what approach to therapy is likely most appropriate for a given situation.</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The appropriate kind of therapeutic setting depends on a host of factors, from what is available and within the person's means to afford, to what sorts of issues the person is experiencing. For common problems such as stress and milder forms of depression and anxiety, seeing a </a:t>
            </a:r>
            <a:r>
              <a:rPr lang="en-US" altLang="en-US" sz="1100" dirty="0" err="1">
                <a:latin typeface="Arial" pitchFamily="34" charset="0"/>
                <a:ea typeface="ＭＳ Ｐゴシック" pitchFamily="34" charset="-128"/>
              </a:rPr>
              <a:t>counselling</a:t>
            </a:r>
            <a:r>
              <a:rPr lang="en-US" altLang="en-US" sz="1100" dirty="0">
                <a:latin typeface="Arial" pitchFamily="34" charset="0"/>
                <a:ea typeface="ＭＳ Ｐゴシック" pitchFamily="34" charset="-128"/>
              </a:rPr>
              <a:t> psychologist is likely the best first step; for students, most universities offer </a:t>
            </a:r>
            <a:r>
              <a:rPr lang="en-US" altLang="en-US" sz="1100" dirty="0" err="1">
                <a:latin typeface="Arial" pitchFamily="34" charset="0"/>
                <a:ea typeface="ＭＳ Ｐゴシック" pitchFamily="34" charset="-128"/>
              </a:rPr>
              <a:t>counselling</a:t>
            </a:r>
            <a:r>
              <a:rPr lang="en-US" altLang="en-US" sz="1100" dirty="0">
                <a:latin typeface="Arial" pitchFamily="34" charset="0"/>
                <a:ea typeface="ＭＳ Ｐゴシック" pitchFamily="34" charset="-128"/>
              </a:rPr>
              <a:t> services on campus. For more severe and debilitating problems, such as severe anxiety, depression or schizophrenia, a clinical psychologist or psychiatrist is likely most appropriate. A psychologist will likely engage in a form of therapy such as cognitive-</a:t>
            </a:r>
            <a:r>
              <a:rPr lang="en-US" altLang="en-US" sz="1100" dirty="0" err="1">
                <a:latin typeface="Arial" pitchFamily="34" charset="0"/>
                <a:ea typeface="ＭＳ Ｐゴシック" pitchFamily="34" charset="-128"/>
              </a:rPr>
              <a:t>behavioural</a:t>
            </a:r>
            <a:r>
              <a:rPr lang="en-US" altLang="en-US" sz="1100" dirty="0">
                <a:latin typeface="Arial" pitchFamily="34" charset="0"/>
                <a:ea typeface="ＭＳ Ｐゴシック" pitchFamily="34" charset="-128"/>
              </a:rPr>
              <a:t> therapy, whereas a psychiatrist will likely take a more physiological approach based on psychotropic medications.</a:t>
            </a:r>
            <a:endParaRPr lang="en-US" altLang="en-US" sz="1000" dirty="0">
              <a:latin typeface="Arial" pitchFamily="34" charset="0"/>
              <a:ea typeface="ＭＳ Ｐゴシック" pitchFamily="34" charset="-128"/>
            </a:endParaRPr>
          </a:p>
          <a:p>
            <a:pPr>
              <a:lnSpc>
                <a:spcPct val="80000"/>
              </a:lnSpc>
            </a:pPr>
            <a:endParaRPr lang="en-US" altLang="en-US" sz="1100" b="1"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Analyze</a:t>
            </a:r>
            <a:r>
              <a:rPr lang="en-US" altLang="en-US" sz="1100" dirty="0">
                <a:latin typeface="Arial" pitchFamily="34" charset="0"/>
                <a:ea typeface="ＭＳ Ｐゴシック" pitchFamily="34" charset="-128"/>
              </a:rPr>
              <a:t> whether self-help options, such as popular books, are a useful therapy option.</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The answer depends on many different factors, such as the severity of the problem. Self-help books alone are not likely to be life-changing or stand-alone treatments for serious problems with depression, anxiety, and substance abuse, for example. Even so, research on </a:t>
            </a:r>
            <a:r>
              <a:rPr lang="en-US" altLang="en-US" sz="1100" dirty="0" err="1">
                <a:latin typeface="Arial" pitchFamily="34" charset="0"/>
                <a:ea typeface="ＭＳ Ｐゴシック" pitchFamily="34" charset="-128"/>
              </a:rPr>
              <a:t>bibliotherapy</a:t>
            </a:r>
            <a:r>
              <a:rPr lang="en-US" altLang="en-US" sz="1100" dirty="0">
                <a:latin typeface="Arial" pitchFamily="34" charset="0"/>
                <a:ea typeface="ＭＳ Ｐゴシック" pitchFamily="34" charset="-128"/>
              </a:rPr>
              <a:t> indicates that in some cases, when used in conjunction with other methods, reading self-help books can bring about modest improvements.</a:t>
            </a:r>
            <a:endParaRPr lang="en-US" dirty="0"/>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324023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dirty="0">
                <a:latin typeface="Arial" pitchFamily="34" charset="0"/>
                <a:ea typeface="ＭＳ Ｐゴシック" pitchFamily="34" charset="-128"/>
              </a:rPr>
              <a:t>1) In some situations, clients may benefit greatly by participating in </a:t>
            </a:r>
            <a:r>
              <a:rPr lang="en-US" altLang="en-US" i="1" dirty="0">
                <a:latin typeface="Arial" pitchFamily="34" charset="0"/>
                <a:ea typeface="ＭＳ Ｐゴシック" pitchFamily="34" charset="-128"/>
              </a:rPr>
              <a:t>group therapy</a:t>
            </a:r>
            <a:r>
              <a:rPr lang="en-US" altLang="en-US" dirty="0">
                <a:latin typeface="Arial" pitchFamily="34" charset="0"/>
                <a:ea typeface="ＭＳ Ｐゴシック" pitchFamily="34" charset="-128"/>
              </a:rPr>
              <a:t> sessions.</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therapy tends to be less expensive.</a:t>
            </a:r>
          </a:p>
          <a:p>
            <a:pPr defTabSz="457200">
              <a:lnSpc>
                <a:spcPct val="90000"/>
              </a:lnSpc>
            </a:pPr>
            <a:r>
              <a:rPr lang="en-US" altLang="en-US" dirty="0">
                <a:latin typeface="Arial" pitchFamily="34" charset="0"/>
                <a:ea typeface="ＭＳ Ｐゴシック" pitchFamily="34" charset="-128"/>
              </a:rPr>
              <a:t>	ii) Groups can be organized to fit the individuals’ needs.</a:t>
            </a:r>
          </a:p>
          <a:p>
            <a:pPr defTabSz="457200">
              <a:lnSpc>
                <a:spcPct val="90000"/>
              </a:lnSpc>
            </a:pPr>
            <a:r>
              <a:rPr lang="en-US" altLang="en-US" dirty="0">
                <a:latin typeface="Arial" pitchFamily="34" charset="0"/>
                <a:ea typeface="ＭＳ Ｐゴシック" pitchFamily="34" charset="-128"/>
              </a:rPr>
              <a:t>		a) For example, groups may be formed based on addictive, interpersonal conflicts, or age. </a:t>
            </a:r>
          </a:p>
          <a:p>
            <a:pPr defTabSz="457200">
              <a:lnSpc>
                <a:spcPct val="90000"/>
              </a:lnSpc>
            </a:pPr>
            <a:r>
              <a:rPr lang="en-US" altLang="en-US" dirty="0">
                <a:latin typeface="Arial" pitchFamily="34" charset="0"/>
                <a:ea typeface="ＭＳ Ｐゴシック" pitchFamily="34" charset="-128"/>
              </a:rPr>
              <a:t>	iii) Groups are typically strangers, but families also benefit from this type of therapy.</a:t>
            </a:r>
          </a:p>
          <a:p>
            <a:pPr defTabSz="457200">
              <a:lnSpc>
                <a:spcPct val="90000"/>
              </a:lnSpc>
            </a:pPr>
            <a:r>
              <a:rPr lang="en-US" altLang="en-US" dirty="0">
                <a:latin typeface="Arial" pitchFamily="34" charset="0"/>
                <a:ea typeface="ＭＳ Ｐゴシック" pitchFamily="34" charset="-128"/>
              </a:rPr>
              <a:t>	iv) Therapists are trained to implement group techniques adapted from the major types of therapy discusses earlier.</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2) Because the problems of each individual affect the family as a whole, family therapists take a systems approach.</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Systems approach (p. 624)</a:t>
            </a:r>
            <a:r>
              <a:rPr lang="en-US" altLang="en-US" i="1" dirty="0">
                <a:latin typeface="Arial" pitchFamily="34" charset="0"/>
                <a:ea typeface="ＭＳ Ｐゴシック" pitchFamily="34" charset="-128"/>
              </a:rPr>
              <a:t> an orientation toward family therapy that that encourages therapists to see an individual’s symptoms as being influenced by many interacting systems.</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For example, how family members react to a son with schizophrenia before and after treatments can have a profound effect on his well-being.</a:t>
            </a:r>
          </a:p>
          <a:p>
            <a:pPr defTabSz="457200">
              <a:lnSpc>
                <a:spcPct val="90000"/>
              </a:lnSpc>
            </a:pPr>
            <a:r>
              <a:rPr lang="en-US" altLang="en-US" dirty="0">
                <a:latin typeface="Arial" pitchFamily="34" charset="0"/>
                <a:ea typeface="ＭＳ Ｐゴシック" pitchFamily="34" charset="-128"/>
              </a:rPr>
              <a:t>		a) In this situation, then, the family therapist's job is to help the entire family make adjustments to the disorder, whether the symptoms are present or are in remission.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4175872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therapies have been shown to be effective in: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Treating symptoms associated with anxiety disorders (e.g., OCD).</a:t>
            </a:r>
          </a:p>
          <a:p>
            <a:pPr defTabSz="457200"/>
            <a:r>
              <a:rPr lang="en-US" altLang="en-US" dirty="0">
                <a:latin typeface="Arial" pitchFamily="34" charset="0"/>
                <a:ea typeface="ＭＳ Ｐゴシック" pitchFamily="34" charset="-128"/>
              </a:rPr>
              <a:t>	ii) Increasing or decreasing targeted problematic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Cognitive-</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therapy has been particularly effective in: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Treating depression.</a:t>
            </a:r>
          </a:p>
          <a:p>
            <a:pPr defTabSz="457200"/>
            <a:r>
              <a:rPr lang="en-US" altLang="en-US" dirty="0">
                <a:latin typeface="Arial" pitchFamily="34" charset="0"/>
                <a:ea typeface="ＭＳ Ｐゴシック" pitchFamily="34" charset="-128"/>
              </a:rPr>
              <a:t>		a) This should be the case given this method was developed to treat this disorder.</a:t>
            </a:r>
          </a:p>
          <a:p>
            <a:pPr defTabSz="457200"/>
            <a:r>
              <a:rPr lang="en-US" altLang="en-US" dirty="0">
                <a:latin typeface="Arial" pitchFamily="34" charset="0"/>
                <a:ea typeface="ＭＳ Ｐゴシック" pitchFamily="34" charset="-128"/>
              </a:rPr>
              <a:t>	ii) Treating anxiety, obesity, and eating disorders.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3) Currently cognitive and </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therapies are versatile in their applications and amenable to treating a wide variety of disorders.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therapy focuses on definable and concrete relationships between events and the emotions and reactions experienced by clients.</a:t>
            </a:r>
          </a:p>
          <a:p>
            <a:pPr defTabSz="457200"/>
            <a:r>
              <a:rPr lang="en-US" altLang="en-US" dirty="0">
                <a:latin typeface="Arial" pitchFamily="34" charset="0"/>
                <a:ea typeface="ＭＳ Ｐゴシック" pitchFamily="34" charset="-128"/>
              </a:rPr>
              <a:t>		a) This provides a solid basis from which to work.</a:t>
            </a:r>
          </a:p>
          <a:p>
            <a:pPr defTabSz="457200"/>
            <a:r>
              <a:rPr lang="en-US" altLang="en-US" dirty="0">
                <a:latin typeface="Arial" pitchFamily="34" charset="0"/>
                <a:ea typeface="ＭＳ Ｐゴシック" pitchFamily="34" charset="-128"/>
              </a:rPr>
              <a:t>	ii) The time course of cognitive therapy is also typically much shorter than psychoanalysis.</a:t>
            </a:r>
          </a:p>
          <a:p>
            <a:pPr defTabSz="457200"/>
            <a:r>
              <a:rPr lang="en-US" altLang="en-US" dirty="0">
                <a:latin typeface="Arial" pitchFamily="34" charset="0"/>
                <a:ea typeface="ＭＳ Ｐゴシック" pitchFamily="34" charset="-128"/>
              </a:rPr>
              <a:t>		a) This is helpful to people who have limited insurance coverage.</a:t>
            </a:r>
          </a:p>
          <a:p>
            <a:pPr defTabSz="457200"/>
            <a:r>
              <a:rPr lang="en-US" altLang="en-US" dirty="0">
                <a:latin typeface="Arial" pitchFamily="34" charset="0"/>
                <a:ea typeface="ＭＳ Ｐゴシック" pitchFamily="34" charset="-128"/>
              </a:rPr>
              <a:t>	iii) However, these therapies may not be effective in treating all problem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 of a given disorder.</a:t>
            </a:r>
          </a:p>
          <a:p>
            <a:pPr defTabSz="457200"/>
            <a:r>
              <a:rPr lang="en-US" altLang="en-US" dirty="0">
                <a:latin typeface="Arial" pitchFamily="34" charset="0"/>
                <a:ea typeface="ＭＳ Ｐゴシック" pitchFamily="34" charset="-128"/>
              </a:rPr>
              <a:t>		a) For example, </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therapy may be used to help those with schizophrenia cope with auditory hallucinations, but it does not eliminate them.</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3902958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b="1" dirty="0">
                <a:latin typeface="Arial" pitchFamily="34" charset="0"/>
                <a:ea typeface="ＭＳ Ｐゴシック" pitchFamily="34" charset="-128"/>
              </a:rPr>
              <a:t>Know</a:t>
            </a:r>
            <a:r>
              <a:rPr lang="en-US" altLang="en-US" dirty="0">
                <a:latin typeface="Arial" pitchFamily="34" charset="0"/>
                <a:ea typeface="ＭＳ Ｐゴシック" pitchFamily="34" charset="-128"/>
              </a:rPr>
              <a:t> the key terminology associated with biological treatments.</a:t>
            </a:r>
            <a:endParaRPr lang="en-US" altLang="en-US" sz="1000" dirty="0">
              <a:latin typeface="Arial" pitchFamily="34" charset="0"/>
              <a:ea typeface="ＭＳ Ｐゴシック" pitchFamily="34" charset="-128"/>
            </a:endParaRPr>
          </a:p>
          <a:p>
            <a:pPr lvl="1">
              <a:lnSpc>
                <a:spcPct val="80000"/>
              </a:lnSpc>
            </a:pPr>
            <a:r>
              <a:rPr lang="en-US" altLang="en-US" dirty="0">
                <a:latin typeface="Arial" pitchFamily="34" charset="0"/>
                <a:ea typeface="ＭＳ Ｐゴシック" pitchFamily="34" charset="-128"/>
              </a:rPr>
              <a:t>See the bold, italicized terms below.</a:t>
            </a:r>
            <a:endParaRPr lang="en-US" altLang="en-US" sz="1000"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b="1" dirty="0">
                <a:latin typeface="Arial" pitchFamily="34" charset="0"/>
                <a:ea typeface="ＭＳ Ｐゴシック" pitchFamily="34" charset="-128"/>
              </a:rPr>
              <a:t>Understand</a:t>
            </a:r>
            <a:r>
              <a:rPr lang="en-US" altLang="en-US" dirty="0">
                <a:latin typeface="Arial" pitchFamily="34" charset="0"/>
                <a:ea typeface="ＭＳ Ｐゴシック" pitchFamily="34" charset="-128"/>
              </a:rPr>
              <a:t> how the drugs described in this Module affect brain functioning.</a:t>
            </a:r>
            <a:endParaRPr lang="en-US" altLang="en-US" sz="1000" dirty="0">
              <a:latin typeface="Arial" pitchFamily="34" charset="0"/>
              <a:ea typeface="ＭＳ Ｐゴシック" pitchFamily="34" charset="-128"/>
            </a:endParaRPr>
          </a:p>
          <a:p>
            <a:pPr lvl="1">
              <a:lnSpc>
                <a:spcPct val="80000"/>
              </a:lnSpc>
            </a:pPr>
            <a:r>
              <a:rPr lang="en-US" altLang="en-US" dirty="0">
                <a:latin typeface="Arial" pitchFamily="34" charset="0"/>
                <a:ea typeface="ＭＳ Ｐゴシック" pitchFamily="34" charset="-128"/>
              </a:rPr>
              <a:t>Monoamine oxidase inhibitors prevent the enzyme monoamine oxidase from breaking down serotonin and norepinephrine in synapses. Selective serotonin reuptake inhibitors block the reabsorption (reuptake) of serotonin in the synapses. Tricyclic antidepressants block the reuptake of serotonin and norepinephrine.</a:t>
            </a:r>
            <a:endParaRPr lang="en-US" altLang="en-US" sz="1000"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b="1" dirty="0">
                <a:latin typeface="Arial" pitchFamily="34" charset="0"/>
                <a:ea typeface="ＭＳ Ｐゴシック" pitchFamily="34" charset="-128"/>
              </a:rPr>
              <a:t>Understand</a:t>
            </a:r>
            <a:r>
              <a:rPr lang="en-US" altLang="en-US" dirty="0">
                <a:latin typeface="Arial" pitchFamily="34" charset="0"/>
                <a:ea typeface="ＭＳ Ｐゴシック" pitchFamily="34" charset="-128"/>
              </a:rPr>
              <a:t> the other major medical approaches to therapy.</a:t>
            </a:r>
            <a:endParaRPr lang="en-US" altLang="en-US" sz="1000" dirty="0">
              <a:latin typeface="Arial" pitchFamily="34" charset="0"/>
              <a:ea typeface="ＭＳ Ｐゴシック" pitchFamily="34" charset="-128"/>
            </a:endParaRPr>
          </a:p>
          <a:p>
            <a:pPr lvl="1">
              <a:lnSpc>
                <a:spcPct val="80000"/>
              </a:lnSpc>
            </a:pPr>
            <a:r>
              <a:rPr lang="en-US" altLang="en-US" dirty="0">
                <a:latin typeface="Arial" pitchFamily="34" charset="0"/>
                <a:ea typeface="ＭＳ Ｐゴシック" pitchFamily="34" charset="-128"/>
              </a:rPr>
              <a:t>Other therapies available for treating mental illness include electroconvulsive therapy, </a:t>
            </a:r>
            <a:r>
              <a:rPr lang="en-US" altLang="en-US" dirty="0" err="1">
                <a:latin typeface="Arial" pitchFamily="34" charset="0"/>
                <a:ea typeface="ＭＳ Ｐゴシック" pitchFamily="34" charset="-128"/>
              </a:rPr>
              <a:t>transcranial</a:t>
            </a:r>
            <a:r>
              <a:rPr lang="en-US" altLang="en-US" dirty="0">
                <a:latin typeface="Arial" pitchFamily="34" charset="0"/>
                <a:ea typeface="ＭＳ Ｐゴシック" pitchFamily="34" charset="-128"/>
              </a:rPr>
              <a:t> magnetic stimulation, deep brain stimulation, and focal lesions. In some cases, particularly ECT, researchers are still unsure about which aspect of the treatment produces the therapeutic results. Stimulation techniques increase the brain activity in targeted areas. whereas lesions prevent the activity in others. By targeting the areas responsible for specific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 thoughts, or emotions, treatments can have dramatic effects on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a:t>
            </a:r>
            <a:endParaRPr lang="en-US" altLang="en-US" sz="1000"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b="1" dirty="0">
                <a:latin typeface="Arial" pitchFamily="34" charset="0"/>
                <a:ea typeface="ＭＳ Ｐゴシック" pitchFamily="34" charset="-128"/>
              </a:rPr>
              <a:t>Apply</a:t>
            </a:r>
            <a:r>
              <a:rPr lang="en-US" altLang="en-US" dirty="0">
                <a:latin typeface="Arial" pitchFamily="34" charset="0"/>
                <a:ea typeface="ＭＳ Ｐゴシック" pitchFamily="34" charset="-128"/>
              </a:rPr>
              <a:t> your knowledge of drug therapies to different psychological conditions.</a:t>
            </a:r>
            <a:endParaRPr lang="en-US" altLang="en-US" sz="1000" dirty="0">
              <a:latin typeface="Arial" pitchFamily="34" charset="0"/>
              <a:ea typeface="ＭＳ Ｐゴシック" pitchFamily="34" charset="-128"/>
            </a:endParaRPr>
          </a:p>
          <a:p>
            <a:pPr lvl="1">
              <a:lnSpc>
                <a:spcPct val="80000"/>
              </a:lnSpc>
            </a:pPr>
            <a:r>
              <a:rPr lang="en-US" altLang="en-US" dirty="0">
                <a:latin typeface="Arial" pitchFamily="34" charset="0"/>
                <a:ea typeface="ＭＳ Ｐゴシック" pitchFamily="34" charset="-128"/>
              </a:rPr>
              <a:t>Students should be able to match a list of drugs with the conditions they are typically prescribed to treat.</a:t>
            </a:r>
            <a:endParaRPr lang="en-US" altLang="en-US" sz="1000"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b="1" dirty="0">
                <a:latin typeface="Arial" pitchFamily="34" charset="0"/>
                <a:ea typeface="ＭＳ Ｐゴシック" pitchFamily="34" charset="-128"/>
              </a:rPr>
              <a:t>Analyze</a:t>
            </a:r>
            <a:r>
              <a:rPr lang="en-US" altLang="en-US" dirty="0">
                <a:latin typeface="Arial" pitchFamily="34" charset="0"/>
                <a:ea typeface="ＭＳ Ｐゴシック" pitchFamily="34" charset="-128"/>
              </a:rPr>
              <a:t> whether MDMA (Ecstasy) is an effective treatment for posttraumatic stress disorder (PTSD).</a:t>
            </a:r>
            <a:endParaRPr lang="en-US" altLang="en-US" sz="1000" dirty="0">
              <a:latin typeface="Arial" pitchFamily="34" charset="0"/>
              <a:ea typeface="ＭＳ Ｐゴシック" pitchFamily="34" charset="-128"/>
            </a:endParaRPr>
          </a:p>
          <a:p>
            <a:pPr marL="457200" marR="0" lvl="1" indent="0" algn="l" defTabSz="914400" rtl="0" eaLnBrk="1" fontAlgn="auto" latinLnBrk="0" hangingPunct="1">
              <a:lnSpc>
                <a:spcPct val="80000"/>
              </a:lnSpc>
              <a:spcBef>
                <a:spcPts val="0"/>
              </a:spcBef>
              <a:spcAft>
                <a:spcPts val="0"/>
              </a:spcAft>
              <a:buClrTx/>
              <a:buSzTx/>
              <a:buFontTx/>
              <a:buNone/>
              <a:tabLst/>
              <a:defRPr/>
            </a:pPr>
            <a:r>
              <a:rPr lang="en-CA" sz="1200" kern="1200" dirty="0">
                <a:solidFill>
                  <a:schemeClr val="tx1"/>
                </a:solidFill>
                <a:effectLst/>
                <a:latin typeface="+mn-lt"/>
                <a:ea typeface="+mn-ea"/>
                <a:cs typeface="+mn-cs"/>
              </a:rPr>
              <a:t>Research into the effects of MDMA suggests it may be an effective treatment for many people experiencing PTSD. MDMA influences the release of serotonin and promotes an increased desire for social contact that makes many patients more open to talk-based treatment, as they feel more at ease with their therapist. T</a:t>
            </a:r>
            <a:r>
              <a:rPr lang="en-CA" sz="1200" i="0" kern="1200" dirty="0">
                <a:solidFill>
                  <a:schemeClr val="tx1"/>
                </a:solidFill>
                <a:effectLst/>
                <a:latin typeface="+mn-lt"/>
                <a:ea typeface="+mn-ea"/>
                <a:cs typeface="+mn-cs"/>
              </a:rPr>
              <a:t>he combination of MDMA and talk-based therapy seems to help patients who are experiencing this </a:t>
            </a:r>
            <a:r>
              <a:rPr lang="en-CA" sz="1200" i="0" kern="1200" dirty="0" err="1">
                <a:solidFill>
                  <a:schemeClr val="tx1"/>
                </a:solidFill>
                <a:effectLst/>
                <a:latin typeface="+mn-lt"/>
                <a:ea typeface="+mn-ea"/>
                <a:cs typeface="+mn-cs"/>
              </a:rPr>
              <a:t>devasting</a:t>
            </a:r>
            <a:r>
              <a:rPr lang="en-CA" sz="1200" i="0" kern="1200" dirty="0">
                <a:solidFill>
                  <a:schemeClr val="tx1"/>
                </a:solidFill>
                <a:effectLst/>
                <a:latin typeface="+mn-lt"/>
                <a:ea typeface="+mn-ea"/>
                <a:cs typeface="+mn-cs"/>
              </a:rPr>
              <a:t> psychological disorder. </a:t>
            </a:r>
            <a:endParaRPr lang="en-CA" i="0"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269939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Many mental health problems are caused in part by malfunctioning processes of the nervous system.</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Therefore, many treatments target brain chemistry in an attempt to correct the problems.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err="1">
                <a:latin typeface="Arial" pitchFamily="34" charset="0"/>
                <a:ea typeface="ＭＳ Ｐゴシック" pitchFamily="34" charset="-128"/>
              </a:rPr>
              <a:t>Psychopharmacotherapy</a:t>
            </a:r>
            <a:r>
              <a:rPr lang="en-US" altLang="en-US" sz="1200" b="1" i="1" dirty="0">
                <a:latin typeface="Arial" pitchFamily="34" charset="0"/>
                <a:ea typeface="ＭＳ Ｐゴシック" pitchFamily="34" charset="-128"/>
              </a:rPr>
              <a:t> (p. 627)</a:t>
            </a:r>
            <a:r>
              <a:rPr lang="en-US" altLang="en-US" sz="1200" i="1" dirty="0">
                <a:latin typeface="Arial" pitchFamily="34" charset="0"/>
                <a:ea typeface="ＭＳ Ｐゴシック" pitchFamily="34" charset="-128"/>
              </a:rPr>
              <a:t> refers to the use of drugs to manage or reduce clients’ symptoms.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u="sng" dirty="0">
                <a:latin typeface="Arial" pitchFamily="34" charset="0"/>
                <a:ea typeface="ＭＳ Ｐゴシック" pitchFamily="34" charset="-128"/>
              </a:rPr>
              <a:t>Drug Treatments</a:t>
            </a:r>
            <a:endParaRPr lang="en-US" altLang="en-US" sz="1200" u="sng"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Psychotropic drugs (p. 628)</a:t>
            </a:r>
            <a:r>
              <a:rPr lang="en-US" altLang="en-US" sz="1200" i="1" dirty="0">
                <a:latin typeface="Arial" pitchFamily="34" charset="0"/>
                <a:ea typeface="ＭＳ Ｐゴシック" pitchFamily="34" charset="-128"/>
              </a:rPr>
              <a:t> are medications designed to alter psychological functioning.</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1) Original drug treatments were limited to the very severe cases in institutional and clinical settings.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Now they are used for relatively mild psychological problems.</a:t>
            </a:r>
          </a:p>
          <a:p>
            <a:pPr defTabSz="457200">
              <a:lnSpc>
                <a:spcPct val="80000"/>
              </a:lnSpc>
            </a:pPr>
            <a:r>
              <a:rPr lang="en-US" altLang="en-US" sz="1200" dirty="0">
                <a:latin typeface="Arial" pitchFamily="34" charset="0"/>
                <a:ea typeface="ＭＳ Ｐゴシック" pitchFamily="34" charset="-128"/>
              </a:rPr>
              <a:t>		a) This has made certain psychotropic drugs, such as those used to treat depression, among the most prescribed forms of medicine.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Although psychotropic drugs have been developed to take many different courses of action, all cross the blood-brain barrier (Figure 16.6).</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Blood-brain barrier (p. 628)</a:t>
            </a:r>
            <a:r>
              <a:rPr lang="en-US" altLang="en-US" sz="1200" i="1" dirty="0">
                <a:latin typeface="Arial" pitchFamily="34" charset="0"/>
                <a:ea typeface="ＭＳ Ｐゴシック" pitchFamily="34" charset="-128"/>
              </a:rPr>
              <a:t> is a network of tightly packed cells that only allow specific types of substances to move from the bloodstream to the brain in order to protect delicate brain cells against harmful infections and other substances</a:t>
            </a:r>
            <a:r>
              <a:rPr lang="en-US" altLang="en-US" sz="1200" dirty="0">
                <a:latin typeface="Arial" pitchFamily="34" charset="0"/>
                <a:ea typeface="ＭＳ Ｐゴシック" pitchFamily="34" charset="-128"/>
              </a:rPr>
              <a:t>.</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barrier is an adaptation we have to protect our delicate brain cells against harmful infections and other substances.</a:t>
            </a:r>
          </a:p>
          <a:p>
            <a:pPr defTabSz="457200">
              <a:lnSpc>
                <a:spcPct val="80000"/>
              </a:lnSpc>
            </a:pPr>
            <a:r>
              <a:rPr lang="en-US" altLang="en-US" sz="1200" dirty="0">
                <a:latin typeface="Arial" pitchFamily="34" charset="0"/>
                <a:ea typeface="ＭＳ Ｐゴシック" pitchFamily="34" charset="-128"/>
              </a:rPr>
              <a:t>		a) Psychotropic drugs cross this barrier in order to affect neurotransmitters.</a:t>
            </a:r>
          </a:p>
          <a:p>
            <a:pPr defTabSz="457200">
              <a:lnSpc>
                <a:spcPct val="80000"/>
              </a:lnSpc>
            </a:pPr>
            <a:endParaRPr lang="en-US" sz="1200" dirty="0">
              <a:latin typeface="Arial" pitchFamily="34" charset="0"/>
              <a:ea typeface="ＭＳ Ｐゴシック" pitchFamily="34" charset="-128"/>
            </a:endParaRPr>
          </a:p>
          <a:p>
            <a:r>
              <a:rPr lang="en-US" sz="1200" b="0" kern="1200" dirty="0">
                <a:solidFill>
                  <a:schemeClr val="tx1"/>
                </a:solidFill>
                <a:effectLst/>
                <a:latin typeface="+mn-lt"/>
                <a:ea typeface="+mn-ea"/>
                <a:cs typeface="+mn-cs"/>
              </a:rPr>
              <a:t>Long Description: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details of the diagram are as follows: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diagram shows the blood capillary between the skull and brain connected with arachnoid matter.</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cross-section of the capillary shows the psychotropic drugs, represented in blues, along with the blood cells.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tightly packed walls of the capillary hold the blood brain barrier, protecting the brain from infections. </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11055957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7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Antidepressant drugs (p. 628)</a:t>
            </a:r>
            <a:r>
              <a:rPr lang="en-US" altLang="en-US" sz="1200" i="1" dirty="0">
                <a:latin typeface="Arial" pitchFamily="34" charset="0"/>
                <a:ea typeface="ＭＳ Ｐゴシック" pitchFamily="34" charset="-128"/>
              </a:rPr>
              <a:t> are mediations designed to reduce symptoms of depression.</a:t>
            </a:r>
            <a:endParaRPr lang="en-US" altLang="en-US" sz="1200" dirty="0">
              <a:latin typeface="Arial" pitchFamily="34" charset="0"/>
              <a:ea typeface="ＭＳ Ｐゴシック" pitchFamily="34" charset="-128"/>
            </a:endParaRPr>
          </a:p>
          <a:p>
            <a:pPr defTabSz="457200">
              <a:lnSpc>
                <a:spcPct val="70000"/>
              </a:lnSpc>
            </a:pPr>
            <a:r>
              <a:rPr lang="en-US" altLang="en-US" sz="1200" dirty="0">
                <a:latin typeface="Arial" pitchFamily="34" charset="0"/>
                <a:ea typeface="ＭＳ Ｐゴシック" pitchFamily="34" charset="-128"/>
              </a:rPr>
              <a:t> </a:t>
            </a:r>
          </a:p>
          <a:p>
            <a:pPr defTabSz="457200">
              <a:lnSpc>
                <a:spcPct val="70000"/>
              </a:lnSpc>
            </a:pPr>
            <a:r>
              <a:rPr lang="en-US" altLang="en-US" sz="1200" dirty="0">
                <a:latin typeface="Arial" pitchFamily="34" charset="0"/>
                <a:ea typeface="ＭＳ Ｐゴシック" pitchFamily="34" charset="-128"/>
              </a:rPr>
              <a:t>1) In general, antidepressant drugs target areas of the brain that, when functioning normally, are rich in monoamine neurotransmitters—serotonin, norepinephrine, and dopamine.</a:t>
            </a:r>
          </a:p>
          <a:p>
            <a:pPr defTabSz="457200">
              <a:lnSpc>
                <a:spcPct val="7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With multiple neurotransmitters involved, antidepressants come in several varieties, each with its own way of altering brain chemistry (Figure 16.7).</a:t>
            </a:r>
          </a:p>
          <a:p>
            <a:pPr defTabSz="457200">
              <a:lnSpc>
                <a:spcPct val="70000"/>
              </a:lnSpc>
            </a:pPr>
            <a:r>
              <a:rPr lang="en-US" altLang="en-US" sz="1200" dirty="0">
                <a:latin typeface="Arial" pitchFamily="34" charset="0"/>
                <a:ea typeface="ＭＳ Ｐゴシック" pitchFamily="34" charset="-128"/>
              </a:rPr>
              <a:t> </a:t>
            </a:r>
          </a:p>
          <a:p>
            <a:pPr marL="0" marR="0" lvl="0" indent="0" algn="l" defTabSz="457200" rtl="0" eaLnBrk="1" fontAlgn="auto" latinLnBrk="0" hangingPunct="1">
              <a:lnSpc>
                <a:spcPct val="70000"/>
              </a:lnSpc>
              <a:spcBef>
                <a:spcPts val="0"/>
              </a:spcBef>
              <a:spcAft>
                <a:spcPts val="0"/>
              </a:spcAft>
              <a:buClrTx/>
              <a:buSzTx/>
              <a:buFontTx/>
              <a:buNone/>
              <a:tabLst/>
              <a:defRPr/>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Monoamine oxidase inhibitors (MAOIs) (p. 628)</a:t>
            </a:r>
            <a:r>
              <a:rPr lang="en-US" altLang="en-US" sz="1200" i="1" dirty="0">
                <a:latin typeface="Arial" pitchFamily="34" charset="0"/>
                <a:ea typeface="ＭＳ Ｐゴシック" pitchFamily="34" charset="-128"/>
              </a:rPr>
              <a:t> are antidepressants that</a:t>
            </a:r>
            <a:r>
              <a:rPr lang="en-CA" sz="1200" i="1" kern="1200" dirty="0">
                <a:solidFill>
                  <a:schemeClr val="tx1"/>
                </a:solidFill>
                <a:effectLst/>
                <a:latin typeface="+mn-lt"/>
                <a:ea typeface="+mn-ea"/>
                <a:cs typeface="+mn-cs"/>
              </a:rPr>
              <a:t> work by deactivating monoamine oxidase (MAO), an enzyme that breaks down serotonin, dopamine, and norepinephrine at the synaptic clefts of nerve cells</a:t>
            </a:r>
            <a:r>
              <a:rPr lang="en-US" altLang="en-US" sz="1200" i="1" dirty="0">
                <a:latin typeface="Arial" pitchFamily="34" charset="0"/>
                <a:ea typeface="ＭＳ Ｐゴシック" pitchFamily="34" charset="-128"/>
              </a:rPr>
              <a:t>.</a:t>
            </a:r>
            <a:endParaRPr lang="en-US" altLang="en-US" sz="1200" dirty="0">
              <a:latin typeface="Arial" pitchFamily="34" charset="0"/>
              <a:ea typeface="ＭＳ Ｐゴシック" pitchFamily="34" charset="-128"/>
            </a:endParaRPr>
          </a:p>
          <a:p>
            <a:pPr defTabSz="457200">
              <a:lnSpc>
                <a:spcPct val="70000"/>
              </a:lnSpc>
            </a:pPr>
            <a:r>
              <a:rPr lang="en-US" altLang="en-US" sz="1200" dirty="0">
                <a:latin typeface="Arial" pitchFamily="34" charset="0"/>
                <a:ea typeface="ＭＳ Ｐゴシック" pitchFamily="34" charset="-128"/>
              </a:rPr>
              <a:t> </a:t>
            </a:r>
          </a:p>
          <a:p>
            <a:pPr defTabSz="457200">
              <a:lnSpc>
                <a:spcPct val="70000"/>
              </a:lnSpc>
            </a:pPr>
            <a:r>
              <a:rPr lang="en-US" altLang="en-US" sz="1200" dirty="0">
                <a:latin typeface="Arial" pitchFamily="34" charset="0"/>
                <a:ea typeface="ＭＳ Ｐゴシック" pitchFamily="34" charset="-128"/>
              </a:rPr>
              <a:t>2) When the MAO enzyme is inhibited, fewer dopamine, serotonin and norepinephrine neurotransmitters are metabolized, which in turn leaves more of them available at the synapses.</a:t>
            </a:r>
          </a:p>
          <a:p>
            <a:pPr defTabSz="457200">
              <a:lnSpc>
                <a:spcPct val="7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However, MAOIs are used less frequently in part because they can have dangerous interactions with fermented foods (e.g., aged chesses and alcoholic beverages) and other medications.</a:t>
            </a:r>
          </a:p>
          <a:p>
            <a:pPr defTabSz="457200">
              <a:lnSpc>
                <a:spcPct val="70000"/>
              </a:lnSpc>
            </a:pPr>
            <a:r>
              <a:rPr lang="en-US" altLang="en-US" sz="1200" dirty="0">
                <a:latin typeface="Arial" pitchFamily="34" charset="0"/>
                <a:ea typeface="ＭＳ Ｐゴシック" pitchFamily="34" charset="-128"/>
              </a:rPr>
              <a:t> </a:t>
            </a:r>
          </a:p>
          <a:p>
            <a:pPr defTabSz="457200">
              <a:lnSpc>
                <a:spcPct val="7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Tricyclic antidepressants (p. 628)</a:t>
            </a:r>
            <a:r>
              <a:rPr lang="en-US" altLang="en-US" sz="1200" i="1" dirty="0">
                <a:latin typeface="Arial" pitchFamily="34" charset="0"/>
                <a:ea typeface="ＭＳ Ｐゴシック" pitchFamily="34" charset="-128"/>
              </a:rPr>
              <a:t> were among the earliest types of antidepressants on the market and are prescribed to block the reuptake of serotonin and norepinephrine.</a:t>
            </a:r>
            <a:endParaRPr lang="en-US" altLang="en-US" sz="1200" dirty="0">
              <a:latin typeface="Arial" pitchFamily="34" charset="0"/>
              <a:ea typeface="ＭＳ Ｐゴシック" pitchFamily="34" charset="-128"/>
            </a:endParaRPr>
          </a:p>
          <a:p>
            <a:pPr defTabSz="457200">
              <a:lnSpc>
                <a:spcPct val="70000"/>
              </a:lnSpc>
            </a:pPr>
            <a:r>
              <a:rPr lang="en-US" altLang="en-US" sz="1200" dirty="0">
                <a:latin typeface="Arial" pitchFamily="34" charset="0"/>
                <a:ea typeface="ＭＳ Ｐゴシック" pitchFamily="34" charset="-128"/>
              </a:rPr>
              <a:t> </a:t>
            </a:r>
          </a:p>
          <a:p>
            <a:pPr defTabSz="457200">
              <a:lnSpc>
                <a:spcPct val="70000"/>
              </a:lnSpc>
            </a:pPr>
            <a:r>
              <a:rPr lang="en-US" altLang="en-US" sz="1200" dirty="0">
                <a:latin typeface="Arial" pitchFamily="34" charset="0"/>
                <a:ea typeface="ＭＳ Ｐゴシック" pitchFamily="34" charset="-128"/>
              </a:rPr>
              <a:t>3) Tricyclic antidepressants work much like MAOIs and also have many undesirable side effects.</a:t>
            </a:r>
          </a:p>
          <a:p>
            <a:pPr defTabSz="457200">
              <a:lnSpc>
                <a:spcPct val="7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Therefore, newer drugs with similar effects but fewer side-effects have been developed.</a:t>
            </a:r>
          </a:p>
          <a:p>
            <a:pPr defTabSz="457200">
              <a:lnSpc>
                <a:spcPct val="70000"/>
              </a:lnSpc>
            </a:pPr>
            <a:r>
              <a:rPr lang="en-US" altLang="en-US" sz="1200" dirty="0">
                <a:latin typeface="Arial" pitchFamily="34" charset="0"/>
                <a:ea typeface="ＭＳ Ｐゴシック" pitchFamily="34" charset="-128"/>
              </a:rPr>
              <a:t> </a:t>
            </a:r>
          </a:p>
          <a:p>
            <a:pPr defTabSz="457200">
              <a:lnSpc>
                <a:spcPct val="7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Selective serotonin reuptake inhibitors (SSRIs) (p. 628)</a:t>
            </a:r>
            <a:r>
              <a:rPr lang="en-US" altLang="en-US" sz="1200" i="1" dirty="0">
                <a:latin typeface="Arial" pitchFamily="34" charset="0"/>
                <a:ea typeface="ＭＳ Ｐゴシック" pitchFamily="34" charset="-128"/>
              </a:rPr>
              <a:t> are a class of antidepressant drugs that block the reuptake of serotonin.</a:t>
            </a:r>
            <a:endParaRPr lang="en-US" altLang="en-US" sz="1200" dirty="0">
              <a:latin typeface="Arial" pitchFamily="34" charset="0"/>
              <a:ea typeface="ＭＳ Ｐゴシック" pitchFamily="34" charset="-128"/>
            </a:endParaRPr>
          </a:p>
          <a:p>
            <a:pPr defTabSz="457200">
              <a:lnSpc>
                <a:spcPct val="70000"/>
              </a:lnSpc>
            </a:pPr>
            <a:r>
              <a:rPr lang="en-US" altLang="en-US" sz="1200" dirty="0">
                <a:latin typeface="Arial" pitchFamily="34" charset="0"/>
                <a:ea typeface="ＭＳ Ｐゴシック" pitchFamily="34" charset="-128"/>
              </a:rPr>
              <a:t> </a:t>
            </a:r>
          </a:p>
          <a:p>
            <a:pPr defTabSz="457200">
              <a:lnSpc>
                <a:spcPct val="70000"/>
              </a:lnSpc>
            </a:pPr>
            <a:r>
              <a:rPr lang="en-US" altLang="en-US" sz="1200" dirty="0">
                <a:latin typeface="Arial" pitchFamily="34" charset="0"/>
                <a:ea typeface="ＭＳ Ｐゴシック" pitchFamily="34" charset="-128"/>
              </a:rPr>
              <a:t>4) SSRIs include Prozac, Zoloft, and Paxil.</a:t>
            </a:r>
          </a:p>
          <a:p>
            <a:pPr defTabSz="457200">
              <a:lnSpc>
                <a:spcPct val="7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Prozac appeared on the market in 1987 and since has been among the most commonly used.</a:t>
            </a:r>
          </a:p>
          <a:p>
            <a:pPr defTabSz="457200">
              <a:lnSpc>
                <a:spcPct val="70000"/>
              </a:lnSpc>
            </a:pPr>
            <a:r>
              <a:rPr lang="en-US" altLang="en-US" sz="1200" dirty="0">
                <a:latin typeface="Arial" pitchFamily="34" charset="0"/>
                <a:ea typeface="ＭＳ Ｐゴシック" pitchFamily="34" charset="-128"/>
              </a:rPr>
              <a:t>	ii) SSRI side effects, which include loss of sexual interest and function, are less numerous and less severe than the adverse reactions associated with other antidepressants on the market.</a:t>
            </a:r>
          </a:p>
          <a:p>
            <a:pPr defTabSz="457200">
              <a:lnSpc>
                <a:spcPct val="70000"/>
              </a:lnSpc>
            </a:pPr>
            <a:r>
              <a:rPr lang="en-US" altLang="en-US" sz="1200" dirty="0">
                <a:latin typeface="Arial" pitchFamily="34" charset="0"/>
                <a:ea typeface="ＭＳ Ｐゴシック" pitchFamily="34" charset="-128"/>
              </a:rPr>
              <a:t> </a:t>
            </a:r>
          </a:p>
          <a:p>
            <a:pPr defTabSz="457200">
              <a:lnSpc>
                <a:spcPct val="70000"/>
              </a:lnSpc>
            </a:pPr>
            <a:r>
              <a:rPr lang="en-US" altLang="en-US" sz="1200" dirty="0">
                <a:latin typeface="Arial" pitchFamily="34" charset="0"/>
                <a:ea typeface="ＭＳ Ｐゴシック" pitchFamily="34" charset="-128"/>
              </a:rPr>
              <a:t>5) SSRIs may do more than just block the reuptake of serotonin.</a:t>
            </a:r>
          </a:p>
          <a:p>
            <a:pPr defTabSz="457200">
              <a:lnSpc>
                <a:spcPct val="7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Recent research has connected reduced hippocampal volume to depression.</a:t>
            </a:r>
          </a:p>
          <a:p>
            <a:pPr defTabSz="457200">
              <a:lnSpc>
                <a:spcPct val="70000"/>
              </a:lnSpc>
            </a:pPr>
            <a:r>
              <a:rPr lang="en-US" altLang="en-US" sz="1200" dirty="0">
                <a:latin typeface="Arial" pitchFamily="34" charset="0"/>
                <a:ea typeface="ＭＳ Ｐゴシック" pitchFamily="34" charset="-128"/>
              </a:rPr>
              <a:t>	ii) SSRIs have been shown to lead to </a:t>
            </a:r>
            <a:r>
              <a:rPr lang="en-US" altLang="en-US" sz="1200" i="1" dirty="0">
                <a:latin typeface="Arial" pitchFamily="34" charset="0"/>
                <a:ea typeface="ＭＳ Ｐゴシック" pitchFamily="34" charset="-128"/>
              </a:rPr>
              <a:t>neurogenesis</a:t>
            </a:r>
            <a:r>
              <a:rPr lang="en-US" altLang="en-US" sz="1200" dirty="0">
                <a:latin typeface="Arial" pitchFamily="34" charset="0"/>
                <a:ea typeface="ＭＳ Ｐゴシック" pitchFamily="34" charset="-128"/>
              </a:rPr>
              <a:t>—the growth of brand-new neurons—in precisely this part of the brain.</a:t>
            </a:r>
          </a:p>
          <a:p>
            <a:pPr defTabSz="457200">
              <a:lnSpc>
                <a:spcPct val="70000"/>
              </a:lnSpc>
            </a:pPr>
            <a:r>
              <a:rPr lang="en-US" altLang="en-US" sz="1200" dirty="0">
                <a:latin typeface="Arial" pitchFamily="34" charset="0"/>
                <a:ea typeface="ＭＳ Ｐゴシック" pitchFamily="34" charset="-128"/>
              </a:rPr>
              <a:t>		a) Researchers have hypothesized that once the drugs accomplish this renewal—a process that may take weeks—cognition and emotion resume normal functioning.</a:t>
            </a:r>
          </a:p>
          <a:p>
            <a:pPr defTabSz="457200">
              <a:lnSpc>
                <a:spcPct val="70000"/>
              </a:lnSpc>
            </a:pPr>
            <a:r>
              <a:rPr lang="en-US" altLang="en-US" sz="1200" dirty="0">
                <a:latin typeface="Arial" pitchFamily="34" charset="0"/>
                <a:ea typeface="ＭＳ Ｐゴシック" pitchFamily="34" charset="-128"/>
              </a:rPr>
              <a:t>		b) This may explain why the effects of antidepressants can take a relatively long time.</a:t>
            </a:r>
          </a:p>
          <a:p>
            <a:pPr defTabSz="457200">
              <a:lnSpc>
                <a:spcPct val="7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6) </a:t>
            </a:r>
            <a:r>
              <a:rPr lang="en-US" altLang="en-US" dirty="0">
                <a:latin typeface="Arial" pitchFamily="34" charset="0"/>
                <a:ea typeface="ＭＳ Ｐゴシック" pitchFamily="34" charset="-128"/>
              </a:rPr>
              <a:t>St. John’s </a:t>
            </a:r>
            <a:r>
              <a:rPr lang="en-US" altLang="en-US" dirty="0" err="1">
                <a:latin typeface="Arial" pitchFamily="34" charset="0"/>
                <a:ea typeface="ＭＳ Ｐゴシック" pitchFamily="34" charset="-128"/>
              </a:rPr>
              <a:t>wort</a:t>
            </a: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Hypericum</a:t>
            </a: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perforatum</a:t>
            </a:r>
            <a:r>
              <a:rPr lang="en-US" altLang="en-US" dirty="0">
                <a:latin typeface="Arial" pitchFamily="34" charset="0"/>
                <a:ea typeface="ＭＳ Ｐゴシック" pitchFamily="34" charset="-128"/>
              </a:rPr>
              <a:t>) is an herbal remedy available in many health food stores and pharmacies. It has a long history of use as a treatment for various conditions. It is widely used as a mood enhancer.</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St. John’s </a:t>
            </a:r>
            <a:r>
              <a:rPr lang="en-US" altLang="en-US" dirty="0" err="1">
                <a:latin typeface="Arial" pitchFamily="34" charset="0"/>
                <a:ea typeface="ＭＳ Ｐゴシック" pitchFamily="34" charset="-128"/>
              </a:rPr>
              <a:t>wort</a:t>
            </a:r>
            <a:r>
              <a:rPr lang="en-US" altLang="en-US" dirty="0">
                <a:latin typeface="Arial" pitchFamily="34" charset="0"/>
                <a:ea typeface="ＭＳ Ｐゴシック" pitchFamily="34" charset="-128"/>
              </a:rPr>
              <a:t> appears to influence several of the neurotransmitter systems that are altered by traditional antidepressant medications, including serotonin. However, its most prominent affect appears to be on the levels of epinephrine, a chemical associated with emotional arousal and stress responses. Several studies have shown that St. John’s </a:t>
            </a:r>
            <a:r>
              <a:rPr lang="en-US" altLang="en-US" dirty="0" err="1">
                <a:latin typeface="Arial" pitchFamily="34" charset="0"/>
                <a:ea typeface="ＭＳ Ｐゴシック" pitchFamily="34" charset="-128"/>
              </a:rPr>
              <a:t>wort</a:t>
            </a:r>
            <a:r>
              <a:rPr lang="en-US" altLang="en-US" dirty="0">
                <a:latin typeface="Arial" pitchFamily="34" charset="0"/>
                <a:ea typeface="ＭＳ Ｐゴシック" pitchFamily="34" charset="-128"/>
              </a:rPr>
              <a:t> causes epinephrine receptors to </a:t>
            </a:r>
            <a:r>
              <a:rPr lang="en-US" altLang="en-US" i="1" dirty="0">
                <a:latin typeface="Arial" pitchFamily="34" charset="0"/>
                <a:ea typeface="ＭＳ Ｐゴシック" pitchFamily="34" charset="-128"/>
              </a:rPr>
              <a:t>down-regulate</a:t>
            </a:r>
            <a:r>
              <a:rPr lang="en-US" altLang="en-US" dirty="0">
                <a:latin typeface="Arial" pitchFamily="34" charset="0"/>
                <a:ea typeface="ＭＳ Ｐゴシック" pitchFamily="34" charset="-128"/>
              </a:rPr>
              <a:t> (move further away from the synapse). This reduces the impact that epinephrine has on the nervous system. St. John’s </a:t>
            </a:r>
            <a:r>
              <a:rPr lang="en-US" altLang="en-US" dirty="0" err="1">
                <a:latin typeface="Arial" pitchFamily="34" charset="0"/>
                <a:ea typeface="ＭＳ Ｐゴシック" pitchFamily="34" charset="-128"/>
              </a:rPr>
              <a:t>wort</a:t>
            </a:r>
            <a:r>
              <a:rPr lang="en-US" altLang="en-US" dirty="0">
                <a:latin typeface="Arial" pitchFamily="34" charset="0"/>
                <a:ea typeface="ＭＳ Ｐゴシック" pitchFamily="34" charset="-128"/>
              </a:rPr>
              <a:t> also inhibits the release of glutamate, the brain’s primary excitatory neurotransmitter.</a:t>
            </a:r>
          </a:p>
          <a:p>
            <a:pPr defTabSz="457200">
              <a:lnSpc>
                <a:spcPct val="90000"/>
              </a:lnSpc>
            </a:pPr>
            <a:r>
              <a:rPr lang="en-US" altLang="en-US" dirty="0">
                <a:latin typeface="Arial" pitchFamily="34" charset="0"/>
                <a:ea typeface="ＭＳ Ｐゴシック" pitchFamily="34" charset="-128"/>
              </a:rPr>
              <a:t>	ii) </a:t>
            </a:r>
            <a:r>
              <a:rPr lang="en-CA" sz="1200" kern="1200" dirty="0">
                <a:solidFill>
                  <a:schemeClr val="tx1"/>
                </a:solidFill>
                <a:effectLst/>
                <a:latin typeface="+mn-lt"/>
                <a:ea typeface="+mn-ea"/>
                <a:cs typeface="+mn-cs"/>
              </a:rPr>
              <a:t>Clinical studies of St. John’s </a:t>
            </a:r>
            <a:r>
              <a:rPr lang="en-CA" sz="1200" kern="1200" dirty="0" err="1">
                <a:solidFill>
                  <a:schemeClr val="tx1"/>
                </a:solidFill>
                <a:effectLst/>
                <a:latin typeface="+mn-lt"/>
                <a:ea typeface="+mn-ea"/>
                <a:cs typeface="+mn-cs"/>
              </a:rPr>
              <a:t>wort</a:t>
            </a:r>
            <a:r>
              <a:rPr lang="en-CA" sz="1200" kern="1200" dirty="0">
                <a:solidFill>
                  <a:schemeClr val="tx1"/>
                </a:solidFill>
                <a:effectLst/>
                <a:latin typeface="+mn-lt"/>
                <a:ea typeface="+mn-ea"/>
                <a:cs typeface="+mn-cs"/>
              </a:rPr>
              <a:t> suggest that this herbal medicine can have positive effects. A recent meta-analysis of 35 experiments involving 6993 patients found that St. John’s </a:t>
            </a:r>
            <a:r>
              <a:rPr lang="en-CA" sz="1200" kern="1200" dirty="0" err="1">
                <a:solidFill>
                  <a:schemeClr val="tx1"/>
                </a:solidFill>
                <a:effectLst/>
                <a:latin typeface="+mn-lt"/>
                <a:ea typeface="+mn-ea"/>
                <a:cs typeface="+mn-cs"/>
              </a:rPr>
              <a:t>wort</a:t>
            </a:r>
            <a:r>
              <a:rPr lang="en-CA" sz="1200" kern="1200" dirty="0">
                <a:solidFill>
                  <a:schemeClr val="tx1"/>
                </a:solidFill>
                <a:effectLst/>
                <a:latin typeface="+mn-lt"/>
                <a:ea typeface="+mn-ea"/>
                <a:cs typeface="+mn-cs"/>
              </a:rPr>
              <a:t> led to reduced levels of depression when compared to placebos. Importantly, it was just as effective as traditional antidepressants, but with fewer side effects (</a:t>
            </a:r>
            <a:r>
              <a:rPr lang="en-CA" sz="1200" kern="1200" dirty="0" err="1">
                <a:solidFill>
                  <a:schemeClr val="tx1"/>
                </a:solidFill>
                <a:effectLst/>
                <a:latin typeface="+mn-lt"/>
                <a:ea typeface="+mn-ea"/>
                <a:cs typeface="+mn-cs"/>
              </a:rPr>
              <a:t>Apaydin</a:t>
            </a:r>
            <a:r>
              <a:rPr lang="en-CA" sz="1200" kern="1200" dirty="0">
                <a:solidFill>
                  <a:schemeClr val="tx1"/>
                </a:solidFill>
                <a:effectLst/>
                <a:latin typeface="+mn-lt"/>
                <a:ea typeface="+mn-ea"/>
                <a:cs typeface="+mn-cs"/>
              </a:rPr>
              <a:t> et al., 2016).</a:t>
            </a:r>
          </a:p>
          <a:p>
            <a:pPr defTabSz="457200">
              <a:lnSpc>
                <a:spcPct val="90000"/>
              </a:lnSpc>
            </a:pPr>
            <a:r>
              <a:rPr lang="en-CA" sz="1200" kern="1200" dirty="0">
                <a:solidFill>
                  <a:schemeClr val="tx1"/>
                </a:solidFill>
                <a:effectLst/>
                <a:latin typeface="+mn-lt"/>
                <a:ea typeface="+mn-ea"/>
                <a:cs typeface="+mn-cs"/>
              </a:rPr>
              <a:t>	iii) People should still exercise caution when using herbal remedies. The quality of the herbal remedies is not standardized or carefully regulated by government agencies and, given that herbal remedies can influence neurotransmitters, these substances can also interact poorly with other medications that an individual is taking.</a:t>
            </a:r>
            <a:endParaRPr lang="en-CA" dirty="0"/>
          </a:p>
          <a:p>
            <a:pPr defTabSz="457200">
              <a:lnSpc>
                <a:spcPct val="70000"/>
              </a:lnSpc>
            </a:pPr>
            <a:endParaRPr lang="en-US" altLang="en-US" sz="1200" dirty="0">
              <a:latin typeface="Arial" pitchFamily="34" charset="0"/>
              <a:ea typeface="ＭＳ Ｐゴシック" pitchFamily="34" charset="-128"/>
            </a:endParaRPr>
          </a:p>
          <a:p>
            <a:pPr defTabSz="457200">
              <a:lnSpc>
                <a:spcPct val="7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Mood stabilizers (p. 630)</a:t>
            </a:r>
            <a:r>
              <a:rPr lang="en-US" altLang="en-US" sz="1200" i="1" dirty="0">
                <a:latin typeface="Arial" pitchFamily="34" charset="0"/>
                <a:ea typeface="ＭＳ Ｐゴシック" pitchFamily="34" charset="-128"/>
              </a:rPr>
              <a:t> are drugs used to prevent or reduce the severity of mood swings experienced by people with bipolar disorder. </a:t>
            </a:r>
          </a:p>
          <a:p>
            <a:pPr defTabSz="457200">
              <a:lnSpc>
                <a:spcPct val="70000"/>
              </a:lnSpc>
            </a:pPr>
            <a:endParaRPr lang="en-US" altLang="en-US" sz="1200" dirty="0">
              <a:latin typeface="Arial" pitchFamily="34" charset="0"/>
              <a:ea typeface="ＭＳ Ｐゴシック" pitchFamily="34" charset="-128"/>
            </a:endParaRPr>
          </a:p>
          <a:p>
            <a:pPr defTabSz="457200">
              <a:lnSpc>
                <a:spcPct val="70000"/>
              </a:lnSpc>
            </a:pPr>
            <a:r>
              <a:rPr lang="en-US" altLang="en-US" sz="1200" i="1"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Lithium (p. 630)</a:t>
            </a:r>
            <a:r>
              <a:rPr lang="en-US" altLang="en-US" sz="1200" i="1" dirty="0">
                <a:latin typeface="Arial" pitchFamily="34" charset="0"/>
                <a:ea typeface="ＭＳ Ｐゴシック" pitchFamily="34" charset="-128"/>
              </a:rPr>
              <a:t> was one of the first mood stabilizers to be prescribed regularly in psychiatry, and from the 1950s to the 1980s, was the standard drug treatment for depression and bipolar disorder.</a:t>
            </a:r>
            <a:endParaRPr lang="en-US" altLang="en-US" sz="1200" dirty="0">
              <a:latin typeface="Arial" pitchFamily="34" charset="0"/>
              <a:ea typeface="ＭＳ Ｐゴシック" pitchFamily="34" charset="-128"/>
            </a:endParaRPr>
          </a:p>
          <a:p>
            <a:pPr defTabSz="457200">
              <a:lnSpc>
                <a:spcPct val="70000"/>
              </a:lnSpc>
            </a:pPr>
            <a:r>
              <a:rPr lang="en-US" altLang="en-US" sz="1200" dirty="0">
                <a:latin typeface="Arial" pitchFamily="34" charset="0"/>
                <a:ea typeface="ＭＳ Ｐゴシック" pitchFamily="34" charset="-128"/>
              </a:rPr>
              <a:t> </a:t>
            </a:r>
          </a:p>
          <a:p>
            <a:pPr defTabSz="457200">
              <a:lnSpc>
                <a:spcPct val="70000"/>
              </a:lnSpc>
            </a:pPr>
            <a:r>
              <a:rPr lang="en-US" altLang="en-US" sz="1200" dirty="0">
                <a:latin typeface="Arial" pitchFamily="34" charset="0"/>
                <a:ea typeface="ＭＳ Ｐゴシック" pitchFamily="34" charset="-128"/>
              </a:rPr>
              <a:t>7) From the 1950s to the 1980s, lithium was the standard drug treatment for depression and bipolar disorder.</a:t>
            </a:r>
          </a:p>
          <a:p>
            <a:pPr defTabSz="457200">
              <a:lnSpc>
                <a:spcPct val="7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Lithium, a salt compound, can be quite effective, but it can also be toxic to the kidneys and endocrine system.</a:t>
            </a:r>
          </a:p>
          <a:p>
            <a:pPr defTabSz="457200">
              <a:lnSpc>
                <a:spcPct val="70000"/>
              </a:lnSpc>
            </a:pPr>
            <a:endParaRPr lang="en-US" altLang="en-US" sz="1200" dirty="0">
              <a:latin typeface="Arial" pitchFamily="34" charset="0"/>
              <a:ea typeface="ＭＳ Ｐゴシック" pitchFamily="34" charset="-128"/>
            </a:endParaRPr>
          </a:p>
          <a:p>
            <a:r>
              <a:rPr lang="en-US" sz="1200" b="0" kern="1200" dirty="0">
                <a:solidFill>
                  <a:schemeClr val="tx1"/>
                </a:solidFill>
                <a:effectLst/>
                <a:latin typeface="+mn-lt"/>
                <a:ea typeface="+mn-ea"/>
                <a:cs typeface="+mn-cs"/>
              </a:rPr>
              <a:t>Long Description: </a:t>
            </a:r>
          </a:p>
          <a:p>
            <a:r>
              <a:rPr lang="en-US" sz="1200" kern="1200" dirty="0">
                <a:solidFill>
                  <a:schemeClr val="tx1"/>
                </a:solidFill>
                <a:effectLst/>
                <a:latin typeface="+mn-lt"/>
                <a:ea typeface="+mn-ea"/>
                <a:cs typeface="+mn-cs"/>
              </a:rPr>
              <a:t>The details of the diagram are as follows:</a:t>
            </a:r>
            <a:endParaRPr lang="en-IN" sz="1200" kern="1200" dirty="0">
              <a:solidFill>
                <a:schemeClr val="tx1"/>
              </a:solidFill>
              <a:effectLst/>
              <a:latin typeface="+mn-lt"/>
              <a:ea typeface="+mn-ea"/>
              <a:cs typeface="+mn-cs"/>
            </a:endParaRPr>
          </a:p>
          <a:p>
            <a:pPr marL="171450" lvl="0" indent="-171450" fontAlgn="auto">
              <a:buFont typeface="Arial" panose="020B0604020202020204" pitchFamily="34" charset="0"/>
              <a:buChar char="•"/>
            </a:pPr>
            <a:r>
              <a:rPr lang="en-IN" sz="1200" kern="1200" dirty="0">
                <a:solidFill>
                  <a:schemeClr val="tx1"/>
                </a:solidFill>
                <a:effectLst/>
                <a:latin typeface="+mn-lt"/>
                <a:ea typeface="+mn-ea"/>
                <a:cs typeface="+mn-cs"/>
              </a:rPr>
              <a:t>Selective serotonin reuptake inhibitors (SSRIs) increase the activity of serotonin at the postsynaptic cell by slowing the rate of reuptake of serotonin molecules into the presynaptic cell.</a:t>
            </a:r>
          </a:p>
          <a:p>
            <a:pPr marL="171450" lvl="0" indent="-171450" fontAlgn="auto">
              <a:buFont typeface="Arial" panose="020B0604020202020204" pitchFamily="34" charset="0"/>
              <a:buChar char="•"/>
            </a:pPr>
            <a:r>
              <a:rPr lang="en-IN" sz="1200" kern="1200" dirty="0">
                <a:solidFill>
                  <a:schemeClr val="tx1"/>
                </a:solidFill>
                <a:effectLst/>
                <a:latin typeface="+mn-lt"/>
                <a:ea typeface="+mn-ea"/>
                <a:cs typeface="+mn-cs"/>
              </a:rPr>
              <a:t>Monoamine oxidase inhibitors (MOIs) block the activity of the monoamine oxidase enzyme, which breaks down key neurotransmitters such as norepinephrine, dopamine, and serotonin.</a:t>
            </a:r>
          </a:p>
          <a:p>
            <a:pPr marL="171450" lvl="0" indent="-171450" fontAlgn="auto">
              <a:buFont typeface="Arial" panose="020B0604020202020204" pitchFamily="34" charset="0"/>
              <a:buChar char="•"/>
            </a:pPr>
            <a:r>
              <a:rPr lang="en-IN" sz="1200" kern="1200" dirty="0">
                <a:solidFill>
                  <a:schemeClr val="tx1"/>
                </a:solidFill>
                <a:effectLst/>
                <a:latin typeface="+mn-lt"/>
                <a:ea typeface="+mn-ea"/>
                <a:cs typeface="+mn-cs"/>
              </a:rPr>
              <a:t>Tricyclic antidepressants block the reuptake of serotonin and norepinephrine. </a:t>
            </a:r>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701662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 common belief is that antidepressant drugs eliminate depression and bring on optimism and happiness.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 reality, when they work, antidepressants can alleviate depression, but they do not make people happier than they were before becoming depressed.</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It is also a myth that taking antidepressant pills in high doses will induce a euphoric high, much like cocaine or heroin.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Although some people have crushed and snorted large amounts of these pills, there is no evidence supporting an intense rush of happiness.</a:t>
            </a:r>
          </a:p>
          <a:p>
            <a:pPr defTabSz="457200"/>
            <a:r>
              <a:rPr lang="en-US" altLang="en-US" dirty="0">
                <a:latin typeface="Arial" pitchFamily="34" charset="0"/>
                <a:ea typeface="ＭＳ Ｐゴシック" pitchFamily="34" charset="-128"/>
              </a:rPr>
              <a:t>	ii) SSRIs typically take a couple of weeks to work.</a:t>
            </a:r>
          </a:p>
          <a:p>
            <a:pPr defTabSz="457200"/>
            <a:r>
              <a:rPr lang="en-US" altLang="en-US" dirty="0">
                <a:latin typeface="Arial" pitchFamily="34" charset="0"/>
                <a:ea typeface="ＭＳ Ｐゴシック" pitchFamily="34" charset="-128"/>
              </a:rPr>
              <a:t>		a) Taking large doses and/or snorting these pills will not shorten this time period.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867752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using MDMA to treat PTSD?</a:t>
            </a:r>
            <a:endParaRPr lang="en-US" altLang="en-US" dirty="0">
              <a:latin typeface="Arial" pitchFamily="34" charset="0"/>
              <a:ea typeface="ＭＳ Ｐゴシック" pitchFamily="34" charset="-128"/>
            </a:endParaRPr>
          </a:p>
          <a:p>
            <a:pPr marL="0" marR="0" lvl="0" indent="0" algn="l" defTabSz="457200" rtl="0" eaLnBrk="1" fontAlgn="auto" latinLnBrk="0" hangingPunct="1">
              <a:lnSpc>
                <a:spcPct val="90000"/>
              </a:lnSpc>
              <a:spcBef>
                <a:spcPts val="0"/>
              </a:spcBef>
              <a:spcAft>
                <a:spcPts val="0"/>
              </a:spcAft>
              <a:buClrTx/>
              <a:buSzTx/>
              <a:buFontTx/>
              <a:buNone/>
              <a:tabLst/>
              <a:defRPr/>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t>
            </a:r>
            <a:r>
              <a:rPr lang="en-CA" sz="1200" kern="1200" dirty="0">
                <a:solidFill>
                  <a:schemeClr val="tx1"/>
                </a:solidFill>
                <a:effectLst/>
                <a:latin typeface="+mn-lt"/>
                <a:ea typeface="+mn-ea"/>
                <a:cs typeface="+mn-cs"/>
              </a:rPr>
              <a:t>Treatment programs that use MDMA include a number of different components.</a:t>
            </a:r>
          </a:p>
          <a:p>
            <a:pPr marL="0" marR="0" lvl="0" indent="0" algn="l" defTabSz="457200" rtl="0" eaLnBrk="1" fontAlgn="auto" latinLnBrk="0" hangingPunct="1">
              <a:lnSpc>
                <a:spcPct val="9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 The first group of therapy sessions does not include MDMA. Rather, the patient and therapist(s) complete traditional talk-based sessions in which the patient discusses their experiences. During these appointments, the therapists and patients talk about how MDMA can affect people; the goal is to prepare the patient for the subsequent MDMA sessions.</a:t>
            </a:r>
          </a:p>
          <a:p>
            <a:pPr marL="0" marR="0" lvl="0" indent="0" algn="l" defTabSz="457200" rtl="0" eaLnBrk="1" fontAlgn="auto" latinLnBrk="0" hangingPunct="1">
              <a:lnSpc>
                <a:spcPct val="90000"/>
              </a:lnSpc>
              <a:spcBef>
                <a:spcPts val="0"/>
              </a:spcBef>
              <a:spcAft>
                <a:spcPts val="0"/>
              </a:spcAft>
              <a:buClrTx/>
              <a:buSzTx/>
              <a:buFontTx/>
              <a:buNone/>
              <a:tabLst/>
              <a:defRPr/>
            </a:pPr>
            <a:r>
              <a:rPr lang="en-CA" sz="1200" kern="1200" dirty="0">
                <a:solidFill>
                  <a:schemeClr val="tx1"/>
                </a:solidFill>
                <a:effectLst/>
                <a:latin typeface="+mn-lt"/>
                <a:ea typeface="+mn-ea"/>
                <a:cs typeface="+mn-cs"/>
              </a:rPr>
              <a:t>		b) The second component of the treatment program consists of one or more day-long sessions in which the patient takes a dose of pure MDMA. A male and female therapist then spend the day with the patient, with the aim of making the patient feel comfortable in their environment. This session is non-directive, meaning that the therapists simply tell the patient to “go with the experience” rather than focusing on specific topics related to their PTSD. The increase in empathy and trust that occurs when a person takes MDMA is assumed to break down social barriers for the patient, which can improve the therapeutic alliance with the therapists.</a:t>
            </a:r>
          </a:p>
          <a:p>
            <a:pPr marL="0" marR="0" lvl="0" indent="0" algn="l" defTabSz="457200" rtl="0" eaLnBrk="1" fontAlgn="auto" latinLnBrk="0" hangingPunct="1">
              <a:lnSpc>
                <a:spcPct val="90000"/>
              </a:lnSpc>
              <a:spcBef>
                <a:spcPts val="0"/>
              </a:spcBef>
              <a:spcAft>
                <a:spcPts val="0"/>
              </a:spcAft>
              <a:buClrTx/>
              <a:buSzTx/>
              <a:buFontTx/>
              <a:buNone/>
              <a:tabLst/>
              <a:defRPr/>
            </a:pPr>
            <a:r>
              <a:rPr lang="en-CA" sz="1200" kern="1200" dirty="0">
                <a:solidFill>
                  <a:schemeClr val="tx1"/>
                </a:solidFill>
                <a:effectLst/>
                <a:latin typeface="+mn-lt"/>
                <a:ea typeface="+mn-ea"/>
                <a:cs typeface="+mn-cs"/>
              </a:rPr>
              <a:t>		c) The final component of this form of treatment involves multiple non-drug sessions that occur after the MDMA sessions. In these sessions, the therapists discuss the experiences that the patient had while on the drug. These experiences can include new insights and new topics.</a:t>
            </a:r>
            <a:endParaRPr lang="en-US" altLang="en-US" dirty="0">
              <a:latin typeface="Arial" pitchFamily="34" charset="0"/>
              <a:ea typeface="ＭＳ Ｐゴシック" pitchFamily="34" charset="-128"/>
            </a:endParaRP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What have scientific studies found about MDMA and PTSD?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a:t>
            </a:r>
            <a:r>
              <a:rPr lang="en-CA" sz="1200" kern="1200" dirty="0">
                <a:solidFill>
                  <a:schemeClr val="tx1"/>
                </a:solidFill>
                <a:effectLst/>
                <a:latin typeface="+mn-lt"/>
                <a:ea typeface="+mn-ea"/>
                <a:cs typeface="+mn-cs"/>
              </a:rPr>
              <a:t> The first clinical study of MDMA-assisted therapy was published in 2011 (</a:t>
            </a:r>
            <a:r>
              <a:rPr lang="en-CA" sz="1200" kern="1200" dirty="0" err="1">
                <a:solidFill>
                  <a:schemeClr val="tx1"/>
                </a:solidFill>
                <a:effectLst/>
                <a:latin typeface="+mn-lt"/>
                <a:ea typeface="+mn-ea"/>
                <a:cs typeface="+mn-cs"/>
              </a:rPr>
              <a:t>Mithoefer</a:t>
            </a:r>
            <a:r>
              <a:rPr lang="en-CA" sz="1200" kern="1200" dirty="0">
                <a:solidFill>
                  <a:schemeClr val="tx1"/>
                </a:solidFill>
                <a:effectLst/>
                <a:latin typeface="+mn-lt"/>
                <a:ea typeface="+mn-ea"/>
                <a:cs typeface="+mn-cs"/>
              </a:rPr>
              <a:t> et al., 2011).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 It consisted of 20 patients with PTSD who had not responded to previous treatments. All of the participants completed a treatment program similar to the one just described; however, half of the patients received two or three MDMA sessions while the control group received two or three sessions with a placebo drug.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b) The results were stunning—after the final treatment session, 83% of the patients in the MDMA group no longer met the criteria for PTSD, whereas only 25% of the placebo group showed improvement (see Figure 16.8). Subsequent studies showed similar results (</a:t>
            </a:r>
            <a:r>
              <a:rPr lang="en-CA" sz="1200" kern="1200" dirty="0" err="1">
                <a:solidFill>
                  <a:schemeClr val="tx1"/>
                </a:solidFill>
                <a:effectLst/>
                <a:latin typeface="+mn-lt"/>
                <a:ea typeface="+mn-ea"/>
                <a:cs typeface="+mn-cs"/>
              </a:rPr>
              <a:t>Oehen</a:t>
            </a:r>
            <a:r>
              <a:rPr lang="en-CA" sz="1200" kern="1200" dirty="0">
                <a:solidFill>
                  <a:schemeClr val="tx1"/>
                </a:solidFill>
                <a:effectLst/>
                <a:latin typeface="+mn-lt"/>
                <a:ea typeface="+mn-ea"/>
                <a:cs typeface="+mn-cs"/>
              </a:rPr>
              <a:t> et al., 2013). Importantly, a follow-up of patients in the original study found that this recovery was long-lasting (</a:t>
            </a:r>
            <a:r>
              <a:rPr lang="en-CA" sz="1200" kern="1200" dirty="0" err="1">
                <a:solidFill>
                  <a:schemeClr val="tx1"/>
                </a:solidFill>
                <a:effectLst/>
                <a:latin typeface="+mn-lt"/>
                <a:ea typeface="+mn-ea"/>
                <a:cs typeface="+mn-cs"/>
              </a:rPr>
              <a:t>Mithoefer</a:t>
            </a:r>
            <a:r>
              <a:rPr lang="en-CA" sz="1200" kern="1200" dirty="0">
                <a:solidFill>
                  <a:schemeClr val="tx1"/>
                </a:solidFill>
                <a:effectLst/>
                <a:latin typeface="+mn-lt"/>
                <a:ea typeface="+mn-ea"/>
                <a:cs typeface="+mn-cs"/>
              </a:rPr>
              <a:t> et al., 2013). </a:t>
            </a:r>
            <a:endParaRPr lang="en-CA" dirty="0"/>
          </a:p>
          <a:p>
            <a:r>
              <a:rPr lang="en-CA" sz="1200" kern="1200" dirty="0">
                <a:solidFill>
                  <a:schemeClr val="tx1"/>
                </a:solidFill>
                <a:effectLst/>
                <a:latin typeface="+mn-lt"/>
                <a:ea typeface="+mn-ea"/>
                <a:cs typeface="+mn-cs"/>
              </a:rPr>
              <a:t>	ii) Scientists have performed a number of studies that may explain these impressive clinical results. An fMRI experiment with healthy participants (i.e., not PTSD patients) found that MDMA reduced the amount of temporal-lobe activity that occurred when people recalled their worst autobiographical memory (</a:t>
            </a:r>
            <a:r>
              <a:rPr lang="en-CA" sz="1200" kern="1200" dirty="0" err="1">
                <a:solidFill>
                  <a:schemeClr val="tx1"/>
                </a:solidFill>
                <a:effectLst/>
                <a:latin typeface="+mn-lt"/>
                <a:ea typeface="+mn-ea"/>
                <a:cs typeface="+mn-cs"/>
              </a:rPr>
              <a:t>Carhart</a:t>
            </a:r>
            <a:r>
              <a:rPr lang="en-CA" sz="1200" kern="1200" dirty="0">
                <a:solidFill>
                  <a:schemeClr val="tx1"/>
                </a:solidFill>
                <a:effectLst/>
                <a:latin typeface="+mn-lt"/>
                <a:ea typeface="+mn-ea"/>
                <a:cs typeface="+mn-cs"/>
              </a:rPr>
              <a:t>-Harris et al., 2014).</a:t>
            </a:r>
          </a:p>
          <a:p>
            <a:r>
              <a:rPr lang="en-CA" sz="1200" kern="1200" dirty="0">
                <a:solidFill>
                  <a:schemeClr val="tx1"/>
                </a:solidFill>
                <a:effectLst/>
                <a:latin typeface="+mn-lt"/>
                <a:ea typeface="+mn-ea"/>
                <a:cs typeface="+mn-cs"/>
              </a:rPr>
              <a:t>		a) This result may be due to the fact that MDMA stimulates the release of serotonin, which in turn leads to decreased activity in the amygdala, a brain area related to negative emotional responses. MDMA also stimulates the release of norepinephrine and dopamine. These changes lead to an increase in alertness and </a:t>
            </a:r>
            <a:r>
              <a:rPr lang="en-CA" sz="1200" kern="1200" dirty="0" err="1">
                <a:solidFill>
                  <a:schemeClr val="tx1"/>
                </a:solidFill>
                <a:effectLst/>
                <a:latin typeface="+mn-lt"/>
                <a:ea typeface="+mn-ea"/>
                <a:cs typeface="+mn-cs"/>
              </a:rPr>
              <a:t>attentional</a:t>
            </a:r>
            <a:r>
              <a:rPr lang="en-CA" sz="1200" kern="1200" dirty="0">
                <a:solidFill>
                  <a:schemeClr val="tx1"/>
                </a:solidFill>
                <a:effectLst/>
                <a:latin typeface="+mn-lt"/>
                <a:ea typeface="+mn-ea"/>
                <a:cs typeface="+mn-cs"/>
              </a:rPr>
              <a:t> engagement, which may lead to improved concentration during therapy. Norepinephrine had an additional effect that is particularly important for PTSD patients: It can promote fear extinction. In PTSD, individuals learn to associate different stimuli (e.g., sirens and flashing lights) with a traumatic event (e.g., a car accident). The increased norepinephrine release that occurs when MDMA is consumed can help alter these learned associations so that the trauma-related stimuli no longer cause the patients to relive their traumatic event.</a:t>
            </a:r>
            <a:endParaRPr lang="en-CA" dirty="0"/>
          </a:p>
          <a:p>
            <a:pPr defTabSz="457200">
              <a:lnSpc>
                <a:spcPct val="90000"/>
              </a:lnSpc>
            </a:pPr>
            <a:endParaRPr lang="en-US" altLang="en-US"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099976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this evidence?</a:t>
            </a:r>
            <a:endParaRPr lang="en-US" altLang="en-US" dirty="0">
              <a:latin typeface="Arial" pitchFamily="34" charset="0"/>
              <a:ea typeface="ＭＳ Ｐゴシック"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t>
            </a:r>
            <a:r>
              <a:rPr lang="en-CA" sz="1200" kern="1200" dirty="0">
                <a:solidFill>
                  <a:schemeClr val="tx1"/>
                </a:solidFill>
                <a:effectLst/>
                <a:latin typeface="+mn-lt"/>
                <a:ea typeface="+mn-ea"/>
                <a:cs typeface="+mn-cs"/>
              </a:rPr>
              <a:t>Although MDMA treatments for PTSD show great promise, opponents of its use do raise some important concerns.</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 The first relates to the safety of the MDMA itself. The Government of Canada has listed a number of potential dangers associated with both short-term and long-term Ecstasy use (Government of Canada, 2018). However, it is important to note that the MDMA used in clinical settings is pure, whereas Ecstasy is often contaminated with other substances. The pure form of MDMA has not been linked with any lasting impairments in physical or mental health.</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b) A related concern is that providing vulnerable individuals with a psychedelic substance seems dangerous and could lead to addiction. Patients are required to complete non-drug sessions prior to and after the MDMA sessions so that the therapists can help them work through their MDMA experiences so that the patients think about the drug as a treatment rather than as a way to escape their pain. This strategy appears to have been successful; researchers have found that patients seldom use MDMA recreationally after they have completed therapy for PTSD. </a:t>
            </a:r>
            <a:endParaRPr lang="en-CA" dirty="0"/>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t>
            </a:r>
            <a:r>
              <a:rPr lang="en-CA" sz="1200" kern="1200" dirty="0">
                <a:solidFill>
                  <a:schemeClr val="tx1"/>
                </a:solidFill>
                <a:effectLst/>
                <a:latin typeface="+mn-lt"/>
                <a:ea typeface="+mn-ea"/>
                <a:cs typeface="+mn-cs"/>
              </a:rPr>
              <a:t>PTSD is a very challenging psychological disorder to treat. Although exposure therapies can be successful for some individuals, others do not respond to this form of treatment. Therefore, having additional techniques that are available for people who do not recover after traditional treatment is important. MDMA appears to be one such option. In the past few years, an international team of researchers, including a group in Canada, has been performing clinical trials of MDMA-assisted psychotherapy. It is now in the final phase of testing before receiving approval from the U.S. Food and Drug Administration (FDA) and European Medicines Agencies (EMA). (Approval from Health Canada would likely soon follow.)</a:t>
            </a:r>
            <a:endParaRPr lang="en-CA" dirty="0"/>
          </a:p>
          <a:p>
            <a:pPr defTabSz="45720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3799434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b="1" u="sng" dirty="0">
                <a:latin typeface="Arial" pitchFamily="34" charset="0"/>
                <a:ea typeface="ＭＳ Ｐゴシック" pitchFamily="34" charset="-128"/>
              </a:rPr>
              <a:t>Anti-anxiety Drugs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Antianxiety drugs (p. 630)</a:t>
            </a:r>
            <a:r>
              <a:rPr lang="en-US" altLang="en-US" sz="1200" i="1" dirty="0">
                <a:latin typeface="Arial" pitchFamily="34" charset="0"/>
                <a:ea typeface="ＭＳ Ｐゴシック" pitchFamily="34" charset="-128"/>
              </a:rPr>
              <a:t> (sometimes called tranquilizers) affect the activity of gamma-</a:t>
            </a:r>
            <a:r>
              <a:rPr lang="en-US" altLang="en-US" sz="1200" i="1" dirty="0" err="1">
                <a:latin typeface="Arial" pitchFamily="34" charset="0"/>
                <a:ea typeface="ＭＳ Ｐゴシック" pitchFamily="34" charset="-128"/>
              </a:rPr>
              <a:t>aminobutyric</a:t>
            </a:r>
            <a:r>
              <a:rPr lang="en-US" altLang="en-US" sz="1200" i="1" dirty="0">
                <a:latin typeface="Arial" pitchFamily="34" charset="0"/>
                <a:ea typeface="ＭＳ Ｐゴシック" pitchFamily="34" charset="-128"/>
              </a:rPr>
              <a:t> acid (GABA), an inhibitory neurotransmitter that reduces neural activity.</a:t>
            </a:r>
            <a:r>
              <a:rPr lang="en-US" altLang="en-US" sz="1200" dirty="0">
                <a:latin typeface="Arial" pitchFamily="34" charset="0"/>
                <a:ea typeface="ＭＳ Ｐゴシック" pitchFamily="34" charset="-128"/>
              </a:rPr>
              <a:t> </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Widely prescribed examples of antianxiety drugs include Xanax (alprazolam), Valium (diazepam), and Ativan (</a:t>
            </a:r>
            <a:r>
              <a:rPr lang="en-US" altLang="en-US" sz="1200" dirty="0" err="1">
                <a:latin typeface="Arial" pitchFamily="34" charset="0"/>
                <a:ea typeface="ＭＳ Ｐゴシック" pitchFamily="34" charset="-128"/>
              </a:rPr>
              <a:t>lorazepam</a:t>
            </a:r>
            <a:r>
              <a:rPr lang="en-US" altLang="en-US" sz="1200" dirty="0">
                <a:latin typeface="Arial" pitchFamily="34" charset="0"/>
                <a:ea typeface="ＭＳ Ｐゴシック" pitchFamily="34" charset="-128"/>
              </a:rPr>
              <a:t>).</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These drugs affect the activity of gamma-</a:t>
            </a:r>
            <a:r>
              <a:rPr lang="en-US" altLang="en-US" sz="1200" dirty="0" err="1">
                <a:latin typeface="Arial" pitchFamily="34" charset="0"/>
                <a:ea typeface="ＭＳ Ｐゴシック" pitchFamily="34" charset="-128"/>
              </a:rPr>
              <a:t>aminobutyric</a:t>
            </a:r>
            <a:r>
              <a:rPr lang="en-US" altLang="en-US" sz="1200" dirty="0">
                <a:latin typeface="Arial" pitchFamily="34" charset="0"/>
                <a:ea typeface="ＭＳ Ｐゴシック" pitchFamily="34" charset="-128"/>
              </a:rPr>
              <a:t> acid (GABA), an inhibitory neurotransmitter that reduces neural activity (Module 3.2).</a:t>
            </a:r>
          </a:p>
          <a:p>
            <a:pPr defTabSz="457200">
              <a:lnSpc>
                <a:spcPct val="80000"/>
              </a:lnSpc>
            </a:pPr>
            <a:r>
              <a:rPr lang="en-US" altLang="en-US" sz="1200" dirty="0">
                <a:latin typeface="Arial" pitchFamily="34" charset="0"/>
                <a:ea typeface="ＭＳ Ｐゴシック" pitchFamily="34" charset="-128"/>
              </a:rPr>
              <a:t>		a) They appear to temporarily alter the structure of GABA receptors, allowing more GABA molecules to affect the neurons.</a:t>
            </a:r>
          </a:p>
          <a:p>
            <a:pPr defTabSz="457200">
              <a:lnSpc>
                <a:spcPct val="80000"/>
              </a:lnSpc>
            </a:pPr>
            <a:r>
              <a:rPr lang="en-US" altLang="en-US" sz="1200" dirty="0">
                <a:latin typeface="Arial" pitchFamily="34" charset="0"/>
                <a:ea typeface="ＭＳ Ｐゴシック" pitchFamily="34" charset="-128"/>
              </a:rPr>
              <a:t>	ii) These drugs work quickly and may last for only a few hours.</a:t>
            </a:r>
          </a:p>
          <a:p>
            <a:pPr defTabSz="457200">
              <a:lnSpc>
                <a:spcPct val="80000"/>
              </a:lnSpc>
            </a:pPr>
            <a:r>
              <a:rPr lang="en-US" altLang="en-US" sz="1200" dirty="0">
                <a:latin typeface="Arial" pitchFamily="34" charset="0"/>
                <a:ea typeface="ＭＳ Ｐゴシック" pitchFamily="34" charset="-128"/>
              </a:rPr>
              <a:t>	iii) Side effects include drowsiness and impaired attention, especially when taken at a high dose.</a:t>
            </a:r>
          </a:p>
          <a:p>
            <a:pPr defTabSz="457200">
              <a:lnSpc>
                <a:spcPct val="80000"/>
              </a:lnSpc>
            </a:pPr>
            <a:r>
              <a:rPr lang="en-US" altLang="en-US" sz="1200" dirty="0">
                <a:latin typeface="Arial" pitchFamily="34" charset="0"/>
                <a:ea typeface="ＭＳ Ｐゴシック" pitchFamily="34" charset="-128"/>
              </a:rPr>
              <a:t>	iv) These drugs also have the potential to induce abuse and withdrawal symptoms.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u="sng" dirty="0">
                <a:latin typeface="Arial" pitchFamily="34" charset="0"/>
                <a:ea typeface="ＭＳ Ｐゴシック" pitchFamily="34" charset="-128"/>
              </a:rPr>
              <a:t>Antipsychotic Drugs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Antipsychotic drugs (p. 632)</a:t>
            </a:r>
            <a:r>
              <a:rPr lang="en-US" altLang="en-US" sz="1200" i="1" dirty="0">
                <a:latin typeface="Arial" pitchFamily="34" charset="0"/>
                <a:ea typeface="ＭＳ Ｐゴシック" pitchFamily="34" charset="-128"/>
              </a:rPr>
              <a:t> are generally used to treat symptoms of psychosis, including delusions, hallucinations, and severely disturbed or disorganized thought.</a:t>
            </a:r>
            <a:endParaRPr lang="en-US" altLang="en-US" sz="1200" dirty="0">
              <a:latin typeface="Arial" pitchFamily="34" charset="0"/>
              <a:ea typeface="ＭＳ Ｐゴシック" pitchFamily="34" charset="-128"/>
            </a:endParaRP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Symptoms of schizophrenia are related to increased activity of dopamine, possibly because of the presence of an overabundance of receptors for dopamine in key brain regions (Module 13.4).</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The first antipsychotic medications (first generation) (e.g., </a:t>
            </a:r>
            <a:r>
              <a:rPr lang="en-US" altLang="en-US" sz="1200" dirty="0" err="1">
                <a:latin typeface="Arial" pitchFamily="34" charset="0"/>
                <a:ea typeface="ＭＳ Ｐゴシック" pitchFamily="34" charset="-128"/>
              </a:rPr>
              <a:t>Thorazine</a:t>
            </a:r>
            <a:r>
              <a:rPr lang="en-US" altLang="en-US" sz="1200" dirty="0">
                <a:latin typeface="Arial" pitchFamily="34" charset="0"/>
                <a:ea typeface="ＭＳ Ｐゴシック" pitchFamily="34" charset="-128"/>
              </a:rPr>
              <a:t> and </a:t>
            </a:r>
            <a:r>
              <a:rPr lang="en-US" altLang="en-US" sz="1200" dirty="0" err="1">
                <a:latin typeface="Arial" pitchFamily="34" charset="0"/>
                <a:ea typeface="ＭＳ Ｐゴシック" pitchFamily="34" charset="-128"/>
              </a:rPr>
              <a:t>Halodol</a:t>
            </a:r>
            <a:r>
              <a:rPr lang="en-US" altLang="en-US" sz="1200" dirty="0">
                <a:latin typeface="Arial" pitchFamily="34" charset="0"/>
                <a:ea typeface="ＭＳ Ｐゴシック" pitchFamily="34" charset="-128"/>
              </a:rPr>
              <a:t>) were designed to block dopamine receptors.</a:t>
            </a:r>
          </a:p>
          <a:p>
            <a:pPr defTabSz="457200">
              <a:lnSpc>
                <a:spcPct val="80000"/>
              </a:lnSpc>
            </a:pPr>
            <a:r>
              <a:rPr lang="en-US" altLang="en-US" sz="1200" dirty="0">
                <a:latin typeface="Arial" pitchFamily="34" charset="0"/>
                <a:ea typeface="ＭＳ Ｐゴシック" pitchFamily="34" charset="-128"/>
              </a:rPr>
              <a:t>		a) However, dopamine is involved with movement, so blocking it can lead to tardive dyskinesia.</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b="1" i="1" dirty="0">
                <a:latin typeface="Arial" pitchFamily="34" charset="0"/>
                <a:ea typeface="ＭＳ Ｐゴシック" pitchFamily="34" charset="-128"/>
              </a:rPr>
              <a:t>	Tardive dyskinesia (p. 632)</a:t>
            </a:r>
            <a:r>
              <a:rPr lang="en-US" altLang="en-US" sz="1200" i="1" dirty="0">
                <a:latin typeface="Arial" pitchFamily="34" charset="0"/>
                <a:ea typeface="ＭＳ Ｐゴシック" pitchFamily="34" charset="-128"/>
              </a:rPr>
              <a:t> is a movement disorder involving involuntary movements and facial tics.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Newer medications, referred to as </a:t>
            </a:r>
            <a:r>
              <a:rPr lang="en-US" altLang="en-US" sz="1200" b="1" i="1" dirty="0">
                <a:latin typeface="Arial" pitchFamily="34" charset="0"/>
                <a:ea typeface="ＭＳ Ｐゴシック" pitchFamily="34" charset="-128"/>
              </a:rPr>
              <a:t>atypical antipsychotics (p. 632) </a:t>
            </a:r>
            <a:r>
              <a:rPr lang="en-US" altLang="en-US" sz="1200" i="1" dirty="0">
                <a:latin typeface="Arial" pitchFamily="34" charset="0"/>
                <a:ea typeface="ＭＳ Ｐゴシック" pitchFamily="34" charset="-128"/>
              </a:rPr>
              <a:t>or second-generation antipsychotics, are less likely to produce side effects including movement disorders (like tardive dyskinesia) that commonly occur with first-generation antipsychotics.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These medicines seem to work for about half of those who take them.</a:t>
            </a:r>
          </a:p>
          <a:p>
            <a:pPr defTabSz="457200">
              <a:lnSpc>
                <a:spcPct val="80000"/>
              </a:lnSpc>
            </a:pPr>
            <a:r>
              <a:rPr lang="en-US" altLang="en-US" sz="1200" dirty="0">
                <a:latin typeface="Arial" pitchFamily="34" charset="0"/>
                <a:ea typeface="ＭＳ Ｐゴシック" pitchFamily="34" charset="-128"/>
              </a:rPr>
              <a:t>	ii) They reduce the severity of symptoms, but do not necessarily eliminate them.</a:t>
            </a:r>
          </a:p>
          <a:p>
            <a:pPr defTabSz="457200">
              <a:lnSpc>
                <a:spcPct val="80000"/>
              </a:lnSpc>
            </a:pPr>
            <a:r>
              <a:rPr lang="en-US" altLang="en-US" sz="1200" dirty="0">
                <a:latin typeface="Arial" pitchFamily="34" charset="0"/>
                <a:ea typeface="ＭＳ Ｐゴシック" pitchFamily="34" charset="-128"/>
              </a:rPr>
              <a:t>	iii) The effects weaken over time, allowing for symptoms to return.</a:t>
            </a:r>
          </a:p>
          <a:p>
            <a:pPr defTabSz="457200">
              <a:lnSpc>
                <a:spcPct val="80000"/>
              </a:lnSpc>
            </a:pPr>
            <a:r>
              <a:rPr lang="en-US" altLang="en-US" sz="1200" dirty="0">
                <a:latin typeface="Arial" pitchFamily="34" charset="0"/>
                <a:ea typeface="ＭＳ Ｐゴシック" pitchFamily="34" charset="-128"/>
              </a:rPr>
              <a:t>	iv) Second-generation antipsychotics carry a lower risk for tardive dyskinesia.</a:t>
            </a:r>
          </a:p>
          <a:p>
            <a:pPr defTabSz="457200">
              <a:lnSpc>
                <a:spcPct val="80000"/>
              </a:lnSpc>
            </a:pPr>
            <a:r>
              <a:rPr lang="en-US" altLang="en-US" sz="1200" dirty="0">
                <a:latin typeface="Arial" pitchFamily="34" charset="0"/>
                <a:ea typeface="ＭＳ Ｐゴシック" pitchFamily="34" charset="-128"/>
              </a:rPr>
              <a:t>	v) However, they do have side effects.</a:t>
            </a:r>
          </a:p>
          <a:p>
            <a:pPr defTabSz="457200">
              <a:lnSpc>
                <a:spcPct val="80000"/>
              </a:lnSpc>
            </a:pPr>
            <a:r>
              <a:rPr lang="en-US" altLang="en-US" sz="1200" dirty="0">
                <a:latin typeface="Arial" pitchFamily="34" charset="0"/>
                <a:ea typeface="ＭＳ Ｐゴシック" pitchFamily="34" charset="-128"/>
              </a:rPr>
              <a:t>		a) For example, the atypical antipsychotic drug </a:t>
            </a:r>
            <a:r>
              <a:rPr lang="en-US" altLang="en-US" sz="1200" dirty="0" err="1">
                <a:latin typeface="Arial" pitchFamily="34" charset="0"/>
                <a:ea typeface="ＭＳ Ｐゴシック" pitchFamily="34" charset="-128"/>
              </a:rPr>
              <a:t>Zyprexa</a:t>
            </a:r>
            <a:r>
              <a:rPr lang="en-US" altLang="en-US" sz="1200" dirty="0">
                <a:latin typeface="Arial" pitchFamily="34" charset="0"/>
                <a:ea typeface="ＭＳ Ｐゴシック" pitchFamily="34" charset="-128"/>
              </a:rPr>
              <a:t> causes drastic weight gain and has been linked to the onset of diabetes.</a:t>
            </a:r>
          </a:p>
          <a:p>
            <a:pPr defTabSz="457200">
              <a:lnSpc>
                <a:spcPct val="80000"/>
              </a:lnSpc>
            </a:pPr>
            <a:r>
              <a:rPr lang="en-US" altLang="en-US" sz="1200" dirty="0">
                <a:latin typeface="Arial" pitchFamily="34" charset="0"/>
                <a:ea typeface="ＭＳ Ｐゴシック" pitchFamily="34" charset="-128"/>
              </a:rPr>
              <a:t>		b) Clozapine, the first atypical antipsychotic drug, is also known to compromise the body's white blood cells.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1897733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70000"/>
              </a:lnSpc>
            </a:pPr>
            <a:r>
              <a:rPr lang="en-US" altLang="en-US" sz="1200" dirty="0">
                <a:latin typeface="Arial" pitchFamily="34" charset="0"/>
                <a:ea typeface="ＭＳ Ｐゴシック" pitchFamily="34" charset="-128"/>
              </a:rPr>
              <a:t>1) Many people believe that drugs are designed to target the root physical causes of psychological disorders, and that they should therefore be more effective than psychological approaches to therapy. However, these beliefs are not warranted. Research generally shows that drugs are more effective when combined with other types of therapy.</a:t>
            </a:r>
          </a:p>
          <a:p>
            <a:pPr defTabSz="457200">
              <a:lnSpc>
                <a:spcPct val="7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people with schizophrenia tend to have difficulty imagining themselves in past and future situations—abilities that would allow them to engage in self-reflection and understanding.</a:t>
            </a:r>
          </a:p>
          <a:p>
            <a:pPr defTabSz="457200">
              <a:lnSpc>
                <a:spcPct val="70000"/>
              </a:lnSpc>
            </a:pPr>
            <a:r>
              <a:rPr lang="en-US" altLang="en-US" sz="1200" dirty="0">
                <a:latin typeface="Arial" pitchFamily="34" charset="0"/>
                <a:ea typeface="ＭＳ Ｐゴシック" pitchFamily="34" charset="-128"/>
              </a:rPr>
              <a:t>		a) Drugs may help reduce these symptoms and facilitate such processes.</a:t>
            </a:r>
          </a:p>
          <a:p>
            <a:pPr defTabSz="457200">
              <a:lnSpc>
                <a:spcPct val="70000"/>
              </a:lnSpc>
            </a:pPr>
            <a:r>
              <a:rPr lang="en-US" altLang="en-US" sz="1200" dirty="0">
                <a:latin typeface="Arial" pitchFamily="34" charset="0"/>
                <a:ea typeface="ＭＳ Ｐゴシック" pitchFamily="34" charset="-128"/>
              </a:rPr>
              <a:t> </a:t>
            </a:r>
          </a:p>
          <a:p>
            <a:pPr defTabSz="457200">
              <a:lnSpc>
                <a:spcPct val="70000"/>
              </a:lnSpc>
            </a:pPr>
            <a:r>
              <a:rPr lang="en-US" altLang="en-US" sz="1200" dirty="0">
                <a:latin typeface="Arial" pitchFamily="34" charset="0"/>
                <a:ea typeface="ＭＳ Ｐゴシック" pitchFamily="34" charset="-128"/>
              </a:rPr>
              <a:t>2) Antidepressants have become increasingly accepted among the general public partly due to pervasive marketing campaigns, however these medicines do not work for everyone.</a:t>
            </a:r>
          </a:p>
          <a:p>
            <a:pPr defTabSz="457200">
              <a:lnSpc>
                <a:spcPct val="7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Approximately 50% to 60% of people who take antidepressants improve within a few months.</a:t>
            </a:r>
          </a:p>
          <a:p>
            <a:pPr defTabSz="457200">
              <a:lnSpc>
                <a:spcPct val="70000"/>
              </a:lnSpc>
            </a:pPr>
            <a:r>
              <a:rPr lang="en-US" altLang="en-US" sz="1200" dirty="0">
                <a:latin typeface="Arial" pitchFamily="34" charset="0"/>
                <a:ea typeface="ＭＳ Ｐゴシック" pitchFamily="34" charset="-128"/>
              </a:rPr>
              <a:t>		a) However, 30% of people improve to similar levels by taking a placebo.</a:t>
            </a:r>
          </a:p>
          <a:p>
            <a:pPr defTabSz="457200">
              <a:lnSpc>
                <a:spcPct val="70000"/>
              </a:lnSpc>
            </a:pPr>
            <a:r>
              <a:rPr lang="en-US" altLang="en-US" sz="1200" dirty="0">
                <a:latin typeface="Arial" pitchFamily="34" charset="0"/>
                <a:ea typeface="ＭＳ Ｐゴシック" pitchFamily="34" charset="-128"/>
              </a:rPr>
              <a:t> </a:t>
            </a:r>
          </a:p>
          <a:p>
            <a:pPr defTabSz="457200">
              <a:lnSpc>
                <a:spcPct val="70000"/>
              </a:lnSpc>
            </a:pPr>
            <a:r>
              <a:rPr lang="en-US" altLang="en-US" sz="1200" dirty="0">
                <a:latin typeface="Arial" pitchFamily="34" charset="0"/>
                <a:ea typeface="ＭＳ Ｐゴシック" pitchFamily="34" charset="-128"/>
              </a:rPr>
              <a:t>3) Similar to the outcomes found in drug studies, 50% to 60% of people benefit from psychotherapy in treating depression.</a:t>
            </a:r>
          </a:p>
          <a:p>
            <a:pPr defTabSz="457200">
              <a:lnSpc>
                <a:spcPct val="7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Therefore, we cannot conclude that drugs are more effective or that they should replace psychotherapy.</a:t>
            </a:r>
          </a:p>
          <a:p>
            <a:pPr defTabSz="457200">
              <a:lnSpc>
                <a:spcPct val="70000"/>
              </a:lnSpc>
            </a:pPr>
            <a:r>
              <a:rPr lang="en-US" altLang="en-US" sz="1200" dirty="0">
                <a:latin typeface="Arial" pitchFamily="34" charset="0"/>
                <a:ea typeface="ＭＳ Ｐゴシック" pitchFamily="34" charset="-128"/>
              </a:rPr>
              <a:t>		a) Instead, the two should be used in conjunction.</a:t>
            </a:r>
          </a:p>
          <a:p>
            <a:pPr defTabSz="457200">
              <a:lnSpc>
                <a:spcPct val="70000"/>
              </a:lnSpc>
            </a:pPr>
            <a:r>
              <a:rPr lang="en-US" altLang="en-US" sz="1200" dirty="0">
                <a:latin typeface="Arial" pitchFamily="34" charset="0"/>
                <a:ea typeface="ＭＳ Ｐゴシック" pitchFamily="34" charset="-128"/>
              </a:rPr>
              <a:t>		b) For example, the combination of psychodynamic therapies and antidepressants is more effective in treating major depression than medication alone.</a:t>
            </a:r>
          </a:p>
          <a:p>
            <a:pPr defTabSz="457200">
              <a:lnSpc>
                <a:spcPct val="70000"/>
              </a:lnSpc>
            </a:pPr>
            <a:r>
              <a:rPr lang="en-US" altLang="en-US" sz="1200" dirty="0">
                <a:latin typeface="Arial" pitchFamily="34" charset="0"/>
                <a:ea typeface="ＭＳ Ｐゴシック" pitchFamily="34" charset="-128"/>
              </a:rPr>
              <a: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47719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The terms psychologist and psychiatrist are often used interchangeably, even though that are some major distinctions between the two.</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Clinical psychologists (p. 606)</a:t>
            </a:r>
            <a:r>
              <a:rPr lang="en-US" altLang="en-US" sz="1200" i="1" dirty="0">
                <a:latin typeface="Arial" pitchFamily="34" charset="0"/>
                <a:ea typeface="ＭＳ Ｐゴシック" pitchFamily="34" charset="-128"/>
              </a:rPr>
              <a:t> have obtained PhDs and are able to formally diagnose and treat mental health issues ranging from the everyday and mild to the chronic and severe. </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i="1" dirty="0">
                <a:latin typeface="Arial" pitchFamily="34" charset="0"/>
                <a:ea typeface="ＭＳ Ｐゴシック" pitchFamily="34" charset="-128"/>
              </a:rPr>
              <a:t>	</a:t>
            </a:r>
            <a:r>
              <a:rPr lang="en-US" altLang="en-US" sz="1200" b="1" i="1" dirty="0" err="1">
                <a:latin typeface="Arial" pitchFamily="34" charset="0"/>
                <a:ea typeface="ＭＳ Ｐゴシック" pitchFamily="34" charset="-128"/>
              </a:rPr>
              <a:t>Counselling</a:t>
            </a:r>
            <a:r>
              <a:rPr lang="en-US" altLang="en-US" sz="1200" b="1" i="1" dirty="0">
                <a:latin typeface="Arial" pitchFamily="34" charset="0"/>
                <a:ea typeface="ＭＳ Ｐゴシック" pitchFamily="34" charset="-128"/>
              </a:rPr>
              <a:t> psychologists (p. 606)</a:t>
            </a:r>
            <a:r>
              <a:rPr lang="en-US" altLang="en-US" sz="1200" i="1" dirty="0">
                <a:latin typeface="Arial" pitchFamily="34" charset="0"/>
                <a:ea typeface="ＭＳ Ｐゴシック" pitchFamily="34" charset="-128"/>
              </a:rPr>
              <a:t> are mental health professionals who typically work with people who need help with common problems such as stress and coping; issues concerning identity, sexuality, and relationships; anxiety and depression; and developmental issues such as childhood trauma.</a:t>
            </a:r>
          </a:p>
          <a:p>
            <a:pPr defTabSz="457200">
              <a:lnSpc>
                <a:spcPct val="80000"/>
              </a:lnSpc>
            </a:pPr>
            <a:endParaRPr lang="en-US" altLang="en-US" sz="1200" dirty="0">
              <a:solidFill>
                <a:srgbClr val="000000"/>
              </a:solidFill>
              <a:latin typeface="Times New Roman" pitchFamily="18" charset="0"/>
              <a:ea typeface="SimSun" pitchFamily="2" charset="-122"/>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t>
            </a:r>
            <a:r>
              <a:rPr lang="en-US" altLang="en-US" sz="1200" dirty="0" err="1">
                <a:solidFill>
                  <a:srgbClr val="000000"/>
                </a:solidFill>
                <a:latin typeface="Times New Roman" pitchFamily="18" charset="0"/>
                <a:ea typeface="SimSun" pitchFamily="2" charset="-122"/>
              </a:rPr>
              <a:t>Counselling</a:t>
            </a:r>
            <a:r>
              <a:rPr lang="en-US" altLang="en-US" sz="1200" dirty="0">
                <a:solidFill>
                  <a:srgbClr val="000000"/>
                </a:solidFill>
                <a:latin typeface="Times New Roman" pitchFamily="18" charset="0"/>
                <a:ea typeface="SimSun" pitchFamily="2" charset="-122"/>
              </a:rPr>
              <a:t> psychologists may have either a Masters or Ph.D. level of training.</a:t>
            </a:r>
            <a:r>
              <a:rPr lang="en-US" altLang="en-US" sz="1200" dirty="0">
                <a:latin typeface="Times New Roman" pitchFamily="18" charset="0"/>
                <a:ea typeface="SimSun" pitchFamily="2" charset="-122"/>
              </a:rPr>
              <a:t> </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ii) Clinical and </a:t>
            </a:r>
            <a:r>
              <a:rPr lang="en-US" altLang="en-US" sz="1200" dirty="0" err="1">
                <a:latin typeface="Arial" pitchFamily="34" charset="0"/>
                <a:ea typeface="ＭＳ Ｐゴシック" pitchFamily="34" charset="-128"/>
              </a:rPr>
              <a:t>counselling</a:t>
            </a:r>
            <a:r>
              <a:rPr lang="en-US" altLang="en-US" sz="1200" dirty="0">
                <a:latin typeface="Arial" pitchFamily="34" charset="0"/>
                <a:ea typeface="ＭＳ Ｐゴシック" pitchFamily="34" charset="-128"/>
              </a:rPr>
              <a:t> psychologists work in many capacities and settings.</a:t>
            </a:r>
          </a:p>
          <a:p>
            <a:pPr defTabSz="457200">
              <a:lnSpc>
                <a:spcPct val="80000"/>
              </a:lnSpc>
            </a:pPr>
            <a:r>
              <a:rPr lang="en-US" altLang="en-US" sz="1200" dirty="0">
                <a:latin typeface="Arial" pitchFamily="34" charset="0"/>
                <a:ea typeface="ＭＳ Ｐゴシック" pitchFamily="34" charset="-128"/>
              </a:rPr>
              <a:t>		a) They may provide individual or group therapy in an office or institution such as a hospital, or they may conduct psychological testing and research.</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3) Others conducting therapy include </a:t>
            </a:r>
            <a:r>
              <a:rPr lang="en-US" altLang="en-US" sz="1200" i="1" dirty="0">
                <a:latin typeface="Arial" pitchFamily="34" charset="0"/>
                <a:ea typeface="ＭＳ Ｐゴシック" pitchFamily="34" charset="-128"/>
              </a:rPr>
              <a:t>clinical social workers</a:t>
            </a:r>
            <a:r>
              <a:rPr lang="en-US" altLang="en-US" sz="1200" dirty="0">
                <a:latin typeface="Arial" pitchFamily="34" charset="0"/>
                <a:ea typeface="ＭＳ Ｐゴシック" pitchFamily="34" charset="-128"/>
              </a:rPr>
              <a:t>, </a:t>
            </a:r>
            <a:r>
              <a:rPr lang="en-US" altLang="en-US" sz="1200" i="1" dirty="0">
                <a:latin typeface="Arial" pitchFamily="34" charset="0"/>
                <a:ea typeface="ＭＳ Ｐゴシック" pitchFamily="34" charset="-128"/>
              </a:rPr>
              <a:t>psychiatric nurses</a:t>
            </a:r>
            <a:r>
              <a:rPr lang="en-US" altLang="en-US" sz="1200" dirty="0">
                <a:latin typeface="Arial" pitchFamily="34" charset="0"/>
                <a:ea typeface="ＭＳ Ｐゴシック" pitchFamily="34" charset="-128"/>
              </a:rPr>
              <a:t>, and psychiatrists.</a:t>
            </a:r>
          </a:p>
          <a:p>
            <a:pPr defTabSz="457200">
              <a:lnSpc>
                <a:spcPct val="80000"/>
              </a:lnSpc>
            </a:pPr>
            <a:r>
              <a:rPr lang="en-US" altLang="en-US" sz="1200" b="1" dirty="0">
                <a:latin typeface="Arial" pitchFamily="34" charset="0"/>
                <a:ea typeface="ＭＳ Ｐゴシック" pitchFamily="34" charset="-128"/>
              </a:rPr>
              <a:t> </a:t>
            </a:r>
            <a:endParaRPr lang="en-US" altLang="en-US" sz="1200" dirty="0">
              <a:latin typeface="Arial" pitchFamily="34" charset="0"/>
              <a:ea typeface="ＭＳ Ｐゴシック" pitchFamily="34" charset="-128"/>
            </a:endParaRPr>
          </a:p>
          <a:p>
            <a:pPr defTabSz="457200">
              <a:lnSpc>
                <a:spcPct val="80000"/>
              </a:lnSpc>
            </a:pPr>
            <a:r>
              <a:rPr lang="en-US" altLang="en-US" sz="1200" b="1"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Psychiatrists (p. 606)</a:t>
            </a:r>
            <a:r>
              <a:rPr lang="en-US" altLang="en-US" sz="1200" i="1" dirty="0">
                <a:latin typeface="Arial" pitchFamily="34" charset="0"/>
                <a:ea typeface="ＭＳ Ｐゴシック" pitchFamily="34" charset="-128"/>
              </a:rPr>
              <a:t> are medical doctors who specialize in mental health and who are allowed to diagnose and treat mental disorders through prescribing medications.</a:t>
            </a: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Psychiatrists most frequently work in hospital and other institutional settings, treating people with relatively severe psychological disorders.</a:t>
            </a:r>
            <a:endParaRPr lang="en-US" dirty="0"/>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3123290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Today, medical procedures are generally safe and carefully tested and scrutinized, though that has not always been the case.</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Many neurologists of the 1800s and early 1900s experimented with surgically removing regions of the cortex in the hope of “curing” psychological problems.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Frontal lobotomy (p. 633) </a:t>
            </a:r>
            <a:r>
              <a:rPr lang="en-US" altLang="en-US" i="1" dirty="0">
                <a:latin typeface="Arial" pitchFamily="34" charset="0"/>
                <a:ea typeface="ＭＳ Ｐゴシック" pitchFamily="34" charset="-128"/>
              </a:rPr>
              <a:t>involved surgically severing the connections between different regions of the brain.</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Portuguese surgeon Antonio Moniz believed that destroying the prefrontal cortex would cure many psychological problems.</a:t>
            </a:r>
          </a:p>
          <a:p>
            <a:pPr defTabSz="457200"/>
            <a:r>
              <a:rPr lang="en-US" altLang="en-US" dirty="0">
                <a:latin typeface="Arial" pitchFamily="34" charset="0"/>
                <a:ea typeface="ＭＳ Ｐゴシック" pitchFamily="34" charset="-128"/>
              </a:rPr>
              <a:t>		a) He used chemicals or a wire loop to destroy the frontal lobe.</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Leucotomy (p. 633)</a:t>
            </a:r>
            <a:r>
              <a:rPr lang="en-US" altLang="en-US" i="1" dirty="0">
                <a:latin typeface="Arial" pitchFamily="34" charset="0"/>
                <a:ea typeface="ＭＳ Ｐゴシック" pitchFamily="34" charset="-128"/>
              </a:rPr>
              <a:t> was the surgical destruction of brain tissues in the prefrontal cortex.</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ii) A U.S. surgeon, Walter Freeman, modified the technique to use an ice pick to pierce the orbit of the eye, lodge it within the brain, and move it around until the frontal lobes were detached from the rest of the brain. This was done without anesthesia.</a:t>
            </a:r>
          </a:p>
          <a:p>
            <a:pPr defTabSz="457200"/>
            <a:r>
              <a:rPr lang="en-US" altLang="en-US" dirty="0">
                <a:latin typeface="Arial" pitchFamily="34" charset="0"/>
                <a:ea typeface="ＭＳ Ｐゴシック" pitchFamily="34" charset="-128"/>
              </a:rPr>
              <a:t>		a) Freeman’s procedure was always controversial, seen as a miraculous cure by some and as a barbaric practice by others, committing unknown amounts of harm and sometimes even ending in the patient’s death from cerebral hemorrhaging.</a:t>
            </a:r>
          </a:p>
          <a:p>
            <a:pPr defTabSz="457200"/>
            <a:r>
              <a:rPr lang="en-US" altLang="en-US" dirty="0">
                <a:latin typeface="Arial" pitchFamily="34" charset="0"/>
                <a:ea typeface="ＭＳ Ｐゴシック" pitchFamily="34" charset="-128"/>
              </a:rPr>
              <a:t>		b) In total, approximately 40,000 lobotomies are believed to have been performed in the United States and thousands more in western Europe.</a:t>
            </a:r>
          </a:p>
          <a:p>
            <a:pPr defTabSz="457200"/>
            <a:r>
              <a:rPr lang="en-US" altLang="en-US" dirty="0">
                <a:latin typeface="Arial" pitchFamily="34" charset="0"/>
                <a:ea typeface="ＭＳ Ｐゴシック" pitchFamily="34" charset="-128"/>
              </a:rPr>
              <a:t>	iii) The inconsistent and often very negative results of the procedure, and the effectiveness of new psychotropic medications, convinced most of the field to move away from the lobotomy.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1209928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When other treatments have not worked, some people elect to undergo experimental surgical procedures to treat severe psychiatric problems.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usually involves creating small lesions in specific brain regions.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Focal lesions (p. 634)</a:t>
            </a:r>
            <a:r>
              <a:rPr lang="en-US" altLang="en-US" i="1" dirty="0">
                <a:latin typeface="Arial" pitchFamily="34" charset="0"/>
                <a:ea typeface="ＭＳ Ｐゴシック" pitchFamily="34" charset="-128"/>
              </a:rPr>
              <a:t> are small areas of brain tissue that are surgically destroyed.</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ii) Some people with depression, OCD, and other anxiety disorders have undergone lesion surgery directed at a cluster of cells located in the anterior cingulate cortex.</a:t>
            </a:r>
          </a:p>
          <a:p>
            <a:pPr defTabSz="457200"/>
            <a:r>
              <a:rPr lang="en-US" altLang="en-US" dirty="0">
                <a:latin typeface="Arial" pitchFamily="34" charset="0"/>
                <a:ea typeface="ＭＳ Ｐゴシック" pitchFamily="34" charset="-128"/>
              </a:rPr>
              <a:t>		a) This region is overactive in people with these disorders.</a:t>
            </a:r>
          </a:p>
          <a:p>
            <a:pPr defTabSz="457200"/>
            <a:r>
              <a:rPr lang="en-US" altLang="en-US" dirty="0">
                <a:latin typeface="Arial" pitchFamily="34" charset="0"/>
                <a:ea typeface="ＭＳ Ｐゴシック" pitchFamily="34" charset="-128"/>
              </a:rPr>
              <a:t>		b) The procedure is called anterior </a:t>
            </a:r>
            <a:r>
              <a:rPr lang="en-US" altLang="en-US" dirty="0" err="1">
                <a:latin typeface="Arial" pitchFamily="34" charset="0"/>
                <a:ea typeface="ＭＳ Ｐゴシック" pitchFamily="34" charset="-128"/>
              </a:rPr>
              <a:t>cingulotomy</a:t>
            </a:r>
            <a:r>
              <a:rPr lang="en-US" altLang="en-US" dirty="0">
                <a:latin typeface="Arial" pitchFamily="34" charset="0"/>
                <a:ea typeface="ＭＳ Ｐゴシック" pitchFamily="34" charset="-128"/>
              </a:rPr>
              <a:t>.</a:t>
            </a:r>
          </a:p>
          <a:p>
            <a:pPr defTabSz="457200"/>
            <a:r>
              <a:rPr lang="en-US" altLang="en-US" dirty="0">
                <a:latin typeface="Arial" pitchFamily="34" charset="0"/>
                <a:ea typeface="ＭＳ Ｐゴシック" pitchFamily="34" charset="-128"/>
              </a:rPr>
              <a:t>		c) It has no more risks or side effects than many of the drugs used to treat these disorders.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1155819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b="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Electroconvulsive therapy (ECT) (p. 635)</a:t>
            </a:r>
            <a:r>
              <a:rPr lang="en-US" altLang="en-US" i="1" dirty="0">
                <a:latin typeface="Arial" pitchFamily="34" charset="0"/>
                <a:ea typeface="ＭＳ Ｐゴシック" pitchFamily="34" charset="-128"/>
              </a:rPr>
              <a:t> is a psychiatric treatment in which an electrical current is passed through the brain to induce a temporary seizure.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1) ECT was introduced in the 1930s and has been viewed negatively for much of its history, partly due to its earlier unsafe use.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Nowadays it is viewed as a safe procedure, but is still reserved for only severe cases of disorders.</a:t>
            </a:r>
          </a:p>
          <a:p>
            <a:pPr defTabSz="457200"/>
            <a:r>
              <a:rPr lang="en-US" altLang="en-US" dirty="0">
                <a:latin typeface="Arial" pitchFamily="34" charset="0"/>
                <a:ea typeface="ＭＳ Ｐゴシック" pitchFamily="34" charset="-128"/>
              </a:rPr>
              <a:t>	ii) Patients are given sedatives and muscle relaxers to reduce discomfort and to prevent injury related to convulsions.</a:t>
            </a:r>
          </a:p>
          <a:p>
            <a:pPr defTabSz="457200"/>
            <a:r>
              <a:rPr lang="en-US" altLang="en-US" dirty="0">
                <a:latin typeface="Arial" pitchFamily="34" charset="0"/>
                <a:ea typeface="ＭＳ Ｐゴシック" pitchFamily="34" charset="-128"/>
              </a:rPr>
              <a:t>	iii) The side effects are mild, usually only consisting of some amnesia for events occurring around the time of the treatment.</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Scientists are not exactly sure why inducing what is basically a controlled seizure can have positive outcomes for many individuals.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Neuroimaging research suggests that ECT might alter how different brain areas work together as networks. These changes are most pronounced in the frontal lobes, particularly in areas along the midline of the brain. One possible interpretation of this emerging literature is that ECT may alter the patient’s tendency to habitually engage in negative thoughts, thereby disrupting the dysfunctional thinking patterns that are characteristic of depression.</a:t>
            </a:r>
          </a:p>
          <a:p>
            <a:pPr defTabSz="457200"/>
            <a:r>
              <a:rPr lang="en-US" altLang="en-US" dirty="0">
                <a:latin typeface="Arial" pitchFamily="34" charset="0"/>
                <a:ea typeface="ＭＳ Ｐゴシック" pitchFamily="34" charset="-128"/>
              </a:rPr>
              <a:t>	ii) More research is needed before we will fully understand why ECT works as mysteriously well as it does.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11077291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sz="1200" b="1" u="sng" dirty="0">
                <a:latin typeface="Arial" pitchFamily="34" charset="0"/>
                <a:ea typeface="ＭＳ Ｐゴシック" pitchFamily="34" charset="-128"/>
              </a:rPr>
              <a:t>Repetitive </a:t>
            </a:r>
            <a:r>
              <a:rPr lang="en-US" altLang="en-US" sz="1200" b="1" u="sng" dirty="0" err="1">
                <a:latin typeface="Arial" pitchFamily="34" charset="0"/>
                <a:ea typeface="ＭＳ Ｐゴシック" pitchFamily="34" charset="-128"/>
              </a:rPr>
              <a:t>Transcranial</a:t>
            </a:r>
            <a:r>
              <a:rPr lang="en-US" altLang="en-US" sz="1200" b="1" u="sng" dirty="0">
                <a:latin typeface="Arial" pitchFamily="34" charset="0"/>
                <a:ea typeface="ＭＳ Ｐゴシック" pitchFamily="34" charset="-128"/>
              </a:rPr>
              <a:t> Magnetic Stimulation</a:t>
            </a:r>
            <a:endParaRPr lang="en-US" altLang="en-US" sz="1200" dirty="0">
              <a:latin typeface="Arial" pitchFamily="34" charset="0"/>
              <a:ea typeface="ＭＳ Ｐゴシック" pitchFamily="34" charset="-128"/>
            </a:endParaRP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Repetitive </a:t>
            </a:r>
            <a:r>
              <a:rPr lang="en-US" altLang="en-US" sz="1200" b="1" i="1" dirty="0" err="1">
                <a:latin typeface="Arial" pitchFamily="34" charset="0"/>
                <a:ea typeface="ＭＳ Ｐゴシック" pitchFamily="34" charset="-128"/>
              </a:rPr>
              <a:t>transcranial</a:t>
            </a:r>
            <a:r>
              <a:rPr lang="en-US" altLang="en-US" sz="1200" b="1" i="1" dirty="0">
                <a:latin typeface="Arial" pitchFamily="34" charset="0"/>
                <a:ea typeface="ＭＳ Ｐゴシック" pitchFamily="34" charset="-128"/>
              </a:rPr>
              <a:t> magnetic stimulation (</a:t>
            </a:r>
            <a:r>
              <a:rPr lang="en-US" altLang="en-US" sz="1200" b="1" i="1" dirty="0" err="1">
                <a:latin typeface="Arial" pitchFamily="34" charset="0"/>
                <a:ea typeface="ＭＳ Ｐゴシック" pitchFamily="34" charset="-128"/>
              </a:rPr>
              <a:t>rTMS</a:t>
            </a:r>
            <a:r>
              <a:rPr lang="en-US" altLang="en-US" sz="1200" b="1" i="1" dirty="0">
                <a:latin typeface="Arial" pitchFamily="34" charset="0"/>
                <a:ea typeface="ＭＳ Ｐゴシック" pitchFamily="34" charset="-128"/>
              </a:rPr>
              <a:t>) (p. 635)</a:t>
            </a:r>
            <a:r>
              <a:rPr lang="en-US" altLang="en-US" sz="1200" i="1" dirty="0">
                <a:latin typeface="Arial" pitchFamily="34" charset="0"/>
                <a:ea typeface="ＭＳ Ｐゴシック" pitchFamily="34" charset="-128"/>
              </a:rPr>
              <a:t> is a therapeutic technique in which a focal area of the brain is exposed to a powerful magnetic field across several different treatment sessions.</a:t>
            </a:r>
            <a:r>
              <a:rPr lang="en-US" altLang="en-US" sz="1200" dirty="0">
                <a:latin typeface="Arial" pitchFamily="34" charset="0"/>
                <a:ea typeface="ＭＳ Ｐゴシック" pitchFamily="34" charset="-128"/>
              </a:rPr>
              <a:t> </a:t>
            </a:r>
          </a:p>
          <a:p>
            <a:pPr defTabSz="457200">
              <a:lnSpc>
                <a:spcPct val="90000"/>
              </a:lnSpc>
            </a:pPr>
            <a:endParaRPr lang="en-US" altLang="en-US" sz="1200" dirty="0">
              <a:latin typeface="Arial" pitchFamily="34" charset="0"/>
              <a:ea typeface="ＭＳ Ｐゴシック" pitchFamily="34" charset="-128"/>
            </a:endParaRPr>
          </a:p>
          <a:p>
            <a:pPr defTabSz="457200">
              <a:lnSpc>
                <a:spcPct val="90000"/>
              </a:lnSpc>
            </a:pPr>
            <a:r>
              <a:rPr lang="en-US" altLang="en-US" sz="1200" dirty="0">
                <a:latin typeface="Arial" pitchFamily="34" charset="0"/>
                <a:ea typeface="ＭＳ Ｐゴシック" pitchFamily="34" charset="-128"/>
              </a:rPr>
              <a:t>1) Clinical researchers have discovered that stimulating parts of the frontal lobes of the cortex reduces depressive symptoms.</a:t>
            </a:r>
          </a:p>
          <a:p>
            <a:pPr defTabSz="457200">
              <a:lnSpc>
                <a:spcPct val="9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rTMS</a:t>
            </a:r>
            <a:r>
              <a:rPr lang="en-US" altLang="en-US" sz="1200" dirty="0">
                <a:latin typeface="Arial" pitchFamily="34" charset="0"/>
                <a:ea typeface="ＭＳ Ｐゴシック" pitchFamily="34" charset="-128"/>
              </a:rPr>
              <a:t> does not involve anesthesia or induce a seizure, or produce cognitive impairments</a:t>
            </a:r>
          </a:p>
          <a:p>
            <a:pPr defTabSz="457200">
              <a:lnSpc>
                <a:spcPct val="90000"/>
              </a:lnSpc>
            </a:pPr>
            <a:r>
              <a:rPr lang="en-US" altLang="en-US" sz="1200" dirty="0">
                <a:latin typeface="Arial" pitchFamily="34" charset="0"/>
                <a:ea typeface="ＭＳ Ｐゴシック" pitchFamily="34" charset="-128"/>
              </a:rPr>
              <a:t>	ii). Additionally, </a:t>
            </a:r>
            <a:r>
              <a:rPr lang="en-US" altLang="en-US" sz="1200" dirty="0" err="1">
                <a:latin typeface="Arial" pitchFamily="34" charset="0"/>
                <a:ea typeface="ＭＳ Ｐゴシック" pitchFamily="34" charset="-128"/>
              </a:rPr>
              <a:t>rTMS</a:t>
            </a:r>
            <a:r>
              <a:rPr lang="en-US" altLang="en-US" sz="1200" dirty="0">
                <a:latin typeface="Arial" pitchFamily="34" charset="0"/>
                <a:ea typeface="ＭＳ Ｐゴシック" pitchFamily="34" charset="-128"/>
              </a:rPr>
              <a:t> may hold considerable promise for reducing symptoms of other mental disorders, such as schizophrenia.</a:t>
            </a: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b="1" u="sng" dirty="0">
                <a:latin typeface="Arial" pitchFamily="34" charset="0"/>
                <a:ea typeface="ＭＳ Ｐゴシック" pitchFamily="34" charset="-128"/>
              </a:rPr>
              <a:t>Deep Brain Stimulation</a:t>
            </a:r>
            <a:endParaRPr lang="en-US" altLang="en-US" sz="1200" dirty="0">
              <a:latin typeface="Arial" pitchFamily="34" charset="0"/>
              <a:ea typeface="ＭＳ Ｐゴシック" pitchFamily="34" charset="-128"/>
            </a:endParaRP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Deep brain stimulation (DBS) (p. 636)</a:t>
            </a:r>
            <a:r>
              <a:rPr lang="en-US" altLang="en-US" sz="1200" i="1" dirty="0">
                <a:latin typeface="Arial" pitchFamily="34" charset="0"/>
                <a:ea typeface="ＭＳ Ｐゴシック" pitchFamily="34" charset="-128"/>
              </a:rPr>
              <a:t> is a technique that involves electrically stimulating specific regions of the brain.</a:t>
            </a:r>
            <a:endParaRPr lang="en-US" altLang="en-US" sz="1200" dirty="0">
              <a:latin typeface="Arial" pitchFamily="34" charset="0"/>
              <a:ea typeface="ＭＳ Ｐゴシック" pitchFamily="34" charset="-128"/>
            </a:endParaRP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1) Thin electrode-tipped wires are routed to the region of the brain needing stimulation.</a:t>
            </a:r>
          </a:p>
          <a:p>
            <a:pPr defTabSz="457200">
              <a:lnSpc>
                <a:spcPct val="9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 small battery connected to the wires is then inserted beneath the skin surface.</a:t>
            </a:r>
          </a:p>
          <a:p>
            <a:pPr defTabSz="457200">
              <a:lnSpc>
                <a:spcPct val="90000"/>
              </a:lnSpc>
            </a:pPr>
            <a:r>
              <a:rPr lang="en-US" altLang="en-US" sz="1200" dirty="0">
                <a:latin typeface="Arial" pitchFamily="34" charset="0"/>
                <a:ea typeface="ＭＳ Ｐゴシック" pitchFamily="34" charset="-128"/>
              </a:rPr>
              <a:t>	ii) This method produces instantaneous results on depression. More recently, it has been used to help treat depression and OCD.</a:t>
            </a:r>
          </a:p>
          <a:p>
            <a:pPr defTabSz="457200">
              <a:lnSpc>
                <a:spcPct val="90000"/>
              </a:lnSpc>
            </a:pPr>
            <a:r>
              <a:rPr lang="en-US" altLang="en-US" sz="1200" dirty="0">
                <a:latin typeface="Arial" pitchFamily="34" charset="0"/>
                <a:ea typeface="ＭＳ Ｐゴシック" pitchFamily="34" charset="-128"/>
              </a:rPr>
              <a:t>	iii) However, side effects include internal bleeding and infection as well as </a:t>
            </a:r>
            <a:r>
              <a:rPr lang="en-US" altLang="en-US" sz="1200" dirty="0" err="1">
                <a:latin typeface="Arial" pitchFamily="34" charset="0"/>
                <a:ea typeface="ＭＳ Ｐゴシック" pitchFamily="34" charset="-128"/>
              </a:rPr>
              <a:t>behavioural</a:t>
            </a:r>
            <a:r>
              <a:rPr lang="en-US" altLang="en-US" sz="1200" dirty="0">
                <a:latin typeface="Arial" pitchFamily="34" charset="0"/>
                <a:ea typeface="ＭＳ Ｐゴシック" pitchFamily="34" charset="-128"/>
              </a:rPr>
              <a:t> side effects (e.g., depression, aggression, penile erection, and laughter).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3305024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The creation of large institutions for housing the mentally unwell began around the 14th-century, due to a rapidly growing population and mass migration to the cities; these trends tended to disrupt the normal family and community traditions that would have provided structure to individuals’ lives and the bonds of collective responsibility that people would have had for the mentally ill members of their families. As a result, society’s outcasts grew in number, until institutions were built to house them. For the next few centuries, the inmates of these institutions were subjected to brutal confinement, torture, and an almost complete lack of humane conditions. </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2) By the end of the 19th century, psychology was gaining credibility as a science, and asylums were built both to house the mentally ill and to attempt to treat their conditions. Unfortunately, these asylums quickly became overcrowded, and there were not many effective treatments at the time for most disorders. Thus, despite the good intentions, in practical terms the asylums became little more than giant warehouses that separated the mentally ill from the rest of society, only differentiated from the earlier mental institutions in that the most deplorable of conditions had been improved and there was a more explicit emphasis on finding treatments to help manage patients’ symptoms.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3) The 1960s brought a push to end such treatment of mental patients.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Deinstitutionalization (p. 607):</a:t>
            </a:r>
            <a:r>
              <a:rPr lang="en-US" altLang="en-US" sz="1200" i="1" dirty="0">
                <a:latin typeface="Arial" pitchFamily="34" charset="0"/>
                <a:ea typeface="ＭＳ Ｐゴシック" pitchFamily="34" charset="-128"/>
              </a:rPr>
              <a:t> involved the movement of large numbers of psychiatric in-patients from their care facilities back into regular society, generally after having their symptoms alleviated through medication.</a:t>
            </a:r>
            <a:r>
              <a:rPr lang="en-US" altLang="en-US" sz="1200" dirty="0">
                <a:latin typeface="Arial" pitchFamily="34" charset="0"/>
                <a:ea typeface="ＭＳ Ｐゴシック" pitchFamily="34" charset="-128"/>
              </a:rPr>
              <a:t> </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movement helped the government, public, and social scientists to see that asylums were causing more problems than they solved.</a:t>
            </a:r>
          </a:p>
          <a:p>
            <a:pPr defTabSz="457200">
              <a:lnSpc>
                <a:spcPct val="80000"/>
              </a:lnSpc>
            </a:pPr>
            <a:r>
              <a:rPr lang="en-US" altLang="en-US" sz="1200" dirty="0">
                <a:latin typeface="Arial" pitchFamily="34" charset="0"/>
                <a:ea typeface="ＭＳ Ｐゴシック" pitchFamily="34" charset="-128"/>
              </a:rPr>
              <a:t>	ii) Now inpatient treatment is geared more toward protecting the individual patient from harm and providing as quick a return to society as possible.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4) Those requiring serious, long-term care live in residential treatment </a:t>
            </a:r>
            <a:r>
              <a:rPr lang="en-US" altLang="en-US" sz="1200" dirty="0" err="1">
                <a:latin typeface="Arial" pitchFamily="34" charset="0"/>
                <a:ea typeface="ＭＳ Ｐゴシック" pitchFamily="34" charset="-128"/>
              </a:rPr>
              <a:t>centres</a:t>
            </a:r>
            <a:r>
              <a:rPr lang="en-US" altLang="en-US" sz="1200" dirty="0">
                <a:latin typeface="Arial" pitchFamily="34" charset="0"/>
                <a:ea typeface="ＭＳ Ｐゴシック" pitchFamily="34" charset="-128"/>
              </a:rPr>
              <a:t>.</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These range from low-level to medium- and high-level </a:t>
            </a:r>
            <a:r>
              <a:rPr lang="en-US" altLang="en-US" sz="1200" dirty="0" err="1">
                <a:latin typeface="Arial" pitchFamily="34" charset="0"/>
                <a:ea typeface="ＭＳ Ｐゴシック" pitchFamily="34" charset="-128"/>
              </a:rPr>
              <a:t>centres</a:t>
            </a:r>
            <a:r>
              <a:rPr lang="en-US" altLang="en-US" sz="1200" dirty="0">
                <a:latin typeface="Arial" pitchFamily="34" charset="0"/>
                <a:ea typeface="ＭＳ Ｐゴシック" pitchFamily="34" charset="-128"/>
              </a:rPr>
              <a:t>.</a:t>
            </a:r>
          </a:p>
          <a:p>
            <a:pPr defTabSz="457200">
              <a:lnSpc>
                <a:spcPct val="80000"/>
              </a:lnSpc>
            </a:pPr>
            <a:r>
              <a:rPr lang="en-US" altLang="en-US" sz="1200" dirty="0">
                <a:latin typeface="Arial" pitchFamily="34" charset="0"/>
                <a:ea typeface="ＭＳ Ｐゴシック" pitchFamily="34" charset="-128"/>
              </a:rPr>
              <a:t>		a) Restrictions are increased on individuals so the </a:t>
            </a:r>
            <a:r>
              <a:rPr lang="en-US" altLang="en-US" sz="1200" dirty="0" err="1">
                <a:latin typeface="Arial" pitchFamily="34" charset="0"/>
                <a:ea typeface="ＭＳ Ｐゴシック" pitchFamily="34" charset="-128"/>
              </a:rPr>
              <a:t>centres</a:t>
            </a:r>
            <a:r>
              <a:rPr lang="en-US" altLang="en-US" sz="1200" dirty="0">
                <a:latin typeface="Arial" pitchFamily="34" charset="0"/>
                <a:ea typeface="ＭＳ Ｐゴシック" pitchFamily="34" charset="-128"/>
              </a:rPr>
              <a:t> may look like a combination of a hospital and medium-security prison.</a:t>
            </a:r>
          </a:p>
          <a:p>
            <a:pPr defTabSz="457200">
              <a:lnSpc>
                <a:spcPct val="80000"/>
              </a:lnSpc>
            </a:pPr>
            <a:r>
              <a:rPr lang="en-US" altLang="en-US" sz="1200" dirty="0">
                <a:latin typeface="Arial" pitchFamily="34" charset="0"/>
                <a:ea typeface="ＭＳ Ｐゴシック" pitchFamily="34" charset="-128"/>
              </a:rPr>
              <a:t>		b) Higher level </a:t>
            </a:r>
            <a:r>
              <a:rPr lang="en-US" altLang="en-US" sz="1200" dirty="0" err="1">
                <a:latin typeface="Arial" pitchFamily="34" charset="0"/>
                <a:ea typeface="ＭＳ Ｐゴシック" pitchFamily="34" charset="-128"/>
              </a:rPr>
              <a:t>centres</a:t>
            </a:r>
            <a:r>
              <a:rPr lang="en-US" altLang="en-US" sz="1200" dirty="0">
                <a:latin typeface="Arial" pitchFamily="34" charset="0"/>
                <a:ea typeface="ＭＳ Ｐゴシック" pitchFamily="34" charset="-128"/>
              </a:rPr>
              <a:t> are intended for those with a more dangerous history, such as those who have committed physical or sexual assault.</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Residential treatment </a:t>
            </a:r>
            <a:r>
              <a:rPr lang="en-US" altLang="en-US" sz="1200" b="1" i="1" dirty="0" err="1">
                <a:latin typeface="Arial" pitchFamily="34" charset="0"/>
                <a:ea typeface="ＭＳ Ｐゴシック" pitchFamily="34" charset="-128"/>
              </a:rPr>
              <a:t>centres</a:t>
            </a:r>
            <a:r>
              <a:rPr lang="en-US" altLang="en-US" sz="1200" b="1" i="1" dirty="0">
                <a:latin typeface="Arial" pitchFamily="34" charset="0"/>
                <a:ea typeface="ＭＳ Ｐゴシック" pitchFamily="34" charset="-128"/>
              </a:rPr>
              <a:t> (p. 607) </a:t>
            </a:r>
            <a:r>
              <a:rPr lang="en-US" altLang="en-US" sz="1200" i="1" dirty="0">
                <a:latin typeface="Arial" pitchFamily="34" charset="0"/>
                <a:ea typeface="ＭＳ Ｐゴシック" pitchFamily="34" charset="-128"/>
              </a:rPr>
              <a:t>are housing facilities in which residents receive psychological therapy and life skills training, with the explicit goal of helping residents become re-integrated into society.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88490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a:t>
            </a:r>
            <a:r>
              <a:rPr lang="en-CA" sz="1200" kern="1200" dirty="0">
                <a:solidFill>
                  <a:schemeClr val="tx1"/>
                </a:solidFill>
                <a:effectLst/>
                <a:latin typeface="+mn-lt"/>
                <a:ea typeface="+mn-ea"/>
                <a:cs typeface="+mn-cs"/>
              </a:rPr>
              <a:t>In some cases, people are required to enter the mental health system against their will. In Canada and the United States, as well as many other countries, people can be compelled through the courts or on the advice of social service agencies or doctors to be treated for mental illness or addictions. The majority of these cases arise due to the person engaging in highly erratic or disturbing behaviour, which results in legal trouble and the possibility that the person may be a risk to themselves or others. </a:t>
            </a:r>
            <a:endParaRPr lang="en-CA" dirty="0"/>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 Involuntary treatment is a very controversial issue.</a:t>
            </a:r>
          </a:p>
          <a:p>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Those in favour of the ability of psychiatrists to have someone committed to a psychiatric ward argue that doing so ensures that people with severe disorders receive treatments that they might otherwise avoid. It also may protect society from people who may otherwise harm themselves or other people.</a:t>
            </a:r>
          </a:p>
          <a:p>
            <a:r>
              <a:rPr lang="en-CA" sz="1200" kern="1200" dirty="0">
                <a:solidFill>
                  <a:schemeClr val="tx1"/>
                </a:solidFill>
                <a:effectLst/>
                <a:latin typeface="+mn-lt"/>
                <a:ea typeface="+mn-ea"/>
                <a:cs typeface="+mn-cs"/>
              </a:rPr>
              <a:t>	ii) Those against involuntary treatment are concerned that this practice is unethical because it can restrict the freedom of people who may not have actually done anything harmful to themselves or others. It can also involve patients being forced to take medications that may alter brain function and/or have adverse side effects. </a:t>
            </a:r>
          </a:p>
          <a:p>
            <a:endParaRPr lang="en-CA" dirty="0"/>
          </a:p>
          <a:p>
            <a:r>
              <a:rPr lang="en-CA" sz="1200" kern="1200" dirty="0">
                <a:solidFill>
                  <a:schemeClr val="tx1"/>
                </a:solidFill>
                <a:effectLst/>
                <a:latin typeface="+mn-lt"/>
                <a:ea typeface="+mn-ea"/>
                <a:cs typeface="+mn-cs"/>
              </a:rPr>
              <a:t>3) Importantly, involuntary treatment is more common for some ethnic groups and socioeconomic classes than others.</a:t>
            </a:r>
          </a:p>
          <a:p>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A survey of records in the United States indicated that individuals who are lower in socioeconomic status and from African-American or Latino backgrounds are significantly more likely to receive court-ordered treatment.</a:t>
            </a:r>
          </a:p>
          <a:p>
            <a:r>
              <a:rPr lang="en-CA" sz="1200" kern="1200" dirty="0">
                <a:solidFill>
                  <a:schemeClr val="tx1"/>
                </a:solidFill>
                <a:effectLst/>
                <a:latin typeface="+mn-lt"/>
                <a:ea typeface="+mn-ea"/>
                <a:cs typeface="+mn-cs"/>
              </a:rPr>
              <a:t>		a) Some of these differences may be due to the fact that poorer individuals are unable to afford treatment. In this case, a court-ordered treatment may allow them to receive help that would otherwise be unavailable. But it is also possible that different groups in society are judged differently, even if the mental health professionals are attempting to remain unbiased. </a:t>
            </a:r>
            <a:endParaRPr lang="en-CA" dirty="0"/>
          </a:p>
          <a:p>
            <a:pPr defTabSz="45720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90695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After deinstitutionalization began, however, homelessness and substance abuse became a major problem for the severely mentally ill. </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People with less intense problems sometimes found themselves facing financial barriers and stigma when they sought help.</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To meet these needs, some psychologists moved away from the one-on-one therapy and focused on what they could do for the community at large.</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Community psychology (p. 608)</a:t>
            </a:r>
            <a:r>
              <a:rPr lang="en-US" altLang="en-US" i="1" dirty="0">
                <a:latin typeface="Arial" pitchFamily="34" charset="0"/>
                <a:ea typeface="ＭＳ Ｐゴシック" pitchFamily="34" charset="-128"/>
              </a:rPr>
              <a:t> focuses on identifying how individuals’ mental health is influenced by the community in which they live, and emphasizes</a:t>
            </a:r>
          </a:p>
          <a:p>
            <a:pPr defTabSz="457200"/>
            <a:r>
              <a:rPr lang="en-US" altLang="en-US" i="1" dirty="0">
                <a:latin typeface="Arial" pitchFamily="34" charset="0"/>
                <a:ea typeface="ＭＳ Ｐゴシック" pitchFamily="34" charset="-128"/>
              </a:rPr>
              <a:t>community-level variables such as social programs, support networks, and community resource </a:t>
            </a:r>
            <a:r>
              <a:rPr lang="en-US" altLang="en-US" i="1" dirty="0" err="1">
                <a:latin typeface="Arial" pitchFamily="34" charset="0"/>
                <a:ea typeface="ＭＳ Ｐゴシック" pitchFamily="34" charset="-128"/>
              </a:rPr>
              <a:t>centres</a:t>
            </a:r>
            <a:r>
              <a:rPr lang="en-US" altLang="en-US" i="1" dirty="0">
                <a:latin typeface="Arial" pitchFamily="34" charset="0"/>
                <a:ea typeface="ＭＳ Ｐゴシック" pitchFamily="34" charset="-128"/>
              </a:rPr>
              <a:t> to help those with mental illness adjust to the challenges of everyday life.</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Community psychologists focus on prevention and screening.</a:t>
            </a:r>
          </a:p>
          <a:p>
            <a:pPr defTabSz="457200"/>
            <a:r>
              <a:rPr lang="en-US" altLang="en-US" dirty="0">
                <a:latin typeface="Arial" pitchFamily="34" charset="0"/>
                <a:ea typeface="ＭＳ Ｐゴシック" pitchFamily="34" charset="-128"/>
              </a:rPr>
              <a:t>	ii) They may initiate public awareness campaigns, develop group therapies and other resources, advocate for jobs and education, and offer free or low-cost group </a:t>
            </a:r>
            <a:r>
              <a:rPr lang="en-US" altLang="en-US" dirty="0" err="1">
                <a:latin typeface="Arial" pitchFamily="34" charset="0"/>
                <a:ea typeface="ＭＳ Ｐゴシック" pitchFamily="34" charset="-128"/>
              </a:rPr>
              <a:t>counselling</a:t>
            </a:r>
            <a:r>
              <a:rPr lang="en-US" altLang="en-US" dirty="0">
                <a:latin typeface="Arial" pitchFamily="34" charset="0"/>
                <a:ea typeface="ＭＳ Ｐゴシック" pitchFamily="34" charset="-128"/>
              </a:rPr>
              <a:t> in </a:t>
            </a:r>
            <a:r>
              <a:rPr lang="en-US" altLang="en-US" dirty="0" err="1">
                <a:latin typeface="Arial" pitchFamily="34" charset="0"/>
                <a:ea typeface="ＭＳ Ｐゴシック" pitchFamily="34" charset="-128"/>
              </a:rPr>
              <a:t>neighbourhoods</a:t>
            </a:r>
            <a:r>
              <a:rPr lang="en-US" altLang="en-US" dirty="0">
                <a:latin typeface="Arial" pitchFamily="34" charset="0"/>
                <a:ea typeface="ＭＳ Ｐゴシック" pitchFamily="34" charset="-128"/>
              </a:rPr>
              <a:t> where private mental health services are not available.</a:t>
            </a:r>
          </a:p>
          <a:p>
            <a:pPr defTabSz="457200"/>
            <a:r>
              <a:rPr lang="en-US" altLang="en-US" dirty="0">
                <a:latin typeface="Arial" pitchFamily="34" charset="0"/>
                <a:ea typeface="ＭＳ Ｐゴシック" pitchFamily="34" charset="-128"/>
              </a:rPr>
              <a:t>		a) For example, they may develop programs to counter negative cognitive patterns and bolster positive thinking in the schools and in after-school programs.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259667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Approximately 15 to 20% of college students exhibit symptoms of depression.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number of students diagnosed with depression has increased more than 50% for the past two decades, along with the number reporting anxiety and other psychological problems.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University </a:t>
            </a:r>
            <a:r>
              <a:rPr lang="en-US" altLang="en-US" dirty="0" err="1">
                <a:latin typeface="Arial" pitchFamily="34" charset="0"/>
                <a:ea typeface="ＭＳ Ｐゴシック" pitchFamily="34" charset="-128"/>
              </a:rPr>
              <a:t>counselling</a:t>
            </a: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centres</a:t>
            </a:r>
            <a:r>
              <a:rPr lang="en-US" altLang="en-US" dirty="0">
                <a:latin typeface="Arial" pitchFamily="34" charset="0"/>
                <a:ea typeface="ＭＳ Ｐゴシック" pitchFamily="34" charset="-128"/>
              </a:rPr>
              <a:t> typically employ a resident psychologist or psychiatrist, along with a staff of counselors.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size of the staff depends on the size of the school and funding.</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3) Many university </a:t>
            </a:r>
            <a:r>
              <a:rPr lang="en-US" altLang="en-US" dirty="0" err="1">
                <a:latin typeface="Arial" pitchFamily="34" charset="0"/>
                <a:ea typeface="ＭＳ Ｐゴシック" pitchFamily="34" charset="-128"/>
              </a:rPr>
              <a:t>counselling</a:t>
            </a: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centres</a:t>
            </a:r>
            <a:r>
              <a:rPr lang="en-US" altLang="en-US" dirty="0">
                <a:latin typeface="Arial" pitchFamily="34" charset="0"/>
                <a:ea typeface="ＭＳ Ｐゴシック" pitchFamily="34" charset="-128"/>
              </a:rPr>
              <a:t> have become so busy, that they have a waiting list for students seeking help.</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Some have been asked to treat disorders much more severe than most </a:t>
            </a:r>
            <a:r>
              <a:rPr lang="en-US" altLang="en-US" dirty="0" err="1">
                <a:latin typeface="Arial" pitchFamily="34" charset="0"/>
                <a:ea typeface="ＭＳ Ｐゴシック" pitchFamily="34" charset="-128"/>
              </a:rPr>
              <a:t>counselling</a:t>
            </a: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centres</a:t>
            </a:r>
            <a:r>
              <a:rPr lang="en-US" altLang="en-US" dirty="0">
                <a:latin typeface="Arial" pitchFamily="34" charset="0"/>
                <a:ea typeface="ＭＳ Ｐゴシック" pitchFamily="34" charset="-128"/>
              </a:rPr>
              <a:t> are designed to accommodate.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331902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dirty="0">
                <a:latin typeface="Arial" pitchFamily="34" charset="0"/>
                <a:ea typeface="ＭＳ Ｐゴシック" pitchFamily="34" charset="-128"/>
              </a:rPr>
              <a:t>1) In the mid-1990s, the American Psychological Association set up task forces to evaluate different therapy practices.</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As of 2005, these task forces had made their findings and recommendations available online.</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b="1" u="sng" dirty="0">
                <a:latin typeface="Arial" pitchFamily="34" charset="0"/>
                <a:ea typeface="ＭＳ Ｐゴシック" pitchFamily="34" charset="-128"/>
              </a:rPr>
              <a:t>Empirically Supported Treatments</a:t>
            </a: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Empirically supported treatments (p. 609)</a:t>
            </a:r>
            <a:r>
              <a:rPr lang="en-US" altLang="en-US" i="1" dirty="0">
                <a:latin typeface="Arial" pitchFamily="34" charset="0"/>
                <a:ea typeface="ＭＳ Ｐゴシック" pitchFamily="34" charset="-128"/>
              </a:rPr>
              <a:t> (also called evidence-based therapies) are treatments that have been tested and evaluated using sound scientific methods.</a:t>
            </a: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1) The most rigorous way to testing whether a certain therapy works is through an experiment (Module 2.2), however this is somewhat difficult with therapies.</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Volunteers are randomly assigned to a treatment group or type of therapy.</a:t>
            </a:r>
          </a:p>
          <a:p>
            <a:pPr defTabSz="457200">
              <a:lnSpc>
                <a:spcPct val="90000"/>
              </a:lnSpc>
            </a:pPr>
            <a:r>
              <a:rPr lang="en-US" altLang="en-US" dirty="0">
                <a:latin typeface="Arial" pitchFamily="34" charset="0"/>
                <a:ea typeface="ＭＳ Ｐゴシック" pitchFamily="34" charset="-128"/>
              </a:rPr>
              <a:t>		a) There are ethical issues to be considered.</a:t>
            </a:r>
          </a:p>
          <a:p>
            <a:pPr defTabSz="457200">
              <a:lnSpc>
                <a:spcPct val="90000"/>
              </a:lnSpc>
            </a:pPr>
            <a:r>
              <a:rPr lang="en-US" altLang="en-US" dirty="0">
                <a:latin typeface="Arial" pitchFamily="34" charset="0"/>
                <a:ea typeface="ＭＳ Ｐゴシック" pitchFamily="34" charset="-128"/>
              </a:rPr>
              <a:t>	ii) The experiment should be double-blind.</a:t>
            </a:r>
          </a:p>
          <a:p>
            <a:pPr defTabSz="457200">
              <a:lnSpc>
                <a:spcPct val="90000"/>
              </a:lnSpc>
            </a:pPr>
            <a:r>
              <a:rPr lang="en-US" altLang="en-US" dirty="0">
                <a:latin typeface="Arial" pitchFamily="34" charset="0"/>
                <a:ea typeface="ＭＳ Ｐゴシック" pitchFamily="34" charset="-128"/>
              </a:rPr>
              <a:t>		a) In this case, neither the therapist or patient would know the type of treatment being used.</a:t>
            </a:r>
          </a:p>
          <a:p>
            <a:pPr defTabSz="457200">
              <a:lnSpc>
                <a:spcPct val="90000"/>
              </a:lnSpc>
            </a:pPr>
            <a:r>
              <a:rPr lang="en-US" altLang="en-US" dirty="0">
                <a:latin typeface="Arial" pitchFamily="34" charset="0"/>
                <a:ea typeface="ＭＳ Ｐゴシック" pitchFamily="34" charset="-128"/>
              </a:rPr>
              <a:t>		b) However, the therapist knows which therapy s/he is using.</a:t>
            </a:r>
          </a:p>
          <a:p>
            <a:pPr defTabSz="457200">
              <a:lnSpc>
                <a:spcPct val="90000"/>
              </a:lnSpc>
            </a:pPr>
            <a:r>
              <a:rPr lang="en-US" altLang="en-US" dirty="0">
                <a:latin typeface="Arial" pitchFamily="34" charset="0"/>
                <a:ea typeface="ＭＳ Ｐゴシック" pitchFamily="34" charset="-128"/>
              </a:rPr>
              <a:t>	iii) Other limitations include:</a:t>
            </a:r>
          </a:p>
          <a:p>
            <a:pPr defTabSz="457200">
              <a:lnSpc>
                <a:spcPct val="90000"/>
              </a:lnSpc>
            </a:pPr>
            <a:r>
              <a:rPr lang="en-US" altLang="en-US" dirty="0">
                <a:latin typeface="Arial" pitchFamily="34" charset="0"/>
                <a:ea typeface="ＭＳ Ｐゴシック" pitchFamily="34" charset="-128"/>
              </a:rPr>
              <a:t>		a) The effectiveness of therapy comes from the </a:t>
            </a:r>
            <a:r>
              <a:rPr lang="en-US" altLang="en-US" b="1" i="1" dirty="0">
                <a:latin typeface="Arial" pitchFamily="34" charset="0"/>
                <a:ea typeface="ＭＳ Ｐゴシック" pitchFamily="34" charset="-128"/>
              </a:rPr>
              <a:t>therapeutic alliance (p. 609)</a:t>
            </a:r>
            <a:r>
              <a:rPr lang="en-US" altLang="en-US" i="1" dirty="0">
                <a:latin typeface="Arial" pitchFamily="34" charset="0"/>
                <a:ea typeface="ＭＳ Ｐゴシック" pitchFamily="34" charset="-128"/>
              </a:rPr>
              <a:t>—the relationship that emerges in therapy between the therapist and the patient.</a:t>
            </a:r>
          </a:p>
          <a:p>
            <a:pPr defTabSz="457200">
              <a:lnSpc>
                <a:spcPct val="90000"/>
              </a:lnSpc>
            </a:pPr>
            <a:r>
              <a:rPr lang="en-US" altLang="en-US" dirty="0">
                <a:latin typeface="Arial" pitchFamily="34" charset="0"/>
                <a:ea typeface="ＭＳ Ｐゴシック" pitchFamily="34" charset="-128"/>
              </a:rPr>
              <a:t>		b) Therefore, each session is bound to be different, regardless of procedures followed.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546406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9/3/2021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16 -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9/3/2021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9/3/2021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9/3/2021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16 -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9/3/2021</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906049" y="6416475"/>
            <a:ext cx="5943600" cy="369332"/>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fontAlgn="auto" hangingPunct="1">
              <a:spcBef>
                <a:spcPts val="0"/>
              </a:spcBef>
              <a:spcAft>
                <a:spcPts val="0"/>
              </a:spcAft>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2021, 2018, 2015, 2012</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8015565" y="6581775"/>
            <a:ext cx="679994"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16 - </a:t>
            </a:r>
            <a:fld id="{02DAD016-8EBF-CF47-ACE8-593B4CD3160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3" name="Picture Placeholder 2"/>
          <p:cNvSpPr>
            <a:spLocks noGrp="1"/>
          </p:cNvSpPr>
          <p:nvPr>
            <p:ph type="pic" sz="quarter" idx="20"/>
          </p:nvPr>
        </p:nvSpPr>
        <p:spPr>
          <a:xfrm>
            <a:off x="457200" y="2590800"/>
            <a:ext cx="3733800" cy="1447800"/>
          </a:xfrm>
        </p:spPr>
        <p:txBody>
          <a:bodyPr/>
          <a:lstStyle/>
          <a:p>
            <a:endParaRPr lang="en-IN"/>
          </a:p>
        </p:txBody>
      </p:sp>
    </p:spTree>
    <p:extLst>
      <p:ext uri="{BB962C8B-B14F-4D97-AF65-F5344CB8AC3E}">
        <p14:creationId xmlns:p14="http://schemas.microsoft.com/office/powerpoint/2010/main" val="2742862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chor="ctr" anchorCtr="0"/>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239712" y="3200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1295400" y="5410200"/>
            <a:ext cx="6629400" cy="685800"/>
          </a:xfrm>
        </p:spPr>
        <p:txBody>
          <a:bodyPr/>
          <a:lstStyle/>
          <a:p>
            <a:endParaRPr lang="en-IN"/>
          </a:p>
        </p:txBody>
      </p:sp>
    </p:spTree>
    <p:extLst>
      <p:ext uri="{BB962C8B-B14F-4D97-AF65-F5344CB8AC3E}">
        <p14:creationId xmlns:p14="http://schemas.microsoft.com/office/powerpoint/2010/main" val="192411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chor="ctr" anchorCtr="0"/>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53073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four Content 1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nchor="ctr" anchorCtr="0"/>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5"/>
          </p:nvPr>
        </p:nvSpPr>
        <p:spPr>
          <a:xfrm>
            <a:off x="990600" y="1447800"/>
            <a:ext cx="6858000" cy="22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6"/>
          </p:nvPr>
        </p:nvSpPr>
        <p:spPr>
          <a:xfrm>
            <a:off x="762000" y="2514600"/>
            <a:ext cx="7391400" cy="304800"/>
          </a:xfrm>
        </p:spPr>
        <p:txBody>
          <a:bodyPr/>
          <a:lstStyle/>
          <a:p>
            <a:endParaRPr lang="en-IN"/>
          </a:p>
        </p:txBody>
      </p:sp>
    </p:spTree>
    <p:extLst>
      <p:ext uri="{BB962C8B-B14F-4D97-AF65-F5344CB8AC3E}">
        <p14:creationId xmlns:p14="http://schemas.microsoft.com/office/powerpoint/2010/main" val="3209210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31372" y="4278084"/>
            <a:ext cx="386834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637312" y="4288972"/>
            <a:ext cx="3887391"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9/3/2021</a:t>
            </a:fld>
            <a:endParaRPr lang="en-US" dirty="0"/>
          </a:p>
        </p:txBody>
      </p:sp>
      <p:sp>
        <p:nvSpPr>
          <p:cNvPr id="17" name="Slide Number Placeholder 16"/>
          <p:cNvSpPr>
            <a:spLocks noGrp="1"/>
          </p:cNvSpPr>
          <p:nvPr>
            <p:ph type="sldNum" sz="quarter" idx="17"/>
          </p:nvPr>
        </p:nvSpPr>
        <p:spPr/>
        <p:txBody>
          <a:bodyPr/>
          <a:lstStyle>
            <a:lvl1pPr>
              <a:defRPr sz="900"/>
            </a:lvl1pPr>
          </a:lstStyle>
          <a:p>
            <a:fld id="{200B2350-5261-4F5C-9DF5-EF0D264FC8D2}" type="slidenum">
              <a:rPr lang="en-US" smtClean="0"/>
              <a:pPr/>
              <a:t>‹#›</a:t>
            </a:fld>
            <a:endParaRPr lang="en-US" dirty="0"/>
          </a:p>
        </p:txBody>
      </p:sp>
      <p:sp>
        <p:nvSpPr>
          <p:cNvPr id="18" name="Footer Placeholder 17"/>
          <p:cNvSpPr>
            <a:spLocks noGrp="1"/>
          </p:cNvSpPr>
          <p:nvPr>
            <p:ph type="ftr" sz="quarter" idx="18"/>
          </p:nvPr>
        </p:nvSpPr>
        <p:spPr/>
        <p:txBody>
          <a:bodyPr/>
          <a:lstStyle/>
          <a:p>
            <a:endParaRPr lang="en-US" dirty="0"/>
          </a:p>
        </p:txBody>
      </p:sp>
      <p:sp>
        <p:nvSpPr>
          <p:cNvPr id="27" name="Text Placeholder 25"/>
          <p:cNvSpPr>
            <a:spLocks noGrp="1"/>
          </p:cNvSpPr>
          <p:nvPr>
            <p:ph type="body" sz="quarter" idx="19" hasCustomPrompt="1"/>
          </p:nvPr>
        </p:nvSpPr>
        <p:spPr>
          <a:xfrm>
            <a:off x="2743200" y="6428232"/>
            <a:ext cx="3657600" cy="201168"/>
          </a:xfrm>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700" b="1" kern="1200" dirty="0">
                <a:solidFill>
                  <a:schemeClr val="tx1"/>
                </a:solidFill>
                <a:latin typeface="+mn-lt"/>
                <a:ea typeface="Verdana" panose="020B0604030504040204" pitchFamily="34" charset="0"/>
                <a:cs typeface="Verdana" panose="020B0604030504040204" pitchFamily="34" charset="0"/>
              </a:defRPr>
            </a:lvl1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21"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16 -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9/3/2021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buNone/>
              <a:defRPr lang="en-US" sz="2400" kern="1200" dirty="0">
                <a:solidFill>
                  <a:schemeClr val="tx1"/>
                </a:solidFill>
                <a:latin typeface="+mn-lt"/>
                <a:ea typeface="+mn-ea"/>
                <a:cs typeface="+mn-cs"/>
              </a:defRPr>
            </a:lvl1pPr>
            <a:lvl2pPr marL="569913" indent="-285750">
              <a:buClr>
                <a:srgbClr val="007FA3"/>
              </a:buClr>
              <a:buNone/>
              <a:defRPr lang="en-US" sz="2400" kern="1200" dirty="0">
                <a:solidFill>
                  <a:schemeClr val="tx1"/>
                </a:solidFill>
                <a:latin typeface="+mn-lt"/>
                <a:ea typeface="+mn-ea"/>
                <a:cs typeface="+mn-cs"/>
              </a:defRPr>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9/3/2021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16 -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9/3/2021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16 -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2" r:id="rId4"/>
    <p:sldLayoutId id="2147483656" r:id="rId5"/>
    <p:sldLayoutId id="2147483650" r:id="rId6"/>
    <p:sldLayoutId id="2147483665" r:id="rId7"/>
    <p:sldLayoutId id="2147483659" r:id="rId8"/>
    <p:sldLayoutId id="2147483658" r:id="rId9"/>
    <p:sldLayoutId id="2147483660" r:id="rId10"/>
    <p:sldLayoutId id="2147483651" r:id="rId11"/>
    <p:sldLayoutId id="2147483661" r:id="rId12"/>
    <p:sldLayoutId id="2147483654" r:id="rId13"/>
    <p:sldLayoutId id="2147483655" r:id="rId14"/>
    <p:sldLayoutId id="2147483666" r:id="rId15"/>
    <p:sldLayoutId id="2147483667" r:id="rId16"/>
    <p:sldLayoutId id="2147483668" r:id="rId17"/>
    <p:sldLayoutId id="2147483669"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567659" y="274638"/>
            <a:ext cx="5119141" cy="1143000"/>
          </a:xfrm>
        </p:spPr>
        <p:txBody>
          <a:bodyPr/>
          <a:lstStyle/>
          <a:p>
            <a:pPr eaLnBrk="1" hangingPunct="1"/>
            <a:endParaRPr lang="en-CA" altLang="en-US" dirty="0"/>
          </a:p>
        </p:txBody>
      </p:sp>
      <p:sp>
        <p:nvSpPr>
          <p:cNvPr id="4099" name="Content Placeholder 2"/>
          <p:cNvSpPr>
            <a:spLocks noGrp="1"/>
          </p:cNvSpPr>
          <p:nvPr>
            <p:ph idx="1"/>
          </p:nvPr>
        </p:nvSpPr>
        <p:spPr>
          <a:xfrm>
            <a:off x="609601" y="1600200"/>
            <a:ext cx="8077200" cy="4525963"/>
          </a:xfrm>
        </p:spPr>
        <p:txBody>
          <a:bodyPr/>
          <a:lstStyle/>
          <a:p>
            <a:pPr eaLnBrk="1" hangingPunct="1">
              <a:buFontTx/>
              <a:buNone/>
            </a:pPr>
            <a:r>
              <a:rPr lang="en-CA" altLang="en-US" dirty="0"/>
              <a:t>Agenda</a:t>
            </a:r>
          </a:p>
          <a:p>
            <a:pPr eaLnBrk="1" hangingPunct="1"/>
            <a:r>
              <a:rPr lang="en-CA" altLang="en-US" dirty="0"/>
              <a:t>Biblical Word Study</a:t>
            </a:r>
          </a:p>
          <a:p>
            <a:pPr eaLnBrk="1" hangingPunct="1"/>
            <a:r>
              <a:rPr lang="en-CA" altLang="en-US" dirty="0"/>
              <a:t>Therapy </a:t>
            </a:r>
          </a:p>
          <a:p>
            <a:pPr eaLnBrk="1" hangingPunct="1"/>
            <a:endParaRPr lang="en-CA" altLang="en-US" dirty="0"/>
          </a:p>
        </p:txBody>
      </p:sp>
      <p:sp>
        <p:nvSpPr>
          <p:cNvPr id="4100"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A2B0C-AF00-4B94-B611-C7A9E5974257}" type="slidenum">
              <a:rPr lang="en-US" altLang="en-US" sz="1200">
                <a:solidFill>
                  <a:srgbClr val="898989"/>
                </a:solidFill>
              </a:rPr>
              <a:pPr>
                <a:spcBef>
                  <a:spcPct val="0"/>
                </a:spcBef>
                <a:buFontTx/>
                <a:buNone/>
              </a:pPr>
              <a:t>1</a:t>
            </a:fld>
            <a:endParaRPr lang="en-US" altLang="en-US" sz="1200">
              <a:solidFill>
                <a:srgbClr val="898989"/>
              </a:solidFill>
            </a:endParaRPr>
          </a:p>
        </p:txBody>
      </p:sp>
    </p:spTree>
    <p:extLst>
      <p:ext uri="{BB962C8B-B14F-4D97-AF65-F5344CB8AC3E}">
        <p14:creationId xmlns:p14="http://schemas.microsoft.com/office/powerpoint/2010/main" val="157340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24"/>
            <a:ext cx="8229600" cy="630503"/>
          </a:xfrm>
        </p:spPr>
        <p:txBody>
          <a:bodyPr wrap="square" anchor="ctr" anchorCtr="0">
            <a:noAutofit/>
          </a:bodyPr>
          <a:lstStyle/>
          <a:p>
            <a:r>
              <a:rPr lang="en-US" sz="3600" dirty="0">
                <a:latin typeface="+mj-lt"/>
              </a:rPr>
              <a:t>16.1 Learning Objectives</a:t>
            </a:r>
            <a:endParaRPr lang="en-US" sz="2800" dirty="0">
              <a:latin typeface="+mj-lt"/>
            </a:endParaRPr>
          </a:p>
        </p:txBody>
      </p:sp>
      <p:sp>
        <p:nvSpPr>
          <p:cNvPr id="4" name="Content Placeholder 3"/>
          <p:cNvSpPr>
            <a:spLocks noGrp="1"/>
          </p:cNvSpPr>
          <p:nvPr>
            <p:ph idx="1"/>
          </p:nvPr>
        </p:nvSpPr>
        <p:spPr>
          <a:xfrm>
            <a:off x="457200" y="838200"/>
            <a:ext cx="8229600" cy="4462760"/>
          </a:xfrm>
        </p:spPr>
        <p:txBody>
          <a:bodyPr wrap="square">
            <a:noAutofit/>
          </a:bodyPr>
          <a:lstStyle/>
          <a:p>
            <a:pPr>
              <a:buSzPct val="100000"/>
              <a:defRPr/>
            </a:pPr>
            <a:r>
              <a:rPr lang="en-US" sz="2400" dirty="0"/>
              <a:t>Know the key terminology associated with mental health treatment.</a:t>
            </a:r>
          </a:p>
          <a:p>
            <a:pPr>
              <a:buSzPct val="100000"/>
              <a:defRPr/>
            </a:pPr>
            <a:r>
              <a:rPr lang="en-US" sz="2400" dirty="0"/>
              <a:t>Understand the major barriers to seeking help for psychological disorders.</a:t>
            </a:r>
          </a:p>
          <a:p>
            <a:pPr>
              <a:buSzPct val="100000"/>
              <a:defRPr/>
            </a:pPr>
            <a:r>
              <a:rPr lang="en-US" sz="2400" dirty="0"/>
              <a:t>Understand the arguments for and against involuntary treatment.</a:t>
            </a:r>
          </a:p>
          <a:p>
            <a:pPr>
              <a:buSzPct val="100000"/>
              <a:defRPr/>
            </a:pPr>
            <a:r>
              <a:rPr lang="en-US" sz="2400" dirty="0"/>
              <a:t>Apply your knowledge to suggest what approach to therapy is likely most appropriate for a given situation.</a:t>
            </a:r>
          </a:p>
          <a:p>
            <a:pPr>
              <a:buSzPct val="100000"/>
              <a:defRPr/>
            </a:pPr>
            <a:r>
              <a:rPr lang="en-US" sz="2400" dirty="0"/>
              <a:t>Analyze whether self-help options, such as popular books, are a useful therapy option.</a:t>
            </a:r>
          </a:p>
        </p:txBody>
      </p:sp>
    </p:spTree>
    <p:extLst>
      <p:ext uri="{BB962C8B-B14F-4D97-AF65-F5344CB8AC3E}">
        <p14:creationId xmlns:p14="http://schemas.microsoft.com/office/powerpoint/2010/main" val="355644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945"/>
            <a:ext cx="8229600" cy="624260"/>
          </a:xfrm>
        </p:spPr>
        <p:txBody>
          <a:bodyPr wrap="square" anchor="ctr" anchorCtr="0">
            <a:noAutofit/>
          </a:bodyPr>
          <a:lstStyle/>
          <a:p>
            <a:r>
              <a:rPr lang="en-US" sz="3600" dirty="0">
                <a:latin typeface="+mj-lt"/>
              </a:rPr>
              <a:t>Mental Health Providers</a:t>
            </a:r>
            <a:endParaRPr lang="en-US" sz="2800" dirty="0">
              <a:latin typeface="+mj-lt"/>
            </a:endParaRPr>
          </a:p>
        </p:txBody>
      </p:sp>
      <p:sp>
        <p:nvSpPr>
          <p:cNvPr id="4" name="Content Placeholder 3"/>
          <p:cNvSpPr>
            <a:spLocks noGrp="1"/>
          </p:cNvSpPr>
          <p:nvPr>
            <p:ph idx="1"/>
          </p:nvPr>
        </p:nvSpPr>
        <p:spPr>
          <a:xfrm>
            <a:off x="457200" y="723900"/>
            <a:ext cx="8229600" cy="3539430"/>
          </a:xfrm>
        </p:spPr>
        <p:txBody>
          <a:bodyPr wrap="square">
            <a:noAutofit/>
          </a:bodyPr>
          <a:lstStyle/>
          <a:p>
            <a:pPr>
              <a:lnSpc>
                <a:spcPct val="150000"/>
              </a:lnSpc>
              <a:buFontTx/>
              <a:buNone/>
            </a:pPr>
            <a:r>
              <a:rPr lang="en-US" altLang="en-US" sz="2400" dirty="0">
                <a:ea typeface="ＭＳ Ｐゴシック" pitchFamily="34" charset="-128"/>
              </a:rPr>
              <a:t>Clinical psychologists (p. 606)</a:t>
            </a:r>
          </a:p>
          <a:p>
            <a:pPr>
              <a:lnSpc>
                <a:spcPct val="150000"/>
              </a:lnSpc>
              <a:buFontTx/>
              <a:buNone/>
            </a:pPr>
            <a:r>
              <a:rPr lang="en-US" altLang="en-US" sz="2400" dirty="0" err="1">
                <a:ea typeface="ＭＳ Ｐゴシック" pitchFamily="34" charset="-128"/>
              </a:rPr>
              <a:t>Counselling</a:t>
            </a:r>
            <a:r>
              <a:rPr lang="en-US" altLang="en-US" sz="2400" dirty="0">
                <a:ea typeface="ＭＳ Ｐゴシック" pitchFamily="34" charset="-128"/>
              </a:rPr>
              <a:t> psychologists (p. 606)</a:t>
            </a:r>
          </a:p>
          <a:p>
            <a:pPr>
              <a:lnSpc>
                <a:spcPct val="150000"/>
              </a:lnSpc>
              <a:buFontTx/>
              <a:buNone/>
            </a:pPr>
            <a:r>
              <a:rPr lang="en-US" altLang="en-US" sz="2400" dirty="0">
                <a:ea typeface="ＭＳ Ｐゴシック" pitchFamily="34" charset="-128"/>
              </a:rPr>
              <a:t>Clinical social workers</a:t>
            </a:r>
          </a:p>
          <a:p>
            <a:pPr>
              <a:lnSpc>
                <a:spcPct val="150000"/>
              </a:lnSpc>
              <a:buFontTx/>
              <a:buNone/>
            </a:pPr>
            <a:r>
              <a:rPr lang="en-US" altLang="en-US" sz="2400" dirty="0">
                <a:ea typeface="ＭＳ Ｐゴシック" pitchFamily="34" charset="-128"/>
              </a:rPr>
              <a:t>Psychiatric nurses</a:t>
            </a:r>
          </a:p>
          <a:p>
            <a:pPr>
              <a:lnSpc>
                <a:spcPct val="150000"/>
              </a:lnSpc>
              <a:buFontTx/>
              <a:buNone/>
            </a:pPr>
            <a:r>
              <a:rPr lang="en-US" altLang="en-US" sz="2400" dirty="0">
                <a:ea typeface="ＭＳ Ｐゴシック" pitchFamily="34" charset="-128"/>
              </a:rPr>
              <a:t>Psychiatrists (p. 606)</a:t>
            </a:r>
            <a:endParaRPr lang="en-US" sz="2400" dirty="0"/>
          </a:p>
        </p:txBody>
      </p:sp>
    </p:spTree>
    <p:extLst>
      <p:ext uri="{BB962C8B-B14F-4D97-AF65-F5344CB8AC3E}">
        <p14:creationId xmlns:p14="http://schemas.microsoft.com/office/powerpoint/2010/main" val="176841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07996"/>
          </a:xfrm>
        </p:spPr>
        <p:txBody>
          <a:bodyPr wrap="square" anchor="ctr" anchorCtr="0">
            <a:noAutofit/>
          </a:bodyPr>
          <a:lstStyle/>
          <a:p>
            <a:r>
              <a:rPr lang="en-US" sz="3600" dirty="0">
                <a:latin typeface="+mj-lt"/>
              </a:rPr>
              <a:t>Inpatient Treatment and Deinstitutionalization</a:t>
            </a:r>
            <a:endParaRPr lang="en-US" sz="2800" dirty="0">
              <a:latin typeface="+mj-lt"/>
            </a:endParaRPr>
          </a:p>
        </p:txBody>
      </p:sp>
      <p:sp>
        <p:nvSpPr>
          <p:cNvPr id="4" name="Content Placeholder 3"/>
          <p:cNvSpPr>
            <a:spLocks noGrp="1"/>
          </p:cNvSpPr>
          <p:nvPr>
            <p:ph idx="1"/>
          </p:nvPr>
        </p:nvSpPr>
        <p:spPr>
          <a:xfrm>
            <a:off x="457200" y="1371600"/>
            <a:ext cx="8229600" cy="931024"/>
          </a:xfrm>
        </p:spPr>
        <p:txBody>
          <a:bodyPr wrap="square">
            <a:noAutofit/>
          </a:bodyPr>
          <a:lstStyle/>
          <a:p>
            <a:pPr>
              <a:buFontTx/>
              <a:buNone/>
            </a:pPr>
            <a:r>
              <a:rPr lang="en-US" altLang="en-US" sz="2400" b="1" dirty="0">
                <a:ea typeface="ＭＳ Ｐゴシック" pitchFamily="34" charset="-128"/>
              </a:rPr>
              <a:t>1400s</a:t>
            </a:r>
          </a:p>
          <a:p>
            <a:r>
              <a:rPr lang="en-US" altLang="en-US" sz="2400" dirty="0">
                <a:ea typeface="ＭＳ Ｐゴシック" pitchFamily="34" charset="-128"/>
              </a:rPr>
              <a:t>First institutions built; brutal conditions</a:t>
            </a:r>
            <a:endParaRPr lang="en-US" sz="2400" dirty="0"/>
          </a:p>
        </p:txBody>
      </p:sp>
      <p:sp>
        <p:nvSpPr>
          <p:cNvPr id="3" name="Content Placeholder 2"/>
          <p:cNvSpPr>
            <a:spLocks noGrp="1"/>
          </p:cNvSpPr>
          <p:nvPr>
            <p:ph idx="13"/>
          </p:nvPr>
        </p:nvSpPr>
        <p:spPr>
          <a:xfrm>
            <a:off x="447675" y="2667000"/>
            <a:ext cx="8229600" cy="931024"/>
          </a:xfrm>
        </p:spPr>
        <p:txBody>
          <a:bodyPr>
            <a:noAutofit/>
          </a:bodyPr>
          <a:lstStyle/>
          <a:p>
            <a:pPr>
              <a:buFontTx/>
              <a:buNone/>
            </a:pPr>
            <a:r>
              <a:rPr lang="en-US" altLang="en-US" sz="2400" b="1" dirty="0">
                <a:ea typeface="ＭＳ Ｐゴシック" pitchFamily="34" charset="-128"/>
              </a:rPr>
              <a:t>End of the 1800s</a:t>
            </a:r>
          </a:p>
          <a:p>
            <a:pPr>
              <a:spcAft>
                <a:spcPts val="1800"/>
              </a:spcAft>
            </a:pPr>
            <a:r>
              <a:rPr lang="en-US" altLang="en-US" sz="2400" dirty="0">
                <a:ea typeface="ＭＳ Ｐゴシック" pitchFamily="34" charset="-128"/>
              </a:rPr>
              <a:t>Overcrowded asylums, ineffective treatments</a:t>
            </a:r>
            <a:endParaRPr lang="en-IN" sz="2400" dirty="0"/>
          </a:p>
        </p:txBody>
      </p:sp>
      <p:sp>
        <p:nvSpPr>
          <p:cNvPr id="5" name="Content Placeholder 4"/>
          <p:cNvSpPr>
            <a:spLocks noGrp="1"/>
          </p:cNvSpPr>
          <p:nvPr>
            <p:ph sz="quarter" idx="14"/>
          </p:nvPr>
        </p:nvSpPr>
        <p:spPr>
          <a:xfrm>
            <a:off x="495300" y="3962400"/>
            <a:ext cx="8153400" cy="1492716"/>
          </a:xfrm>
        </p:spPr>
        <p:txBody>
          <a:bodyPr>
            <a:noAutofit/>
          </a:bodyPr>
          <a:lstStyle/>
          <a:p>
            <a:pPr>
              <a:buFontTx/>
              <a:buNone/>
            </a:pPr>
            <a:r>
              <a:rPr lang="en-US" altLang="en-US" sz="2400" b="1" dirty="0">
                <a:ea typeface="ＭＳ Ｐゴシック" pitchFamily="34" charset="-128"/>
              </a:rPr>
              <a:t>1960s</a:t>
            </a:r>
          </a:p>
          <a:p>
            <a:r>
              <a:rPr lang="en-US" altLang="en-US" sz="2400" dirty="0">
                <a:ea typeface="ＭＳ Ｐゴシック" pitchFamily="34" charset="-128"/>
              </a:rPr>
              <a:t>Deinstitutionalization (p. 607)</a:t>
            </a:r>
          </a:p>
          <a:p>
            <a:r>
              <a:rPr lang="en-US" altLang="en-US" sz="2400" dirty="0">
                <a:ea typeface="ＭＳ Ｐゴシック" pitchFamily="34" charset="-128"/>
              </a:rPr>
              <a:t>Residential treatment </a:t>
            </a:r>
            <a:r>
              <a:rPr lang="en-US" altLang="en-US" sz="2400" dirty="0" err="1">
                <a:ea typeface="ＭＳ Ｐゴシック" pitchFamily="34" charset="-128"/>
              </a:rPr>
              <a:t>centres</a:t>
            </a:r>
            <a:r>
              <a:rPr lang="en-US" altLang="en-US" sz="2400" dirty="0">
                <a:ea typeface="ＭＳ Ｐゴシック" pitchFamily="34" charset="-128"/>
              </a:rPr>
              <a:t> (p. 607)</a:t>
            </a:r>
            <a:endParaRPr lang="en-IN" sz="2400" dirty="0"/>
          </a:p>
        </p:txBody>
      </p:sp>
    </p:spTree>
    <p:extLst>
      <p:ext uri="{BB962C8B-B14F-4D97-AF65-F5344CB8AC3E}">
        <p14:creationId xmlns:p14="http://schemas.microsoft.com/office/powerpoint/2010/main" val="300673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125"/>
            <a:ext cx="8229600" cy="605900"/>
          </a:xfrm>
        </p:spPr>
        <p:txBody>
          <a:bodyPr wrap="square" anchor="ctr" anchorCtr="0">
            <a:noAutofit/>
          </a:bodyPr>
          <a:lstStyle/>
          <a:p>
            <a:r>
              <a:rPr lang="en-US" sz="3600" dirty="0">
                <a:latin typeface="+mj-lt"/>
              </a:rPr>
              <a:t>Involuntary Treatment</a:t>
            </a:r>
            <a:endParaRPr lang="en-US" sz="2800" dirty="0">
              <a:latin typeface="+mj-lt"/>
            </a:endParaRPr>
          </a:p>
        </p:txBody>
      </p:sp>
      <p:sp>
        <p:nvSpPr>
          <p:cNvPr id="4" name="Content Placeholder 3"/>
          <p:cNvSpPr>
            <a:spLocks noGrp="1"/>
          </p:cNvSpPr>
          <p:nvPr>
            <p:ph idx="1"/>
          </p:nvPr>
        </p:nvSpPr>
        <p:spPr>
          <a:xfrm>
            <a:off x="457200" y="851595"/>
            <a:ext cx="8229600" cy="2423740"/>
          </a:xfrm>
        </p:spPr>
        <p:txBody>
          <a:bodyPr wrap="square">
            <a:noAutofit/>
          </a:bodyPr>
          <a:lstStyle/>
          <a:p>
            <a:r>
              <a:rPr lang="en-US" altLang="en-US" sz="2400" dirty="0">
                <a:ea typeface="ＭＳ Ｐゴシック" pitchFamily="34" charset="-128"/>
              </a:rPr>
              <a:t>May be compelled to enter treatment</a:t>
            </a:r>
          </a:p>
          <a:p>
            <a:r>
              <a:rPr lang="en-US" sz="2400" dirty="0">
                <a:ea typeface="ＭＳ Ｐゴシック" pitchFamily="34" charset="-128"/>
              </a:rPr>
              <a:t>Highly erratic or disturbing </a:t>
            </a:r>
            <a:r>
              <a:rPr lang="en-US" sz="2400" dirty="0" err="1">
                <a:ea typeface="ＭＳ Ｐゴシック" pitchFamily="34" charset="-128"/>
              </a:rPr>
              <a:t>behaviour</a:t>
            </a:r>
            <a:endParaRPr lang="en-US" sz="2400" dirty="0">
              <a:ea typeface="ＭＳ Ｐゴシック" pitchFamily="34" charset="-128"/>
            </a:endParaRPr>
          </a:p>
          <a:p>
            <a:r>
              <a:rPr lang="en-US" sz="2400" dirty="0">
                <a:ea typeface="ＭＳ Ｐゴシック" pitchFamily="34" charset="-128"/>
              </a:rPr>
              <a:t>Controversial issue</a:t>
            </a:r>
          </a:p>
          <a:p>
            <a:r>
              <a:rPr lang="en-US" sz="2400" dirty="0">
                <a:ea typeface="ＭＳ Ｐゴシック" pitchFamily="34" charset="-128"/>
              </a:rPr>
              <a:t>More common for some ethnic groups and socioeconomic classes</a:t>
            </a:r>
            <a:endParaRPr lang="en-US" sz="2400" dirty="0"/>
          </a:p>
        </p:txBody>
      </p:sp>
    </p:spTree>
    <p:extLst>
      <p:ext uri="{BB962C8B-B14F-4D97-AF65-F5344CB8AC3E}">
        <p14:creationId xmlns:p14="http://schemas.microsoft.com/office/powerpoint/2010/main" val="247981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13"/>
            <a:ext cx="8229600" cy="1141570"/>
          </a:xfrm>
        </p:spPr>
        <p:txBody>
          <a:bodyPr wrap="square" anchor="ctr" anchorCtr="0">
            <a:noAutofit/>
          </a:bodyPr>
          <a:lstStyle/>
          <a:p>
            <a:r>
              <a:rPr lang="en-IN" sz="3600" dirty="0">
                <a:latin typeface="+mj-lt"/>
              </a:rPr>
              <a:t>The Importance of Community Psychology</a:t>
            </a:r>
            <a:endParaRPr lang="en-US" sz="2800" dirty="0">
              <a:latin typeface="+mj-lt"/>
            </a:endParaRPr>
          </a:p>
        </p:txBody>
      </p:sp>
      <p:sp>
        <p:nvSpPr>
          <p:cNvPr id="4" name="Content Placeholder 3"/>
          <p:cNvSpPr>
            <a:spLocks noGrp="1"/>
          </p:cNvSpPr>
          <p:nvPr>
            <p:ph idx="1"/>
          </p:nvPr>
        </p:nvSpPr>
        <p:spPr>
          <a:xfrm>
            <a:off x="457200" y="1381125"/>
            <a:ext cx="8229600" cy="2716128"/>
          </a:xfrm>
        </p:spPr>
        <p:txBody>
          <a:bodyPr wrap="square">
            <a:noAutofit/>
          </a:bodyPr>
          <a:lstStyle/>
          <a:p>
            <a:pPr>
              <a:buFontTx/>
              <a:buNone/>
            </a:pPr>
            <a:r>
              <a:rPr lang="en-US" altLang="en-US" sz="2400" b="1" dirty="0">
                <a:ea typeface="ＭＳ Ｐゴシック" pitchFamily="34" charset="-128"/>
              </a:rPr>
              <a:t>Community psychology (p. 608)</a:t>
            </a:r>
          </a:p>
          <a:p>
            <a:r>
              <a:rPr lang="en-US" altLang="en-US" sz="2400" dirty="0">
                <a:ea typeface="ＭＳ Ｐゴシック" pitchFamily="34" charset="-128"/>
              </a:rPr>
              <a:t>Meeting needs of those with less severe problems</a:t>
            </a:r>
          </a:p>
          <a:p>
            <a:pPr lvl="1"/>
            <a:r>
              <a:rPr lang="en-US" altLang="en-US" sz="2400" dirty="0">
                <a:ea typeface="ＭＳ Ｐゴシック" pitchFamily="34" charset="-128"/>
              </a:rPr>
              <a:t>Homelessness</a:t>
            </a:r>
          </a:p>
          <a:p>
            <a:pPr lvl="1"/>
            <a:r>
              <a:rPr lang="en-US" altLang="en-US" sz="2400" dirty="0">
                <a:ea typeface="ＭＳ Ｐゴシック" pitchFamily="34" charset="-128"/>
              </a:rPr>
              <a:t>Substance abuse</a:t>
            </a:r>
          </a:p>
          <a:p>
            <a:pPr lvl="1"/>
            <a:r>
              <a:rPr lang="en-US" altLang="en-US" sz="2400" dirty="0">
                <a:ea typeface="ＭＳ Ｐゴシック" pitchFamily="34" charset="-128"/>
              </a:rPr>
              <a:t>Financial barriers</a:t>
            </a:r>
          </a:p>
          <a:p>
            <a:pPr lvl="1"/>
            <a:r>
              <a:rPr lang="en-US" altLang="en-US" sz="2400" dirty="0">
                <a:ea typeface="ＭＳ Ｐゴシック" pitchFamily="34" charset="-128"/>
              </a:rPr>
              <a:t>Stigma</a:t>
            </a:r>
            <a:endParaRPr lang="en-US" sz="2400" dirty="0"/>
          </a:p>
        </p:txBody>
      </p:sp>
    </p:spTree>
    <p:extLst>
      <p:ext uri="{BB962C8B-B14F-4D97-AF65-F5344CB8AC3E}">
        <p14:creationId xmlns:p14="http://schemas.microsoft.com/office/powerpoint/2010/main" val="208595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8"/>
            <a:ext cx="8229600" cy="1176161"/>
          </a:xfrm>
        </p:spPr>
        <p:txBody>
          <a:bodyPr wrap="square" anchor="ctr" anchorCtr="0">
            <a:noAutofit/>
          </a:bodyPr>
          <a:lstStyle/>
          <a:p>
            <a:r>
              <a:rPr lang="en-IN" sz="3600" dirty="0">
                <a:latin typeface="+mj-lt"/>
              </a:rPr>
              <a:t>PSYCH @ The University Mental Health Counselling Centre</a:t>
            </a:r>
            <a:endParaRPr lang="en-US" sz="2800" dirty="0">
              <a:latin typeface="+mj-lt"/>
            </a:endParaRPr>
          </a:p>
        </p:txBody>
      </p:sp>
      <p:sp>
        <p:nvSpPr>
          <p:cNvPr id="4" name="Content Placeholder 3"/>
          <p:cNvSpPr>
            <a:spLocks noGrp="1"/>
          </p:cNvSpPr>
          <p:nvPr>
            <p:ph idx="1"/>
          </p:nvPr>
        </p:nvSpPr>
        <p:spPr>
          <a:xfrm>
            <a:off x="457200" y="1383551"/>
            <a:ext cx="8229600" cy="931024"/>
          </a:xfrm>
        </p:spPr>
        <p:txBody>
          <a:bodyPr wrap="square">
            <a:noAutofit/>
          </a:bodyPr>
          <a:lstStyle/>
          <a:p>
            <a:pPr>
              <a:buFontTx/>
              <a:buNone/>
            </a:pPr>
            <a:r>
              <a:rPr lang="en-US" altLang="en-US" sz="2400" b="1" dirty="0">
                <a:ea typeface="ＭＳ Ｐゴシック" pitchFamily="34" charset="-128"/>
              </a:rPr>
              <a:t>15-20% of college students showing symptoms</a:t>
            </a:r>
          </a:p>
          <a:p>
            <a:r>
              <a:rPr lang="en-US" altLang="en-US" sz="2400" dirty="0">
                <a:ea typeface="ＭＳ Ｐゴシック" pitchFamily="34" charset="-128"/>
              </a:rPr>
              <a:t>50% increase in past 2 decades</a:t>
            </a:r>
          </a:p>
        </p:txBody>
      </p:sp>
      <p:sp>
        <p:nvSpPr>
          <p:cNvPr id="5" name="Content Placeholder 4"/>
          <p:cNvSpPr>
            <a:spLocks noGrp="1"/>
          </p:cNvSpPr>
          <p:nvPr>
            <p:ph sz="quarter" idx="14"/>
          </p:nvPr>
        </p:nvSpPr>
        <p:spPr>
          <a:xfrm>
            <a:off x="495300" y="2590800"/>
            <a:ext cx="8153400" cy="1492716"/>
          </a:xfrm>
        </p:spPr>
        <p:txBody>
          <a:bodyPr>
            <a:noAutofit/>
          </a:bodyPr>
          <a:lstStyle/>
          <a:p>
            <a:pPr>
              <a:buFontTx/>
              <a:buNone/>
            </a:pPr>
            <a:r>
              <a:rPr lang="en-US" altLang="en-US" sz="2400" b="1" dirty="0" err="1">
                <a:ea typeface="ＭＳ Ｐゴシック" pitchFamily="34" charset="-128"/>
              </a:rPr>
              <a:t>Counselling</a:t>
            </a:r>
            <a:r>
              <a:rPr lang="en-US" altLang="en-US" sz="2400" b="1" dirty="0">
                <a:ea typeface="ＭＳ Ｐゴシック" pitchFamily="34" charset="-128"/>
              </a:rPr>
              <a:t> </a:t>
            </a:r>
            <a:r>
              <a:rPr lang="en-US" altLang="en-US" sz="2400" b="1" dirty="0" err="1">
                <a:ea typeface="ＭＳ Ｐゴシック" pitchFamily="34" charset="-128"/>
              </a:rPr>
              <a:t>centres</a:t>
            </a:r>
            <a:endParaRPr lang="en-US" altLang="en-US" sz="2400" b="1" dirty="0">
              <a:ea typeface="ＭＳ Ｐゴシック" pitchFamily="34" charset="-128"/>
            </a:endParaRPr>
          </a:p>
          <a:p>
            <a:r>
              <a:rPr lang="en-US" altLang="en-US" sz="2400" dirty="0">
                <a:ea typeface="ＭＳ Ｐゴシック" pitchFamily="34" charset="-128"/>
              </a:rPr>
              <a:t>Vary by size of school and funding</a:t>
            </a:r>
          </a:p>
          <a:p>
            <a:r>
              <a:rPr lang="en-US" altLang="en-US" sz="2400" dirty="0">
                <a:ea typeface="ＭＳ Ｐゴシック" pitchFamily="34" charset="-128"/>
              </a:rPr>
              <a:t>Waiting list</a:t>
            </a:r>
          </a:p>
        </p:txBody>
      </p:sp>
    </p:spTree>
    <p:extLst>
      <p:ext uri="{BB962C8B-B14F-4D97-AF65-F5344CB8AC3E}">
        <p14:creationId xmlns:p14="http://schemas.microsoft.com/office/powerpoint/2010/main" val="123705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405"/>
            <a:ext cx="8229600" cy="576678"/>
          </a:xfrm>
        </p:spPr>
        <p:txBody>
          <a:bodyPr wrap="square" anchor="ctr" anchorCtr="0">
            <a:noAutofit/>
          </a:bodyPr>
          <a:lstStyle/>
          <a:p>
            <a:r>
              <a:rPr lang="en-IN" sz="3600" dirty="0">
                <a:latin typeface="+mj-lt"/>
              </a:rPr>
              <a:t>Evaluating Treatments</a:t>
            </a:r>
            <a:endParaRPr lang="en-US" sz="2800" dirty="0">
              <a:latin typeface="+mj-lt"/>
            </a:endParaRPr>
          </a:p>
        </p:txBody>
      </p:sp>
      <p:sp>
        <p:nvSpPr>
          <p:cNvPr id="4" name="Content Placeholder 3"/>
          <p:cNvSpPr>
            <a:spLocks noGrp="1"/>
          </p:cNvSpPr>
          <p:nvPr>
            <p:ph idx="1"/>
          </p:nvPr>
        </p:nvSpPr>
        <p:spPr>
          <a:xfrm>
            <a:off x="457200" y="846222"/>
            <a:ext cx="8229600" cy="2946961"/>
          </a:xfrm>
        </p:spPr>
        <p:txBody>
          <a:bodyPr wrap="square">
            <a:noAutofit/>
          </a:bodyPr>
          <a:lstStyle/>
          <a:p>
            <a:pPr>
              <a:buFontTx/>
              <a:buNone/>
            </a:pPr>
            <a:r>
              <a:rPr lang="en-US" altLang="en-US" sz="2400" b="1" dirty="0">
                <a:ea typeface="ＭＳ Ｐゴシック" pitchFamily="34" charset="-128"/>
              </a:rPr>
              <a:t>Empirically supported treatments (p. 609)</a:t>
            </a:r>
          </a:p>
          <a:p>
            <a:r>
              <a:rPr lang="en-US" altLang="en-US" sz="2400" dirty="0">
                <a:ea typeface="ＭＳ Ｐゴシック" pitchFamily="34" charset="-128"/>
              </a:rPr>
              <a:t>Random assignment</a:t>
            </a:r>
          </a:p>
          <a:p>
            <a:r>
              <a:rPr lang="en-US" altLang="en-US" sz="2400" dirty="0">
                <a:ea typeface="ＭＳ Ｐゴシック" pitchFamily="34" charset="-128"/>
              </a:rPr>
              <a:t>Double-blind</a:t>
            </a:r>
          </a:p>
          <a:p>
            <a:r>
              <a:rPr lang="en-US" altLang="en-US" sz="2400" dirty="0">
                <a:ea typeface="ＭＳ Ｐゴシック" pitchFamily="34" charset="-128"/>
              </a:rPr>
              <a:t>Limitations</a:t>
            </a:r>
          </a:p>
          <a:p>
            <a:pPr lvl="1"/>
            <a:r>
              <a:rPr lang="en-US" altLang="en-US" sz="2400" dirty="0">
                <a:ea typeface="ＭＳ Ｐゴシック" pitchFamily="34" charset="-128"/>
              </a:rPr>
              <a:t>No double-blind</a:t>
            </a:r>
          </a:p>
          <a:p>
            <a:pPr lvl="1"/>
            <a:r>
              <a:rPr lang="en-US" altLang="en-US" sz="2400" dirty="0">
                <a:ea typeface="ＭＳ Ｐゴシック" pitchFamily="34" charset="-128"/>
              </a:rPr>
              <a:t>Therapeutic alliance (p. 609)</a:t>
            </a:r>
            <a:endParaRPr lang="en-US" sz="2400" dirty="0"/>
          </a:p>
        </p:txBody>
      </p:sp>
    </p:spTree>
    <p:extLst>
      <p:ext uri="{BB962C8B-B14F-4D97-AF65-F5344CB8AC3E}">
        <p14:creationId xmlns:p14="http://schemas.microsoft.com/office/powerpoint/2010/main" val="1659482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466"/>
            <a:ext cx="8229600" cy="1055930"/>
          </a:xfrm>
        </p:spPr>
        <p:txBody>
          <a:bodyPr wrap="square" anchor="ctr" anchorCtr="0">
            <a:noAutofit/>
          </a:bodyPr>
          <a:lstStyle/>
          <a:p>
            <a:r>
              <a:rPr lang="en-IN" sz="3200" dirty="0">
                <a:latin typeface="+mj-lt"/>
              </a:rPr>
              <a:t>Working the Scientific Literacy Model: Can Self-Help Treatments be Effective? </a:t>
            </a:r>
            <a:r>
              <a:rPr lang="en-IN" sz="2600" dirty="0">
                <a:latin typeface="+mj-lt"/>
              </a:rPr>
              <a:t>(1 of 3)</a:t>
            </a:r>
            <a:endParaRPr lang="en-US" sz="2600" dirty="0">
              <a:latin typeface="+mj-lt"/>
            </a:endParaRPr>
          </a:p>
        </p:txBody>
      </p:sp>
      <p:sp>
        <p:nvSpPr>
          <p:cNvPr id="4" name="Content Placeholder 3"/>
          <p:cNvSpPr>
            <a:spLocks noGrp="1"/>
          </p:cNvSpPr>
          <p:nvPr>
            <p:ph idx="1"/>
          </p:nvPr>
        </p:nvSpPr>
        <p:spPr>
          <a:xfrm>
            <a:off x="457200" y="1367864"/>
            <a:ext cx="8229600" cy="2231380"/>
          </a:xfrm>
        </p:spPr>
        <p:txBody>
          <a:bodyPr wrap="square">
            <a:noAutofit/>
          </a:bodyPr>
          <a:lstStyle/>
          <a:p>
            <a:pPr marL="0" indent="0">
              <a:buFontTx/>
              <a:buNone/>
            </a:pPr>
            <a:r>
              <a:rPr lang="en-US" altLang="en-US" sz="2400" b="1" dirty="0">
                <a:ea typeface="ＭＳ Ｐゴシック" pitchFamily="34" charset="-128"/>
              </a:rPr>
              <a:t>What do we know about the availability of self-help treatments?</a:t>
            </a:r>
          </a:p>
          <a:p>
            <a:pPr marL="0" indent="0">
              <a:buFontTx/>
              <a:buNone/>
            </a:pPr>
            <a:r>
              <a:rPr lang="en-US" altLang="en-US" sz="2400" b="1" dirty="0">
                <a:ea typeface="ＭＳ Ｐゴシック" pitchFamily="34" charset="-128"/>
              </a:rPr>
              <a:t>How can science test the effectiveness of self-help treatments?</a:t>
            </a:r>
          </a:p>
          <a:p>
            <a:r>
              <a:rPr lang="en-US" altLang="en-US" sz="2400" dirty="0" err="1">
                <a:ea typeface="ＭＳ Ｐゴシック" pitchFamily="34" charset="-128"/>
              </a:rPr>
              <a:t>Bibliotherapy</a:t>
            </a:r>
            <a:r>
              <a:rPr lang="en-US" altLang="en-US" sz="2400" dirty="0">
                <a:ea typeface="ＭＳ Ｐゴシック" pitchFamily="34" charset="-128"/>
              </a:rPr>
              <a:t> (p. 610)</a:t>
            </a:r>
          </a:p>
        </p:txBody>
      </p:sp>
    </p:spTree>
    <p:extLst>
      <p:ext uri="{BB962C8B-B14F-4D97-AF65-F5344CB8AC3E}">
        <p14:creationId xmlns:p14="http://schemas.microsoft.com/office/powerpoint/2010/main" val="46805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230"/>
            <a:ext cx="8229600" cy="1035124"/>
          </a:xfrm>
        </p:spPr>
        <p:txBody>
          <a:bodyPr wrap="square" anchor="ctr" anchorCtr="0">
            <a:noAutofit/>
          </a:bodyPr>
          <a:lstStyle/>
          <a:p>
            <a:r>
              <a:rPr lang="en-IN" sz="3200" dirty="0">
                <a:latin typeface="+mj-lt"/>
              </a:rPr>
              <a:t>Working the Scientific Literacy Model: Can Self-Help Treatments be Effective? </a:t>
            </a:r>
            <a:r>
              <a:rPr lang="en-IN" sz="2600" dirty="0">
                <a:latin typeface="+mj-lt"/>
              </a:rPr>
              <a:t>(2 of 3)</a:t>
            </a:r>
            <a:endParaRPr lang="en-US" sz="2600" dirty="0">
              <a:latin typeface="+mj-lt"/>
            </a:endParaRPr>
          </a:p>
        </p:txBody>
      </p:sp>
      <p:sp>
        <p:nvSpPr>
          <p:cNvPr id="7" name="Content Placeholder 6"/>
          <p:cNvSpPr>
            <a:spLocks noGrp="1"/>
          </p:cNvSpPr>
          <p:nvPr>
            <p:ph sz="quarter" idx="15"/>
          </p:nvPr>
        </p:nvSpPr>
        <p:spPr>
          <a:xfrm>
            <a:off x="457200" y="1272710"/>
            <a:ext cx="8229600" cy="291601"/>
          </a:xfrm>
        </p:spPr>
        <p:txBody>
          <a:bodyPr>
            <a:noAutofit/>
          </a:bodyPr>
          <a:lstStyle/>
          <a:p>
            <a:pPr marL="0" indent="0">
              <a:buNone/>
            </a:pPr>
            <a:r>
              <a:rPr lang="en-IN" sz="1800" b="1" dirty="0"/>
              <a:t>Figure 16.1 </a:t>
            </a:r>
            <a:r>
              <a:rPr lang="en-IN" sz="1800" dirty="0"/>
              <a:t>Results of Six Studies Evaluating the Self-Help Book </a:t>
            </a:r>
            <a:r>
              <a:rPr lang="en-IN" sz="1800" i="1" dirty="0"/>
              <a:t>Feeling Good</a:t>
            </a:r>
          </a:p>
        </p:txBody>
      </p:sp>
      <p:sp>
        <p:nvSpPr>
          <p:cNvPr id="3" name="Content Placeholder 2"/>
          <p:cNvSpPr>
            <a:spLocks noGrp="1"/>
          </p:cNvSpPr>
          <p:nvPr>
            <p:ph idx="13"/>
          </p:nvPr>
        </p:nvSpPr>
        <p:spPr>
          <a:xfrm>
            <a:off x="304800" y="1564312"/>
            <a:ext cx="8686800" cy="681732"/>
          </a:xfrm>
        </p:spPr>
        <p:txBody>
          <a:bodyPr>
            <a:noAutofit/>
          </a:bodyPr>
          <a:lstStyle/>
          <a:p>
            <a:pPr marL="0" indent="0">
              <a:buNone/>
            </a:pPr>
            <a:r>
              <a:rPr lang="en-IN" dirty="0"/>
              <a:t>Research on the book </a:t>
            </a:r>
            <a:r>
              <a:rPr lang="en-IN" i="1" dirty="0"/>
              <a:t>Feeling Good </a:t>
            </a:r>
            <a:r>
              <a:rPr lang="en-IN" dirty="0"/>
              <a:t>shows successful results in reducing symptoms of depression. Comparisons across six studies (identified by author name and publication date) indicate statistically significant improvement in each case (Anderson et al., 2005).</a:t>
            </a:r>
          </a:p>
        </p:txBody>
      </p:sp>
      <p:pic>
        <p:nvPicPr>
          <p:cNvPr id="9" name="Picture Placeholder 8" descr="A horizontal bar graph shows the results of six studies evaluating the depression scores in the people who read the book titled Feeling Good. The graph shows a decrease in depression scores in the people who read the self-help book.&#10;Long description is available in notes, press F6&#10;"/>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1295400" y="2362200"/>
            <a:ext cx="6553199" cy="3290670"/>
          </a:xfrm>
          <a:prstGeom prst="rect">
            <a:avLst/>
          </a:prstGeom>
          <a:noFill/>
          <a:ln>
            <a:noFill/>
          </a:ln>
        </p:spPr>
      </p:pic>
      <p:sp>
        <p:nvSpPr>
          <p:cNvPr id="5" name="Content Placeholder 4"/>
          <p:cNvSpPr>
            <a:spLocks noGrp="1"/>
          </p:cNvSpPr>
          <p:nvPr>
            <p:ph sz="quarter" idx="14"/>
          </p:nvPr>
        </p:nvSpPr>
        <p:spPr>
          <a:xfrm>
            <a:off x="466725" y="5761077"/>
            <a:ext cx="8210550" cy="553998"/>
          </a:xfrm>
        </p:spPr>
        <p:txBody>
          <a:bodyPr>
            <a:noAutofit/>
          </a:bodyPr>
          <a:lstStyle/>
          <a:p>
            <a:pPr marL="0" indent="0">
              <a:buNone/>
            </a:pPr>
            <a:r>
              <a:rPr lang="en-IN" sz="1200" b="1" dirty="0"/>
              <a:t>SOURCE: </a:t>
            </a:r>
            <a:r>
              <a:rPr lang="en-IN" sz="1200" dirty="0"/>
              <a:t>Based on Anderson, L., Lewis, G., Araya, R., </a:t>
            </a:r>
            <a:r>
              <a:rPr lang="en-IN" sz="1200" dirty="0" err="1"/>
              <a:t>Elgie</a:t>
            </a:r>
            <a:r>
              <a:rPr lang="en-IN" sz="1200" dirty="0"/>
              <a:t>, R., Harrison, G., . . . &amp; Williams, C. (2005). Self-help books for depression: How can practitioners and patients make the right choice? </a:t>
            </a:r>
            <a:r>
              <a:rPr lang="en-IN" sz="1200" i="1" dirty="0"/>
              <a:t>British Journal of General Practice, 55</a:t>
            </a:r>
            <a:r>
              <a:rPr lang="en-IN" sz="1200" dirty="0"/>
              <a:t>, 387–392.</a:t>
            </a:r>
          </a:p>
        </p:txBody>
      </p:sp>
    </p:spTree>
    <p:extLst>
      <p:ext uri="{BB962C8B-B14F-4D97-AF65-F5344CB8AC3E}">
        <p14:creationId xmlns:p14="http://schemas.microsoft.com/office/powerpoint/2010/main" val="309053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055"/>
            <a:ext cx="8229600" cy="1045475"/>
          </a:xfrm>
        </p:spPr>
        <p:txBody>
          <a:bodyPr wrap="square" anchor="ctr" anchorCtr="0">
            <a:noAutofit/>
          </a:bodyPr>
          <a:lstStyle/>
          <a:p>
            <a:r>
              <a:rPr lang="en-IN" sz="3200" dirty="0">
                <a:latin typeface="+mj-lt"/>
              </a:rPr>
              <a:t>Working the Scientific Literacy Model: Can Self-Help Treatments be Effective? </a:t>
            </a:r>
            <a:r>
              <a:rPr lang="en-IN" sz="2600" dirty="0">
                <a:latin typeface="+mj-lt"/>
              </a:rPr>
              <a:t>(3 of 3)</a:t>
            </a:r>
            <a:endParaRPr lang="en-US" sz="2600" dirty="0">
              <a:latin typeface="+mj-lt"/>
            </a:endParaRPr>
          </a:p>
        </p:txBody>
      </p:sp>
      <p:sp>
        <p:nvSpPr>
          <p:cNvPr id="4" name="Content Placeholder 3"/>
          <p:cNvSpPr>
            <a:spLocks noGrp="1"/>
          </p:cNvSpPr>
          <p:nvPr>
            <p:ph idx="1"/>
          </p:nvPr>
        </p:nvSpPr>
        <p:spPr>
          <a:xfrm>
            <a:off x="457200" y="1383551"/>
            <a:ext cx="8229600" cy="931024"/>
          </a:xfrm>
        </p:spPr>
        <p:txBody>
          <a:bodyPr wrap="square">
            <a:noAutofit/>
          </a:bodyPr>
          <a:lstStyle/>
          <a:p>
            <a:pPr>
              <a:buFontTx/>
              <a:buNone/>
            </a:pPr>
            <a:r>
              <a:rPr lang="en-US" altLang="en-US" sz="2400" b="1" dirty="0">
                <a:ea typeface="ＭＳ Ｐゴシック" pitchFamily="34" charset="-128"/>
              </a:rPr>
              <a:t>Can we critically evaluate this evidence?</a:t>
            </a:r>
          </a:p>
          <a:p>
            <a:r>
              <a:rPr lang="en-US" altLang="en-US" sz="2400" dirty="0">
                <a:ea typeface="ＭＳ Ｐゴシック" pitchFamily="34" charset="-128"/>
              </a:rPr>
              <a:t>Important to check sources</a:t>
            </a:r>
          </a:p>
        </p:txBody>
      </p:sp>
      <p:sp>
        <p:nvSpPr>
          <p:cNvPr id="5" name="Content Placeholder 4"/>
          <p:cNvSpPr>
            <a:spLocks noGrp="1"/>
          </p:cNvSpPr>
          <p:nvPr>
            <p:ph sz="quarter" idx="14"/>
          </p:nvPr>
        </p:nvSpPr>
        <p:spPr>
          <a:xfrm>
            <a:off x="495300" y="2590800"/>
            <a:ext cx="8153400" cy="1492716"/>
          </a:xfrm>
        </p:spPr>
        <p:txBody>
          <a:bodyPr>
            <a:noAutofit/>
          </a:bodyPr>
          <a:lstStyle/>
          <a:p>
            <a:pPr>
              <a:buFontTx/>
              <a:buNone/>
            </a:pPr>
            <a:r>
              <a:rPr lang="en-US" altLang="en-US" sz="2400" b="1" dirty="0">
                <a:ea typeface="ＭＳ Ｐゴシック" pitchFamily="34" charset="-128"/>
              </a:rPr>
              <a:t>Why is this relevant?</a:t>
            </a:r>
          </a:p>
          <a:p>
            <a:r>
              <a:rPr lang="en-US" altLang="en-US" sz="2400" dirty="0">
                <a:ea typeface="ＭＳ Ｐゴシック" pitchFamily="34" charset="-128"/>
              </a:rPr>
              <a:t>Convenient, low-cost options</a:t>
            </a:r>
          </a:p>
          <a:p>
            <a:r>
              <a:rPr lang="en-US" altLang="en-US" sz="2400" dirty="0">
                <a:ea typeface="ＭＳ Ｐゴシック" pitchFamily="34" charset="-128"/>
              </a:rPr>
              <a:t>Professional help may be needed</a:t>
            </a:r>
            <a:endParaRPr lang="en-US" sz="2400" b="1" dirty="0"/>
          </a:p>
        </p:txBody>
      </p:sp>
    </p:spTree>
    <p:extLst>
      <p:ext uri="{BB962C8B-B14F-4D97-AF65-F5344CB8AC3E}">
        <p14:creationId xmlns:p14="http://schemas.microsoft.com/office/powerpoint/2010/main" val="256422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0"/>
            <a:ext cx="7772400" cy="577850"/>
          </a:xfrm>
        </p:spPr>
        <p:txBody>
          <a:bodyPr/>
          <a:lstStyle/>
          <a:p>
            <a:pPr eaLnBrk="1" hangingPunct="1"/>
            <a:r>
              <a:rPr lang="en-CA" altLang="en-US" dirty="0"/>
              <a:t>Biblical Word Study</a:t>
            </a:r>
          </a:p>
        </p:txBody>
      </p:sp>
      <p:sp>
        <p:nvSpPr>
          <p:cNvPr id="5123" name="Content Placeholder 2"/>
          <p:cNvSpPr>
            <a:spLocks noGrp="1"/>
          </p:cNvSpPr>
          <p:nvPr>
            <p:ph idx="1"/>
          </p:nvPr>
        </p:nvSpPr>
        <p:spPr>
          <a:xfrm>
            <a:off x="685800" y="838200"/>
            <a:ext cx="7772400" cy="5257800"/>
          </a:xfrm>
        </p:spPr>
        <p:txBody>
          <a:bodyPr>
            <a:normAutofit fontScale="92500" lnSpcReduction="10000"/>
          </a:bodyPr>
          <a:lstStyle/>
          <a:p>
            <a:pPr eaLnBrk="1" hangingPunct="1"/>
            <a:r>
              <a:rPr lang="en-CA" altLang="en-US" sz="3000"/>
              <a:t>Therapy – Gr. </a:t>
            </a:r>
            <a:r>
              <a:rPr lang="en-CA" altLang="en-US" sz="3000">
                <a:latin typeface="Symbol" panose="05050102010706020507" pitchFamily="18" charset="2"/>
              </a:rPr>
              <a:t>Qerapeuw </a:t>
            </a:r>
            <a:r>
              <a:rPr lang="en-CA" altLang="en-US" sz="3000"/>
              <a:t>(therapeuō)</a:t>
            </a:r>
            <a:r>
              <a:rPr lang="en-CA" altLang="en-US" sz="3000">
                <a:latin typeface="Symbol" panose="05050102010706020507" pitchFamily="18" charset="2"/>
              </a:rPr>
              <a:t>- </a:t>
            </a:r>
            <a:r>
              <a:rPr lang="en-CA" altLang="en-US" sz="3000"/>
              <a:t>to heal, cure; to receive service; to serve, minister to, render service and attendance; to render divine service, worship. </a:t>
            </a:r>
            <a:r>
              <a:rPr lang="en-CA" altLang="en-US" sz="3000">
                <a:latin typeface="Symbol" panose="05050102010706020507" pitchFamily="18" charset="2"/>
              </a:rPr>
              <a:t> </a:t>
            </a:r>
            <a:endParaRPr lang="en-CA" altLang="en-US" sz="3000"/>
          </a:p>
          <a:p>
            <a:pPr eaLnBrk="1" hangingPunct="1"/>
            <a:r>
              <a:rPr lang="en-CA" altLang="en-US" sz="3000"/>
              <a:t>Save/Rescue – Gr. </a:t>
            </a:r>
            <a:r>
              <a:rPr lang="en-CA" altLang="en-US" sz="3000">
                <a:latin typeface="Symbol" panose="05050102010706020507" pitchFamily="18" charset="2"/>
              </a:rPr>
              <a:t>Swzw  (</a:t>
            </a:r>
            <a:r>
              <a:rPr lang="en-CA" altLang="en-US" sz="3000"/>
              <a:t>sōzō) </a:t>
            </a:r>
            <a:r>
              <a:rPr lang="en-CA" altLang="en-US" sz="3000">
                <a:latin typeface="Symbol" panose="05050102010706020507" pitchFamily="18" charset="2"/>
              </a:rPr>
              <a:t>- </a:t>
            </a:r>
            <a:r>
              <a:rPr lang="en-CA" altLang="en-US" sz="3000"/>
              <a:t>to save, rescue; to preserve safe and unharmed; to bring safely to; to cure, heal, restore to health; to save, preserve from being lost; to deliver from, set free from; in N.T. To rescue from unbelief, convert; to bring within the pale of saving privilege; to save from final ruin; to be in the way of salvation</a:t>
            </a:r>
            <a:r>
              <a:rPr lang="en-CA" altLang="en-US" sz="3000">
                <a:latin typeface="Symbol" panose="05050102010706020507" pitchFamily="18" charset="2"/>
              </a:rPr>
              <a:t> </a:t>
            </a:r>
            <a:endParaRPr lang="en-CA" altLang="en-US" sz="3000"/>
          </a:p>
        </p:txBody>
      </p:sp>
      <p:sp>
        <p:nvSpPr>
          <p:cNvPr id="5124"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00B88BF-1AD3-4EAC-A6D4-28B4A584A2F4}" type="slidenum">
              <a:rPr lang="en-US" altLang="en-US" sz="1200">
                <a:solidFill>
                  <a:srgbClr val="898989"/>
                </a:solidFill>
              </a:rPr>
              <a:pPr>
                <a:spcBef>
                  <a:spcPct val="0"/>
                </a:spcBef>
                <a:buFontTx/>
                <a:buNone/>
              </a:pPr>
              <a:t>2</a:t>
            </a:fld>
            <a:endParaRPr lang="en-US" altLang="en-US" sz="1200">
              <a:solidFill>
                <a:srgbClr val="898989"/>
              </a:solidFill>
            </a:endParaRPr>
          </a:p>
        </p:txBody>
      </p:sp>
    </p:spTree>
    <p:extLst>
      <p:ext uri="{BB962C8B-B14F-4D97-AF65-F5344CB8AC3E}">
        <p14:creationId xmlns:p14="http://schemas.microsoft.com/office/powerpoint/2010/main" val="40081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242"/>
            <a:ext cx="8229600" cy="1152986"/>
          </a:xfrm>
        </p:spPr>
        <p:txBody>
          <a:bodyPr wrap="square" anchor="ctr" anchorCtr="0">
            <a:noAutofit/>
          </a:bodyPr>
          <a:lstStyle/>
          <a:p>
            <a:r>
              <a:rPr lang="en-IN" sz="3600" dirty="0">
                <a:latin typeface="+mj-lt"/>
              </a:rPr>
              <a:t>Barriers to Psychological Treatment: Expense and Availability</a:t>
            </a:r>
            <a:endParaRPr lang="en-US" sz="2800" dirty="0">
              <a:latin typeface="+mj-lt"/>
            </a:endParaRPr>
          </a:p>
        </p:txBody>
      </p:sp>
      <p:sp>
        <p:nvSpPr>
          <p:cNvPr id="4" name="Content Placeholder 3"/>
          <p:cNvSpPr>
            <a:spLocks noGrp="1"/>
          </p:cNvSpPr>
          <p:nvPr>
            <p:ph idx="1"/>
          </p:nvPr>
        </p:nvSpPr>
        <p:spPr>
          <a:xfrm>
            <a:off x="457200" y="1376735"/>
            <a:ext cx="8229600" cy="3739485"/>
          </a:xfrm>
        </p:spPr>
        <p:txBody>
          <a:bodyPr wrap="square">
            <a:noAutofit/>
          </a:bodyPr>
          <a:lstStyle/>
          <a:p>
            <a:pPr>
              <a:buFontTx/>
              <a:buNone/>
            </a:pPr>
            <a:r>
              <a:rPr lang="en-US" altLang="en-US" sz="2400" dirty="0">
                <a:ea typeface="ＭＳ Ｐゴシック" pitchFamily="34" charset="-128"/>
              </a:rPr>
              <a:t>Disorders are ambiguous</a:t>
            </a:r>
          </a:p>
          <a:p>
            <a:pPr>
              <a:buFontTx/>
              <a:buNone/>
            </a:pPr>
            <a:r>
              <a:rPr lang="en-US" altLang="en-US" sz="2400" dirty="0">
                <a:ea typeface="ＭＳ Ｐゴシック" pitchFamily="34" charset="-128"/>
              </a:rPr>
              <a:t>Stigma about mental illness</a:t>
            </a:r>
          </a:p>
          <a:p>
            <a:pPr>
              <a:buFontTx/>
              <a:buNone/>
            </a:pPr>
            <a:r>
              <a:rPr lang="en-US" altLang="en-US" sz="2400" dirty="0">
                <a:ea typeface="ＭＳ Ｐゴシック" pitchFamily="34" charset="-128"/>
              </a:rPr>
              <a:t>Attitudes toward treatment</a:t>
            </a:r>
          </a:p>
          <a:p>
            <a:pPr>
              <a:buFontTx/>
              <a:buNone/>
            </a:pPr>
            <a:r>
              <a:rPr lang="en-US" altLang="en-US" sz="2400" dirty="0">
                <a:ea typeface="ＭＳ Ｐゴシック" pitchFamily="34" charset="-128"/>
              </a:rPr>
              <a:t>Gender roles</a:t>
            </a:r>
          </a:p>
          <a:p>
            <a:pPr>
              <a:buFontTx/>
              <a:buNone/>
            </a:pPr>
            <a:r>
              <a:rPr lang="en-US" altLang="en-US" sz="2400" dirty="0">
                <a:ea typeface="ＭＳ Ｐゴシック" pitchFamily="34" charset="-128"/>
              </a:rPr>
              <a:t>Culture</a:t>
            </a:r>
          </a:p>
          <a:p>
            <a:pPr>
              <a:buFontTx/>
              <a:buNone/>
            </a:pPr>
            <a:r>
              <a:rPr lang="en-US" altLang="en-US" sz="2400" dirty="0">
                <a:ea typeface="ＭＳ Ｐゴシック" pitchFamily="34" charset="-128"/>
              </a:rPr>
              <a:t>Geographical barriers</a:t>
            </a:r>
          </a:p>
          <a:p>
            <a:pPr>
              <a:buFontTx/>
              <a:buNone/>
            </a:pPr>
            <a:r>
              <a:rPr lang="en-US" altLang="en-US" sz="2400" dirty="0">
                <a:ea typeface="ＭＳ Ｐゴシック" pitchFamily="34" charset="-128"/>
              </a:rPr>
              <a:t>Financial barriers</a:t>
            </a:r>
            <a:endParaRPr lang="en-US" sz="2400" dirty="0"/>
          </a:p>
        </p:txBody>
      </p:sp>
    </p:spTree>
    <p:extLst>
      <p:ext uri="{BB962C8B-B14F-4D97-AF65-F5344CB8AC3E}">
        <p14:creationId xmlns:p14="http://schemas.microsoft.com/office/powerpoint/2010/main" val="3762254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821"/>
            <a:ext cx="8229600" cy="588080"/>
          </a:xfrm>
        </p:spPr>
        <p:txBody>
          <a:bodyPr wrap="square" anchor="ctr" anchorCtr="0">
            <a:noAutofit/>
          </a:bodyPr>
          <a:lstStyle/>
          <a:p>
            <a:r>
              <a:rPr lang="en-IN" sz="3600" dirty="0">
                <a:latin typeface="+mj-lt"/>
              </a:rPr>
              <a:t>16.2 Learning Objectives</a:t>
            </a:r>
            <a:endParaRPr lang="en-US" sz="2800" dirty="0">
              <a:latin typeface="+mj-lt"/>
            </a:endParaRPr>
          </a:p>
        </p:txBody>
      </p:sp>
      <p:sp>
        <p:nvSpPr>
          <p:cNvPr id="4" name="Content Placeholder 3"/>
          <p:cNvSpPr>
            <a:spLocks noGrp="1"/>
          </p:cNvSpPr>
          <p:nvPr>
            <p:ph idx="1"/>
          </p:nvPr>
        </p:nvSpPr>
        <p:spPr>
          <a:xfrm>
            <a:off x="457200" y="851565"/>
            <a:ext cx="8229600" cy="3531736"/>
          </a:xfrm>
        </p:spPr>
        <p:txBody>
          <a:bodyPr wrap="square">
            <a:noAutofit/>
          </a:bodyPr>
          <a:lstStyle/>
          <a:p>
            <a:pPr>
              <a:buSzPct val="100000"/>
            </a:pPr>
            <a:r>
              <a:rPr lang="en-US" altLang="en-US" sz="2400" dirty="0">
                <a:ea typeface="ＭＳ Ｐゴシック" pitchFamily="34" charset="-128"/>
              </a:rPr>
              <a:t>Know the key terminology related to psychological therapies.</a:t>
            </a:r>
          </a:p>
          <a:p>
            <a:pPr>
              <a:buSzPct val="100000"/>
            </a:pPr>
            <a:r>
              <a:rPr lang="en-US" altLang="en-US" sz="2400" dirty="0">
                <a:ea typeface="ＭＳ Ｐゴシック" pitchFamily="34" charset="-128"/>
              </a:rPr>
              <a:t>Understand the general approaches to conducting major types of psychotherapy.</a:t>
            </a:r>
          </a:p>
          <a:p>
            <a:pPr>
              <a:buSzPct val="100000"/>
            </a:pPr>
            <a:r>
              <a:rPr lang="en-US" altLang="en-US" sz="2400" dirty="0">
                <a:ea typeface="ＭＳ Ｐゴシック" pitchFamily="34" charset="-128"/>
              </a:rPr>
              <a:t>Apply your knowledge to identify major therapeutic techniques.</a:t>
            </a:r>
          </a:p>
          <a:p>
            <a:pPr>
              <a:buSzPct val="100000"/>
            </a:pPr>
            <a:r>
              <a:rPr lang="en-US" altLang="en-US" sz="2400" dirty="0">
                <a:ea typeface="ＭＳ Ｐゴシック" pitchFamily="34" charset="-128"/>
              </a:rPr>
              <a:t>Analyze the pros and cons of the major types of psychotherapy.</a:t>
            </a:r>
            <a:endParaRPr lang="en-US" sz="2400" dirty="0"/>
          </a:p>
        </p:txBody>
      </p:sp>
    </p:spTree>
    <p:extLst>
      <p:ext uri="{BB962C8B-B14F-4D97-AF65-F5344CB8AC3E}">
        <p14:creationId xmlns:p14="http://schemas.microsoft.com/office/powerpoint/2010/main" val="42726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586"/>
            <a:ext cx="8229600" cy="576492"/>
          </a:xfrm>
        </p:spPr>
        <p:txBody>
          <a:bodyPr wrap="square" anchor="ctr" anchorCtr="0">
            <a:noAutofit/>
          </a:bodyPr>
          <a:lstStyle/>
          <a:p>
            <a:r>
              <a:rPr lang="en-IN" sz="3600" dirty="0">
                <a:latin typeface="+mj-lt"/>
              </a:rPr>
              <a:t>Insight Therapies</a:t>
            </a:r>
            <a:endParaRPr lang="en-US" sz="2800" dirty="0">
              <a:latin typeface="+mj-lt"/>
            </a:endParaRPr>
          </a:p>
        </p:txBody>
      </p:sp>
      <p:sp>
        <p:nvSpPr>
          <p:cNvPr id="4" name="Content Placeholder 3"/>
          <p:cNvSpPr>
            <a:spLocks noGrp="1"/>
          </p:cNvSpPr>
          <p:nvPr>
            <p:ph idx="1"/>
          </p:nvPr>
        </p:nvSpPr>
        <p:spPr>
          <a:xfrm>
            <a:off x="457200" y="851565"/>
            <a:ext cx="8229600" cy="931024"/>
          </a:xfrm>
        </p:spPr>
        <p:txBody>
          <a:bodyPr wrap="square">
            <a:noAutofit/>
          </a:bodyPr>
          <a:lstStyle/>
          <a:p>
            <a:pPr>
              <a:buFontTx/>
              <a:buNone/>
            </a:pPr>
            <a:r>
              <a:rPr lang="en-US" altLang="en-US" sz="2400" dirty="0">
                <a:ea typeface="ＭＳ Ｐゴシック" pitchFamily="34" charset="-128"/>
              </a:rPr>
              <a:t>Insight therapies (p. 615)</a:t>
            </a:r>
          </a:p>
          <a:p>
            <a:pPr>
              <a:buFontTx/>
              <a:buNone/>
            </a:pPr>
            <a:r>
              <a:rPr lang="en-US" altLang="en-US" sz="2400" dirty="0">
                <a:ea typeface="ＭＳ Ｐゴシック" pitchFamily="34" charset="-128"/>
              </a:rPr>
              <a:t>Psychodynamic therapies (p. 615)</a:t>
            </a:r>
            <a:endParaRPr lang="en-US" sz="2400" dirty="0"/>
          </a:p>
        </p:txBody>
      </p:sp>
    </p:spTree>
    <p:extLst>
      <p:ext uri="{BB962C8B-B14F-4D97-AF65-F5344CB8AC3E}">
        <p14:creationId xmlns:p14="http://schemas.microsoft.com/office/powerpoint/2010/main" val="3416821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37"/>
            <a:ext cx="8229600" cy="1187923"/>
          </a:xfrm>
        </p:spPr>
        <p:txBody>
          <a:bodyPr wrap="square" anchor="ctr" anchorCtr="0">
            <a:noAutofit/>
          </a:bodyPr>
          <a:lstStyle/>
          <a:p>
            <a:r>
              <a:rPr lang="en-IN" sz="3600" dirty="0">
                <a:latin typeface="+mj-lt"/>
              </a:rPr>
              <a:t>Psychoanalysis: Exploring the Unconscious </a:t>
            </a:r>
            <a:r>
              <a:rPr lang="en-IN" sz="2800" dirty="0">
                <a:latin typeface="+mj-lt"/>
              </a:rPr>
              <a:t>(1 of 2)</a:t>
            </a:r>
            <a:endParaRPr lang="en-US" sz="2000" dirty="0">
              <a:latin typeface="+mj-lt"/>
            </a:endParaRPr>
          </a:p>
        </p:txBody>
      </p:sp>
      <p:sp>
        <p:nvSpPr>
          <p:cNvPr id="4" name="Content Placeholder 3"/>
          <p:cNvSpPr>
            <a:spLocks noGrp="1"/>
          </p:cNvSpPr>
          <p:nvPr>
            <p:ph idx="1"/>
          </p:nvPr>
        </p:nvSpPr>
        <p:spPr>
          <a:xfrm>
            <a:off x="457200" y="1373743"/>
            <a:ext cx="8229600" cy="369332"/>
          </a:xfrm>
        </p:spPr>
        <p:txBody>
          <a:bodyPr wrap="square">
            <a:noAutofit/>
          </a:bodyPr>
          <a:lstStyle/>
          <a:p>
            <a:pPr marL="0" indent="0">
              <a:buNone/>
            </a:pPr>
            <a:r>
              <a:rPr lang="en-IN" sz="2400" b="1" dirty="0"/>
              <a:t>Table 16.2 </a:t>
            </a:r>
            <a:r>
              <a:rPr lang="en-IN" sz="2400" dirty="0"/>
              <a:t>Core Ideas Forming the Basis of Psychoanalysis</a:t>
            </a:r>
          </a:p>
        </p:txBody>
      </p:sp>
      <p:graphicFrame>
        <p:nvGraphicFramePr>
          <p:cNvPr id="7" name="Table 6"/>
          <p:cNvGraphicFramePr>
            <a:graphicFrameLocks noGrp="1"/>
          </p:cNvGraphicFramePr>
          <p:nvPr>
            <p:extLst/>
          </p:nvPr>
        </p:nvGraphicFramePr>
        <p:xfrm>
          <a:off x="533400" y="2270448"/>
          <a:ext cx="8077200" cy="2758752"/>
        </p:xfrm>
        <a:graphic>
          <a:graphicData uri="http://schemas.openxmlformats.org/drawingml/2006/table">
            <a:tbl>
              <a:tblPr firstRow="1" bandRow="1">
                <a:tableStyleId>{3B4B98B0-60AC-42C2-AFA5-B58CD77FA1E5}</a:tableStyleId>
              </a:tblPr>
              <a:tblGrid>
                <a:gridCol w="8077200">
                  <a:extLst>
                    <a:ext uri="{9D8B030D-6E8A-4147-A177-3AD203B41FA5}">
                      <a16:colId xmlns:a16="http://schemas.microsoft.com/office/drawing/2014/main" val="20000"/>
                    </a:ext>
                  </a:extLst>
                </a:gridCol>
              </a:tblGrid>
              <a:tr h="365190">
                <a:tc>
                  <a:txBody>
                    <a:bodyPr/>
                    <a:lstStyle/>
                    <a:p>
                      <a:pPr marL="285750" indent="-285750">
                        <a:buFont typeface="Arial" panose="020B0604020202020204" pitchFamily="34" charset="0"/>
                        <a:buChar char="•"/>
                      </a:pPr>
                      <a:r>
                        <a:rPr lang="en-IN" sz="1800" b="0" i="0" u="none" strike="noStrike" kern="1200" baseline="0" dirty="0">
                          <a:solidFill>
                            <a:schemeClr val="tx1"/>
                          </a:solidFill>
                          <a:latin typeface="+mn-lt"/>
                          <a:ea typeface="+mn-ea"/>
                          <a:cs typeface="+mn-cs"/>
                        </a:rPr>
                        <a:t>Adults’ psychological conflicts have their origins in early experiences.</a:t>
                      </a:r>
                      <a:endParaRPr lang="en-IN" sz="1800" dirty="0"/>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0"/>
                  </a:ext>
                </a:extLst>
              </a:tr>
              <a:tr h="657342">
                <a:tc>
                  <a:txBody>
                    <a:bodyPr/>
                    <a:lstStyle/>
                    <a:p>
                      <a:pPr marL="285750" indent="-285750">
                        <a:buFont typeface="Arial" panose="020B0604020202020204" pitchFamily="34" charset="0"/>
                        <a:buChar char="•"/>
                      </a:pPr>
                      <a:r>
                        <a:rPr lang="en-IN" sz="1800" b="0" i="0" u="none" strike="noStrike" kern="1200" baseline="0" dirty="0">
                          <a:solidFill>
                            <a:schemeClr val="tx1"/>
                          </a:solidFill>
                          <a:latin typeface="+mn-lt"/>
                          <a:ea typeface="+mn-ea"/>
                          <a:cs typeface="+mn-cs"/>
                        </a:rPr>
                        <a:t>These conflicts affect the thoughts and emotions of the individual, and their source often remains outside of conscious awareness.</a:t>
                      </a:r>
                      <a:endParaRPr lang="en-IN" sz="18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438228">
                <a:tc>
                  <a:txBody>
                    <a:bodyPr/>
                    <a:lstStyle/>
                    <a:p>
                      <a:pPr marL="285750" indent="-285750">
                        <a:buFont typeface="Arial" panose="020B0604020202020204" pitchFamily="34" charset="0"/>
                        <a:buChar char="•"/>
                      </a:pPr>
                      <a:r>
                        <a:rPr lang="en-IN" sz="1800" b="0" i="0" u="none" strike="noStrike" kern="1200" baseline="0" dirty="0">
                          <a:solidFill>
                            <a:schemeClr val="tx1"/>
                          </a:solidFill>
                          <a:latin typeface="+mn-lt"/>
                          <a:ea typeface="+mn-ea"/>
                          <a:cs typeface="+mn-cs"/>
                        </a:rPr>
                        <a:t>The unconscious conflicts and their effects are called neuroses (anxieties).</a:t>
                      </a: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657342">
                <a:tc>
                  <a:txBody>
                    <a:bodyPr/>
                    <a:lstStyle/>
                    <a:p>
                      <a:pPr marL="285750" indent="-285750">
                        <a:buFont typeface="Arial" panose="020B0604020202020204" pitchFamily="34" charset="0"/>
                        <a:buChar char="•"/>
                      </a:pPr>
                      <a:r>
                        <a:rPr lang="en-IN" sz="1800" b="0" i="0" u="none" strike="noStrike" kern="1200" baseline="0" dirty="0">
                          <a:solidFill>
                            <a:schemeClr val="tx1"/>
                          </a:solidFill>
                          <a:latin typeface="+mn-lt"/>
                          <a:ea typeface="+mn-ea"/>
                          <a:cs typeface="+mn-cs"/>
                        </a:rPr>
                        <a:t>By accessing the unconscious mind, the analyst and patient can gain a better understanding of the early conflicts that led to neuroses.</a:t>
                      </a: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625099">
                <a:tc>
                  <a:txBody>
                    <a:bodyPr/>
                    <a:lstStyle/>
                    <a:p>
                      <a:pPr marL="285750" indent="-285750">
                        <a:buFont typeface="Arial" panose="020B0604020202020204" pitchFamily="34" charset="0"/>
                        <a:buChar char="•"/>
                      </a:pPr>
                      <a:r>
                        <a:rPr lang="en-IN" sz="1800" b="0" i="0" u="none" strike="noStrike" kern="1200" baseline="0" dirty="0">
                          <a:solidFill>
                            <a:schemeClr val="tx1"/>
                          </a:solidFill>
                          <a:latin typeface="+mn-lt"/>
                          <a:ea typeface="+mn-ea"/>
                          <a:cs typeface="+mn-cs"/>
                        </a:rPr>
                        <a:t>Once the conflicts are brought to the surface, the analyst and the patient can work through them together.</a:t>
                      </a:r>
                      <a:endParaRPr lang="en-IN"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7960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79"/>
            <a:ext cx="8229600" cy="1130267"/>
          </a:xfrm>
        </p:spPr>
        <p:txBody>
          <a:bodyPr wrap="square" anchor="ctr" anchorCtr="0">
            <a:noAutofit/>
          </a:bodyPr>
          <a:lstStyle/>
          <a:p>
            <a:r>
              <a:rPr lang="en-IN" sz="3600" dirty="0">
                <a:latin typeface="+mj-lt"/>
              </a:rPr>
              <a:t>Psychoanalysis: Exploring the Unconscious </a:t>
            </a:r>
            <a:r>
              <a:rPr lang="en-IN" sz="2800" dirty="0">
                <a:latin typeface="+mj-lt"/>
              </a:rPr>
              <a:t>(2 of 2)</a:t>
            </a:r>
            <a:endParaRPr lang="en-US" sz="2800" dirty="0">
              <a:latin typeface="+mj-lt"/>
            </a:endParaRPr>
          </a:p>
        </p:txBody>
      </p:sp>
      <p:sp>
        <p:nvSpPr>
          <p:cNvPr id="4" name="Content Placeholder 3"/>
          <p:cNvSpPr>
            <a:spLocks noGrp="1"/>
          </p:cNvSpPr>
          <p:nvPr>
            <p:ph idx="1"/>
          </p:nvPr>
        </p:nvSpPr>
        <p:spPr>
          <a:xfrm>
            <a:off x="466725" y="1381125"/>
            <a:ext cx="8229600" cy="1492716"/>
          </a:xfrm>
        </p:spPr>
        <p:txBody>
          <a:bodyPr wrap="square">
            <a:noAutofit/>
          </a:bodyPr>
          <a:lstStyle/>
          <a:p>
            <a:pPr>
              <a:buFontTx/>
              <a:buNone/>
            </a:pPr>
            <a:r>
              <a:rPr lang="en-US" altLang="en-US" sz="2400" b="1" dirty="0">
                <a:ea typeface="ＭＳ Ｐゴシック" pitchFamily="34" charset="-128"/>
              </a:rPr>
              <a:t>Accessing the unconscious</a:t>
            </a:r>
          </a:p>
          <a:p>
            <a:r>
              <a:rPr lang="en-US" altLang="en-US" sz="2400" dirty="0">
                <a:ea typeface="ＭＳ Ｐゴシック" pitchFamily="34" charset="-128"/>
              </a:rPr>
              <a:t>Free association (p. 615)</a:t>
            </a:r>
          </a:p>
          <a:p>
            <a:r>
              <a:rPr lang="en-US" altLang="en-US" sz="2400" dirty="0">
                <a:ea typeface="ＭＳ Ｐゴシック" pitchFamily="34" charset="-128"/>
              </a:rPr>
              <a:t>Dream analysis (p. 615)</a:t>
            </a:r>
          </a:p>
        </p:txBody>
      </p:sp>
      <p:sp>
        <p:nvSpPr>
          <p:cNvPr id="5" name="Content Placeholder 4"/>
          <p:cNvSpPr>
            <a:spLocks noGrp="1"/>
          </p:cNvSpPr>
          <p:nvPr>
            <p:ph sz="quarter" idx="14"/>
          </p:nvPr>
        </p:nvSpPr>
        <p:spPr>
          <a:xfrm>
            <a:off x="466725" y="3019425"/>
            <a:ext cx="8153400" cy="1492716"/>
          </a:xfrm>
        </p:spPr>
        <p:txBody>
          <a:bodyPr>
            <a:noAutofit/>
          </a:bodyPr>
          <a:lstStyle/>
          <a:p>
            <a:pPr>
              <a:buFontTx/>
              <a:buNone/>
            </a:pPr>
            <a:r>
              <a:rPr lang="en-IN" altLang="en-US" sz="2400" b="1" dirty="0">
                <a:ea typeface="ＭＳ Ｐゴシック" pitchFamily="34" charset="-128"/>
              </a:rPr>
              <a:t>Can lead to:</a:t>
            </a:r>
          </a:p>
          <a:p>
            <a:r>
              <a:rPr lang="en-IN" altLang="en-US" sz="2400" dirty="0">
                <a:ea typeface="ＭＳ Ｐゴシック" pitchFamily="34" charset="-128"/>
              </a:rPr>
              <a:t>Resistance (p. 615-616)</a:t>
            </a:r>
          </a:p>
          <a:p>
            <a:r>
              <a:rPr lang="en-IN" altLang="en-US" sz="2400" dirty="0">
                <a:ea typeface="ＭＳ Ｐゴシック" pitchFamily="34" charset="-128"/>
              </a:rPr>
              <a:t>Transference (p. 616)</a:t>
            </a:r>
          </a:p>
        </p:txBody>
      </p:sp>
    </p:spTree>
    <p:extLst>
      <p:ext uri="{BB962C8B-B14F-4D97-AF65-F5344CB8AC3E}">
        <p14:creationId xmlns:p14="http://schemas.microsoft.com/office/powerpoint/2010/main" val="2816104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792"/>
            <a:ext cx="8229600" cy="588080"/>
          </a:xfrm>
        </p:spPr>
        <p:txBody>
          <a:bodyPr wrap="square" anchor="ctr" anchorCtr="0">
            <a:noAutofit/>
          </a:bodyPr>
          <a:lstStyle/>
          <a:p>
            <a:r>
              <a:rPr lang="en-IN" sz="3600" dirty="0">
                <a:latin typeface="+mj-lt"/>
              </a:rPr>
              <a:t>Modern Psychodynamic Therapies</a:t>
            </a:r>
            <a:endParaRPr lang="en-US" sz="2800" dirty="0">
              <a:latin typeface="+mj-lt"/>
            </a:endParaRPr>
          </a:p>
        </p:txBody>
      </p:sp>
      <p:sp>
        <p:nvSpPr>
          <p:cNvPr id="4" name="Content Placeholder 3"/>
          <p:cNvSpPr>
            <a:spLocks noGrp="1"/>
          </p:cNvSpPr>
          <p:nvPr>
            <p:ph idx="1"/>
          </p:nvPr>
        </p:nvSpPr>
        <p:spPr>
          <a:xfrm>
            <a:off x="457200" y="847725"/>
            <a:ext cx="8229600" cy="1492716"/>
          </a:xfrm>
        </p:spPr>
        <p:txBody>
          <a:bodyPr wrap="square">
            <a:noAutofit/>
          </a:bodyPr>
          <a:lstStyle/>
          <a:p>
            <a:pPr>
              <a:buFontTx/>
              <a:buNone/>
            </a:pPr>
            <a:r>
              <a:rPr lang="en-US" altLang="en-US" sz="2400" b="1" dirty="0">
                <a:ea typeface="ＭＳ Ｐゴシック" pitchFamily="34" charset="-128"/>
              </a:rPr>
              <a:t>Object relations therapy (p. 616)</a:t>
            </a:r>
          </a:p>
          <a:p>
            <a:r>
              <a:rPr lang="en-US" altLang="en-US" sz="2400" dirty="0">
                <a:ea typeface="ＭＳ Ｐゴシック" pitchFamily="34" charset="-128"/>
              </a:rPr>
              <a:t>Influenced by Freud’s work</a:t>
            </a:r>
          </a:p>
          <a:p>
            <a:r>
              <a:rPr lang="en-US" altLang="en-US" sz="2400" dirty="0">
                <a:ea typeface="ＭＳ Ｐゴシック" pitchFamily="34" charset="-128"/>
              </a:rPr>
              <a:t>Gain insight into early relationships issues</a:t>
            </a:r>
            <a:endParaRPr lang="en-US" sz="2400" dirty="0"/>
          </a:p>
        </p:txBody>
      </p:sp>
    </p:spTree>
    <p:extLst>
      <p:ext uri="{BB962C8B-B14F-4D97-AF65-F5344CB8AC3E}">
        <p14:creationId xmlns:p14="http://schemas.microsoft.com/office/powerpoint/2010/main" val="3434083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13"/>
            <a:ext cx="8229600" cy="1141570"/>
          </a:xfrm>
        </p:spPr>
        <p:txBody>
          <a:bodyPr wrap="square" anchor="ctr" anchorCtr="0">
            <a:noAutofit/>
          </a:bodyPr>
          <a:lstStyle/>
          <a:p>
            <a:r>
              <a:rPr lang="en-IN" sz="3600" dirty="0">
                <a:latin typeface="+mj-lt"/>
              </a:rPr>
              <a:t>Humanistic-Existential Psychotherapy</a:t>
            </a:r>
            <a:endParaRPr lang="en-US" sz="2000" dirty="0">
              <a:latin typeface="+mj-lt"/>
            </a:endParaRPr>
          </a:p>
        </p:txBody>
      </p:sp>
      <p:sp>
        <p:nvSpPr>
          <p:cNvPr id="4" name="Content Placeholder 3"/>
          <p:cNvSpPr>
            <a:spLocks noGrp="1"/>
          </p:cNvSpPr>
          <p:nvPr>
            <p:ph idx="1"/>
          </p:nvPr>
        </p:nvSpPr>
        <p:spPr>
          <a:xfrm>
            <a:off x="457200" y="1403487"/>
            <a:ext cx="8229600" cy="673222"/>
          </a:xfrm>
        </p:spPr>
        <p:txBody>
          <a:bodyPr wrap="square">
            <a:noAutofit/>
          </a:bodyPr>
          <a:lstStyle/>
          <a:p>
            <a:pPr marL="0" indent="0">
              <a:buNone/>
            </a:pPr>
            <a:r>
              <a:rPr lang="en-IN" sz="2000" b="1" dirty="0"/>
              <a:t>Table 16.3 </a:t>
            </a:r>
            <a:r>
              <a:rPr lang="en-IN" sz="2000" dirty="0"/>
              <a:t>Contrasting Psychoanalytic and Humanistic Views of Major Psychological Issues and Debates</a:t>
            </a:r>
          </a:p>
        </p:txBody>
      </p:sp>
      <p:graphicFrame>
        <p:nvGraphicFramePr>
          <p:cNvPr id="7" name="Table 6"/>
          <p:cNvGraphicFramePr>
            <a:graphicFrameLocks noGrp="1"/>
          </p:cNvGraphicFramePr>
          <p:nvPr>
            <p:extLst>
              <p:ext uri="{D42A27DB-BD31-4B8C-83A1-F6EECF244321}">
                <p14:modId xmlns:p14="http://schemas.microsoft.com/office/powerpoint/2010/main" val="470616324"/>
              </p:ext>
            </p:extLst>
          </p:nvPr>
        </p:nvGraphicFramePr>
        <p:xfrm>
          <a:off x="228600" y="2076710"/>
          <a:ext cx="8686800" cy="4171690"/>
        </p:xfrm>
        <a:graphic>
          <a:graphicData uri="http://schemas.openxmlformats.org/drawingml/2006/table">
            <a:tbl>
              <a:tblPr firstRow="1" bandRow="1">
                <a:tableStyleId>{3B4B98B0-60AC-42C2-AFA5-B58CD77FA1E5}</a:tableStyleId>
              </a:tblPr>
              <a:tblGrid>
                <a:gridCol w="2376578">
                  <a:extLst>
                    <a:ext uri="{9D8B030D-6E8A-4147-A177-3AD203B41FA5}">
                      <a16:colId xmlns:a16="http://schemas.microsoft.com/office/drawing/2014/main" val="20000"/>
                    </a:ext>
                  </a:extLst>
                </a:gridCol>
                <a:gridCol w="3414622">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416483">
                <a:tc>
                  <a:txBody>
                    <a:bodyPr/>
                    <a:lstStyle/>
                    <a:p>
                      <a:pPr marL="0" indent="0" algn="l">
                        <a:buFont typeface="Arial" panose="020B0604020202020204" pitchFamily="34" charset="0"/>
                        <a:buNone/>
                      </a:pPr>
                      <a:r>
                        <a:rPr lang="en-IN" sz="1400" dirty="0">
                          <a:solidFill>
                            <a:schemeClr val="bg1"/>
                          </a:solidFill>
                        </a:rPr>
                        <a:t>Issue</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marL="0" indent="0" algn="l">
                        <a:buFont typeface="Arial" panose="020B0604020202020204" pitchFamily="34" charset="0"/>
                        <a:buNone/>
                      </a:pPr>
                      <a:r>
                        <a:rPr lang="en-IN" sz="1400" dirty="0">
                          <a:solidFill>
                            <a:schemeClr val="bg1"/>
                          </a:solidFill>
                        </a:rPr>
                        <a:t>Psychoanalysis</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marL="0" indent="0" algn="l">
                        <a:buFont typeface="Arial" panose="020B0604020202020204" pitchFamily="34" charset="0"/>
                        <a:buNone/>
                      </a:pPr>
                      <a:r>
                        <a:rPr lang="en-IN" sz="1400" b="1" i="0" u="none" strike="noStrike" kern="1200" baseline="0" dirty="0">
                          <a:solidFill>
                            <a:schemeClr val="bg1"/>
                          </a:solidFill>
                          <a:latin typeface="+mn-lt"/>
                          <a:ea typeface="+mn-ea"/>
                          <a:cs typeface="+mn-cs"/>
                        </a:rPr>
                        <a:t>Humanistic Therapy</a:t>
                      </a:r>
                      <a:endParaRPr lang="en-IN" sz="14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644086">
                <a:tc>
                  <a:txBody>
                    <a:bodyPr/>
                    <a:lstStyle/>
                    <a:p>
                      <a:pPr marL="0" indent="0">
                        <a:buFont typeface="Arial" panose="020B0604020202020204" pitchFamily="34" charset="0"/>
                        <a:buNone/>
                      </a:pPr>
                      <a:r>
                        <a:rPr lang="en-IN" sz="1400" dirty="0"/>
                        <a:t>Conscious versus unconscious</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indent="0">
                        <a:buFont typeface="Arial" panose="020B0604020202020204" pitchFamily="34" charset="0"/>
                        <a:buNone/>
                      </a:pPr>
                      <a:r>
                        <a:rPr lang="en-IN" sz="1400" dirty="0"/>
                        <a:t>Focuses on unconscious drives</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indent="0">
                        <a:buFont typeface="Arial" panose="020B0604020202020204" pitchFamily="34" charset="0"/>
                        <a:buNone/>
                      </a:pPr>
                      <a:r>
                        <a:rPr lang="en-IN" sz="1400" dirty="0"/>
                        <a:t>Focuses on conscious experience</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608320">
                <a:tc>
                  <a:txBody>
                    <a:bodyPr/>
                    <a:lstStyle/>
                    <a:p>
                      <a:pPr marL="0" indent="0">
                        <a:buFont typeface="Arial" panose="020B0604020202020204" pitchFamily="34" charset="0"/>
                        <a:buNone/>
                      </a:pPr>
                      <a:r>
                        <a:rPr lang="en-IN" sz="1400" dirty="0"/>
                        <a:t>Determinism versus free will</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indent="0">
                        <a:buFont typeface="Arial" panose="020B0604020202020204" pitchFamily="34" charset="0"/>
                        <a:buNone/>
                      </a:pPr>
                      <a:r>
                        <a:rPr lang="en-IN" sz="1400" dirty="0"/>
                        <a:t>Behaviour is determined by repressed sexual and</a:t>
                      </a:r>
                      <a:r>
                        <a:rPr lang="en-IN" sz="1400" baseline="0" dirty="0"/>
                        <a:t> </a:t>
                      </a:r>
                      <a:r>
                        <a:rPr lang="en-IN" sz="1400" dirty="0"/>
                        <a:t>aggressive</a:t>
                      </a:r>
                      <a:r>
                        <a:rPr lang="en-IN" sz="1400" baseline="0" dirty="0"/>
                        <a:t> </a:t>
                      </a:r>
                      <a:r>
                        <a:rPr lang="en-IN" sz="1400" dirty="0"/>
                        <a:t>instincts.</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indent="0">
                        <a:buFont typeface="Arial" panose="020B0604020202020204" pitchFamily="34" charset="0"/>
                        <a:buNone/>
                      </a:pPr>
                      <a:r>
                        <a:rPr lang="en-IN" sz="1400" dirty="0"/>
                        <a:t>Behaviour is chosen freely.</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590939">
                <a:tc>
                  <a:txBody>
                    <a:bodyPr/>
                    <a:lstStyle/>
                    <a:p>
                      <a:pPr marL="0" indent="0">
                        <a:buFont typeface="Arial" panose="020B0604020202020204" pitchFamily="34" charset="0"/>
                        <a:buNone/>
                      </a:pPr>
                      <a:r>
                        <a:rPr lang="en-IN" sz="1400" b="0" i="0" u="none" strike="noStrike" kern="1200" baseline="0" dirty="0">
                          <a:solidFill>
                            <a:schemeClr val="tx1"/>
                          </a:solidFill>
                          <a:latin typeface="+mn-lt"/>
                          <a:ea typeface="+mn-ea"/>
                          <a:cs typeface="+mn-cs"/>
                        </a:rPr>
                        <a:t>Weaknesses versus strengths</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indent="0">
                        <a:buFont typeface="Arial" panose="020B0604020202020204" pitchFamily="34" charset="0"/>
                        <a:buNone/>
                      </a:pPr>
                      <a:r>
                        <a:rPr lang="en-IN" sz="1400" dirty="0"/>
                        <a:t>Everyone has neuroses.</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indent="0">
                        <a:buFont typeface="Arial" panose="020B0604020202020204" pitchFamily="34" charset="0"/>
                        <a:buNone/>
                      </a:pPr>
                      <a:r>
                        <a:rPr lang="en-IN" sz="1400" dirty="0"/>
                        <a:t>Everyone has strengths.</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834267">
                <a:tc>
                  <a:txBody>
                    <a:bodyPr/>
                    <a:lstStyle/>
                    <a:p>
                      <a:pPr marL="0" indent="0">
                        <a:buFont typeface="Arial" panose="020B0604020202020204" pitchFamily="34" charset="0"/>
                        <a:buNone/>
                      </a:pPr>
                      <a:r>
                        <a:rPr lang="en-IN" sz="1400" dirty="0"/>
                        <a:t>Responsibility for change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marL="0" indent="0">
                        <a:buFont typeface="Arial" panose="020B0604020202020204" pitchFamily="34" charset="0"/>
                        <a:buNone/>
                      </a:pPr>
                      <a:r>
                        <a:rPr lang="en-IN" sz="1400" dirty="0"/>
                        <a:t>The analyst interprets and explains to the client what is</a:t>
                      </a:r>
                      <a:r>
                        <a:rPr lang="en-IN" sz="1400" baseline="0" dirty="0"/>
                        <a:t> </a:t>
                      </a:r>
                      <a:r>
                        <a:rPr lang="en-IN" sz="1400" dirty="0"/>
                        <a:t>wrong.</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marL="0" indent="0">
                        <a:buFont typeface="Arial" panose="020B0604020202020204" pitchFamily="34" charset="0"/>
                        <a:buNone/>
                      </a:pPr>
                      <a:r>
                        <a:rPr lang="en-IN" sz="1400" dirty="0"/>
                        <a:t>The therapist asks the client what is wrong and</a:t>
                      </a:r>
                      <a:r>
                        <a:rPr lang="en-IN" sz="1400" baseline="0" dirty="0"/>
                        <a:t> </a:t>
                      </a:r>
                      <a:r>
                        <a:rPr lang="en-IN" sz="1400" dirty="0"/>
                        <a:t>attempts to help clarify</a:t>
                      </a:r>
                      <a:r>
                        <a:rPr lang="en-IN" sz="1400" baseline="0" dirty="0"/>
                        <a:t> </a:t>
                      </a:r>
                      <a:r>
                        <a:rPr lang="en-IN" sz="1400" dirty="0"/>
                        <a:t>issues.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1077595">
                <a:tc>
                  <a:txBody>
                    <a:bodyPr/>
                    <a:lstStyle/>
                    <a:p>
                      <a:pPr marL="0" indent="0">
                        <a:buFont typeface="Arial" panose="020B0604020202020204" pitchFamily="34" charset="0"/>
                        <a:buNone/>
                      </a:pPr>
                      <a:r>
                        <a:rPr lang="en-IN" sz="1400" dirty="0"/>
                        <a:t>Mechanism of change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marL="0" indent="0">
                        <a:buFont typeface="Arial" panose="020B0604020202020204" pitchFamily="34" charset="0"/>
                        <a:buNone/>
                      </a:pPr>
                      <a:r>
                        <a:rPr lang="en-IN" sz="1400" dirty="0"/>
                        <a:t>Insight into unconscious conflicts allows problems to be</a:t>
                      </a:r>
                      <a:r>
                        <a:rPr lang="en-IN" sz="1400" baseline="0" dirty="0"/>
                        <a:t> </a:t>
                      </a:r>
                      <a:r>
                        <a:rPr lang="en-IN" sz="1400" dirty="0"/>
                        <a:t>worked through.</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400" b="0" i="0" u="none" strike="noStrike" kern="1200" baseline="0" dirty="0">
                          <a:solidFill>
                            <a:schemeClr val="tx1"/>
                          </a:solidFill>
                          <a:latin typeface="+mn-lt"/>
                          <a:ea typeface="+mn-ea"/>
                          <a:cs typeface="+mn-cs"/>
                        </a:rPr>
                        <a:t>Unconditional positive regard allows a person to heal and become more authentically themself.</a:t>
                      </a:r>
                      <a:endParaRPr lang="en-IN"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97754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08"/>
            <a:ext cx="8229600" cy="603557"/>
          </a:xfrm>
        </p:spPr>
        <p:txBody>
          <a:bodyPr wrap="square" anchor="ctr" anchorCtr="0">
            <a:noAutofit/>
          </a:bodyPr>
          <a:lstStyle/>
          <a:p>
            <a:r>
              <a:rPr lang="en-IN" sz="3600" dirty="0">
                <a:latin typeface="+mj-lt"/>
              </a:rPr>
              <a:t>Evaluating Insight Therapies</a:t>
            </a:r>
            <a:endParaRPr lang="en-US" sz="2800" dirty="0">
              <a:latin typeface="+mj-lt"/>
            </a:endParaRPr>
          </a:p>
        </p:txBody>
      </p:sp>
      <p:sp>
        <p:nvSpPr>
          <p:cNvPr id="4" name="Content Placeholder 3"/>
          <p:cNvSpPr>
            <a:spLocks noGrp="1"/>
          </p:cNvSpPr>
          <p:nvPr>
            <p:ph idx="1"/>
          </p:nvPr>
        </p:nvSpPr>
        <p:spPr>
          <a:xfrm>
            <a:off x="457200" y="843052"/>
            <a:ext cx="8229600" cy="1862048"/>
          </a:xfrm>
        </p:spPr>
        <p:txBody>
          <a:bodyPr wrap="square">
            <a:noAutofit/>
          </a:bodyPr>
          <a:lstStyle/>
          <a:p>
            <a:pPr>
              <a:buFontTx/>
              <a:buNone/>
              <a:defRPr/>
            </a:pPr>
            <a:r>
              <a:rPr lang="en-US" sz="2400" b="1" dirty="0"/>
              <a:t>Psychodynamic therapies have some empirical support</a:t>
            </a:r>
          </a:p>
          <a:p>
            <a:pPr>
              <a:buFont typeface="Arial" charset="0"/>
              <a:buChar char="•"/>
              <a:defRPr/>
            </a:pPr>
            <a:r>
              <a:rPr lang="en-US" sz="2400" dirty="0"/>
              <a:t>Lack of proper design and control conditions</a:t>
            </a:r>
          </a:p>
          <a:p>
            <a:pPr>
              <a:buFont typeface="Arial" charset="0"/>
              <a:buChar char="•"/>
              <a:defRPr/>
            </a:pPr>
            <a:r>
              <a:rPr lang="en-US" sz="2400" dirty="0"/>
              <a:t>Promise for panic disorder, dependence on opiate drugs, and BPD</a:t>
            </a:r>
          </a:p>
        </p:txBody>
      </p:sp>
      <p:sp>
        <p:nvSpPr>
          <p:cNvPr id="5" name="Content Placeholder 4"/>
          <p:cNvSpPr>
            <a:spLocks noGrp="1"/>
          </p:cNvSpPr>
          <p:nvPr>
            <p:ph sz="quarter" idx="14"/>
          </p:nvPr>
        </p:nvSpPr>
        <p:spPr>
          <a:xfrm>
            <a:off x="495300" y="2971800"/>
            <a:ext cx="8153400" cy="1492716"/>
          </a:xfrm>
        </p:spPr>
        <p:txBody>
          <a:bodyPr>
            <a:noAutofit/>
          </a:bodyPr>
          <a:lstStyle/>
          <a:p>
            <a:pPr marL="11113" lvl="1" indent="0">
              <a:buFont typeface="Arial" charset="0"/>
              <a:buNone/>
              <a:defRPr/>
            </a:pPr>
            <a:r>
              <a:rPr lang="en-US" sz="2400" b="1" dirty="0"/>
              <a:t>Person-</a:t>
            </a:r>
            <a:r>
              <a:rPr lang="en-US" sz="2400" b="1" dirty="0" err="1"/>
              <a:t>centred</a:t>
            </a:r>
            <a:r>
              <a:rPr lang="en-US" sz="2400" b="1" dirty="0"/>
              <a:t> therapy</a:t>
            </a:r>
          </a:p>
          <a:p>
            <a:pPr>
              <a:buFont typeface="Arial" charset="0"/>
              <a:buChar char="•"/>
              <a:defRPr/>
            </a:pPr>
            <a:r>
              <a:rPr lang="en-US" sz="2400" dirty="0"/>
              <a:t>Importance of therapeutic relationship supported</a:t>
            </a:r>
          </a:p>
          <a:p>
            <a:pPr>
              <a:buFont typeface="Arial" charset="0"/>
              <a:buChar char="•"/>
              <a:defRPr/>
            </a:pPr>
            <a:r>
              <a:rPr lang="en-US" sz="2400" dirty="0"/>
              <a:t>Emotion-focused therapy</a:t>
            </a:r>
          </a:p>
        </p:txBody>
      </p:sp>
    </p:spTree>
    <p:extLst>
      <p:ext uri="{BB962C8B-B14F-4D97-AF65-F5344CB8AC3E}">
        <p14:creationId xmlns:p14="http://schemas.microsoft.com/office/powerpoint/2010/main" val="2643180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57"/>
            <a:ext cx="8229600" cy="1152986"/>
          </a:xfrm>
        </p:spPr>
        <p:txBody>
          <a:bodyPr wrap="square" anchor="ctr" anchorCtr="0">
            <a:noAutofit/>
          </a:bodyPr>
          <a:lstStyle/>
          <a:p>
            <a:r>
              <a:rPr lang="en-IN" sz="3600" dirty="0">
                <a:latin typeface="+mj-lt"/>
              </a:rPr>
              <a:t>Behavioural, Cognitive, and Group Therapies</a:t>
            </a:r>
            <a:endParaRPr lang="en-US" sz="2800" dirty="0">
              <a:latin typeface="+mj-lt"/>
            </a:endParaRPr>
          </a:p>
        </p:txBody>
      </p:sp>
      <p:sp>
        <p:nvSpPr>
          <p:cNvPr id="4" name="Content Placeholder 3"/>
          <p:cNvSpPr>
            <a:spLocks noGrp="1"/>
          </p:cNvSpPr>
          <p:nvPr>
            <p:ph idx="1"/>
          </p:nvPr>
        </p:nvSpPr>
        <p:spPr>
          <a:xfrm>
            <a:off x="457200" y="1381125"/>
            <a:ext cx="8229600" cy="1377300"/>
          </a:xfrm>
        </p:spPr>
        <p:txBody>
          <a:bodyPr wrap="square">
            <a:noAutofit/>
          </a:bodyPr>
          <a:lstStyle/>
          <a:p>
            <a:pPr>
              <a:buFontTx/>
              <a:buNone/>
            </a:pPr>
            <a:r>
              <a:rPr lang="en-US" altLang="en-US" sz="2400" b="1" dirty="0" err="1">
                <a:ea typeface="ＭＳ Ｐゴシック" pitchFamily="34" charset="-128"/>
              </a:rPr>
              <a:t>Behavioural</a:t>
            </a:r>
            <a:r>
              <a:rPr lang="en-US" altLang="en-US" sz="2400" b="1" dirty="0">
                <a:ea typeface="ＭＳ Ｐゴシック" pitchFamily="34" charset="-128"/>
              </a:rPr>
              <a:t> therapies (p. 618)</a:t>
            </a:r>
          </a:p>
          <a:p>
            <a:r>
              <a:rPr lang="en-US" altLang="en-US" sz="2400" dirty="0" err="1">
                <a:ea typeface="ＭＳ Ｐゴシック" pitchFamily="34" charset="-128"/>
              </a:rPr>
              <a:t>Behaviours</a:t>
            </a:r>
            <a:r>
              <a:rPr lang="en-US" altLang="en-US" sz="2400" dirty="0">
                <a:ea typeface="ＭＳ Ｐゴシック" pitchFamily="34" charset="-128"/>
              </a:rPr>
              <a:t> are learned</a:t>
            </a:r>
          </a:p>
          <a:p>
            <a:pPr lvl="1"/>
            <a:r>
              <a:rPr lang="en-US" altLang="en-US" sz="2400" dirty="0">
                <a:ea typeface="ＭＳ Ｐゴシック" pitchFamily="34" charset="-128"/>
              </a:rPr>
              <a:t>Adaptive and maladaptive</a:t>
            </a:r>
          </a:p>
        </p:txBody>
      </p:sp>
    </p:spTree>
    <p:extLst>
      <p:ext uri="{BB962C8B-B14F-4D97-AF65-F5344CB8AC3E}">
        <p14:creationId xmlns:p14="http://schemas.microsoft.com/office/powerpoint/2010/main" val="3100838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072"/>
            <a:ext cx="8229600" cy="588269"/>
          </a:xfrm>
        </p:spPr>
        <p:txBody>
          <a:bodyPr wrap="square" anchor="ctr" anchorCtr="0">
            <a:noAutofit/>
          </a:bodyPr>
          <a:lstStyle/>
          <a:p>
            <a:r>
              <a:rPr lang="en-IN" sz="3600" dirty="0">
                <a:latin typeface="+mj-lt"/>
              </a:rPr>
              <a:t>Systematic Desensitization </a:t>
            </a:r>
            <a:r>
              <a:rPr lang="en-IN" sz="2800" dirty="0">
                <a:latin typeface="+mj-lt"/>
              </a:rPr>
              <a:t>(1 of 2)</a:t>
            </a:r>
            <a:endParaRPr lang="en-US" sz="2800" dirty="0">
              <a:latin typeface="+mj-lt"/>
            </a:endParaRPr>
          </a:p>
        </p:txBody>
      </p:sp>
      <p:sp>
        <p:nvSpPr>
          <p:cNvPr id="4" name="Content Placeholder 3"/>
          <p:cNvSpPr>
            <a:spLocks noGrp="1"/>
          </p:cNvSpPr>
          <p:nvPr>
            <p:ph idx="1"/>
          </p:nvPr>
        </p:nvSpPr>
        <p:spPr>
          <a:xfrm>
            <a:off x="457200" y="867195"/>
            <a:ext cx="8229600" cy="659956"/>
          </a:xfrm>
        </p:spPr>
        <p:txBody>
          <a:bodyPr wrap="square">
            <a:noAutofit/>
          </a:bodyPr>
          <a:lstStyle/>
          <a:p>
            <a:pPr marL="0" indent="0">
              <a:buNone/>
            </a:pPr>
            <a:r>
              <a:rPr lang="en-IN" sz="2000" b="1" dirty="0"/>
              <a:t>Table 16.4 </a:t>
            </a:r>
            <a:r>
              <a:rPr lang="en-IN" sz="2000" dirty="0"/>
              <a:t>Applying Steps of Systematic Desensitization to Fear of Public Speaking</a:t>
            </a:r>
          </a:p>
        </p:txBody>
      </p:sp>
      <p:graphicFrame>
        <p:nvGraphicFramePr>
          <p:cNvPr id="7" name="Table 6"/>
          <p:cNvGraphicFramePr>
            <a:graphicFrameLocks noGrp="1"/>
          </p:cNvGraphicFramePr>
          <p:nvPr>
            <p:extLst>
              <p:ext uri="{D42A27DB-BD31-4B8C-83A1-F6EECF244321}">
                <p14:modId xmlns:p14="http://schemas.microsoft.com/office/powerpoint/2010/main" val="1925186145"/>
              </p:ext>
            </p:extLst>
          </p:nvPr>
        </p:nvGraphicFramePr>
        <p:xfrm>
          <a:off x="533400" y="1781630"/>
          <a:ext cx="8077200" cy="4390569"/>
        </p:xfrm>
        <a:graphic>
          <a:graphicData uri="http://schemas.openxmlformats.org/drawingml/2006/table">
            <a:tbl>
              <a:tblPr firstRow="1" bandRow="1">
                <a:tableStyleId>{3B4B98B0-60AC-42C2-AFA5-B58CD77FA1E5}</a:tableStyleId>
              </a:tblPr>
              <a:tblGrid>
                <a:gridCol w="8077200">
                  <a:extLst>
                    <a:ext uri="{9D8B030D-6E8A-4147-A177-3AD203B41FA5}">
                      <a16:colId xmlns:a16="http://schemas.microsoft.com/office/drawing/2014/main" val="20000"/>
                    </a:ext>
                  </a:extLst>
                </a:gridCol>
              </a:tblGrid>
              <a:tr h="1013209">
                <a:tc>
                  <a:txBody>
                    <a:bodyPr/>
                    <a:lstStyle/>
                    <a:p>
                      <a:pPr marL="190500" indent="-190500" algn="l">
                        <a:buFont typeface="Arial" panose="020B0604020202020204" pitchFamily="34" charset="0"/>
                        <a:buNone/>
                      </a:pPr>
                      <a:r>
                        <a:rPr lang="en-IN" sz="1400" b="1" dirty="0">
                          <a:solidFill>
                            <a:schemeClr val="tx1"/>
                          </a:solidFill>
                        </a:rPr>
                        <a:t>1.  </a:t>
                      </a:r>
                      <a:r>
                        <a:rPr lang="en-IN" sz="1400" b="0" dirty="0">
                          <a:solidFill>
                            <a:schemeClr val="tx1"/>
                          </a:solidFill>
                        </a:rPr>
                        <a:t>Build an anxiety hierarchy. This involves the therapist assisting the client in creating a list of stimuli that arouse fear</a:t>
                      </a:r>
                      <a:r>
                        <a:rPr lang="en-IN" sz="1400" b="0" baseline="0" dirty="0">
                          <a:solidFill>
                            <a:schemeClr val="tx1"/>
                          </a:solidFill>
                        </a:rPr>
                        <a:t> </a:t>
                      </a:r>
                      <a:r>
                        <a:rPr lang="en-IN" sz="1400" b="0" dirty="0">
                          <a:solidFill>
                            <a:schemeClr val="tx1"/>
                          </a:solidFill>
                        </a:rPr>
                        <a:t>responses, starting with the</a:t>
                      </a:r>
                      <a:r>
                        <a:rPr lang="en-IN" sz="1400" b="0" baseline="0" dirty="0">
                          <a:solidFill>
                            <a:schemeClr val="tx1"/>
                          </a:solidFill>
                        </a:rPr>
                        <a:t> </a:t>
                      </a:r>
                      <a:r>
                        <a:rPr lang="en-IN" sz="1400" b="0" dirty="0">
                          <a:solidFill>
                            <a:schemeClr val="tx1"/>
                          </a:solidFill>
                        </a:rPr>
                        <a:t>stimulus or situation that evokes the least amount of anxiety and ending with the stimulus that elicits the most anxiety.</a:t>
                      </a: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0"/>
                  </a:ext>
                </a:extLst>
              </a:tr>
              <a:tr h="422170">
                <a:tc>
                  <a:txBody>
                    <a:bodyPr/>
                    <a:lstStyle/>
                    <a:p>
                      <a:pPr marL="180975" indent="0">
                        <a:buFont typeface="Arial" panose="020B0604020202020204" pitchFamily="34" charset="0"/>
                        <a:buNone/>
                      </a:pPr>
                      <a:r>
                        <a:rPr lang="en-IN" sz="1400" b="1" dirty="0"/>
                        <a:t>Think about and visualize:</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422170">
                <a:tc>
                  <a:txBody>
                    <a:bodyPr/>
                    <a:lstStyle/>
                    <a:p>
                      <a:pPr marL="180975" indent="0">
                        <a:buFont typeface="Arial" panose="020B0604020202020204" pitchFamily="34" charset="0"/>
                        <a:buNone/>
                      </a:pPr>
                      <a:r>
                        <a:rPr lang="en-IN" sz="1400" b="1" dirty="0"/>
                        <a:t>  1. </a:t>
                      </a:r>
                      <a:r>
                        <a:rPr lang="en-IN" sz="1400" dirty="0"/>
                        <a:t>Thinking about the presentation topic</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422170">
                <a:tc>
                  <a:txBody>
                    <a:bodyPr/>
                    <a:lstStyle/>
                    <a:p>
                      <a:pPr marL="180975" indent="0">
                        <a:buFont typeface="Arial" panose="020B0604020202020204" pitchFamily="34" charset="0"/>
                        <a:buNone/>
                      </a:pPr>
                      <a:r>
                        <a:rPr lang="en-IN" sz="1400" b="1" baseline="0" dirty="0"/>
                        <a:t>  </a:t>
                      </a:r>
                      <a:r>
                        <a:rPr lang="en-IN" sz="1400" b="1" dirty="0"/>
                        <a:t>2. </a:t>
                      </a:r>
                      <a:r>
                        <a:rPr lang="en-IN" sz="1400" dirty="0"/>
                        <a:t>Writing down ideas for the presentation</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422170">
                <a:tc>
                  <a:txBody>
                    <a:bodyPr/>
                    <a:lstStyle/>
                    <a:p>
                      <a:pPr marL="180975" indent="0">
                        <a:buFont typeface="Arial" panose="020B0604020202020204" pitchFamily="34" charset="0"/>
                        <a:buNone/>
                      </a:pPr>
                      <a:r>
                        <a:rPr lang="en-IN" sz="1400" dirty="0"/>
                        <a:t> </a:t>
                      </a:r>
                      <a:r>
                        <a:rPr lang="en-IN" sz="1400" b="1" dirty="0"/>
                        <a:t> 3. </a:t>
                      </a:r>
                      <a:r>
                        <a:rPr lang="en-IN" sz="1400" dirty="0"/>
                        <a:t>Doing library research for a presentation</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422170">
                <a:tc>
                  <a:txBody>
                    <a:bodyPr/>
                    <a:lstStyle/>
                    <a:p>
                      <a:pPr marL="180975" indent="0">
                        <a:buFont typeface="Arial" panose="020B0604020202020204" pitchFamily="34" charset="0"/>
                        <a:buNone/>
                      </a:pPr>
                      <a:r>
                        <a:rPr lang="en-IN" sz="1400" dirty="0"/>
                        <a:t> </a:t>
                      </a:r>
                      <a:r>
                        <a:rPr lang="en-IN" sz="1400" b="1" dirty="0"/>
                        <a:t> 4. </a:t>
                      </a:r>
                      <a:r>
                        <a:rPr lang="en-IN" sz="1400" dirty="0"/>
                        <a:t>Preparing slides and note cards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422170">
                <a:tc>
                  <a:txBody>
                    <a:bodyPr/>
                    <a:lstStyle/>
                    <a:p>
                      <a:pPr marL="180975" indent="0">
                        <a:buFont typeface="Arial" panose="020B0604020202020204" pitchFamily="34" charset="0"/>
                        <a:buNone/>
                      </a:pPr>
                      <a:r>
                        <a:rPr lang="en-IN" sz="1400" b="1" dirty="0"/>
                        <a:t>  5. </a:t>
                      </a:r>
                      <a:r>
                        <a:rPr lang="en-IN" sz="1400" dirty="0"/>
                        <a:t>Practising the presentation alone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422170">
                <a:tc>
                  <a:txBody>
                    <a:bodyPr/>
                    <a:lstStyle/>
                    <a:p>
                      <a:pPr marL="180975" indent="0">
                        <a:buFont typeface="Arial" panose="020B0604020202020204" pitchFamily="34" charset="0"/>
                        <a:buNone/>
                      </a:pPr>
                      <a:r>
                        <a:rPr lang="en-IN" sz="1400" dirty="0"/>
                        <a:t> </a:t>
                      </a:r>
                      <a:r>
                        <a:rPr lang="en-IN" sz="1400" b="1" dirty="0"/>
                        <a:t> 6. </a:t>
                      </a:r>
                      <a:r>
                        <a:rPr lang="en-IN" sz="1400" dirty="0"/>
                        <a:t>Practising the presentation with a few friends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422170">
                <a:tc>
                  <a:txBody>
                    <a:bodyPr/>
                    <a:lstStyle/>
                    <a:p>
                      <a:pPr marL="180975" indent="0">
                        <a:buFont typeface="Arial" panose="020B0604020202020204" pitchFamily="34" charset="0"/>
                        <a:buNone/>
                      </a:pPr>
                      <a:r>
                        <a:rPr lang="en-IN" sz="1400" b="1" dirty="0"/>
                        <a:t>  7. </a:t>
                      </a:r>
                      <a:r>
                        <a:rPr lang="en-IN" sz="1400" dirty="0"/>
                        <a:t>Travelling to campus to give the presentation</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6292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85800" y="0"/>
            <a:ext cx="7772400" cy="1066800"/>
          </a:xfrm>
        </p:spPr>
        <p:txBody>
          <a:bodyPr/>
          <a:lstStyle/>
          <a:p>
            <a:pPr eaLnBrk="1" hangingPunct="1"/>
            <a:r>
              <a:rPr lang="en-CA" altLang="en-US"/>
              <a:t>Biblical Word Study</a:t>
            </a:r>
          </a:p>
        </p:txBody>
      </p:sp>
      <p:sp>
        <p:nvSpPr>
          <p:cNvPr id="6147" name="Content Placeholder 2"/>
          <p:cNvSpPr>
            <a:spLocks noGrp="1"/>
          </p:cNvSpPr>
          <p:nvPr>
            <p:ph idx="1"/>
          </p:nvPr>
        </p:nvSpPr>
        <p:spPr>
          <a:xfrm>
            <a:off x="685800" y="1066800"/>
            <a:ext cx="7772400" cy="5029200"/>
          </a:xfrm>
        </p:spPr>
        <p:txBody>
          <a:bodyPr/>
          <a:lstStyle/>
          <a:p>
            <a:pPr eaLnBrk="1" hangingPunct="1"/>
            <a:r>
              <a:rPr lang="en-CA" altLang="en-US"/>
              <a:t>Strength/Strong/Healthy – Gr. </a:t>
            </a:r>
            <a:r>
              <a:rPr lang="en-CA" altLang="en-US">
                <a:latin typeface="Symbol" panose="05050102010706020507" pitchFamily="18" charset="2"/>
              </a:rPr>
              <a:t>Iscuw (</a:t>
            </a:r>
            <a:r>
              <a:rPr lang="en-CA" altLang="en-US"/>
              <a:t>ischuō) – to be strong, be well, be in good health; to have power, be able; to have power or efficiency, avail, be valid; to be of service, be serviceable; to prevail</a:t>
            </a:r>
          </a:p>
          <a:p>
            <a:pPr eaLnBrk="1" hangingPunct="1"/>
            <a:r>
              <a:rPr lang="en-CA" altLang="en-US"/>
              <a:t>Comfort – Gr. </a:t>
            </a:r>
            <a:r>
              <a:rPr lang="en-CA" altLang="en-US">
                <a:latin typeface="Symbol" panose="05050102010706020507" pitchFamily="18" charset="2"/>
              </a:rPr>
              <a:t>Parakalew</a:t>
            </a:r>
            <a:r>
              <a:rPr lang="en-CA" altLang="en-US"/>
              <a:t> (parakaleō) – to animate (to fill with breath, to make alive, to give life to, to inspirit, to rouse), encourage, comfort, console; to be cheered, comforted</a:t>
            </a:r>
          </a:p>
          <a:p>
            <a:pPr eaLnBrk="1" hangingPunct="1"/>
            <a:endParaRPr lang="en-CA" altLang="en-US"/>
          </a:p>
        </p:txBody>
      </p:sp>
      <p:sp>
        <p:nvSpPr>
          <p:cNvPr id="6148"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07234F-A153-4EAD-9092-7261D58F6D52}" type="slidenum">
              <a:rPr lang="en-US" altLang="en-US" sz="1200">
                <a:solidFill>
                  <a:srgbClr val="898989"/>
                </a:solidFill>
              </a:rPr>
              <a:pPr>
                <a:spcBef>
                  <a:spcPct val="0"/>
                </a:spcBef>
                <a:buFontTx/>
                <a:buNone/>
              </a:pPr>
              <a:t>3</a:t>
            </a:fld>
            <a:endParaRPr lang="en-US" altLang="en-US" sz="1200">
              <a:solidFill>
                <a:srgbClr val="898989"/>
              </a:solidFill>
            </a:endParaRPr>
          </a:p>
        </p:txBody>
      </p:sp>
    </p:spTree>
    <p:extLst>
      <p:ext uri="{BB962C8B-B14F-4D97-AF65-F5344CB8AC3E}">
        <p14:creationId xmlns:p14="http://schemas.microsoft.com/office/powerpoint/2010/main" val="290230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984"/>
            <a:ext cx="8229600" cy="582445"/>
          </a:xfrm>
        </p:spPr>
        <p:txBody>
          <a:bodyPr wrap="square" anchor="ctr" anchorCtr="0">
            <a:noAutofit/>
          </a:bodyPr>
          <a:lstStyle/>
          <a:p>
            <a:r>
              <a:rPr lang="en-IN" sz="3600" dirty="0">
                <a:latin typeface="+mj-lt"/>
              </a:rPr>
              <a:t>Systematic Desensitization </a:t>
            </a:r>
            <a:r>
              <a:rPr lang="en-IN" sz="2800" dirty="0">
                <a:latin typeface="+mj-lt"/>
              </a:rPr>
              <a:t>(2 of 2)</a:t>
            </a:r>
            <a:endParaRPr lang="en-US" sz="2800" dirty="0">
              <a:latin typeface="+mj-lt"/>
            </a:endParaRPr>
          </a:p>
        </p:txBody>
      </p:sp>
      <p:sp>
        <p:nvSpPr>
          <p:cNvPr id="4" name="Content Placeholder 3"/>
          <p:cNvSpPr>
            <a:spLocks noGrp="1"/>
          </p:cNvSpPr>
          <p:nvPr>
            <p:ph idx="1"/>
          </p:nvPr>
        </p:nvSpPr>
        <p:spPr>
          <a:xfrm>
            <a:off x="457200" y="853796"/>
            <a:ext cx="8229600" cy="686754"/>
          </a:xfrm>
        </p:spPr>
        <p:txBody>
          <a:bodyPr wrap="square">
            <a:noAutofit/>
          </a:bodyPr>
          <a:lstStyle/>
          <a:p>
            <a:pPr marL="0" indent="0">
              <a:buNone/>
            </a:pPr>
            <a:r>
              <a:rPr lang="en-IN" sz="2000" b="1" dirty="0"/>
              <a:t>Table 16.4 </a:t>
            </a:r>
            <a:r>
              <a:rPr lang="en-IN" sz="2000" dirty="0"/>
              <a:t>Applying Steps of Systematic Desensitization to Fear of Public Speaking</a:t>
            </a:r>
          </a:p>
        </p:txBody>
      </p:sp>
      <p:graphicFrame>
        <p:nvGraphicFramePr>
          <p:cNvPr id="3" name="Table 2"/>
          <p:cNvGraphicFramePr>
            <a:graphicFrameLocks noGrp="1"/>
          </p:cNvGraphicFramePr>
          <p:nvPr>
            <p:extLst>
              <p:ext uri="{D42A27DB-BD31-4B8C-83A1-F6EECF244321}">
                <p14:modId xmlns:p14="http://schemas.microsoft.com/office/powerpoint/2010/main" val="1659293395"/>
              </p:ext>
            </p:extLst>
          </p:nvPr>
        </p:nvGraphicFramePr>
        <p:xfrm>
          <a:off x="533400" y="1981200"/>
          <a:ext cx="8077200" cy="3962400"/>
        </p:xfrm>
        <a:graphic>
          <a:graphicData uri="http://schemas.openxmlformats.org/drawingml/2006/table">
            <a:tbl>
              <a:tblPr firstRow="1" bandRow="1">
                <a:tableStyleId>{3B4B98B0-60AC-42C2-AFA5-B58CD77FA1E5}</a:tableStyleId>
              </a:tblPr>
              <a:tblGrid>
                <a:gridCol w="8077200">
                  <a:extLst>
                    <a:ext uri="{9D8B030D-6E8A-4147-A177-3AD203B41FA5}">
                      <a16:colId xmlns:a16="http://schemas.microsoft.com/office/drawing/2014/main" val="20000"/>
                    </a:ext>
                  </a:extLst>
                </a:gridCol>
              </a:tblGrid>
              <a:tr h="414911">
                <a:tc>
                  <a:txBody>
                    <a:bodyPr/>
                    <a:lstStyle/>
                    <a:p>
                      <a:pPr marL="180975" indent="0">
                        <a:buFont typeface="Arial" panose="020B0604020202020204" pitchFamily="34" charset="0"/>
                        <a:buNone/>
                      </a:pPr>
                      <a:r>
                        <a:rPr lang="en-IN" sz="1400" b="0" dirty="0"/>
                        <a:t>  </a:t>
                      </a:r>
                      <a:r>
                        <a:rPr lang="en-IN" sz="1400" b="1" dirty="0"/>
                        <a:t>8. </a:t>
                      </a:r>
                      <a:r>
                        <a:rPr lang="en-IN" sz="1400" b="0" dirty="0"/>
                        <a:t>Sitting in the classroom waiting to be called for your turn</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0"/>
                  </a:ext>
                </a:extLst>
              </a:tr>
              <a:tr h="435657">
                <a:tc>
                  <a:txBody>
                    <a:bodyPr/>
                    <a:lstStyle/>
                    <a:p>
                      <a:pPr marL="180975" indent="0">
                        <a:buFont typeface="Arial" panose="020B0604020202020204" pitchFamily="34" charset="0"/>
                        <a:buNone/>
                      </a:pPr>
                      <a:r>
                        <a:rPr lang="en-IN" sz="1400" dirty="0"/>
                        <a:t>  </a:t>
                      </a:r>
                      <a:r>
                        <a:rPr lang="en-IN" sz="1400" b="1" dirty="0"/>
                        <a:t>9. </a:t>
                      </a:r>
                      <a:r>
                        <a:rPr lang="en-IN" sz="1400" dirty="0"/>
                        <a:t>Walking up to the front of the room</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414911">
                <a:tc>
                  <a:txBody>
                    <a:bodyPr/>
                    <a:lstStyle/>
                    <a:p>
                      <a:pPr marL="180975" indent="0">
                        <a:buFont typeface="Arial" panose="020B0604020202020204" pitchFamily="34" charset="0"/>
                        <a:buNone/>
                      </a:pPr>
                      <a:r>
                        <a:rPr lang="en-IN" sz="1400" b="1" dirty="0"/>
                        <a:t>10. </a:t>
                      </a:r>
                      <a:r>
                        <a:rPr lang="en-IN" sz="1400" b="0" dirty="0"/>
                        <a:t>Standing up at the podium and looking out at the audience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414911">
                <a:tc>
                  <a:txBody>
                    <a:bodyPr/>
                    <a:lstStyle/>
                    <a:p>
                      <a:pPr marL="180975" indent="0">
                        <a:buFont typeface="Arial" panose="020B0604020202020204" pitchFamily="34" charset="0"/>
                        <a:buNone/>
                      </a:pPr>
                      <a:r>
                        <a:rPr lang="en-IN" sz="1400" b="1" dirty="0"/>
                        <a:t>11. </a:t>
                      </a:r>
                      <a:r>
                        <a:rPr lang="en-IN" sz="1400" b="0" dirty="0"/>
                        <a:t>Beginning to speak; delivering the first couple of lines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1286224">
                <a:tc>
                  <a:txBody>
                    <a:bodyPr/>
                    <a:lstStyle/>
                    <a:p>
                      <a:pPr marL="257175" indent="-257175">
                        <a:buFont typeface="Arial" panose="020B0604020202020204" pitchFamily="34" charset="0"/>
                        <a:buNone/>
                      </a:pPr>
                      <a:r>
                        <a:rPr lang="en-IN" sz="1400" b="1" dirty="0"/>
                        <a:t>2.</a:t>
                      </a:r>
                      <a:r>
                        <a:rPr lang="en-IN" sz="1400" b="0" dirty="0"/>
                        <a:t>  Relaxation training. During this phase, the client learns to respond to relaxation suggestions from the therapist as they begin to work through the</a:t>
                      </a:r>
                      <a:r>
                        <a:rPr lang="en-IN" sz="1400" b="0" baseline="0" dirty="0"/>
                        <a:t> </a:t>
                      </a:r>
                      <a:r>
                        <a:rPr lang="en-IN" sz="1400" b="0" dirty="0"/>
                        <a:t>hierarchy. This is typically done using mental</a:t>
                      </a:r>
                      <a:r>
                        <a:rPr lang="en-IN" sz="1400" b="0" baseline="0" dirty="0"/>
                        <a:t> </a:t>
                      </a:r>
                      <a:r>
                        <a:rPr lang="en-IN" sz="1400" b="0" dirty="0"/>
                        <a:t>imagery while the client is visiting the therapist’s office; actual props may be used in some cases</a:t>
                      </a:r>
                      <a:r>
                        <a:rPr lang="en-IN" sz="1400" b="0" baseline="0" dirty="0"/>
                        <a:t> </a:t>
                      </a:r>
                      <a:r>
                        <a:rPr lang="en-IN" sz="1400" b="0" dirty="0"/>
                        <a:t>(e.g.,</a:t>
                      </a:r>
                      <a:r>
                        <a:rPr lang="en-IN" sz="1400" b="0" baseline="0" dirty="0"/>
                        <a:t> </a:t>
                      </a:r>
                      <a:r>
                        <a:rPr lang="en-IN" sz="1400" b="0" dirty="0"/>
                        <a:t>a podium that the person can stand in front of).</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995786">
                <a:tc>
                  <a:txBody>
                    <a:bodyPr/>
                    <a:lstStyle/>
                    <a:p>
                      <a:pPr marL="257175" indent="-257175">
                        <a:buFont typeface="Arial" panose="020B0604020202020204" pitchFamily="34" charset="0"/>
                        <a:buNone/>
                      </a:pPr>
                      <a:r>
                        <a:rPr lang="en-IN" sz="1400" b="1" dirty="0"/>
                        <a:t>3.  </a:t>
                      </a:r>
                      <a:r>
                        <a:rPr lang="en-IN" sz="1400" b="0" dirty="0"/>
                        <a:t>Work through the hierarchy. Steps 1 and 2 are combined here as the therapist works through the entire hierarchy, usually over several sessions,</a:t>
                      </a:r>
                      <a:r>
                        <a:rPr lang="en-IN" sz="1400" b="0" baseline="0" dirty="0"/>
                        <a:t> </a:t>
                      </a:r>
                      <a:r>
                        <a:rPr lang="en-IN" sz="1400" b="0" dirty="0"/>
                        <a:t>until the client is able to manage the anxious feelings while continuing to engage in the relevant behaviours.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42633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055"/>
            <a:ext cx="8229600" cy="1045475"/>
          </a:xfrm>
        </p:spPr>
        <p:txBody>
          <a:bodyPr wrap="square" anchor="ctr" anchorCtr="0">
            <a:noAutofit/>
          </a:bodyPr>
          <a:lstStyle/>
          <a:p>
            <a:r>
              <a:rPr lang="en-IN" sz="3200" dirty="0">
                <a:latin typeface="+mj-lt"/>
              </a:rPr>
              <a:t>Working the Scientific Literacy Model: Virtual Reality Therapies </a:t>
            </a:r>
            <a:r>
              <a:rPr lang="en-IN" sz="2600" dirty="0">
                <a:latin typeface="+mj-lt"/>
              </a:rPr>
              <a:t>(1 of 2)</a:t>
            </a:r>
            <a:endParaRPr lang="en-US" sz="2600" dirty="0">
              <a:latin typeface="+mj-lt"/>
            </a:endParaRPr>
          </a:p>
        </p:txBody>
      </p:sp>
      <p:sp>
        <p:nvSpPr>
          <p:cNvPr id="4" name="Content Placeholder 3"/>
          <p:cNvSpPr>
            <a:spLocks noGrp="1"/>
          </p:cNvSpPr>
          <p:nvPr>
            <p:ph idx="1"/>
          </p:nvPr>
        </p:nvSpPr>
        <p:spPr>
          <a:xfrm>
            <a:off x="457200" y="1383551"/>
            <a:ext cx="8229600" cy="2269852"/>
          </a:xfrm>
        </p:spPr>
        <p:txBody>
          <a:bodyPr wrap="square">
            <a:noAutofit/>
          </a:bodyPr>
          <a:lstStyle/>
          <a:p>
            <a:pPr>
              <a:buFontTx/>
              <a:buNone/>
            </a:pPr>
            <a:r>
              <a:rPr lang="en-US" altLang="en-US" sz="2400" b="1" dirty="0">
                <a:ea typeface="ＭＳ Ｐゴシック" pitchFamily="34" charset="-128"/>
              </a:rPr>
              <a:t>What do we know about virtual reality exposure?</a:t>
            </a:r>
          </a:p>
          <a:p>
            <a:r>
              <a:rPr lang="en-US" altLang="en-US" sz="2400" dirty="0">
                <a:ea typeface="ＭＳ Ｐゴシック" pitchFamily="34" charset="-128"/>
              </a:rPr>
              <a:t>Virtual reality exposure (VRE) (p. 619)</a:t>
            </a:r>
          </a:p>
          <a:p>
            <a:pPr lvl="1"/>
            <a:r>
              <a:rPr lang="en-US" altLang="en-US" sz="2400" dirty="0">
                <a:ea typeface="ＭＳ Ｐゴシック" pitchFamily="34" charset="-128"/>
              </a:rPr>
              <a:t>Imagery</a:t>
            </a:r>
          </a:p>
          <a:p>
            <a:pPr lvl="1"/>
            <a:r>
              <a:rPr lang="en-US" altLang="en-US" sz="2400" dirty="0">
                <a:ea typeface="ＭＳ Ｐゴシック" pitchFamily="34" charset="-128"/>
              </a:rPr>
              <a:t>Real-time approximation</a:t>
            </a:r>
          </a:p>
          <a:p>
            <a:pPr lvl="1"/>
            <a:r>
              <a:rPr lang="en-US" altLang="en-US" sz="2400" dirty="0">
                <a:ea typeface="ＭＳ Ｐゴシック" pitchFamily="34" charset="-128"/>
              </a:rPr>
              <a:t>Treating PTSD</a:t>
            </a:r>
          </a:p>
        </p:txBody>
      </p:sp>
      <p:sp>
        <p:nvSpPr>
          <p:cNvPr id="5" name="Content Placeholder 4"/>
          <p:cNvSpPr>
            <a:spLocks noGrp="1"/>
          </p:cNvSpPr>
          <p:nvPr>
            <p:ph sz="quarter" idx="14"/>
          </p:nvPr>
        </p:nvSpPr>
        <p:spPr>
          <a:xfrm>
            <a:off x="495300" y="3765084"/>
            <a:ext cx="8153400" cy="369332"/>
          </a:xfrm>
        </p:spPr>
        <p:txBody>
          <a:bodyPr>
            <a:noAutofit/>
          </a:bodyPr>
          <a:lstStyle/>
          <a:p>
            <a:pPr>
              <a:buFontTx/>
              <a:buNone/>
            </a:pPr>
            <a:r>
              <a:rPr lang="en-IN" altLang="en-US" sz="2400" b="1" dirty="0">
                <a:ea typeface="ＭＳ Ｐゴシック" pitchFamily="34" charset="-128"/>
              </a:rPr>
              <a:t>How can scientists study virtual reality exposure?</a:t>
            </a:r>
          </a:p>
        </p:txBody>
      </p:sp>
    </p:spTree>
    <p:extLst>
      <p:ext uri="{BB962C8B-B14F-4D97-AF65-F5344CB8AC3E}">
        <p14:creationId xmlns:p14="http://schemas.microsoft.com/office/powerpoint/2010/main" val="417014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355"/>
            <a:ext cx="8229600" cy="1024875"/>
          </a:xfrm>
        </p:spPr>
        <p:txBody>
          <a:bodyPr wrap="square">
            <a:noAutofit/>
          </a:bodyPr>
          <a:lstStyle/>
          <a:p>
            <a:r>
              <a:rPr lang="en-IN" sz="3200" dirty="0">
                <a:latin typeface="+mj-lt"/>
              </a:rPr>
              <a:t>Working the Scientific Literacy Model: Virtual Reality Therapies </a:t>
            </a:r>
            <a:r>
              <a:rPr lang="en-IN" sz="2600" dirty="0">
                <a:latin typeface="+mj-lt"/>
              </a:rPr>
              <a:t>(2 of 2)</a:t>
            </a:r>
            <a:endParaRPr lang="en-US" sz="2600" dirty="0">
              <a:latin typeface="+mj-lt"/>
            </a:endParaRPr>
          </a:p>
        </p:txBody>
      </p:sp>
      <p:sp>
        <p:nvSpPr>
          <p:cNvPr id="4" name="Content Placeholder 3"/>
          <p:cNvSpPr>
            <a:spLocks noGrp="1"/>
          </p:cNvSpPr>
          <p:nvPr>
            <p:ph idx="1"/>
          </p:nvPr>
        </p:nvSpPr>
        <p:spPr>
          <a:xfrm>
            <a:off x="457200" y="1383551"/>
            <a:ext cx="8229600" cy="1492716"/>
          </a:xfrm>
        </p:spPr>
        <p:txBody>
          <a:bodyPr wrap="square">
            <a:noAutofit/>
          </a:bodyPr>
          <a:lstStyle/>
          <a:p>
            <a:pPr>
              <a:buFontTx/>
              <a:buNone/>
            </a:pPr>
            <a:r>
              <a:rPr lang="en-US" altLang="en-US" sz="2400" b="1" dirty="0">
                <a:ea typeface="ＭＳ Ｐゴシック" pitchFamily="34" charset="-128"/>
              </a:rPr>
              <a:t>Can we critically evaluate this evidence?</a:t>
            </a:r>
          </a:p>
          <a:p>
            <a:r>
              <a:rPr lang="en-US" altLang="en-US" sz="2400" dirty="0">
                <a:ea typeface="ＭＳ Ｐゴシック" pitchFamily="34" charset="-128"/>
              </a:rPr>
              <a:t>VRE can outperform standard approaches</a:t>
            </a:r>
          </a:p>
          <a:p>
            <a:r>
              <a:rPr lang="en-US" altLang="en-US" sz="2400" dirty="0">
                <a:ea typeface="ＭＳ Ｐゴシック" pitchFamily="34" charset="-128"/>
              </a:rPr>
              <a:t>More effective for some groups of patients</a:t>
            </a:r>
          </a:p>
        </p:txBody>
      </p:sp>
      <p:sp>
        <p:nvSpPr>
          <p:cNvPr id="5" name="Content Placeholder 4"/>
          <p:cNvSpPr>
            <a:spLocks noGrp="1"/>
          </p:cNvSpPr>
          <p:nvPr>
            <p:ph sz="quarter" idx="14"/>
          </p:nvPr>
        </p:nvSpPr>
        <p:spPr>
          <a:xfrm>
            <a:off x="495300" y="3133725"/>
            <a:ext cx="8153400" cy="1492716"/>
          </a:xfrm>
        </p:spPr>
        <p:txBody>
          <a:bodyPr>
            <a:noAutofit/>
          </a:bodyPr>
          <a:lstStyle/>
          <a:p>
            <a:pPr>
              <a:buFontTx/>
              <a:buNone/>
            </a:pPr>
            <a:r>
              <a:rPr lang="en-US" altLang="en-US" sz="2400" b="1" dirty="0">
                <a:ea typeface="ＭＳ Ｐゴシック" pitchFamily="34" charset="-128"/>
              </a:rPr>
              <a:t>Why is this relevant?</a:t>
            </a:r>
          </a:p>
          <a:p>
            <a:r>
              <a:rPr lang="en-US" altLang="en-US" sz="2400" dirty="0">
                <a:ea typeface="ＭＳ Ｐゴシック" pitchFamily="34" charset="-128"/>
              </a:rPr>
              <a:t>Treating veterans</a:t>
            </a:r>
          </a:p>
          <a:p>
            <a:r>
              <a:rPr lang="en-US" altLang="en-US" sz="2400" dirty="0">
                <a:ea typeface="ＭＳ Ｐゴシック" pitchFamily="34" charset="-128"/>
              </a:rPr>
              <a:t>Close control over exposure</a:t>
            </a:r>
            <a:endParaRPr lang="en-US" sz="2400" dirty="0"/>
          </a:p>
        </p:txBody>
      </p:sp>
    </p:spTree>
    <p:extLst>
      <p:ext uri="{BB962C8B-B14F-4D97-AF65-F5344CB8AC3E}">
        <p14:creationId xmlns:p14="http://schemas.microsoft.com/office/powerpoint/2010/main" val="2313799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807"/>
            <a:ext cx="8229600" cy="570784"/>
          </a:xfrm>
        </p:spPr>
        <p:txBody>
          <a:bodyPr wrap="square">
            <a:noAutofit/>
          </a:bodyPr>
          <a:lstStyle/>
          <a:p>
            <a:r>
              <a:rPr lang="en-IN" sz="3600" dirty="0">
                <a:latin typeface="+mj-lt"/>
              </a:rPr>
              <a:t>Aversive Conditioning</a:t>
            </a:r>
            <a:endParaRPr lang="en-US" sz="2000" dirty="0">
              <a:latin typeface="+mj-lt"/>
            </a:endParaRPr>
          </a:p>
        </p:txBody>
      </p:sp>
      <p:sp>
        <p:nvSpPr>
          <p:cNvPr id="4" name="Content Placeholder 3"/>
          <p:cNvSpPr>
            <a:spLocks noGrp="1"/>
          </p:cNvSpPr>
          <p:nvPr>
            <p:ph idx="1"/>
          </p:nvPr>
        </p:nvSpPr>
        <p:spPr>
          <a:xfrm>
            <a:off x="457200" y="847725"/>
            <a:ext cx="8229600" cy="2269852"/>
          </a:xfrm>
        </p:spPr>
        <p:txBody>
          <a:bodyPr wrap="square">
            <a:noAutofit/>
          </a:bodyPr>
          <a:lstStyle/>
          <a:p>
            <a:pPr>
              <a:buFontTx/>
              <a:buNone/>
            </a:pPr>
            <a:r>
              <a:rPr lang="en-US" altLang="en-US" sz="2400" b="1" dirty="0">
                <a:ea typeface="ＭＳ Ｐゴシック" pitchFamily="34" charset="-128"/>
              </a:rPr>
              <a:t>Aversive conditioning (p. 620)</a:t>
            </a:r>
          </a:p>
          <a:p>
            <a:r>
              <a:rPr lang="en-US" altLang="en-US" sz="2400" dirty="0" err="1">
                <a:ea typeface="ＭＳ Ｐゴシック" pitchFamily="34" charset="-128"/>
              </a:rPr>
              <a:t>Antabuse</a:t>
            </a:r>
            <a:endParaRPr lang="en-US" altLang="en-US" sz="2400" dirty="0">
              <a:ea typeface="ＭＳ Ｐゴシック" pitchFamily="34" charset="-128"/>
            </a:endParaRPr>
          </a:p>
          <a:p>
            <a:pPr lvl="1"/>
            <a:r>
              <a:rPr lang="en-US" altLang="en-US" sz="2400" dirty="0">
                <a:ea typeface="ＭＳ Ｐゴシック" pitchFamily="34" charset="-128"/>
              </a:rPr>
              <a:t>Reduce problem drinking</a:t>
            </a:r>
          </a:p>
          <a:p>
            <a:pPr lvl="1"/>
            <a:r>
              <a:rPr lang="en-US" altLang="en-US" sz="2400" dirty="0">
                <a:ea typeface="ＭＳ Ｐゴシック" pitchFamily="34" charset="-128"/>
              </a:rPr>
              <a:t>Causes nausea and vomiting</a:t>
            </a:r>
          </a:p>
          <a:p>
            <a:pPr lvl="1"/>
            <a:r>
              <a:rPr lang="en-US" altLang="en-US" sz="2400" dirty="0">
                <a:ea typeface="ＭＳ Ｐゴシック" pitchFamily="34" charset="-128"/>
              </a:rPr>
              <a:t>Requires motivation and willpower</a:t>
            </a:r>
            <a:endParaRPr lang="en-US" sz="2400" dirty="0"/>
          </a:p>
        </p:txBody>
      </p:sp>
    </p:spTree>
    <p:extLst>
      <p:ext uri="{BB962C8B-B14F-4D97-AF65-F5344CB8AC3E}">
        <p14:creationId xmlns:p14="http://schemas.microsoft.com/office/powerpoint/2010/main" val="170821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02"/>
            <a:ext cx="8229600" cy="1055930"/>
          </a:xfrm>
        </p:spPr>
        <p:txBody>
          <a:bodyPr wrap="square">
            <a:noAutofit/>
          </a:bodyPr>
          <a:lstStyle/>
          <a:p>
            <a:r>
              <a:rPr lang="en-IN" sz="3600" dirty="0">
                <a:latin typeface="+mj-lt"/>
              </a:rPr>
              <a:t>Cognitive-Behavioural Therapies       </a:t>
            </a:r>
            <a:r>
              <a:rPr lang="en-IN" sz="2800" dirty="0">
                <a:latin typeface="+mj-lt"/>
              </a:rPr>
              <a:t>(1 of 2)</a:t>
            </a:r>
            <a:endParaRPr lang="en-US" sz="2800" dirty="0">
              <a:latin typeface="+mj-lt"/>
            </a:endParaRPr>
          </a:p>
        </p:txBody>
      </p:sp>
      <p:sp>
        <p:nvSpPr>
          <p:cNvPr id="4" name="Content Placeholder 3"/>
          <p:cNvSpPr>
            <a:spLocks noGrp="1"/>
          </p:cNvSpPr>
          <p:nvPr>
            <p:ph idx="1"/>
          </p:nvPr>
        </p:nvSpPr>
        <p:spPr>
          <a:xfrm>
            <a:off x="457200" y="1371600"/>
            <a:ext cx="8229600" cy="2946961"/>
          </a:xfrm>
        </p:spPr>
        <p:txBody>
          <a:bodyPr wrap="square">
            <a:noAutofit/>
          </a:bodyPr>
          <a:lstStyle/>
          <a:p>
            <a:pPr>
              <a:buFontTx/>
              <a:buNone/>
            </a:pPr>
            <a:r>
              <a:rPr lang="en-US" altLang="en-US" sz="2400" b="1" dirty="0">
                <a:ea typeface="ＭＳ Ｐゴシック" pitchFamily="34" charset="-128"/>
              </a:rPr>
              <a:t>Cognitive-</a:t>
            </a:r>
            <a:r>
              <a:rPr lang="en-US" altLang="en-US" sz="2400" b="1" dirty="0" err="1">
                <a:ea typeface="ＭＳ Ｐゴシック" pitchFamily="34" charset="-128"/>
              </a:rPr>
              <a:t>behavioural</a:t>
            </a:r>
            <a:r>
              <a:rPr lang="en-US" altLang="en-US" sz="2400" b="1" dirty="0">
                <a:ea typeface="ＭＳ Ｐゴシック" pitchFamily="34" charset="-128"/>
              </a:rPr>
              <a:t> therapy (p. 621)</a:t>
            </a:r>
          </a:p>
          <a:p>
            <a:r>
              <a:rPr lang="en-US" altLang="en-US" sz="2400" dirty="0">
                <a:ea typeface="ＭＳ Ｐゴシック" pitchFamily="34" charset="-128"/>
              </a:rPr>
              <a:t>Feelings involved with exposure</a:t>
            </a:r>
          </a:p>
          <a:p>
            <a:r>
              <a:rPr lang="en-US" altLang="en-US" sz="2400" dirty="0">
                <a:ea typeface="ＭＳ Ｐゴシック" pitchFamily="34" charset="-128"/>
              </a:rPr>
              <a:t>Cognitive restructuring</a:t>
            </a:r>
          </a:p>
          <a:p>
            <a:pPr lvl="1"/>
            <a:r>
              <a:rPr lang="en-US" altLang="en-US" sz="2400" dirty="0">
                <a:ea typeface="ＭＳ Ｐゴシック" pitchFamily="34" charset="-128"/>
              </a:rPr>
              <a:t>Shift in beliefs and interpretations</a:t>
            </a:r>
          </a:p>
          <a:p>
            <a:r>
              <a:rPr lang="en-US" altLang="en-US" sz="2400" dirty="0">
                <a:ea typeface="ＭＳ Ｐゴシック" pitchFamily="34" charset="-128"/>
              </a:rPr>
              <a:t>Relaxation techniques</a:t>
            </a:r>
          </a:p>
          <a:p>
            <a:pPr lvl="1"/>
            <a:r>
              <a:rPr lang="en-US" altLang="en-US" sz="2400" dirty="0">
                <a:ea typeface="ＭＳ Ｐゴシック" pitchFamily="34" charset="-128"/>
              </a:rPr>
              <a:t>Stress inoculation training</a:t>
            </a:r>
            <a:endParaRPr lang="en-US" sz="2400" dirty="0"/>
          </a:p>
        </p:txBody>
      </p:sp>
    </p:spTree>
    <p:extLst>
      <p:ext uri="{BB962C8B-B14F-4D97-AF65-F5344CB8AC3E}">
        <p14:creationId xmlns:p14="http://schemas.microsoft.com/office/powerpoint/2010/main" val="1124968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02"/>
            <a:ext cx="8229600" cy="1055930"/>
          </a:xfrm>
        </p:spPr>
        <p:txBody>
          <a:bodyPr wrap="square">
            <a:noAutofit/>
          </a:bodyPr>
          <a:lstStyle/>
          <a:p>
            <a:r>
              <a:rPr lang="en-IN" sz="3600" dirty="0">
                <a:latin typeface="+mj-lt"/>
              </a:rPr>
              <a:t>Cognitive-Behavioural Therapies       </a:t>
            </a:r>
            <a:r>
              <a:rPr lang="en-IN" sz="2800" dirty="0">
                <a:latin typeface="+mj-lt"/>
              </a:rPr>
              <a:t>(2 of 2)</a:t>
            </a:r>
            <a:endParaRPr lang="en-US" sz="2800" dirty="0">
              <a:latin typeface="+mj-lt"/>
            </a:endParaRPr>
          </a:p>
        </p:txBody>
      </p:sp>
      <p:sp>
        <p:nvSpPr>
          <p:cNvPr id="4" name="Content Placeholder 3"/>
          <p:cNvSpPr>
            <a:spLocks noGrp="1"/>
          </p:cNvSpPr>
          <p:nvPr>
            <p:ph idx="1"/>
          </p:nvPr>
        </p:nvSpPr>
        <p:spPr>
          <a:xfrm>
            <a:off x="457200" y="1371600"/>
            <a:ext cx="8229600" cy="2423740"/>
          </a:xfrm>
        </p:spPr>
        <p:txBody>
          <a:bodyPr wrap="square">
            <a:noAutofit/>
          </a:bodyPr>
          <a:lstStyle/>
          <a:p>
            <a:pPr marL="0" indent="0">
              <a:buFontTx/>
              <a:buNone/>
              <a:defRPr/>
            </a:pPr>
            <a:r>
              <a:rPr lang="en-US" sz="2400" b="1" dirty="0"/>
              <a:t>Applying Cognitive-</a:t>
            </a:r>
            <a:r>
              <a:rPr lang="en-US" sz="2400" b="1" dirty="0" err="1"/>
              <a:t>Behavioural</a:t>
            </a:r>
            <a:r>
              <a:rPr lang="en-US" sz="2400" b="1" dirty="0"/>
              <a:t> Therapy to the Cognitive Symptoms of Depression</a:t>
            </a:r>
          </a:p>
          <a:p>
            <a:pPr>
              <a:buFont typeface="Arial"/>
              <a:buChar char="•"/>
              <a:defRPr/>
            </a:pPr>
            <a:r>
              <a:rPr lang="en-US" sz="2400" dirty="0"/>
              <a:t>Internal attributions</a:t>
            </a:r>
          </a:p>
          <a:p>
            <a:pPr>
              <a:buFont typeface="Arial"/>
              <a:buChar char="•"/>
              <a:defRPr/>
            </a:pPr>
            <a:r>
              <a:rPr lang="en-US" sz="2400" dirty="0"/>
              <a:t>Stable attributions</a:t>
            </a:r>
          </a:p>
          <a:p>
            <a:pPr>
              <a:buFont typeface="Arial"/>
              <a:buChar char="•"/>
              <a:defRPr/>
            </a:pPr>
            <a:r>
              <a:rPr lang="en-US" sz="2400" dirty="0"/>
              <a:t>Global events</a:t>
            </a:r>
          </a:p>
        </p:txBody>
      </p:sp>
    </p:spTree>
    <p:extLst>
      <p:ext uri="{BB962C8B-B14F-4D97-AF65-F5344CB8AC3E}">
        <p14:creationId xmlns:p14="http://schemas.microsoft.com/office/powerpoint/2010/main" val="3710410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951"/>
            <a:ext cx="8229600" cy="1187923"/>
          </a:xfrm>
        </p:spPr>
        <p:txBody>
          <a:bodyPr wrap="square">
            <a:noAutofit/>
          </a:bodyPr>
          <a:lstStyle/>
          <a:p>
            <a:r>
              <a:rPr lang="en-IN" sz="3600" dirty="0">
                <a:latin typeface="+mj-lt"/>
              </a:rPr>
              <a:t>Mindfulness-Based Cognitive Therapy</a:t>
            </a:r>
            <a:endParaRPr lang="en-US" sz="2800" dirty="0">
              <a:latin typeface="+mj-lt"/>
            </a:endParaRPr>
          </a:p>
        </p:txBody>
      </p:sp>
      <p:sp>
        <p:nvSpPr>
          <p:cNvPr id="4" name="Content Placeholder 3"/>
          <p:cNvSpPr>
            <a:spLocks noGrp="1"/>
          </p:cNvSpPr>
          <p:nvPr>
            <p:ph idx="1"/>
          </p:nvPr>
        </p:nvSpPr>
        <p:spPr>
          <a:xfrm>
            <a:off x="457200" y="1381125"/>
            <a:ext cx="8229600" cy="1492716"/>
          </a:xfrm>
        </p:spPr>
        <p:txBody>
          <a:bodyPr wrap="square">
            <a:noAutofit/>
          </a:bodyPr>
          <a:lstStyle/>
          <a:p>
            <a:pPr>
              <a:buFontTx/>
              <a:buNone/>
            </a:pPr>
            <a:r>
              <a:rPr lang="en-US" altLang="en-US" sz="2400" dirty="0">
                <a:ea typeface="ＭＳ Ｐゴシック" pitchFamily="34" charset="-128"/>
              </a:rPr>
              <a:t>Integration of meditation and CBT</a:t>
            </a:r>
          </a:p>
          <a:p>
            <a:pPr>
              <a:buFontTx/>
              <a:buNone/>
            </a:pPr>
            <a:r>
              <a:rPr lang="en-US" altLang="en-US" sz="2400" dirty="0">
                <a:ea typeface="ＭＳ Ｐゴシック" pitchFamily="34" charset="-128"/>
              </a:rPr>
              <a:t>Mindfulness-Based Cognitive Therapy (p. 622)</a:t>
            </a:r>
          </a:p>
          <a:p>
            <a:pPr>
              <a:buNone/>
            </a:pPr>
            <a:r>
              <a:rPr lang="en-US" altLang="en-US" sz="2400" dirty="0" err="1">
                <a:ea typeface="ＭＳ Ｐゴシック" pitchFamily="34" charset="-128"/>
              </a:rPr>
              <a:t>Decentring</a:t>
            </a:r>
            <a:r>
              <a:rPr lang="en-US" altLang="en-US" sz="2400" dirty="0">
                <a:ea typeface="ＭＳ Ｐゴシック" pitchFamily="34" charset="-128"/>
              </a:rPr>
              <a:t> (p. 623)</a:t>
            </a:r>
          </a:p>
        </p:txBody>
      </p:sp>
    </p:spTree>
    <p:extLst>
      <p:ext uri="{BB962C8B-B14F-4D97-AF65-F5344CB8AC3E}">
        <p14:creationId xmlns:p14="http://schemas.microsoft.com/office/powerpoint/2010/main" val="2729803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565"/>
            <a:ext cx="8229600" cy="609593"/>
          </a:xfrm>
        </p:spPr>
        <p:txBody>
          <a:bodyPr wrap="square">
            <a:noAutofit/>
          </a:bodyPr>
          <a:lstStyle/>
          <a:p>
            <a:r>
              <a:rPr lang="en-IN" sz="3600" dirty="0">
                <a:latin typeface="+mj-lt"/>
              </a:rPr>
              <a:t>Group and Family Therapies</a:t>
            </a:r>
            <a:endParaRPr lang="en-US" sz="2800" dirty="0">
              <a:latin typeface="+mj-lt"/>
            </a:endParaRPr>
          </a:p>
        </p:txBody>
      </p:sp>
      <p:sp>
        <p:nvSpPr>
          <p:cNvPr id="4" name="Content Placeholder 3"/>
          <p:cNvSpPr>
            <a:spLocks noGrp="1"/>
          </p:cNvSpPr>
          <p:nvPr>
            <p:ph idx="1"/>
          </p:nvPr>
        </p:nvSpPr>
        <p:spPr>
          <a:xfrm>
            <a:off x="457200" y="850434"/>
            <a:ext cx="8229600" cy="2054409"/>
          </a:xfrm>
        </p:spPr>
        <p:txBody>
          <a:bodyPr wrap="square">
            <a:noAutofit/>
          </a:bodyPr>
          <a:lstStyle/>
          <a:p>
            <a:pPr>
              <a:buFontTx/>
              <a:buNone/>
            </a:pPr>
            <a:r>
              <a:rPr lang="en-US" altLang="en-US" sz="2400" b="1" dirty="0">
                <a:ea typeface="ＭＳ Ｐゴシック" pitchFamily="34" charset="-128"/>
              </a:rPr>
              <a:t>Group Therapy</a:t>
            </a:r>
          </a:p>
          <a:p>
            <a:r>
              <a:rPr lang="en-US" altLang="en-US" sz="2400" dirty="0">
                <a:ea typeface="ＭＳ Ｐゴシック" pitchFamily="34" charset="-128"/>
              </a:rPr>
              <a:t>Less expensive</a:t>
            </a:r>
          </a:p>
          <a:p>
            <a:r>
              <a:rPr lang="en-US" altLang="en-US" sz="2400" dirty="0">
                <a:ea typeface="ＭＳ Ｐゴシック" pitchFamily="34" charset="-128"/>
              </a:rPr>
              <a:t>Organized to fit needs</a:t>
            </a:r>
          </a:p>
          <a:p>
            <a:r>
              <a:rPr lang="en-US" altLang="en-US" sz="2400" dirty="0">
                <a:ea typeface="ＭＳ Ｐゴシック" pitchFamily="34" charset="-128"/>
              </a:rPr>
              <a:t>Systems approach (p. 624)</a:t>
            </a:r>
            <a:endParaRPr lang="en-US" sz="2400" dirty="0"/>
          </a:p>
        </p:txBody>
      </p:sp>
    </p:spTree>
    <p:extLst>
      <p:ext uri="{BB962C8B-B14F-4D97-AF65-F5344CB8AC3E}">
        <p14:creationId xmlns:p14="http://schemas.microsoft.com/office/powerpoint/2010/main" val="3882385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606"/>
            <a:ext cx="8229600" cy="1035125"/>
          </a:xfrm>
        </p:spPr>
        <p:txBody>
          <a:bodyPr wrap="square">
            <a:noAutofit/>
          </a:bodyPr>
          <a:lstStyle/>
          <a:p>
            <a:r>
              <a:rPr lang="en-IN" sz="3200" dirty="0">
                <a:latin typeface="+mj-lt"/>
              </a:rPr>
              <a:t>Evaluating Cognitive-Behavioural Therapies</a:t>
            </a:r>
            <a:endParaRPr lang="en-US" sz="2600" dirty="0">
              <a:latin typeface="+mj-lt"/>
            </a:endParaRPr>
          </a:p>
        </p:txBody>
      </p:sp>
      <p:sp>
        <p:nvSpPr>
          <p:cNvPr id="4" name="Content Placeholder 3"/>
          <p:cNvSpPr>
            <a:spLocks noGrp="1"/>
          </p:cNvSpPr>
          <p:nvPr>
            <p:ph idx="1"/>
          </p:nvPr>
        </p:nvSpPr>
        <p:spPr>
          <a:xfrm>
            <a:off x="457200" y="1383551"/>
            <a:ext cx="8229600" cy="1492716"/>
          </a:xfrm>
        </p:spPr>
        <p:txBody>
          <a:bodyPr wrap="square">
            <a:noAutofit/>
          </a:bodyPr>
          <a:lstStyle/>
          <a:p>
            <a:pPr>
              <a:buFontTx/>
              <a:buNone/>
            </a:pPr>
            <a:r>
              <a:rPr lang="en-US" altLang="en-US" sz="2400" b="1" dirty="0" err="1">
                <a:ea typeface="ＭＳ Ｐゴシック" pitchFamily="34" charset="-128"/>
              </a:rPr>
              <a:t>Behavioural</a:t>
            </a:r>
            <a:r>
              <a:rPr lang="en-US" altLang="en-US" sz="2400" b="1" dirty="0">
                <a:ea typeface="ＭＳ Ｐゴシック" pitchFamily="34" charset="-128"/>
              </a:rPr>
              <a:t> therapies effective for:</a:t>
            </a:r>
          </a:p>
          <a:p>
            <a:r>
              <a:rPr lang="en-US" altLang="en-US" sz="2400" dirty="0">
                <a:ea typeface="ＭＳ Ｐゴシック" pitchFamily="34" charset="-128"/>
              </a:rPr>
              <a:t>Anxiety disorders</a:t>
            </a:r>
          </a:p>
          <a:p>
            <a:r>
              <a:rPr lang="en-US" altLang="en-US" sz="2400" dirty="0">
                <a:ea typeface="ＭＳ Ｐゴシック" pitchFamily="34" charset="-128"/>
              </a:rPr>
              <a:t>Certain problematic </a:t>
            </a:r>
            <a:r>
              <a:rPr lang="en-US" altLang="en-US" sz="2400" dirty="0" err="1">
                <a:ea typeface="ＭＳ Ｐゴシック" pitchFamily="34" charset="-128"/>
              </a:rPr>
              <a:t>behaviours</a:t>
            </a:r>
            <a:endParaRPr lang="en-US" altLang="en-US" sz="2400" dirty="0">
              <a:ea typeface="ＭＳ Ｐゴシック" pitchFamily="34" charset="-128"/>
            </a:endParaRPr>
          </a:p>
        </p:txBody>
      </p:sp>
      <p:sp>
        <p:nvSpPr>
          <p:cNvPr id="5" name="Content Placeholder 4"/>
          <p:cNvSpPr>
            <a:spLocks noGrp="1"/>
          </p:cNvSpPr>
          <p:nvPr>
            <p:ph sz="quarter" idx="14"/>
          </p:nvPr>
        </p:nvSpPr>
        <p:spPr>
          <a:xfrm>
            <a:off x="495300" y="3133725"/>
            <a:ext cx="8153400" cy="1492716"/>
          </a:xfrm>
        </p:spPr>
        <p:txBody>
          <a:bodyPr>
            <a:noAutofit/>
          </a:bodyPr>
          <a:lstStyle/>
          <a:p>
            <a:pPr>
              <a:buFontTx/>
              <a:buNone/>
            </a:pPr>
            <a:r>
              <a:rPr lang="en-US" altLang="en-US" sz="2400" b="1" dirty="0">
                <a:ea typeface="ＭＳ Ｐゴシック" pitchFamily="34" charset="-128"/>
              </a:rPr>
              <a:t>Cognitive-</a:t>
            </a:r>
            <a:r>
              <a:rPr lang="en-US" altLang="en-US" sz="2400" b="1" dirty="0" err="1">
                <a:ea typeface="ＭＳ Ｐゴシック" pitchFamily="34" charset="-128"/>
              </a:rPr>
              <a:t>behavioural</a:t>
            </a:r>
            <a:r>
              <a:rPr lang="en-US" altLang="en-US" sz="2400" b="1" dirty="0">
                <a:ea typeface="ＭＳ Ｐゴシック" pitchFamily="34" charset="-128"/>
              </a:rPr>
              <a:t> therapy effective for:</a:t>
            </a:r>
          </a:p>
          <a:p>
            <a:r>
              <a:rPr lang="en-US" altLang="en-US" sz="2400" dirty="0">
                <a:ea typeface="ＭＳ Ｐゴシック" pitchFamily="34" charset="-128"/>
              </a:rPr>
              <a:t>Depression</a:t>
            </a:r>
          </a:p>
          <a:p>
            <a:r>
              <a:rPr lang="en-US" altLang="en-US" sz="2400" dirty="0">
                <a:ea typeface="ＭＳ Ｐゴシック" pitchFamily="34" charset="-128"/>
              </a:rPr>
              <a:t>Anxiety and eating disorders</a:t>
            </a:r>
            <a:endParaRPr lang="en-US" sz="2400" dirty="0"/>
          </a:p>
        </p:txBody>
      </p:sp>
    </p:spTree>
    <p:extLst>
      <p:ext uri="{BB962C8B-B14F-4D97-AF65-F5344CB8AC3E}">
        <p14:creationId xmlns:p14="http://schemas.microsoft.com/office/powerpoint/2010/main" val="3348772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38"/>
            <a:ext cx="8229600" cy="621846"/>
          </a:xfrm>
        </p:spPr>
        <p:txBody>
          <a:bodyPr wrap="square">
            <a:noAutofit/>
          </a:bodyPr>
          <a:lstStyle/>
          <a:p>
            <a:r>
              <a:rPr lang="en-IN" sz="3600" dirty="0">
                <a:latin typeface="+mj-lt"/>
              </a:rPr>
              <a:t>16.3 Learning Objectives</a:t>
            </a:r>
            <a:endParaRPr lang="en-US" sz="2800" dirty="0">
              <a:latin typeface="+mj-lt"/>
            </a:endParaRPr>
          </a:p>
        </p:txBody>
      </p:sp>
      <p:sp>
        <p:nvSpPr>
          <p:cNvPr id="4" name="Content Placeholder 3"/>
          <p:cNvSpPr>
            <a:spLocks noGrp="1"/>
          </p:cNvSpPr>
          <p:nvPr>
            <p:ph idx="1"/>
          </p:nvPr>
        </p:nvSpPr>
        <p:spPr>
          <a:xfrm>
            <a:off x="457200" y="850434"/>
            <a:ext cx="8229600" cy="4462760"/>
          </a:xfrm>
        </p:spPr>
        <p:txBody>
          <a:bodyPr wrap="square">
            <a:noAutofit/>
          </a:bodyPr>
          <a:lstStyle/>
          <a:p>
            <a:pPr>
              <a:buSzPct val="100000"/>
            </a:pPr>
            <a:r>
              <a:rPr lang="en-US" altLang="en-US" sz="2400" dirty="0">
                <a:ea typeface="ＭＳ Ｐゴシック" pitchFamily="34" charset="-128"/>
              </a:rPr>
              <a:t>Know the key terminology associated with biological treatments.</a:t>
            </a:r>
          </a:p>
          <a:p>
            <a:pPr>
              <a:buSzPct val="100000"/>
            </a:pPr>
            <a:r>
              <a:rPr lang="en-US" altLang="en-US" sz="2400" dirty="0">
                <a:ea typeface="ＭＳ Ｐゴシック" pitchFamily="34" charset="-128"/>
              </a:rPr>
              <a:t>Understand how the drugs described in this module affect brain functioning.</a:t>
            </a:r>
          </a:p>
          <a:p>
            <a:pPr>
              <a:buSzPct val="100000"/>
            </a:pPr>
            <a:r>
              <a:rPr lang="en-US" altLang="en-US" sz="2400" dirty="0">
                <a:ea typeface="ＭＳ Ｐゴシック" pitchFamily="34" charset="-128"/>
              </a:rPr>
              <a:t>Understand the other major medical approaches to therapy.</a:t>
            </a:r>
          </a:p>
          <a:p>
            <a:pPr>
              <a:buSzPct val="100000"/>
            </a:pPr>
            <a:r>
              <a:rPr lang="en-US" altLang="en-US" sz="2400" dirty="0">
                <a:ea typeface="ＭＳ Ｐゴシック" pitchFamily="34" charset="-128"/>
              </a:rPr>
              <a:t>Apply your knowledge of drug therapies to different psychological conditions.</a:t>
            </a:r>
          </a:p>
          <a:p>
            <a:pPr>
              <a:buSzPct val="100000"/>
            </a:pPr>
            <a:r>
              <a:rPr lang="en-US" altLang="en-US" sz="2400" dirty="0">
                <a:ea typeface="ＭＳ Ｐゴシック" pitchFamily="34" charset="-128"/>
              </a:rPr>
              <a:t>Analyze whether MDMA (Ecstasy) is an effective treatment for posttraumatic stress disorder (PTSD).</a:t>
            </a:r>
            <a:endParaRPr lang="en-US" sz="2400" dirty="0"/>
          </a:p>
        </p:txBody>
      </p:sp>
    </p:spTree>
    <p:extLst>
      <p:ext uri="{BB962C8B-B14F-4D97-AF65-F5344CB8AC3E}">
        <p14:creationId xmlns:p14="http://schemas.microsoft.com/office/powerpoint/2010/main" val="37675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85800" y="0"/>
            <a:ext cx="7772400" cy="1143000"/>
          </a:xfrm>
        </p:spPr>
        <p:txBody>
          <a:bodyPr/>
          <a:lstStyle/>
          <a:p>
            <a:pPr eaLnBrk="1" hangingPunct="1"/>
            <a:r>
              <a:rPr lang="en-CA" altLang="en-US"/>
              <a:t>Biblical Word Study</a:t>
            </a:r>
          </a:p>
        </p:txBody>
      </p:sp>
      <p:sp>
        <p:nvSpPr>
          <p:cNvPr id="7171" name="Content Placeholder 2"/>
          <p:cNvSpPr>
            <a:spLocks noGrp="1"/>
          </p:cNvSpPr>
          <p:nvPr>
            <p:ph idx="1"/>
          </p:nvPr>
        </p:nvSpPr>
        <p:spPr>
          <a:xfrm>
            <a:off x="685800" y="1447800"/>
            <a:ext cx="7772400" cy="4648200"/>
          </a:xfrm>
        </p:spPr>
        <p:txBody>
          <a:bodyPr/>
          <a:lstStyle/>
          <a:p>
            <a:r>
              <a:rPr lang="en-CA" altLang="en-US"/>
              <a:t>Proverbs 14:10 (NIV):</a:t>
            </a:r>
          </a:p>
          <a:p>
            <a:pPr>
              <a:buFontTx/>
              <a:buNone/>
            </a:pPr>
            <a:r>
              <a:rPr lang="en-CA" altLang="en-US"/>
              <a:t>	 </a:t>
            </a:r>
            <a:r>
              <a:rPr lang="en-CA" altLang="en-US" baseline="30000"/>
              <a:t>10</a:t>
            </a:r>
            <a:r>
              <a:rPr lang="en-CA" altLang="en-US"/>
              <a:t> Each heart knows its own bitterness, </a:t>
            </a:r>
            <a:br>
              <a:rPr lang="en-CA" altLang="en-US"/>
            </a:br>
            <a:r>
              <a:rPr lang="en-CA" altLang="en-US"/>
              <a:t>       and no one else can share its joy.</a:t>
            </a:r>
          </a:p>
          <a:p>
            <a:pPr>
              <a:buFontTx/>
              <a:buNone/>
            </a:pPr>
            <a:endParaRPr lang="en-CA" altLang="en-US"/>
          </a:p>
          <a:p>
            <a:r>
              <a:rPr lang="en-CA" altLang="en-US"/>
              <a:t>Proverbs 13:12 (NIV):</a:t>
            </a:r>
          </a:p>
          <a:p>
            <a:pPr>
              <a:buFontTx/>
              <a:buNone/>
            </a:pPr>
            <a:r>
              <a:rPr lang="en-CA" altLang="en-US"/>
              <a:t>	</a:t>
            </a:r>
            <a:r>
              <a:rPr lang="en-CA" altLang="en-US" baseline="30000"/>
              <a:t>12</a:t>
            </a:r>
            <a:r>
              <a:rPr lang="en-CA" altLang="en-US"/>
              <a:t> Hope deferred makes the heart sick, </a:t>
            </a:r>
            <a:br>
              <a:rPr lang="en-CA" altLang="en-US"/>
            </a:br>
            <a:r>
              <a:rPr lang="en-CA" altLang="en-US"/>
              <a:t>       but a longing fulfilled is a tree of life.</a:t>
            </a:r>
          </a:p>
          <a:p>
            <a:pPr eaLnBrk="1" hangingPunct="1"/>
            <a:endParaRPr lang="en-CA" altLang="en-US"/>
          </a:p>
        </p:txBody>
      </p:sp>
      <p:sp>
        <p:nvSpPr>
          <p:cNvPr id="7172"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185A9C-7826-4194-B379-E0F4D0D6833D}" type="slidenum">
              <a:rPr lang="en-US" altLang="en-US" sz="1200">
                <a:solidFill>
                  <a:srgbClr val="898989"/>
                </a:solidFill>
              </a:rPr>
              <a:pPr>
                <a:spcBef>
                  <a:spcPct val="0"/>
                </a:spcBef>
                <a:buFontTx/>
                <a:buNone/>
              </a:pPr>
              <a:t>4</a:t>
            </a:fld>
            <a:endParaRPr lang="en-US" altLang="en-US" sz="1200">
              <a:solidFill>
                <a:srgbClr val="898989"/>
              </a:solidFill>
            </a:endParaRPr>
          </a:p>
        </p:txBody>
      </p:sp>
    </p:spTree>
    <p:extLst>
      <p:ext uri="{BB962C8B-B14F-4D97-AF65-F5344CB8AC3E}">
        <p14:creationId xmlns:p14="http://schemas.microsoft.com/office/powerpoint/2010/main" val="212086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197"/>
            <a:ext cx="8229600" cy="611959"/>
          </a:xfrm>
        </p:spPr>
        <p:txBody>
          <a:bodyPr wrap="square">
            <a:noAutofit/>
          </a:bodyPr>
          <a:lstStyle/>
          <a:p>
            <a:r>
              <a:rPr lang="en-IN" sz="3600" dirty="0">
                <a:latin typeface="+mj-lt"/>
              </a:rPr>
              <a:t>Drug Treatments</a:t>
            </a:r>
            <a:endParaRPr lang="en-US" sz="3600" dirty="0">
              <a:latin typeface="+mj-lt"/>
            </a:endParaRPr>
          </a:p>
        </p:txBody>
      </p:sp>
      <p:sp>
        <p:nvSpPr>
          <p:cNvPr id="7" name="Content Placeholder 6"/>
          <p:cNvSpPr>
            <a:spLocks noGrp="1"/>
          </p:cNvSpPr>
          <p:nvPr>
            <p:ph sz="quarter" idx="15"/>
          </p:nvPr>
        </p:nvSpPr>
        <p:spPr>
          <a:xfrm>
            <a:off x="457200" y="865814"/>
            <a:ext cx="8229600" cy="360895"/>
          </a:xfrm>
        </p:spPr>
        <p:txBody>
          <a:bodyPr>
            <a:noAutofit/>
          </a:bodyPr>
          <a:lstStyle/>
          <a:p>
            <a:pPr marL="0" indent="0">
              <a:buNone/>
            </a:pPr>
            <a:r>
              <a:rPr lang="en-IN" sz="2000" b="1" dirty="0"/>
              <a:t>Figure 16.6 </a:t>
            </a:r>
            <a:r>
              <a:rPr lang="en-IN" sz="2000" dirty="0"/>
              <a:t>How Psychotropic Drugs Reach the Brain</a:t>
            </a:r>
            <a:endParaRPr lang="en-IN" sz="2000" i="1" dirty="0"/>
          </a:p>
        </p:txBody>
      </p:sp>
      <p:sp>
        <p:nvSpPr>
          <p:cNvPr id="3" name="Content Placeholder 2"/>
          <p:cNvSpPr>
            <a:spLocks noGrp="1"/>
          </p:cNvSpPr>
          <p:nvPr>
            <p:ph idx="13"/>
          </p:nvPr>
        </p:nvSpPr>
        <p:spPr>
          <a:xfrm>
            <a:off x="447675" y="1457325"/>
            <a:ext cx="8229600" cy="830997"/>
          </a:xfrm>
        </p:spPr>
        <p:txBody>
          <a:bodyPr>
            <a:noAutofit/>
          </a:bodyPr>
          <a:lstStyle/>
          <a:p>
            <a:pPr marL="0" indent="0">
              <a:buNone/>
            </a:pPr>
            <a:r>
              <a:rPr lang="en-IN" sz="1800" dirty="0"/>
              <a:t>In order to affect the brain in the desired way, psychotropic drugs must cross the blood–brain barrier, a network of densely packed cells that restrict the flow of substances between the capillaries and brain cells.</a:t>
            </a:r>
          </a:p>
        </p:txBody>
      </p:sp>
      <p:pic>
        <p:nvPicPr>
          <p:cNvPr id="6" name="Picture Placeholder 5" descr="Two-part illustration shows the structure of brain and an inset of the blood brain barrier detailing the passage of psy-chotropic drugs reaching the brain.&#10;Long description is available in notes, press F6"/>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609600" y="2288322"/>
            <a:ext cx="7619999" cy="4188678"/>
          </a:xfrm>
          <a:prstGeom prst="rect">
            <a:avLst/>
          </a:prstGeom>
          <a:noFill/>
          <a:ln>
            <a:noFill/>
          </a:ln>
        </p:spPr>
      </p:pic>
    </p:spTree>
    <p:extLst>
      <p:ext uri="{BB962C8B-B14F-4D97-AF65-F5344CB8AC3E}">
        <p14:creationId xmlns:p14="http://schemas.microsoft.com/office/powerpoint/2010/main" val="1928815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226"/>
            <a:ext cx="8229600" cy="599901"/>
          </a:xfrm>
        </p:spPr>
        <p:txBody>
          <a:bodyPr wrap="square">
            <a:noAutofit/>
          </a:bodyPr>
          <a:lstStyle/>
          <a:p>
            <a:r>
              <a:rPr lang="en-IN" sz="3600" dirty="0">
                <a:latin typeface="+mj-lt"/>
              </a:rPr>
              <a:t>Antidepressants</a:t>
            </a:r>
            <a:endParaRPr lang="en-US" sz="3600" dirty="0">
              <a:latin typeface="+mj-lt"/>
            </a:endParaRPr>
          </a:p>
        </p:txBody>
      </p:sp>
      <p:sp>
        <p:nvSpPr>
          <p:cNvPr id="7" name="Content Placeholder 6"/>
          <p:cNvSpPr>
            <a:spLocks noGrp="1"/>
          </p:cNvSpPr>
          <p:nvPr>
            <p:ph sz="quarter" idx="15"/>
          </p:nvPr>
        </p:nvSpPr>
        <p:spPr>
          <a:xfrm>
            <a:off x="447675" y="661127"/>
            <a:ext cx="8239125" cy="252255"/>
          </a:xfrm>
        </p:spPr>
        <p:txBody>
          <a:bodyPr>
            <a:noAutofit/>
          </a:bodyPr>
          <a:lstStyle/>
          <a:p>
            <a:pPr marL="0" indent="0">
              <a:buNone/>
            </a:pPr>
            <a:r>
              <a:rPr lang="en-IN" sz="2000" b="1" dirty="0"/>
              <a:t>Figure 16.7 </a:t>
            </a:r>
            <a:r>
              <a:rPr lang="en-IN" sz="2000" dirty="0"/>
              <a:t>Antidepressant Effects at the Synapse</a:t>
            </a:r>
            <a:endParaRPr lang="en-IN" sz="2000" i="1" dirty="0"/>
          </a:p>
        </p:txBody>
      </p:sp>
      <p:sp>
        <p:nvSpPr>
          <p:cNvPr id="3" name="Content Placeholder 2"/>
          <p:cNvSpPr>
            <a:spLocks noGrp="1"/>
          </p:cNvSpPr>
          <p:nvPr>
            <p:ph idx="13"/>
          </p:nvPr>
        </p:nvSpPr>
        <p:spPr>
          <a:xfrm>
            <a:off x="447675" y="990601"/>
            <a:ext cx="8229600" cy="838199"/>
          </a:xfrm>
        </p:spPr>
        <p:txBody>
          <a:bodyPr>
            <a:noAutofit/>
          </a:bodyPr>
          <a:lstStyle/>
          <a:p>
            <a:pPr marL="0" indent="0">
              <a:buNone/>
            </a:pPr>
            <a:r>
              <a:rPr lang="en-IN" sz="1800" dirty="0"/>
              <a:t>The major antidepressant drugs have different ways of increasing the transmission of neurotransmitters such as </a:t>
            </a:r>
            <a:r>
              <a:rPr lang="en-IN" sz="1800" dirty="0" err="1"/>
              <a:t>serotonin,dopamine</a:t>
            </a:r>
            <a:r>
              <a:rPr lang="en-IN" sz="1800" dirty="0"/>
              <a:t>, and norepinephrine at the synapses.</a:t>
            </a:r>
          </a:p>
        </p:txBody>
      </p:sp>
      <p:pic>
        <p:nvPicPr>
          <p:cNvPr id="5" name="Picture Placeholder 4" descr="An illustration of the effect of antidepressants at the neuronal synapse is shown. &#10;Long description is available in notes, press F6"/>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0" y="1906019"/>
            <a:ext cx="9144000" cy="4342382"/>
          </a:xfrm>
          <a:prstGeom prst="rect">
            <a:avLst/>
          </a:prstGeom>
          <a:noFill/>
          <a:ln>
            <a:noFill/>
          </a:ln>
        </p:spPr>
      </p:pic>
    </p:spTree>
    <p:extLst>
      <p:ext uri="{BB962C8B-B14F-4D97-AF65-F5344CB8AC3E}">
        <p14:creationId xmlns:p14="http://schemas.microsoft.com/office/powerpoint/2010/main" val="2874822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44"/>
            <a:ext cx="8229600" cy="1164516"/>
          </a:xfrm>
        </p:spPr>
        <p:txBody>
          <a:bodyPr wrap="square">
            <a:noAutofit/>
          </a:bodyPr>
          <a:lstStyle/>
          <a:p>
            <a:r>
              <a:rPr lang="en-IN" sz="3600" dirty="0">
                <a:latin typeface="+mj-lt"/>
              </a:rPr>
              <a:t>MYTHS IN MIND: Antidepressant Drugs are Happiness Pills</a:t>
            </a:r>
            <a:endParaRPr lang="en-US" sz="2800" dirty="0">
              <a:latin typeface="+mj-lt"/>
            </a:endParaRPr>
          </a:p>
        </p:txBody>
      </p:sp>
      <p:sp>
        <p:nvSpPr>
          <p:cNvPr id="4" name="Content Placeholder 3"/>
          <p:cNvSpPr>
            <a:spLocks noGrp="1"/>
          </p:cNvSpPr>
          <p:nvPr>
            <p:ph idx="1"/>
          </p:nvPr>
        </p:nvSpPr>
        <p:spPr>
          <a:xfrm>
            <a:off x="457200" y="1384116"/>
            <a:ext cx="8229600" cy="2054409"/>
          </a:xfrm>
        </p:spPr>
        <p:txBody>
          <a:bodyPr wrap="square">
            <a:noAutofit/>
          </a:bodyPr>
          <a:lstStyle/>
          <a:p>
            <a:pPr>
              <a:buFontTx/>
              <a:buNone/>
            </a:pPr>
            <a:r>
              <a:rPr lang="en-US" altLang="en-US" sz="2400" b="1" dirty="0">
                <a:ea typeface="ＭＳ Ｐゴシック" pitchFamily="34" charset="-128"/>
              </a:rPr>
              <a:t>Antidepressants alleviate depression</a:t>
            </a:r>
          </a:p>
          <a:p>
            <a:r>
              <a:rPr lang="en-US" altLang="en-US" sz="2400" dirty="0">
                <a:ea typeface="ＭＳ Ｐゴシック" pitchFamily="34" charset="-128"/>
              </a:rPr>
              <a:t>Do not make people happier</a:t>
            </a:r>
          </a:p>
          <a:p>
            <a:r>
              <a:rPr lang="en-US" altLang="en-US" sz="2400" dirty="0">
                <a:ea typeface="ＭＳ Ｐゴシック" pitchFamily="34" charset="-128"/>
              </a:rPr>
              <a:t>High doses do not produce a high</a:t>
            </a:r>
          </a:p>
          <a:p>
            <a:pPr lvl="1"/>
            <a:r>
              <a:rPr lang="en-US" altLang="en-US" sz="2400" dirty="0">
                <a:ea typeface="ＭＳ Ｐゴシック" pitchFamily="34" charset="-128"/>
              </a:rPr>
              <a:t>Weeks to work</a:t>
            </a:r>
            <a:endParaRPr lang="en-US" sz="2400" dirty="0"/>
          </a:p>
        </p:txBody>
      </p:sp>
    </p:spTree>
    <p:extLst>
      <p:ext uri="{BB962C8B-B14F-4D97-AF65-F5344CB8AC3E}">
        <p14:creationId xmlns:p14="http://schemas.microsoft.com/office/powerpoint/2010/main" val="4227317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024"/>
            <a:ext cx="8229600" cy="1973205"/>
          </a:xfrm>
        </p:spPr>
        <p:txBody>
          <a:bodyPr wrap="square">
            <a:noAutofit/>
          </a:bodyPr>
          <a:lstStyle/>
          <a:p>
            <a:r>
              <a:rPr lang="en-IN" sz="3200" dirty="0">
                <a:latin typeface="+mj-lt"/>
              </a:rPr>
              <a:t>Working the Scientific Literacy Model: Using MDMA (Ecstasy) to Treat Posttraumatic Stress Disorder (PTSD)      </a:t>
            </a:r>
            <a:r>
              <a:rPr lang="en-IN" sz="2600" dirty="0">
                <a:latin typeface="+mj-lt"/>
              </a:rPr>
              <a:t>(1 of 2)</a:t>
            </a:r>
            <a:endParaRPr lang="en-US" sz="2600" dirty="0">
              <a:latin typeface="+mj-lt"/>
            </a:endParaRPr>
          </a:p>
        </p:txBody>
      </p:sp>
      <p:sp>
        <p:nvSpPr>
          <p:cNvPr id="4" name="Content Placeholder 3"/>
          <p:cNvSpPr>
            <a:spLocks noGrp="1"/>
          </p:cNvSpPr>
          <p:nvPr>
            <p:ph idx="1"/>
          </p:nvPr>
        </p:nvSpPr>
        <p:spPr>
          <a:xfrm>
            <a:off x="457200" y="2345576"/>
            <a:ext cx="8229600" cy="931024"/>
          </a:xfrm>
        </p:spPr>
        <p:txBody>
          <a:bodyPr wrap="square">
            <a:noAutofit/>
          </a:bodyPr>
          <a:lstStyle/>
          <a:p>
            <a:pPr>
              <a:buFontTx/>
              <a:buNone/>
            </a:pPr>
            <a:r>
              <a:rPr lang="en-US" altLang="en-US" sz="2400" b="1" dirty="0">
                <a:ea typeface="ＭＳ Ｐゴシック" pitchFamily="34" charset="-128"/>
              </a:rPr>
              <a:t>What do we know about using MDMA to treat PTSD?</a:t>
            </a:r>
          </a:p>
          <a:p>
            <a:r>
              <a:rPr lang="en-US" altLang="en-US" sz="2400" dirty="0">
                <a:ea typeface="ＭＳ Ｐゴシック" pitchFamily="34" charset="-128"/>
              </a:rPr>
              <a:t>Treatment program has 3 components </a:t>
            </a:r>
          </a:p>
        </p:txBody>
      </p:sp>
      <p:sp>
        <p:nvSpPr>
          <p:cNvPr id="5" name="Content Placeholder 4"/>
          <p:cNvSpPr>
            <a:spLocks noGrp="1"/>
          </p:cNvSpPr>
          <p:nvPr>
            <p:ph sz="quarter" idx="14"/>
          </p:nvPr>
        </p:nvSpPr>
        <p:spPr>
          <a:xfrm>
            <a:off x="495300" y="3429000"/>
            <a:ext cx="8153400" cy="1862048"/>
          </a:xfrm>
        </p:spPr>
        <p:txBody>
          <a:bodyPr>
            <a:noAutofit/>
          </a:bodyPr>
          <a:lstStyle/>
          <a:p>
            <a:pPr marL="0" indent="0">
              <a:buFontTx/>
              <a:buNone/>
            </a:pPr>
            <a:r>
              <a:rPr lang="en-US" altLang="en-US" sz="2400" b="1" dirty="0">
                <a:ea typeface="ＭＳ Ｐゴシック" pitchFamily="34" charset="-128"/>
              </a:rPr>
              <a:t>What have scientific studies found about MDMA and PTSD?</a:t>
            </a:r>
          </a:p>
          <a:p>
            <a:r>
              <a:rPr lang="en-US" sz="2400" dirty="0">
                <a:ea typeface="ＭＳ Ｐゴシック" pitchFamily="34" charset="-128"/>
              </a:rPr>
              <a:t>Effective and long-lasting</a:t>
            </a:r>
          </a:p>
          <a:p>
            <a:r>
              <a:rPr lang="en-US" sz="2400" dirty="0">
                <a:ea typeface="ＭＳ Ｐゴシック" pitchFamily="34" charset="-128"/>
              </a:rPr>
              <a:t>Effects on </a:t>
            </a:r>
            <a:r>
              <a:rPr lang="en-US" sz="2400" dirty="0" err="1">
                <a:ea typeface="ＭＳ Ｐゴシック" pitchFamily="34" charset="-128"/>
              </a:rPr>
              <a:t>neurotranmitters</a:t>
            </a:r>
            <a:endParaRPr lang="en-US" sz="2400" dirty="0">
              <a:ea typeface="ＭＳ Ｐゴシック" pitchFamily="34" charset="-128"/>
            </a:endParaRPr>
          </a:p>
        </p:txBody>
      </p:sp>
    </p:spTree>
    <p:extLst>
      <p:ext uri="{BB962C8B-B14F-4D97-AF65-F5344CB8AC3E}">
        <p14:creationId xmlns:p14="http://schemas.microsoft.com/office/powerpoint/2010/main" val="3023969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792"/>
            <a:ext cx="8229600" cy="1953668"/>
          </a:xfrm>
        </p:spPr>
        <p:txBody>
          <a:bodyPr wrap="square">
            <a:noAutofit/>
          </a:bodyPr>
          <a:lstStyle/>
          <a:p>
            <a:r>
              <a:rPr lang="en-IN" sz="3200" dirty="0">
                <a:latin typeface="+mj-lt"/>
              </a:rPr>
              <a:t>Working the Scientific Literacy Model: Using MDMA (Ecstasy) to Treat Posttraumatic Stress Disorder (PTSD)      </a:t>
            </a:r>
            <a:r>
              <a:rPr lang="en-IN" sz="2600" dirty="0">
                <a:latin typeface="+mj-lt"/>
              </a:rPr>
              <a:t>(2 of 2)</a:t>
            </a:r>
            <a:endParaRPr lang="en-US" sz="2600" dirty="0">
              <a:latin typeface="+mj-lt"/>
            </a:endParaRPr>
          </a:p>
        </p:txBody>
      </p:sp>
      <p:sp>
        <p:nvSpPr>
          <p:cNvPr id="4" name="Content Placeholder 3"/>
          <p:cNvSpPr>
            <a:spLocks noGrp="1"/>
          </p:cNvSpPr>
          <p:nvPr>
            <p:ph idx="1"/>
          </p:nvPr>
        </p:nvSpPr>
        <p:spPr>
          <a:xfrm>
            <a:off x="457200" y="2345576"/>
            <a:ext cx="8229600" cy="1492716"/>
          </a:xfrm>
        </p:spPr>
        <p:txBody>
          <a:bodyPr wrap="square">
            <a:noAutofit/>
          </a:bodyPr>
          <a:lstStyle/>
          <a:p>
            <a:pPr>
              <a:buFontTx/>
              <a:buNone/>
            </a:pPr>
            <a:r>
              <a:rPr lang="en-US" altLang="en-US" sz="2400" b="1" dirty="0">
                <a:ea typeface="ＭＳ Ｐゴシック" pitchFamily="34" charset="-128"/>
              </a:rPr>
              <a:t>Can we critically evaluate this evidence?</a:t>
            </a:r>
          </a:p>
          <a:p>
            <a:r>
              <a:rPr lang="en-US" altLang="en-US" sz="2400" dirty="0">
                <a:ea typeface="ＭＳ Ｐゴシック" pitchFamily="34" charset="-128"/>
              </a:rPr>
              <a:t>Safety?</a:t>
            </a:r>
          </a:p>
          <a:p>
            <a:r>
              <a:rPr lang="en-US" altLang="en-US" sz="2400" dirty="0">
                <a:ea typeface="ＭＳ Ｐゴシック" pitchFamily="34" charset="-128"/>
              </a:rPr>
              <a:t>Addiction?</a:t>
            </a:r>
          </a:p>
        </p:txBody>
      </p:sp>
      <p:sp>
        <p:nvSpPr>
          <p:cNvPr id="5" name="Content Placeholder 4"/>
          <p:cNvSpPr>
            <a:spLocks noGrp="1"/>
          </p:cNvSpPr>
          <p:nvPr>
            <p:ph sz="quarter" idx="14"/>
          </p:nvPr>
        </p:nvSpPr>
        <p:spPr>
          <a:xfrm>
            <a:off x="495300" y="4191000"/>
            <a:ext cx="8153400" cy="1051078"/>
          </a:xfrm>
        </p:spPr>
        <p:txBody>
          <a:bodyPr>
            <a:noAutofit/>
          </a:bodyPr>
          <a:lstStyle/>
          <a:p>
            <a:pPr>
              <a:buFontTx/>
              <a:buNone/>
            </a:pPr>
            <a:r>
              <a:rPr lang="en-US" altLang="en-US" sz="2400" b="1" dirty="0">
                <a:ea typeface="ＭＳ Ｐゴシック" pitchFamily="34" charset="-128"/>
              </a:rPr>
              <a:t>Why is this relevant?</a:t>
            </a:r>
          </a:p>
          <a:p>
            <a:r>
              <a:rPr lang="en-US" altLang="en-US" sz="2400" dirty="0">
                <a:ea typeface="ＭＳ Ｐゴシック" pitchFamily="34" charset="-128"/>
              </a:rPr>
              <a:t>Another option for treatment</a:t>
            </a:r>
          </a:p>
        </p:txBody>
      </p:sp>
    </p:spTree>
    <p:extLst>
      <p:ext uri="{BB962C8B-B14F-4D97-AF65-F5344CB8AC3E}">
        <p14:creationId xmlns:p14="http://schemas.microsoft.com/office/powerpoint/2010/main" val="548678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683"/>
            <a:ext cx="8229600" cy="1072988"/>
          </a:xfrm>
        </p:spPr>
        <p:txBody>
          <a:bodyPr wrap="square">
            <a:noAutofit/>
          </a:bodyPr>
          <a:lstStyle/>
          <a:p>
            <a:r>
              <a:rPr lang="en-IN" sz="3200" dirty="0">
                <a:latin typeface="+mj-lt"/>
              </a:rPr>
              <a:t>Antianxiety Drugs and Antipsychotic Drugs</a:t>
            </a:r>
            <a:endParaRPr lang="en-US" sz="2600" dirty="0">
              <a:latin typeface="+mj-lt"/>
            </a:endParaRPr>
          </a:p>
        </p:txBody>
      </p:sp>
      <p:sp>
        <p:nvSpPr>
          <p:cNvPr id="4" name="Content Placeholder 3"/>
          <p:cNvSpPr>
            <a:spLocks noGrp="1"/>
          </p:cNvSpPr>
          <p:nvPr>
            <p:ph idx="1"/>
          </p:nvPr>
        </p:nvSpPr>
        <p:spPr>
          <a:xfrm>
            <a:off x="457200" y="1381125"/>
            <a:ext cx="8229600" cy="1492716"/>
          </a:xfrm>
        </p:spPr>
        <p:txBody>
          <a:bodyPr wrap="square">
            <a:noAutofit/>
          </a:bodyPr>
          <a:lstStyle/>
          <a:p>
            <a:pPr>
              <a:buFontTx/>
              <a:buNone/>
            </a:pPr>
            <a:r>
              <a:rPr lang="en-US" altLang="en-US" sz="2400" b="1" dirty="0">
                <a:ea typeface="ＭＳ Ｐゴシック" pitchFamily="34" charset="-128"/>
              </a:rPr>
              <a:t>Antianxiety drugs (p. 630)</a:t>
            </a:r>
          </a:p>
          <a:p>
            <a:r>
              <a:rPr lang="en-US" altLang="en-US" sz="2400" dirty="0">
                <a:ea typeface="ＭＳ Ｐゴシック" pitchFamily="34" charset="-128"/>
              </a:rPr>
              <a:t>Xanax, Valium, and Ativan</a:t>
            </a:r>
          </a:p>
          <a:p>
            <a:r>
              <a:rPr lang="en-US" altLang="en-US" sz="2400" dirty="0">
                <a:ea typeface="ＭＳ Ｐゴシック" pitchFamily="34" charset="-128"/>
              </a:rPr>
              <a:t>Affect activity of GABA</a:t>
            </a:r>
          </a:p>
        </p:txBody>
      </p:sp>
      <p:sp>
        <p:nvSpPr>
          <p:cNvPr id="5" name="Content Placeholder 4"/>
          <p:cNvSpPr>
            <a:spLocks noGrp="1"/>
          </p:cNvSpPr>
          <p:nvPr>
            <p:ph sz="quarter" idx="14"/>
          </p:nvPr>
        </p:nvSpPr>
        <p:spPr>
          <a:xfrm>
            <a:off x="495300" y="3133725"/>
            <a:ext cx="8153400" cy="1938992"/>
          </a:xfrm>
        </p:spPr>
        <p:txBody>
          <a:bodyPr>
            <a:noAutofit/>
          </a:bodyPr>
          <a:lstStyle/>
          <a:p>
            <a:pPr>
              <a:buFontTx/>
              <a:buNone/>
            </a:pPr>
            <a:r>
              <a:rPr lang="en-US" altLang="en-US" sz="2400" b="1" dirty="0">
                <a:ea typeface="ＭＳ Ｐゴシック" pitchFamily="34" charset="-128"/>
              </a:rPr>
              <a:t>Antipsychotic drugs (p. 632)</a:t>
            </a:r>
          </a:p>
          <a:p>
            <a:r>
              <a:rPr lang="en-US" altLang="en-US" sz="2400" dirty="0">
                <a:ea typeface="ＭＳ Ｐゴシック" pitchFamily="34" charset="-128"/>
              </a:rPr>
              <a:t>Original medicines blocked dopamine receptors</a:t>
            </a:r>
          </a:p>
          <a:p>
            <a:pPr lvl="1"/>
            <a:r>
              <a:rPr lang="en-US" altLang="en-US" sz="2400" dirty="0">
                <a:ea typeface="ＭＳ Ｐゴシック" pitchFamily="34" charset="-128"/>
              </a:rPr>
              <a:t>Tardive Dyskinesia (p. 632)</a:t>
            </a:r>
          </a:p>
          <a:p>
            <a:r>
              <a:rPr lang="en-US" altLang="en-US" sz="2400" dirty="0">
                <a:ea typeface="ＭＳ Ｐゴシック" pitchFamily="34" charset="-128"/>
              </a:rPr>
              <a:t>Atypical antipsychotics (p. 632)</a:t>
            </a:r>
            <a:endParaRPr lang="en-US" sz="2400" dirty="0"/>
          </a:p>
        </p:txBody>
      </p:sp>
    </p:spTree>
    <p:extLst>
      <p:ext uri="{BB962C8B-B14F-4D97-AF65-F5344CB8AC3E}">
        <p14:creationId xmlns:p14="http://schemas.microsoft.com/office/powerpoint/2010/main" val="951543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11"/>
            <a:ext cx="8229600" cy="561681"/>
          </a:xfrm>
        </p:spPr>
        <p:txBody>
          <a:bodyPr wrap="square">
            <a:noAutofit/>
          </a:bodyPr>
          <a:lstStyle/>
          <a:p>
            <a:r>
              <a:rPr lang="en-IN" sz="3200" dirty="0">
                <a:latin typeface="+mj-lt"/>
              </a:rPr>
              <a:t>Evaluating Drug Therapies</a:t>
            </a:r>
            <a:endParaRPr lang="en-US" sz="2600" dirty="0">
              <a:latin typeface="+mj-lt"/>
            </a:endParaRPr>
          </a:p>
        </p:txBody>
      </p:sp>
      <p:sp>
        <p:nvSpPr>
          <p:cNvPr id="4" name="Content Placeholder 3"/>
          <p:cNvSpPr>
            <a:spLocks noGrp="1"/>
          </p:cNvSpPr>
          <p:nvPr>
            <p:ph idx="1"/>
          </p:nvPr>
        </p:nvSpPr>
        <p:spPr>
          <a:xfrm>
            <a:off x="457200" y="838200"/>
            <a:ext cx="8229600" cy="1938992"/>
          </a:xfrm>
        </p:spPr>
        <p:txBody>
          <a:bodyPr wrap="square">
            <a:noAutofit/>
          </a:bodyPr>
          <a:lstStyle/>
          <a:p>
            <a:pPr>
              <a:buFontTx/>
              <a:buNone/>
            </a:pPr>
            <a:r>
              <a:rPr lang="en-US" altLang="en-US" sz="2400" b="1" dirty="0">
                <a:ea typeface="ＭＳ Ｐゴシック" pitchFamily="34" charset="-128"/>
              </a:rPr>
              <a:t>Drugs most effective with other types of therapy</a:t>
            </a:r>
            <a:endParaRPr lang="en-US" altLang="en-US" sz="2400" dirty="0">
              <a:ea typeface="ＭＳ Ｐゴシック" pitchFamily="34" charset="-128"/>
            </a:endParaRPr>
          </a:p>
          <a:p>
            <a:pPr>
              <a:buFontTx/>
              <a:buNone/>
            </a:pPr>
            <a:r>
              <a:rPr lang="en-US" altLang="en-US" sz="2400" b="1" dirty="0">
                <a:ea typeface="ＭＳ Ｐゴシック" pitchFamily="34" charset="-128"/>
              </a:rPr>
              <a:t>Antidepressants increasingly accepted</a:t>
            </a:r>
          </a:p>
          <a:p>
            <a:r>
              <a:rPr lang="en-US" altLang="en-US" sz="2400" dirty="0">
                <a:ea typeface="ＭＳ Ｐゴシック" pitchFamily="34" charset="-128"/>
              </a:rPr>
              <a:t>50-60% benefit</a:t>
            </a:r>
          </a:p>
          <a:p>
            <a:pPr lvl="1"/>
            <a:r>
              <a:rPr lang="en-US" altLang="en-US" sz="2400" dirty="0">
                <a:ea typeface="ＭＳ Ｐゴシック" pitchFamily="34" charset="-128"/>
              </a:rPr>
              <a:t>30% improvement with placebo</a:t>
            </a:r>
          </a:p>
        </p:txBody>
      </p:sp>
      <p:sp>
        <p:nvSpPr>
          <p:cNvPr id="5" name="Content Placeholder 4"/>
          <p:cNvSpPr>
            <a:spLocks noGrp="1"/>
          </p:cNvSpPr>
          <p:nvPr>
            <p:ph sz="quarter" idx="14"/>
          </p:nvPr>
        </p:nvSpPr>
        <p:spPr>
          <a:xfrm>
            <a:off x="495300" y="3133725"/>
            <a:ext cx="8153400" cy="931024"/>
          </a:xfrm>
        </p:spPr>
        <p:txBody>
          <a:bodyPr>
            <a:noAutofit/>
          </a:bodyPr>
          <a:lstStyle/>
          <a:p>
            <a:pPr>
              <a:buFontTx/>
              <a:buNone/>
            </a:pPr>
            <a:r>
              <a:rPr lang="en-US" altLang="en-US" sz="2400" b="1" dirty="0">
                <a:ea typeface="ＭＳ Ｐゴシック" pitchFamily="34" charset="-128"/>
              </a:rPr>
              <a:t>Psychotherapy</a:t>
            </a:r>
          </a:p>
          <a:p>
            <a:r>
              <a:rPr lang="en-US" altLang="en-US" sz="2400" dirty="0">
                <a:ea typeface="ＭＳ Ｐゴシック" pitchFamily="34" charset="-128"/>
              </a:rPr>
              <a:t>50-60% benefit</a:t>
            </a:r>
          </a:p>
        </p:txBody>
      </p:sp>
    </p:spTree>
    <p:extLst>
      <p:ext uri="{BB962C8B-B14F-4D97-AF65-F5344CB8AC3E}">
        <p14:creationId xmlns:p14="http://schemas.microsoft.com/office/powerpoint/2010/main" val="2553137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44"/>
            <a:ext cx="8229600" cy="550614"/>
          </a:xfrm>
        </p:spPr>
        <p:txBody>
          <a:bodyPr wrap="square">
            <a:noAutofit/>
          </a:bodyPr>
          <a:lstStyle/>
          <a:p>
            <a:r>
              <a:rPr lang="en-IN" sz="3200" dirty="0">
                <a:latin typeface="+mj-lt"/>
              </a:rPr>
              <a:t>Technological and Surgical Methods</a:t>
            </a:r>
            <a:endParaRPr lang="en-US" sz="2600" dirty="0">
              <a:latin typeface="+mj-lt"/>
            </a:endParaRPr>
          </a:p>
        </p:txBody>
      </p:sp>
      <p:sp>
        <p:nvSpPr>
          <p:cNvPr id="4" name="Content Placeholder 3"/>
          <p:cNvSpPr>
            <a:spLocks noGrp="1"/>
          </p:cNvSpPr>
          <p:nvPr>
            <p:ph idx="1"/>
          </p:nvPr>
        </p:nvSpPr>
        <p:spPr>
          <a:xfrm>
            <a:off x="457200" y="838200"/>
            <a:ext cx="8229600" cy="3393237"/>
          </a:xfrm>
        </p:spPr>
        <p:txBody>
          <a:bodyPr wrap="square">
            <a:noAutofit/>
          </a:bodyPr>
          <a:lstStyle/>
          <a:p>
            <a:pPr>
              <a:buFontTx/>
              <a:buNone/>
            </a:pPr>
            <a:r>
              <a:rPr lang="en-US" altLang="en-US" sz="2400" b="1" dirty="0">
                <a:ea typeface="ＭＳ Ｐゴシック" pitchFamily="34" charset="-128"/>
              </a:rPr>
              <a:t>Neurologists in 1800s and early 1900s</a:t>
            </a:r>
          </a:p>
          <a:p>
            <a:r>
              <a:rPr lang="en-US" altLang="en-US" sz="2400" dirty="0">
                <a:ea typeface="ＭＳ Ｐゴシック" pitchFamily="34" charset="-128"/>
              </a:rPr>
              <a:t>Experimented with removing regions</a:t>
            </a:r>
          </a:p>
          <a:p>
            <a:pPr lvl="1"/>
            <a:r>
              <a:rPr lang="en-US" altLang="en-US" sz="2400" dirty="0">
                <a:ea typeface="ＭＳ Ｐゴシック" pitchFamily="34" charset="-128"/>
              </a:rPr>
              <a:t>Frontal Lobotomy (p. 633)</a:t>
            </a:r>
          </a:p>
          <a:p>
            <a:r>
              <a:rPr lang="en-US" altLang="en-US" sz="2400" dirty="0">
                <a:ea typeface="ＭＳ Ｐゴシック" pitchFamily="34" charset="-128"/>
              </a:rPr>
              <a:t>Antonio Moniz</a:t>
            </a:r>
          </a:p>
          <a:p>
            <a:pPr lvl="1"/>
            <a:r>
              <a:rPr lang="en-US" altLang="en-US" sz="2400" dirty="0">
                <a:ea typeface="ＭＳ Ｐゴシック" pitchFamily="34" charset="-128"/>
              </a:rPr>
              <a:t>Leucotomy (p. 633)</a:t>
            </a:r>
          </a:p>
          <a:p>
            <a:r>
              <a:rPr lang="en-US" altLang="en-US" sz="2400" dirty="0">
                <a:ea typeface="ＭＳ Ｐゴシック" pitchFamily="34" charset="-128"/>
              </a:rPr>
              <a:t>Walter Freeman</a:t>
            </a:r>
          </a:p>
          <a:p>
            <a:pPr lvl="1"/>
            <a:r>
              <a:rPr lang="en-US" altLang="en-US" sz="2400" dirty="0">
                <a:ea typeface="ＭＳ Ｐゴシック" pitchFamily="34" charset="-128"/>
              </a:rPr>
              <a:t>Ice pick</a:t>
            </a:r>
          </a:p>
        </p:txBody>
      </p:sp>
      <p:sp>
        <p:nvSpPr>
          <p:cNvPr id="5" name="Content Placeholder 4"/>
          <p:cNvSpPr>
            <a:spLocks noGrp="1"/>
          </p:cNvSpPr>
          <p:nvPr>
            <p:ph sz="quarter" idx="14"/>
          </p:nvPr>
        </p:nvSpPr>
        <p:spPr>
          <a:xfrm>
            <a:off x="495300" y="4324080"/>
            <a:ext cx="8153400" cy="407972"/>
          </a:xfrm>
        </p:spPr>
        <p:txBody>
          <a:bodyPr>
            <a:noAutofit/>
          </a:bodyPr>
          <a:lstStyle/>
          <a:p>
            <a:pPr>
              <a:buFontTx/>
              <a:buNone/>
            </a:pPr>
            <a:r>
              <a:rPr lang="en-US" altLang="en-US" sz="2400" b="1" dirty="0">
                <a:ea typeface="ＭＳ Ｐゴシック" pitchFamily="34" charset="-128"/>
              </a:rPr>
              <a:t>Dwindling popularity of frontal lobotomies in 1950s</a:t>
            </a:r>
            <a:endParaRPr lang="en-US" sz="2400" b="1" dirty="0"/>
          </a:p>
        </p:txBody>
      </p:sp>
    </p:spTree>
    <p:extLst>
      <p:ext uri="{BB962C8B-B14F-4D97-AF65-F5344CB8AC3E}">
        <p14:creationId xmlns:p14="http://schemas.microsoft.com/office/powerpoint/2010/main" val="4123894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547"/>
            <a:ext cx="8229600" cy="588080"/>
          </a:xfrm>
        </p:spPr>
        <p:txBody>
          <a:bodyPr wrap="square">
            <a:noAutofit/>
          </a:bodyPr>
          <a:lstStyle/>
          <a:p>
            <a:r>
              <a:rPr lang="en-IN" sz="3600" dirty="0">
                <a:latin typeface="+mj-lt"/>
              </a:rPr>
              <a:t>Focal Lesions</a:t>
            </a:r>
            <a:endParaRPr lang="en-US" sz="2800" dirty="0">
              <a:latin typeface="+mj-lt"/>
            </a:endParaRPr>
          </a:p>
        </p:txBody>
      </p:sp>
      <p:sp>
        <p:nvSpPr>
          <p:cNvPr id="4" name="Content Placeholder 3"/>
          <p:cNvSpPr>
            <a:spLocks noGrp="1"/>
          </p:cNvSpPr>
          <p:nvPr>
            <p:ph idx="1"/>
          </p:nvPr>
        </p:nvSpPr>
        <p:spPr>
          <a:xfrm>
            <a:off x="457200" y="847725"/>
            <a:ext cx="8229600" cy="1938992"/>
          </a:xfrm>
        </p:spPr>
        <p:txBody>
          <a:bodyPr wrap="square">
            <a:noAutofit/>
          </a:bodyPr>
          <a:lstStyle/>
          <a:p>
            <a:pPr>
              <a:buFontTx/>
              <a:buNone/>
            </a:pPr>
            <a:r>
              <a:rPr lang="en-US" altLang="en-US" sz="2400" b="1" dirty="0">
                <a:ea typeface="ＭＳ Ｐゴシック" pitchFamily="34" charset="-128"/>
              </a:rPr>
              <a:t>Severe psychiatric problems</a:t>
            </a:r>
          </a:p>
          <a:p>
            <a:r>
              <a:rPr lang="en-US" altLang="en-US" sz="2400" dirty="0">
                <a:ea typeface="ＭＳ Ｐゴシック" pitchFamily="34" charset="-128"/>
              </a:rPr>
              <a:t>All other methods failed</a:t>
            </a:r>
          </a:p>
          <a:p>
            <a:r>
              <a:rPr lang="en-US" altLang="en-US" sz="2400" dirty="0">
                <a:ea typeface="ＭＳ Ｐゴシック" pitchFamily="34" charset="-128"/>
              </a:rPr>
              <a:t>Focal lesions (p. 634)</a:t>
            </a:r>
          </a:p>
          <a:p>
            <a:pPr lvl="1"/>
            <a:r>
              <a:rPr lang="en-US" altLang="en-US" sz="2400" dirty="0">
                <a:ea typeface="ＭＳ Ｐゴシック" pitchFamily="34" charset="-128"/>
              </a:rPr>
              <a:t>Anterior cingulate cortex</a:t>
            </a:r>
            <a:endParaRPr lang="en-US" sz="2400" dirty="0"/>
          </a:p>
        </p:txBody>
      </p:sp>
    </p:spTree>
    <p:extLst>
      <p:ext uri="{BB962C8B-B14F-4D97-AF65-F5344CB8AC3E}">
        <p14:creationId xmlns:p14="http://schemas.microsoft.com/office/powerpoint/2010/main" val="1799023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44"/>
            <a:ext cx="8229600" cy="550614"/>
          </a:xfrm>
        </p:spPr>
        <p:txBody>
          <a:bodyPr wrap="square">
            <a:noAutofit/>
          </a:bodyPr>
          <a:lstStyle/>
          <a:p>
            <a:r>
              <a:rPr lang="en-IN" sz="3200" dirty="0">
                <a:latin typeface="+mj-lt"/>
              </a:rPr>
              <a:t>Electroconvulsive Therapy</a:t>
            </a:r>
            <a:endParaRPr lang="en-US" sz="2600" dirty="0">
              <a:latin typeface="+mj-lt"/>
            </a:endParaRPr>
          </a:p>
        </p:txBody>
      </p:sp>
      <p:sp>
        <p:nvSpPr>
          <p:cNvPr id="4" name="Content Placeholder 3"/>
          <p:cNvSpPr>
            <a:spLocks noGrp="1"/>
          </p:cNvSpPr>
          <p:nvPr>
            <p:ph idx="1"/>
          </p:nvPr>
        </p:nvSpPr>
        <p:spPr>
          <a:xfrm>
            <a:off x="457200" y="838200"/>
            <a:ext cx="8229600" cy="2054409"/>
          </a:xfrm>
        </p:spPr>
        <p:txBody>
          <a:bodyPr wrap="square">
            <a:noAutofit/>
          </a:bodyPr>
          <a:lstStyle/>
          <a:p>
            <a:pPr>
              <a:buFontTx/>
              <a:buNone/>
            </a:pPr>
            <a:r>
              <a:rPr lang="en-US" altLang="en-US" sz="2400" b="1" dirty="0">
                <a:ea typeface="ＭＳ Ｐゴシック" pitchFamily="34" charset="-128"/>
              </a:rPr>
              <a:t>Electroconvulsive therapy (ECT) (p. 635)</a:t>
            </a:r>
          </a:p>
          <a:p>
            <a:r>
              <a:rPr lang="en-US" altLang="en-US" sz="2400" dirty="0">
                <a:ea typeface="ＭＳ Ｐゴシック" pitchFamily="34" charset="-128"/>
              </a:rPr>
              <a:t>Introduced in 1930s</a:t>
            </a:r>
          </a:p>
          <a:p>
            <a:r>
              <a:rPr lang="en-US" altLang="en-US" sz="2400" dirty="0">
                <a:ea typeface="ＭＳ Ｐゴシック" pitchFamily="34" charset="-128"/>
              </a:rPr>
              <a:t>Severe cases</a:t>
            </a:r>
          </a:p>
          <a:p>
            <a:r>
              <a:rPr lang="en-US" altLang="en-US" sz="2400" dirty="0">
                <a:ea typeface="ＭＳ Ｐゴシック" pitchFamily="34" charset="-128"/>
              </a:rPr>
              <a:t>Mild side effects</a:t>
            </a:r>
          </a:p>
        </p:txBody>
      </p:sp>
      <p:sp>
        <p:nvSpPr>
          <p:cNvPr id="5" name="Content Placeholder 4"/>
          <p:cNvSpPr>
            <a:spLocks noGrp="1"/>
          </p:cNvSpPr>
          <p:nvPr>
            <p:ph sz="quarter" idx="14"/>
          </p:nvPr>
        </p:nvSpPr>
        <p:spPr>
          <a:xfrm>
            <a:off x="495300" y="3135868"/>
            <a:ext cx="8153400" cy="369332"/>
          </a:xfrm>
        </p:spPr>
        <p:txBody>
          <a:bodyPr>
            <a:noAutofit/>
          </a:bodyPr>
          <a:lstStyle/>
          <a:p>
            <a:pPr marL="0" lvl="1" indent="0">
              <a:buNone/>
            </a:pPr>
            <a:r>
              <a:rPr lang="en-US" altLang="en-US" sz="2400" b="1" dirty="0">
                <a:ea typeface="ＭＳ Ｐゴシック" pitchFamily="34" charset="-128"/>
              </a:rPr>
              <a:t>Why does it work?</a:t>
            </a:r>
            <a:endParaRPr lang="en-US" sz="2400" b="1" dirty="0"/>
          </a:p>
        </p:txBody>
      </p:sp>
    </p:spTree>
    <p:extLst>
      <p:ext uri="{BB962C8B-B14F-4D97-AF65-F5344CB8AC3E}">
        <p14:creationId xmlns:p14="http://schemas.microsoft.com/office/powerpoint/2010/main" val="74370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0"/>
            <a:ext cx="7772400" cy="685800"/>
          </a:xfrm>
        </p:spPr>
        <p:txBody>
          <a:bodyPr/>
          <a:lstStyle/>
          <a:p>
            <a:pPr eaLnBrk="1" hangingPunct="1"/>
            <a:r>
              <a:rPr lang="en-CA" altLang="en-US"/>
              <a:t>True or False?</a:t>
            </a:r>
          </a:p>
        </p:txBody>
      </p:sp>
      <p:sp>
        <p:nvSpPr>
          <p:cNvPr id="8195" name="Content Placeholder 2"/>
          <p:cNvSpPr>
            <a:spLocks noGrp="1"/>
          </p:cNvSpPr>
          <p:nvPr>
            <p:ph idx="1"/>
          </p:nvPr>
        </p:nvSpPr>
        <p:spPr>
          <a:xfrm>
            <a:off x="685800" y="685800"/>
            <a:ext cx="7772400" cy="5562600"/>
          </a:xfrm>
        </p:spPr>
        <p:txBody>
          <a:bodyPr>
            <a:normAutofit fontScale="92500"/>
          </a:bodyPr>
          <a:lstStyle/>
          <a:p>
            <a:pPr eaLnBrk="1" hangingPunct="1"/>
            <a:r>
              <a:rPr lang="en-CA" altLang="en-US" sz="2800" b="1"/>
              <a:t>T F </a:t>
            </a:r>
            <a:r>
              <a:rPr lang="en-CA" altLang="en-US" sz="2800"/>
              <a:t>1. “Psychoanalysis” is another word for “psychotherapy.”</a:t>
            </a:r>
          </a:p>
          <a:p>
            <a:pPr eaLnBrk="1" hangingPunct="1"/>
            <a:r>
              <a:rPr lang="en-CA" altLang="en-US" sz="2800" b="1"/>
              <a:t>T F </a:t>
            </a:r>
            <a:r>
              <a:rPr lang="en-CA" altLang="en-US" sz="2800"/>
              <a:t>2. Regardless of their theoretical orientation, therapists agree that </a:t>
            </a:r>
            <a:r>
              <a:rPr lang="en-CA" altLang="en-US" sz="2800" i="1"/>
              <a:t>self-awareness </a:t>
            </a:r>
            <a:r>
              <a:rPr lang="en-CA" altLang="en-US" sz="2800"/>
              <a:t>is the key to overcoming psychological problems.</a:t>
            </a:r>
          </a:p>
          <a:p>
            <a:pPr eaLnBrk="1" hangingPunct="1"/>
            <a:r>
              <a:rPr lang="en-CA" altLang="en-US" sz="2800" b="1"/>
              <a:t>T F </a:t>
            </a:r>
            <a:r>
              <a:rPr lang="en-CA" altLang="en-US" sz="2800"/>
              <a:t>3. The most effective treatment for alcoholism is to associate alcoholic drinks with a nausea-producing drug.</a:t>
            </a:r>
          </a:p>
          <a:p>
            <a:pPr eaLnBrk="1" hangingPunct="1"/>
            <a:r>
              <a:rPr lang="en-CA" altLang="en-US" sz="2800" b="1"/>
              <a:t>T F </a:t>
            </a:r>
            <a:r>
              <a:rPr lang="en-CA" altLang="en-US" sz="2800"/>
              <a:t>4. Most people who suffer psychological problems become worse without therapy.</a:t>
            </a:r>
          </a:p>
          <a:p>
            <a:pPr eaLnBrk="1" hangingPunct="1"/>
            <a:r>
              <a:rPr lang="en-CA" altLang="en-US" sz="2800" b="1"/>
              <a:t>T F </a:t>
            </a:r>
            <a:r>
              <a:rPr lang="en-CA" altLang="en-US" sz="2800"/>
              <a:t>5. Daily exposure to bright light successfully counteracts winter depression.</a:t>
            </a:r>
          </a:p>
          <a:p>
            <a:pPr eaLnBrk="1" hangingPunct="1"/>
            <a:endParaRPr lang="en-CA" altLang="en-US" sz="2800"/>
          </a:p>
        </p:txBody>
      </p:sp>
      <p:sp>
        <p:nvSpPr>
          <p:cNvPr id="8196"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03C436-1C0B-4E09-A664-499394F3EDBF}" type="slidenum">
              <a:rPr lang="en-US" altLang="en-US" sz="1200">
                <a:solidFill>
                  <a:srgbClr val="898989"/>
                </a:solidFill>
              </a:rPr>
              <a:pPr>
                <a:spcBef>
                  <a:spcPct val="0"/>
                </a:spcBef>
                <a:buFontTx/>
                <a:buNone/>
              </a:pPr>
              <a:t>5</a:t>
            </a:fld>
            <a:endParaRPr lang="en-US" altLang="en-US" sz="1200">
              <a:solidFill>
                <a:srgbClr val="898989"/>
              </a:solidFill>
            </a:endParaRPr>
          </a:p>
        </p:txBody>
      </p:sp>
    </p:spTree>
    <p:extLst>
      <p:ext uri="{BB962C8B-B14F-4D97-AF65-F5344CB8AC3E}">
        <p14:creationId xmlns:p14="http://schemas.microsoft.com/office/powerpoint/2010/main" val="118992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283"/>
            <a:ext cx="8229600" cy="1077154"/>
          </a:xfrm>
        </p:spPr>
        <p:txBody>
          <a:bodyPr wrap="square">
            <a:noAutofit/>
          </a:bodyPr>
          <a:lstStyle/>
          <a:p>
            <a:r>
              <a:rPr lang="en-IN" sz="3200" dirty="0">
                <a:latin typeface="+mj-lt"/>
              </a:rPr>
              <a:t>Transcranial Magnetic Stimulation and Deep Brain Stimulation</a:t>
            </a:r>
            <a:endParaRPr lang="en-US" sz="2600" dirty="0">
              <a:latin typeface="+mj-lt"/>
            </a:endParaRPr>
          </a:p>
        </p:txBody>
      </p:sp>
      <p:sp>
        <p:nvSpPr>
          <p:cNvPr id="4" name="Content Placeholder 3"/>
          <p:cNvSpPr>
            <a:spLocks noGrp="1"/>
          </p:cNvSpPr>
          <p:nvPr>
            <p:ph idx="1"/>
          </p:nvPr>
        </p:nvSpPr>
        <p:spPr>
          <a:xfrm>
            <a:off x="457200" y="1419225"/>
            <a:ext cx="8229600" cy="1808187"/>
          </a:xfrm>
        </p:spPr>
        <p:txBody>
          <a:bodyPr wrap="square">
            <a:noAutofit/>
          </a:bodyPr>
          <a:lstStyle/>
          <a:p>
            <a:pPr marL="0" indent="0">
              <a:buFontTx/>
              <a:buNone/>
            </a:pPr>
            <a:r>
              <a:rPr lang="en-US" altLang="en-US" sz="2000" b="1" dirty="0">
                <a:ea typeface="ＭＳ Ｐゴシック" pitchFamily="34" charset="-128"/>
              </a:rPr>
              <a:t>Repetitive </a:t>
            </a:r>
            <a:r>
              <a:rPr lang="en-US" altLang="en-US" sz="2000" b="1" dirty="0" err="1">
                <a:ea typeface="ＭＳ Ｐゴシック" pitchFamily="34" charset="-128"/>
              </a:rPr>
              <a:t>transcranial</a:t>
            </a:r>
            <a:r>
              <a:rPr lang="en-US" altLang="en-US" sz="2000" b="1" dirty="0">
                <a:ea typeface="ＭＳ Ｐゴシック" pitchFamily="34" charset="-128"/>
              </a:rPr>
              <a:t> magnetic stimulation (</a:t>
            </a:r>
            <a:r>
              <a:rPr lang="en-US" altLang="en-US" sz="2000" b="1" dirty="0" err="1">
                <a:ea typeface="ＭＳ Ｐゴシック" pitchFamily="34" charset="-128"/>
              </a:rPr>
              <a:t>rTMS</a:t>
            </a:r>
            <a:r>
              <a:rPr lang="en-US" altLang="en-US" sz="2000" b="1" dirty="0">
                <a:ea typeface="ＭＳ Ｐゴシック" pitchFamily="34" charset="-128"/>
              </a:rPr>
              <a:t>) (p. 635) </a:t>
            </a:r>
          </a:p>
          <a:p>
            <a:r>
              <a:rPr lang="en-US" altLang="en-US" sz="2000" dirty="0">
                <a:ea typeface="ＭＳ Ｐゴシック" pitchFamily="34" charset="-128"/>
              </a:rPr>
              <a:t>Reduces depressive symptoms</a:t>
            </a:r>
          </a:p>
          <a:p>
            <a:r>
              <a:rPr lang="en-US" altLang="en-US" sz="2000" dirty="0">
                <a:ea typeface="ＭＳ Ｐゴシック" pitchFamily="34" charset="-128"/>
              </a:rPr>
              <a:t>No </a:t>
            </a:r>
            <a:r>
              <a:rPr lang="en-US" altLang="en-US" sz="2000" dirty="0" err="1">
                <a:ea typeface="ＭＳ Ｐゴシック" pitchFamily="34" charset="-128"/>
              </a:rPr>
              <a:t>anaesthesia</a:t>
            </a:r>
            <a:r>
              <a:rPr lang="en-US" altLang="en-US" sz="2000" dirty="0">
                <a:ea typeface="ＭＳ Ｐゴシック" pitchFamily="34" charset="-128"/>
              </a:rPr>
              <a:t>, seizure, or cognitive impairments</a:t>
            </a:r>
          </a:p>
          <a:p>
            <a:r>
              <a:rPr lang="en-US" altLang="en-US" sz="2000" dirty="0">
                <a:ea typeface="ＭＳ Ｐゴシック" pitchFamily="34" charset="-128"/>
              </a:rPr>
              <a:t>May help for symptoms of schizophrenia</a:t>
            </a:r>
          </a:p>
        </p:txBody>
      </p:sp>
      <p:sp>
        <p:nvSpPr>
          <p:cNvPr id="5" name="Content Placeholder 4"/>
          <p:cNvSpPr>
            <a:spLocks noGrp="1"/>
          </p:cNvSpPr>
          <p:nvPr>
            <p:ph sz="quarter" idx="14"/>
          </p:nvPr>
        </p:nvSpPr>
        <p:spPr>
          <a:xfrm>
            <a:off x="466725" y="3352800"/>
            <a:ext cx="8153400" cy="1808187"/>
          </a:xfrm>
        </p:spPr>
        <p:txBody>
          <a:bodyPr>
            <a:noAutofit/>
          </a:bodyPr>
          <a:lstStyle/>
          <a:p>
            <a:pPr>
              <a:buFontTx/>
              <a:buNone/>
            </a:pPr>
            <a:r>
              <a:rPr lang="en-US" altLang="en-US" sz="2000" b="1" dirty="0">
                <a:ea typeface="ＭＳ Ｐゴシック" pitchFamily="34" charset="-128"/>
              </a:rPr>
              <a:t>Deep brain stimulation (DBS) (p. 636)</a:t>
            </a:r>
          </a:p>
          <a:p>
            <a:r>
              <a:rPr lang="en-US" altLang="en-US" sz="2000" dirty="0">
                <a:ea typeface="ＭＳ Ｐゴシック" pitchFamily="34" charset="-128"/>
              </a:rPr>
              <a:t>Thin electrode-tipped wires</a:t>
            </a:r>
          </a:p>
          <a:p>
            <a:r>
              <a:rPr lang="en-US" altLang="en-US" sz="2000" dirty="0">
                <a:ea typeface="ＭＳ Ｐゴシック" pitchFamily="34" charset="-128"/>
              </a:rPr>
              <a:t>Instantaneous results on depression</a:t>
            </a:r>
          </a:p>
          <a:p>
            <a:r>
              <a:rPr lang="en-US" altLang="en-US" sz="2000" dirty="0">
                <a:ea typeface="ＭＳ Ｐゴシック" pitchFamily="34" charset="-128"/>
              </a:rPr>
              <a:t>Side effects</a:t>
            </a:r>
            <a:endParaRPr lang="en-US" sz="2000" dirty="0"/>
          </a:p>
        </p:txBody>
      </p:sp>
    </p:spTree>
    <p:extLst>
      <p:ext uri="{BB962C8B-B14F-4D97-AF65-F5344CB8AC3E}">
        <p14:creationId xmlns:p14="http://schemas.microsoft.com/office/powerpoint/2010/main" val="335930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0"/>
            <a:ext cx="7772400" cy="609600"/>
          </a:xfrm>
        </p:spPr>
        <p:txBody>
          <a:bodyPr/>
          <a:lstStyle/>
          <a:p>
            <a:pPr eaLnBrk="1" hangingPunct="1"/>
            <a:r>
              <a:rPr lang="en-CA" altLang="en-US"/>
              <a:t>True or False?</a:t>
            </a:r>
          </a:p>
        </p:txBody>
      </p:sp>
      <p:sp>
        <p:nvSpPr>
          <p:cNvPr id="9219" name="Content Placeholder 2"/>
          <p:cNvSpPr>
            <a:spLocks noGrp="1"/>
          </p:cNvSpPr>
          <p:nvPr>
            <p:ph idx="1"/>
          </p:nvPr>
        </p:nvSpPr>
        <p:spPr>
          <a:xfrm>
            <a:off x="152400" y="609600"/>
            <a:ext cx="8763000" cy="6096000"/>
          </a:xfrm>
        </p:spPr>
        <p:txBody>
          <a:bodyPr>
            <a:normAutofit fontScale="92500"/>
          </a:bodyPr>
          <a:lstStyle/>
          <a:p>
            <a:pPr eaLnBrk="1" hangingPunct="1"/>
            <a:r>
              <a:rPr lang="en-CA" altLang="en-US" sz="3000" b="1"/>
              <a:t>T F </a:t>
            </a:r>
            <a:r>
              <a:rPr lang="en-CA" altLang="en-US" sz="3000"/>
              <a:t>6. The various therapies are so different that it is impossible to find any commonalities.</a:t>
            </a:r>
          </a:p>
          <a:p>
            <a:pPr eaLnBrk="1" hangingPunct="1"/>
            <a:r>
              <a:rPr lang="en-CA" altLang="en-US" sz="3000" b="1"/>
              <a:t>T F </a:t>
            </a:r>
            <a:r>
              <a:rPr lang="en-CA" altLang="en-US" sz="3000"/>
              <a:t>7. The training and experience of the therapist are crucial factors in determining therapeutic success.</a:t>
            </a:r>
            <a:endParaRPr lang="en-CA" altLang="en-US" sz="3000" b="1"/>
          </a:p>
          <a:p>
            <a:pPr eaLnBrk="1" hangingPunct="1"/>
            <a:r>
              <a:rPr lang="en-CA" altLang="en-US" sz="3000" b="1"/>
              <a:t>T F </a:t>
            </a:r>
            <a:r>
              <a:rPr lang="en-CA" altLang="en-US" sz="3000"/>
              <a:t>8. The use of drugs has liberated hundreds of thousands of people with severe psychological disorders from hospital confinement.</a:t>
            </a:r>
          </a:p>
          <a:p>
            <a:pPr eaLnBrk="1" hangingPunct="1"/>
            <a:r>
              <a:rPr lang="en-CA" altLang="en-US" sz="3000" b="1"/>
              <a:t>T F </a:t>
            </a:r>
            <a:r>
              <a:rPr lang="en-CA" altLang="en-US" sz="3000"/>
              <a:t>9. Many people have found relief from manic-depressive mood swings with a daily dose of a cheap salt.</a:t>
            </a:r>
          </a:p>
          <a:p>
            <a:pPr eaLnBrk="1" hangingPunct="1"/>
            <a:r>
              <a:rPr lang="en-CA" altLang="en-US" sz="3000" b="1"/>
              <a:t>T F </a:t>
            </a:r>
            <a:r>
              <a:rPr lang="en-CA" altLang="en-US" sz="3000"/>
              <a:t>10. Electroconvulsive therapy is no longer used in the treatment of psychological disorders.</a:t>
            </a:r>
          </a:p>
        </p:txBody>
      </p:sp>
      <p:sp>
        <p:nvSpPr>
          <p:cNvPr id="9220"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7B2A15-B23F-4845-AC57-BC50DD305933}" type="slidenum">
              <a:rPr lang="en-US" altLang="en-US" sz="1200">
                <a:solidFill>
                  <a:srgbClr val="898989"/>
                </a:solidFill>
              </a:rPr>
              <a:pPr>
                <a:spcBef>
                  <a:spcPct val="0"/>
                </a:spcBef>
                <a:buFontTx/>
                <a:buNone/>
              </a:pPr>
              <a:t>6</a:t>
            </a:fld>
            <a:endParaRPr lang="en-US" altLang="en-US" sz="1200">
              <a:solidFill>
                <a:srgbClr val="898989"/>
              </a:solidFill>
            </a:endParaRPr>
          </a:p>
        </p:txBody>
      </p:sp>
    </p:spTree>
    <p:extLst>
      <p:ext uri="{BB962C8B-B14F-4D97-AF65-F5344CB8AC3E}">
        <p14:creationId xmlns:p14="http://schemas.microsoft.com/office/powerpoint/2010/main" val="331103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85800" y="0"/>
            <a:ext cx="7772400" cy="1219200"/>
          </a:xfrm>
        </p:spPr>
        <p:txBody>
          <a:bodyPr/>
          <a:lstStyle/>
          <a:p>
            <a:r>
              <a:rPr lang="en-CA" altLang="en-US" smtClean="0"/>
              <a:t>Therapist Role-Play Activity</a:t>
            </a:r>
          </a:p>
        </p:txBody>
      </p:sp>
      <p:sp>
        <p:nvSpPr>
          <p:cNvPr id="3" name="Content Placeholder 2"/>
          <p:cNvSpPr>
            <a:spLocks noGrp="1"/>
          </p:cNvSpPr>
          <p:nvPr>
            <p:ph idx="1"/>
          </p:nvPr>
        </p:nvSpPr>
        <p:spPr>
          <a:xfrm>
            <a:off x="685800" y="1524000"/>
            <a:ext cx="7772400" cy="4572000"/>
          </a:xfrm>
        </p:spPr>
        <p:txBody>
          <a:bodyPr/>
          <a:lstStyle/>
          <a:p>
            <a:pPr>
              <a:defRPr/>
            </a:pPr>
            <a:r>
              <a:rPr lang="en-CA" dirty="0" smtClean="0">
                <a:latin typeface="+mj-lt"/>
              </a:rPr>
              <a:t>Get into groups of two (or three) preferably with someone whom you do not know or do not know well</a:t>
            </a:r>
          </a:p>
          <a:p>
            <a:pPr>
              <a:defRPr/>
            </a:pPr>
            <a:r>
              <a:rPr lang="en-CA" dirty="0" smtClean="0">
                <a:latin typeface="+mj-lt"/>
              </a:rPr>
              <a:t>To start, choose who in your group will be the counsellor, the client, and (if 3 people) the observer</a:t>
            </a:r>
          </a:p>
          <a:p>
            <a:pPr>
              <a:defRPr/>
            </a:pPr>
            <a:r>
              <a:rPr lang="en-CA" dirty="0" smtClean="0">
                <a:latin typeface="+mj-lt"/>
              </a:rPr>
              <a:t>What will be discussed is a current struggle you are having with university life</a:t>
            </a:r>
          </a:p>
          <a:p>
            <a:pPr>
              <a:defRPr/>
            </a:pPr>
            <a:r>
              <a:rPr lang="en-CA" dirty="0" smtClean="0">
                <a:latin typeface="+mj-lt"/>
              </a:rPr>
              <a:t>About 5 </a:t>
            </a:r>
            <a:r>
              <a:rPr lang="en-CA" dirty="0" err="1" smtClean="0">
                <a:latin typeface="+mj-lt"/>
              </a:rPr>
              <a:t>mins</a:t>
            </a:r>
            <a:r>
              <a:rPr lang="en-CA" dirty="0" smtClean="0">
                <a:latin typeface="+mj-lt"/>
              </a:rPr>
              <a:t> of interaction each</a:t>
            </a:r>
          </a:p>
          <a:p>
            <a:pPr>
              <a:defRPr/>
            </a:pPr>
            <a:endParaRPr lang="en-CA" dirty="0">
              <a:latin typeface="+mj-lt"/>
            </a:endParaRPr>
          </a:p>
        </p:txBody>
      </p:sp>
    </p:spTree>
    <p:extLst>
      <p:ext uri="{BB962C8B-B14F-4D97-AF65-F5344CB8AC3E}">
        <p14:creationId xmlns:p14="http://schemas.microsoft.com/office/powerpoint/2010/main" val="359759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189"/>
            <a:ext cx="8229600" cy="1107996"/>
          </a:xfrm>
        </p:spPr>
        <p:txBody>
          <a:bodyPr anchor="ctr" anchorCtr="0">
            <a:noAutofit/>
          </a:bodyPr>
          <a:lstStyle/>
          <a:p>
            <a:r>
              <a:rPr lang="en-US" sz="3600" dirty="0">
                <a:latin typeface="+mj-lt"/>
              </a:rPr>
              <a:t>An Introduction to Psychological Science</a:t>
            </a:r>
            <a:endParaRPr lang="en-IN" sz="3600" dirty="0">
              <a:latin typeface="+mj-lt"/>
            </a:endParaRPr>
          </a:p>
        </p:txBody>
      </p:sp>
      <p:sp>
        <p:nvSpPr>
          <p:cNvPr id="3" name="Text Placeholder 2"/>
          <p:cNvSpPr>
            <a:spLocks noGrp="1"/>
          </p:cNvSpPr>
          <p:nvPr>
            <p:ph type="body" sz="quarter" idx="13"/>
          </p:nvPr>
        </p:nvSpPr>
        <p:spPr>
          <a:xfrm>
            <a:off x="457200" y="1311570"/>
            <a:ext cx="8229600" cy="320275"/>
          </a:xfrm>
        </p:spPr>
        <p:txBody>
          <a:bodyPr>
            <a:spAutoFit/>
          </a:bodyPr>
          <a:lstStyle/>
          <a:p>
            <a:r>
              <a:rPr lang="en-US" dirty="0"/>
              <a:t>Third Canadian Edition</a:t>
            </a:r>
          </a:p>
        </p:txBody>
      </p:sp>
      <p:sp>
        <p:nvSpPr>
          <p:cNvPr id="4" name="Text Placeholder 3"/>
          <p:cNvSpPr>
            <a:spLocks noGrp="1"/>
          </p:cNvSpPr>
          <p:nvPr>
            <p:ph type="body" sz="quarter" idx="14"/>
          </p:nvPr>
        </p:nvSpPr>
        <p:spPr>
          <a:xfrm>
            <a:off x="4557486" y="2923997"/>
            <a:ext cx="4143828" cy="517562"/>
          </a:xfrm>
        </p:spPr>
        <p:txBody>
          <a:bodyPr vert="horz" wrap="square" lIns="0" tIns="0" rIns="0" bIns="0" rtlCol="0" anchor="ctr">
            <a:spAutoFit/>
          </a:bodyPr>
          <a:lstStyle/>
          <a:p>
            <a:r>
              <a:rPr lang="en-US" sz="3200" dirty="0"/>
              <a:t>Chapter 16</a:t>
            </a:r>
          </a:p>
        </p:txBody>
      </p:sp>
      <p:sp>
        <p:nvSpPr>
          <p:cNvPr id="5" name="Text Placeholder 4"/>
          <p:cNvSpPr>
            <a:spLocks noGrp="1"/>
          </p:cNvSpPr>
          <p:nvPr>
            <p:ph type="body" sz="quarter" idx="15"/>
          </p:nvPr>
        </p:nvSpPr>
        <p:spPr>
          <a:xfrm>
            <a:off x="4572000" y="3567321"/>
            <a:ext cx="4114800" cy="329980"/>
          </a:xfrm>
        </p:spPr>
        <p:txBody>
          <a:bodyPr vert="horz" wrap="square" lIns="0" tIns="0" rIns="0" bIns="0" rtlCol="0" anchor="ctr">
            <a:spAutoFit/>
          </a:bodyPr>
          <a:lstStyle/>
          <a:p>
            <a:r>
              <a:rPr lang="en-CA" altLang="en-US" sz="2000" dirty="0"/>
              <a:t>Therapies</a:t>
            </a:r>
          </a:p>
        </p:txBody>
      </p:sp>
      <p:pic>
        <p:nvPicPr>
          <p:cNvPr id="11" name="Picture 2" descr="Front Cover: An Introduction to Psychological Science, Third Canadian Edition by Krause,Corts and Smith"/>
          <p:cNvPicPr>
            <a:picLocks noGrp="1" noChangeAspect="1" noChangeArrowheads="1"/>
          </p:cNvPicPr>
          <p:nvPr>
            <p:ph type="pic" sz="quarter" idx="20"/>
          </p:nvPr>
        </p:nvPicPr>
        <p:blipFill>
          <a:blip r:embed="rId3" cstate="print">
            <a:extLst>
              <a:ext uri="{28A0092B-C50C-407E-A947-70E740481C1C}">
                <a14:useLocalDpi xmlns:a14="http://schemas.microsoft.com/office/drawing/2010/main" val="0"/>
              </a:ext>
            </a:extLst>
          </a:blip>
          <a:stretch>
            <a:fillRect/>
          </a:stretch>
        </p:blipFill>
        <p:spPr bwMode="auto">
          <a:xfrm>
            <a:off x="459705" y="1750288"/>
            <a:ext cx="3465168" cy="4566631"/>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4294967295"/>
          </p:nvPr>
        </p:nvSpPr>
        <p:spPr>
          <a:xfrm>
            <a:off x="5581850" y="6419850"/>
            <a:ext cx="3111450" cy="228600"/>
          </a:xfrm>
        </p:spPr>
        <p:txBody>
          <a:bodyPr wrap="square">
            <a:noAutofit/>
          </a:bodyPr>
          <a:lstStyle/>
          <a:p>
            <a:pPr marL="0" indent="0">
              <a:buNone/>
            </a:pPr>
            <a:r>
              <a:rPr lang="en-IN" sz="120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293637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658"/>
            <a:ext cx="8229600" cy="593961"/>
          </a:xfrm>
        </p:spPr>
        <p:txBody>
          <a:bodyPr wrap="square" anchor="ctr">
            <a:noAutofit/>
          </a:bodyPr>
          <a:lstStyle/>
          <a:p>
            <a:r>
              <a:rPr lang="en-US" sz="3600" dirty="0">
                <a:latin typeface="+mj-lt"/>
              </a:rPr>
              <a:t>Modules</a:t>
            </a:r>
            <a:endParaRPr lang="en-US" sz="2800" dirty="0">
              <a:latin typeface="+mj-lt"/>
            </a:endParaRPr>
          </a:p>
        </p:txBody>
      </p:sp>
      <p:sp>
        <p:nvSpPr>
          <p:cNvPr id="4" name="Content Placeholder 3"/>
          <p:cNvSpPr>
            <a:spLocks noGrp="1"/>
          </p:cNvSpPr>
          <p:nvPr>
            <p:ph idx="1"/>
          </p:nvPr>
        </p:nvSpPr>
        <p:spPr>
          <a:xfrm>
            <a:off x="457200" y="839259"/>
            <a:ext cx="8229600" cy="1492716"/>
          </a:xfrm>
        </p:spPr>
        <p:txBody>
          <a:bodyPr wrap="square">
            <a:noAutofit/>
          </a:bodyPr>
          <a:lstStyle/>
          <a:p>
            <a:pPr marL="0" indent="0">
              <a:buNone/>
            </a:pPr>
            <a:r>
              <a:rPr lang="en-IN" sz="2400" dirty="0"/>
              <a:t>16.1: Treating Psychological Disorders</a:t>
            </a:r>
          </a:p>
          <a:p>
            <a:pPr marL="0" indent="0">
              <a:buNone/>
            </a:pPr>
            <a:r>
              <a:rPr lang="en-IN" sz="2400" dirty="0"/>
              <a:t>16.2: Psychological Therapies</a:t>
            </a:r>
          </a:p>
          <a:p>
            <a:pPr marL="0" indent="0">
              <a:buNone/>
            </a:pPr>
            <a:r>
              <a:rPr lang="en-IN" sz="2400" dirty="0"/>
              <a:t>16.3: Biomedical Therapies</a:t>
            </a:r>
          </a:p>
        </p:txBody>
      </p:sp>
      <p:pic>
        <p:nvPicPr>
          <p:cNvPr id="12" name="Picture Placeholder 11" descr="Photo shows a psychiatrist taking notes while a woman is seen reclining on a couch in front of him.  "/>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1823398" y="2514600"/>
            <a:ext cx="5482277" cy="3359441"/>
          </a:xfrm>
        </p:spPr>
      </p:pic>
      <p:sp>
        <p:nvSpPr>
          <p:cNvPr id="5" name="Content Placeholder 4"/>
          <p:cNvSpPr>
            <a:spLocks noGrp="1"/>
          </p:cNvSpPr>
          <p:nvPr>
            <p:ph idx="13"/>
          </p:nvPr>
        </p:nvSpPr>
        <p:spPr>
          <a:xfrm>
            <a:off x="457200" y="6084711"/>
            <a:ext cx="8229600" cy="230623"/>
          </a:xfrm>
        </p:spPr>
        <p:txBody>
          <a:bodyPr/>
          <a:lstStyle/>
          <a:p>
            <a:pPr marL="0" indent="0">
              <a:buNone/>
            </a:pPr>
            <a:r>
              <a:rPr lang="en-IN" sz="1400" dirty="0" err="1"/>
              <a:t>Ambrophoto</a:t>
            </a:r>
            <a:r>
              <a:rPr lang="en-IN" sz="1400" dirty="0"/>
              <a:t>/</a:t>
            </a:r>
            <a:r>
              <a:rPr lang="en-IN" sz="1400" dirty="0" err="1"/>
              <a:t>Alamy</a:t>
            </a:r>
            <a:r>
              <a:rPr lang="en-IN" sz="1400" dirty="0"/>
              <a:t> Stock Photo</a:t>
            </a:r>
          </a:p>
        </p:txBody>
      </p:sp>
    </p:spTree>
    <p:extLst>
      <p:ext uri="{BB962C8B-B14F-4D97-AF65-F5344CB8AC3E}">
        <p14:creationId xmlns:p14="http://schemas.microsoft.com/office/powerpoint/2010/main" val="320219158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3149</TotalTime>
  <Words>14896</Words>
  <Application>Microsoft Office PowerPoint</Application>
  <PresentationFormat>On-screen Show (4:3)</PresentationFormat>
  <Paragraphs>939</Paragraphs>
  <Slides>50</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ＭＳ Ｐゴシック</vt:lpstr>
      <vt:lpstr>SimSun</vt:lpstr>
      <vt:lpstr>Arial</vt:lpstr>
      <vt:lpstr>Calibri</vt:lpstr>
      <vt:lpstr>Symbol</vt:lpstr>
      <vt:lpstr>Times New Roman</vt:lpstr>
      <vt:lpstr>Verdana</vt:lpstr>
      <vt:lpstr>Wingdings</vt:lpstr>
      <vt:lpstr>508 Lecture</vt:lpstr>
      <vt:lpstr>PowerPoint Presentation</vt:lpstr>
      <vt:lpstr>Biblical Word Study</vt:lpstr>
      <vt:lpstr>Biblical Word Study</vt:lpstr>
      <vt:lpstr>Biblical Word Study</vt:lpstr>
      <vt:lpstr>True or False?</vt:lpstr>
      <vt:lpstr>True or False?</vt:lpstr>
      <vt:lpstr>Therapist Role-Play Activity</vt:lpstr>
      <vt:lpstr>An Introduction to Psychological Science</vt:lpstr>
      <vt:lpstr>Modules</vt:lpstr>
      <vt:lpstr>16.1 Learning Objectives</vt:lpstr>
      <vt:lpstr>Mental Health Providers</vt:lpstr>
      <vt:lpstr>Inpatient Treatment and Deinstitutionalization</vt:lpstr>
      <vt:lpstr>Involuntary Treatment</vt:lpstr>
      <vt:lpstr>The Importance of Community Psychology</vt:lpstr>
      <vt:lpstr>PSYCH @ The University Mental Health Counselling Centre</vt:lpstr>
      <vt:lpstr>Evaluating Treatments</vt:lpstr>
      <vt:lpstr>Working the Scientific Literacy Model: Can Self-Help Treatments be Effective? (1 of 3)</vt:lpstr>
      <vt:lpstr>Working the Scientific Literacy Model: Can Self-Help Treatments be Effective? (2 of 3)</vt:lpstr>
      <vt:lpstr>Working the Scientific Literacy Model: Can Self-Help Treatments be Effective? (3 of 3)</vt:lpstr>
      <vt:lpstr>Barriers to Psychological Treatment: Expense and Availability</vt:lpstr>
      <vt:lpstr>16.2 Learning Objectives</vt:lpstr>
      <vt:lpstr>Insight Therapies</vt:lpstr>
      <vt:lpstr>Psychoanalysis: Exploring the Unconscious (1 of 2)</vt:lpstr>
      <vt:lpstr>Psychoanalysis: Exploring the Unconscious (2 of 2)</vt:lpstr>
      <vt:lpstr>Modern Psychodynamic Therapies</vt:lpstr>
      <vt:lpstr>Humanistic-Existential Psychotherapy</vt:lpstr>
      <vt:lpstr>Evaluating Insight Therapies</vt:lpstr>
      <vt:lpstr>Behavioural, Cognitive, and Group Therapies</vt:lpstr>
      <vt:lpstr>Systematic Desensitization (1 of 2)</vt:lpstr>
      <vt:lpstr>Systematic Desensitization (2 of 2)</vt:lpstr>
      <vt:lpstr>Working the Scientific Literacy Model: Virtual Reality Therapies (1 of 2)</vt:lpstr>
      <vt:lpstr>Working the Scientific Literacy Model: Virtual Reality Therapies (2 of 2)</vt:lpstr>
      <vt:lpstr>Aversive Conditioning</vt:lpstr>
      <vt:lpstr>Cognitive-Behavioural Therapies       (1 of 2)</vt:lpstr>
      <vt:lpstr>Cognitive-Behavioural Therapies       (2 of 2)</vt:lpstr>
      <vt:lpstr>Mindfulness-Based Cognitive Therapy</vt:lpstr>
      <vt:lpstr>Group and Family Therapies</vt:lpstr>
      <vt:lpstr>Evaluating Cognitive-Behavioural Therapies</vt:lpstr>
      <vt:lpstr>16.3 Learning Objectives</vt:lpstr>
      <vt:lpstr>Drug Treatments</vt:lpstr>
      <vt:lpstr>Antidepressants</vt:lpstr>
      <vt:lpstr>MYTHS IN MIND: Antidepressant Drugs are Happiness Pills</vt:lpstr>
      <vt:lpstr>Working the Scientific Literacy Model: Using MDMA (Ecstasy) to Treat Posttraumatic Stress Disorder (PTSD)      (1 of 2)</vt:lpstr>
      <vt:lpstr>Working the Scientific Literacy Model: Using MDMA (Ecstasy) to Treat Posttraumatic Stress Disorder (PTSD)      (2 of 2)</vt:lpstr>
      <vt:lpstr>Antianxiety Drugs and Antipsychotic Drugs</vt:lpstr>
      <vt:lpstr>Evaluating Drug Therapies</vt:lpstr>
      <vt:lpstr>Technological and Surgical Methods</vt:lpstr>
      <vt:lpstr>Focal Lesions</vt:lpstr>
      <vt:lpstr>Electroconvulsive Therapy</vt:lpstr>
      <vt:lpstr>Transcranial Magnetic Stimulation and Deep Brain Stimulation</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Psychological Science, Second Canadian Edition</dc:title>
  <dc:subject>Chapter 16: Therapies</dc:subject>
  <dc:creator>Mark Krause, Daniel Corts, Stephen Smith and Dan Dolderman</dc:creator>
  <cp:keywords>Psychology</cp:keywords>
  <cp:lastModifiedBy>Todd Dutka</cp:lastModifiedBy>
  <cp:revision>1182</cp:revision>
  <dcterms:created xsi:type="dcterms:W3CDTF">2014-07-14T20:04:21Z</dcterms:created>
  <dcterms:modified xsi:type="dcterms:W3CDTF">2021-09-03T23:55:54Z</dcterms:modified>
  <cp:category>Introductory Psychology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41a035f9-c0c9-4b55-9462-aad6e29bb125</vt:lpwstr>
  </property>
  <property fmtid="{D5CDD505-2E9C-101B-9397-08002B2CF9AE}" pid="3" name="Offisync_UpdateToken">
    <vt:lpwstr>1</vt:lpwstr>
  </property>
  <property fmtid="{D5CDD505-2E9C-101B-9397-08002B2CF9AE}" pid="4" name="Offisync_ProviderInitializationData">
    <vt:lpwstr>https://neo.pearson.com</vt:lpwstr>
  </property>
  <property fmtid="{D5CDD505-2E9C-101B-9397-08002B2CF9AE}" pid="5" name="Offisync_UniqueId">
    <vt:lpwstr>669439</vt:lpwstr>
  </property>
  <property fmtid="{D5CDD505-2E9C-101B-9397-08002B2CF9AE}" pid="6" name="Jive_LatestUserAccountName">
    <vt:lpwstr>UHellJe</vt:lpwstr>
  </property>
  <property fmtid="{D5CDD505-2E9C-101B-9397-08002B2CF9AE}" pid="7" name="Offisync_ServerID">
    <vt:lpwstr>7e960520-0e88-4f05-9fa0-24079b61e486</vt:lpwstr>
  </property>
</Properties>
</file>