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86" r:id="rId2"/>
    <p:sldId id="287" r:id="rId3"/>
    <p:sldId id="288" r:id="rId4"/>
    <p:sldId id="289" r:id="rId5"/>
    <p:sldId id="290"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B"/>
    <a:srgbClr val="C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84" autoAdjust="0"/>
    <p:restoredTop sz="94343" autoAdjust="0"/>
  </p:normalViewPr>
  <p:slideViewPr>
    <p:cSldViewPr>
      <p:cViewPr varScale="1">
        <p:scale>
          <a:sx n="73" d="100"/>
          <a:sy n="73" d="100"/>
        </p:scale>
        <p:origin x="1536" y="72"/>
      </p:cViewPr>
      <p:guideLst>
        <p:guide orient="horz" pos="2160"/>
        <p:guide pos="2880"/>
      </p:guideLst>
    </p:cSldViewPr>
  </p:slideViewPr>
  <p:outlineViewPr>
    <p:cViewPr>
      <p:scale>
        <a:sx n="50" d="100"/>
        <a:sy n="50" d="100"/>
      </p:scale>
      <p:origin x="0" y="27702"/>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9/16/2021</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9/16/2021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246530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sz="1000" b="1" dirty="0">
                <a:latin typeface="Arial" pitchFamily="34" charset="0"/>
                <a:ea typeface="ＭＳ Ｐゴシック" pitchFamily="34" charset="-128"/>
              </a:rPr>
              <a:t>Know</a:t>
            </a:r>
            <a:r>
              <a:rPr lang="en-US" altLang="en-US" sz="1000" dirty="0">
                <a:latin typeface="Arial" pitchFamily="34" charset="0"/>
                <a:ea typeface="ＭＳ Ｐゴシック" pitchFamily="34" charset="-128"/>
              </a:rPr>
              <a:t> the key terminology associated with intelligence and intelligence testing.</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See the bold, italicized terms below.</a:t>
            </a:r>
            <a:endParaRPr lang="en-US" altLang="en-US" sz="900" dirty="0">
              <a:latin typeface="Arial" pitchFamily="34" charset="0"/>
              <a:ea typeface="ＭＳ Ｐゴシック" pitchFamily="34" charset="-128"/>
            </a:endParaRP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Understand</a:t>
            </a:r>
            <a:r>
              <a:rPr lang="en-US" altLang="en-US" sz="1000" dirty="0">
                <a:latin typeface="Arial" pitchFamily="34" charset="0"/>
                <a:ea typeface="ＭＳ Ｐゴシック" pitchFamily="34" charset="-128"/>
              </a:rPr>
              <a:t> the reasoning behind the eugenics movements and its use of intelligence tests.</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The eugenicists believed that abilities like intelligence were inborn, and thus, by encouraging reproduction between people with higher IQs, and reducing the birthrate of people with lower intelligence, the overall genetic pool of humankind could be improved.</a:t>
            </a: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Apply</a:t>
            </a:r>
            <a:r>
              <a:rPr lang="en-US" altLang="en-US" sz="1000" dirty="0">
                <a:latin typeface="Arial" pitchFamily="34" charset="0"/>
                <a:ea typeface="ＭＳ Ｐゴシック" pitchFamily="34" charset="-128"/>
              </a:rPr>
              <a:t> the concepts of entity theory and incremental theory to help kids succeed in school.</a:t>
            </a:r>
            <a:endParaRPr lang="en-US" altLang="en-US" sz="9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One of the key reasons that people stop trying to succeed, and then eventually drop out of school, is that they internalize a belief that their basic abilities, such as their intelligence, are fixed and not something they can change. By not trying, they guarantee that they will perform poorly, which then reinforces their tendency to not try very hard. By training young people to think of themselves as changeable, to think of the brain like a muscle that can be strengthened through exercise, people can improve their scores on intelligence tests. At the same time, they may become much more resilient to negative circumstances, and much better able to cope when life offers them challenges or setbacks.</a:t>
            </a:r>
            <a:r>
              <a:rPr lang="en-US" altLang="en-US" b="1"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endParaRPr lang="en-US" altLang="en-US" sz="1000" dirty="0">
              <a:latin typeface="Arial" pitchFamily="34" charset="0"/>
              <a:ea typeface="ＭＳ Ｐゴシック" pitchFamily="34" charset="-128"/>
            </a:endParaRPr>
          </a:p>
          <a:p>
            <a:pPr>
              <a:lnSpc>
                <a:spcPct val="90000"/>
              </a:lnSpc>
            </a:pPr>
            <a:r>
              <a:rPr lang="en-US" altLang="en-US" sz="1000" b="1" dirty="0">
                <a:latin typeface="Arial" pitchFamily="34" charset="0"/>
                <a:ea typeface="ＭＳ Ｐゴシック" pitchFamily="34" charset="-128"/>
              </a:rPr>
              <a:t>Analyze</a:t>
            </a:r>
            <a:r>
              <a:rPr lang="en-US" altLang="en-US" sz="1000" dirty="0">
                <a:latin typeface="Arial" pitchFamily="34" charset="0"/>
                <a:ea typeface="ＭＳ Ｐゴシック" pitchFamily="34" charset="-128"/>
              </a:rPr>
              <a:t> why it is difficult to remove all cultural bias from intelligence testing.</a:t>
            </a:r>
            <a:endParaRPr lang="en-US" altLang="en-US" sz="900" dirty="0">
              <a:latin typeface="Arial" pitchFamily="34" charset="0"/>
              <a:ea typeface="ＭＳ Ｐゴシック" pitchFamily="34" charset="-128"/>
            </a:endParaRPr>
          </a:p>
          <a:p>
            <a:pPr lvl="1">
              <a:lnSpc>
                <a:spcPct val="90000"/>
              </a:lnSpc>
            </a:pPr>
            <a:r>
              <a:rPr lang="en-US" altLang="en-US" sz="1000" dirty="0">
                <a:latin typeface="Arial" pitchFamily="34" charset="0"/>
                <a:ea typeface="ＭＳ Ｐゴシック" pitchFamily="34" charset="-128"/>
              </a:rPr>
              <a:t>There are many reasons why the process of intelligence testing contains cultural bias, resulting in inaccuracies when testing people from certain cultural groups: tests may contain content or knowledge that is more relevant to some cultures; the method of testing (e.g., paper and pencil multiple-choice questions) may be more familiar to people from some cultures; the environment of testing may make people from some cultures more comfortable; the presence of negative stereotypes about one’s group may interfere with test-taking abilities; and the internalization of self-defeating beliefs, such as entity theory beliefs, may further interfere with the ability of members of disadvantaged cultures to have the optimism to believe that they can make improve their performance.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4142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sz="1200" dirty="0">
                <a:latin typeface="Arial" pitchFamily="34" charset="0"/>
                <a:ea typeface="ＭＳ Ｐゴシック" pitchFamily="34" charset="-128"/>
              </a:rPr>
              <a:t>1) In the mid-1800s, Sir Francis Galton observed that his family was full of intelligent people.</a:t>
            </a:r>
          </a:p>
          <a:p>
            <a:pPr defTabSz="457200">
              <a:lnSpc>
                <a:spcPct val="9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His immediate family included distinguished and successful businesspersons, and his extended family included Charles Darwin.</a:t>
            </a:r>
          </a:p>
          <a:p>
            <a:pPr defTabSz="457200">
              <a:lnSpc>
                <a:spcPct val="90000"/>
              </a:lnSpc>
            </a:pPr>
            <a:r>
              <a:rPr lang="en-US" altLang="en-US" sz="1200" dirty="0">
                <a:latin typeface="Arial" pitchFamily="34" charset="0"/>
                <a:ea typeface="ＭＳ Ｐゴシック" pitchFamily="34" charset="-128"/>
              </a:rPr>
              <a:t>	ii) He believed his family was genetically gifted.</a:t>
            </a:r>
          </a:p>
          <a:p>
            <a:pPr defTabSz="457200">
              <a:lnSpc>
                <a:spcPct val="90000"/>
              </a:lnSpc>
            </a:pPr>
            <a:r>
              <a:rPr lang="en-US" altLang="en-US" sz="1200" dirty="0">
                <a:latin typeface="Arial" pitchFamily="34" charset="0"/>
                <a:ea typeface="ＭＳ Ｐゴシック" pitchFamily="34" charset="-128"/>
              </a:rPr>
              <a:t>		a) He completely ignored the fact that the children were raised with privilege (e.g., good nutrition, fine schools, plenty of adult attention, etc.).</a:t>
            </a:r>
          </a:p>
          <a:p>
            <a:pPr defTabSz="457200">
              <a:lnSpc>
                <a:spcPct val="90000"/>
              </a:lnSpc>
            </a:pPr>
            <a:r>
              <a:rPr lang="en-US" altLang="en-US" sz="1200" dirty="0">
                <a:latin typeface="Arial" pitchFamily="34" charset="0"/>
                <a:ea typeface="ＭＳ Ｐゴシック" pitchFamily="34" charset="-128"/>
              </a:rPr>
              <a:t>	iii) Galton was the first to try to scientifically measure intelligence through anthropometrics (literally meaning the study of people).</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Anthropometrics (p. 329)</a:t>
            </a:r>
            <a:r>
              <a:rPr lang="en-US" altLang="en-US" sz="1200" i="1" dirty="0">
                <a:latin typeface="Arial" pitchFamily="34" charset="0"/>
                <a:ea typeface="ＭＳ Ｐゴシック" pitchFamily="34" charset="-128"/>
              </a:rPr>
              <a:t> is a historical term referring to the method of measuring physical and mental variation in humans.</a:t>
            </a:r>
            <a:endParaRPr lang="en-US" altLang="en-US" sz="1200" dirty="0">
              <a:latin typeface="Arial" pitchFamily="34" charset="0"/>
              <a:ea typeface="ＭＳ Ｐゴシック" pitchFamily="34" charset="-128"/>
            </a:endParaRP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	iv) He presented a series of perceptual tests to hundreds of people, but the tests did not seem to correlate with eminence as he had predicted.</a:t>
            </a:r>
          </a:p>
          <a:p>
            <a:pPr defTabSz="457200">
              <a:lnSpc>
                <a:spcPct val="90000"/>
              </a:lnSpc>
            </a:pPr>
            <a:r>
              <a:rPr lang="en-US" altLang="en-US" sz="1200" dirty="0">
                <a:latin typeface="Arial" pitchFamily="34" charset="0"/>
                <a:ea typeface="ＭＳ Ｐゴシック" pitchFamily="34" charset="-128"/>
              </a:rPr>
              <a:t> </a:t>
            </a:r>
          </a:p>
          <a:p>
            <a:pPr defTabSz="457200">
              <a:lnSpc>
                <a:spcPct val="90000"/>
              </a:lnSpc>
            </a:pPr>
            <a:r>
              <a:rPr lang="en-US" altLang="en-US" sz="1200" dirty="0">
                <a:latin typeface="Arial" pitchFamily="34" charset="0"/>
                <a:ea typeface="ＭＳ Ｐゴシック" pitchFamily="34" charset="-128"/>
              </a:rPr>
              <a:t>2) Alfred Binet</a:t>
            </a:r>
          </a:p>
          <a:p>
            <a:pPr defTabSz="457200">
              <a:lnSpc>
                <a:spcPct val="9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1904, the French government created the Commission on the Education of Retarded Children.</a:t>
            </a:r>
          </a:p>
          <a:p>
            <a:pPr defTabSz="457200">
              <a:lnSpc>
                <a:spcPct val="80000"/>
              </a:lnSpc>
            </a:pPr>
            <a:r>
              <a:rPr lang="en-US" altLang="en-US" sz="1200" dirty="0">
                <a:latin typeface="Arial" pitchFamily="34" charset="0"/>
                <a:ea typeface="ＭＳ Ｐゴシック" pitchFamily="34" charset="-128"/>
              </a:rPr>
              <a:t>	ii) As part of this commission, Alfred Binet and Theodore Simon developed a method of assessing children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academic achievement at school.</a:t>
            </a:r>
          </a:p>
          <a:p>
            <a:pPr defTabSz="457200">
              <a:lnSpc>
                <a:spcPct val="80000"/>
              </a:lnSpc>
            </a:pPr>
            <a:r>
              <a:rPr lang="en-US" altLang="en-US" sz="1200" dirty="0">
                <a:latin typeface="Arial" pitchFamily="34" charset="0"/>
                <a:ea typeface="ＭＳ Ｐゴシック" pitchFamily="34" charset="-128"/>
              </a:rPr>
              <a:t>	iii) The need for such a test arose out of a law requiring all children to attend school.</a:t>
            </a:r>
          </a:p>
          <a:p>
            <a:pPr defTabSz="457200">
              <a:lnSpc>
                <a:spcPct val="80000"/>
              </a:lnSpc>
            </a:pPr>
            <a:r>
              <a:rPr lang="en-US" altLang="en-US" sz="1200" dirty="0">
                <a:latin typeface="Arial" pitchFamily="34" charset="0"/>
                <a:ea typeface="ＭＳ Ｐゴシック" pitchFamily="34" charset="-128"/>
              </a:rPr>
              <a:t>		a) Some were very unprepared.</a:t>
            </a:r>
          </a:p>
          <a:p>
            <a:pPr defTabSz="457200">
              <a:lnSpc>
                <a:spcPct val="80000"/>
              </a:lnSpc>
            </a:pPr>
            <a:r>
              <a:rPr lang="en-US" altLang="en-US" sz="1200" dirty="0">
                <a:latin typeface="Arial" pitchFamily="34" charset="0"/>
                <a:ea typeface="ＭＳ Ｐゴシック" pitchFamily="34" charset="-128"/>
              </a:rPr>
              <a:t>	iv) Binet and Simon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work resulted in an achievement test, which examined how well a child performed at various cognitive tasks relative to other children of his/her age.</a:t>
            </a:r>
          </a:p>
          <a:p>
            <a:pPr defTabSz="457200">
              <a:lnSpc>
                <a:spcPct val="80000"/>
              </a:lnSpc>
            </a:pPr>
            <a:r>
              <a:rPr lang="en-US" altLang="en-US" sz="1200" dirty="0">
                <a:latin typeface="Arial" pitchFamily="34" charset="0"/>
                <a:ea typeface="ＭＳ Ｐゴシック" pitchFamily="34" charset="-128"/>
              </a:rPr>
              <a:t>		a) Binet preferred to say the test measured mental age vs. intelligence.</a:t>
            </a:r>
          </a:p>
          <a:p>
            <a:pPr defTabSz="457200">
              <a:lnSpc>
                <a:spcPct val="90000"/>
              </a:lnSpc>
            </a:pPr>
            <a:endParaRPr lang="en-US" altLang="en-US" sz="1200" dirty="0">
              <a:latin typeface="Arial" pitchFamily="34" charset="0"/>
              <a:ea typeface="ＭＳ Ｐゴシック" pitchFamily="34" charset="-128"/>
            </a:endParaRPr>
          </a:p>
          <a:p>
            <a:pPr defTabSz="457200">
              <a:lnSpc>
                <a:spcPct val="90000"/>
              </a:lnSpc>
            </a:pPr>
            <a:r>
              <a:rPr lang="en-US" altLang="en-US" b="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Intelligence (p. 330):</a:t>
            </a:r>
            <a:r>
              <a:rPr lang="en-US" altLang="en-US" i="1" dirty="0">
                <a:latin typeface="Arial" pitchFamily="34" charset="0"/>
                <a:ea typeface="ＭＳ Ｐゴシック" pitchFamily="34" charset="-128"/>
              </a:rPr>
              <a:t> the ability to think, understand, reason, and adapt to or overcome obstacles</a:t>
            </a:r>
            <a:r>
              <a:rPr lang="en-US" altLang="en-US" dirty="0">
                <a:latin typeface="Arial" pitchFamily="34" charset="0"/>
                <a:ea typeface="ＭＳ Ｐゴシック" pitchFamily="34" charset="-128"/>
              </a:rPr>
              <a:t> </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Mental age (p. 330)</a:t>
            </a:r>
            <a:r>
              <a:rPr lang="en-US" altLang="en-US" i="1" dirty="0">
                <a:latin typeface="Arial" pitchFamily="34" charset="0"/>
                <a:ea typeface="ＭＳ Ｐゴシック" pitchFamily="34" charset="-128"/>
              </a:rPr>
              <a:t>: the average intellectual ability score for children of a specific age</a:t>
            </a:r>
            <a:r>
              <a:rPr lang="en-US" altLang="en-US"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v) Under this system, a 7-year-old with a mental age of 7 was average.</a:t>
            </a:r>
          </a:p>
          <a:p>
            <a:pPr defTabSz="457200">
              <a:lnSpc>
                <a:spcPct val="80000"/>
              </a:lnSpc>
            </a:pPr>
            <a:r>
              <a:rPr lang="en-US" altLang="en-US" sz="1200" dirty="0">
                <a:latin typeface="Arial" pitchFamily="34" charset="0"/>
                <a:ea typeface="ＭＳ Ｐゴシック" pitchFamily="34" charset="-128"/>
              </a:rPr>
              <a:t>		a) A 10-year-old with a mental age of 8 scored as well as a typical 8-year-old.</a:t>
            </a:r>
          </a:p>
          <a:p>
            <a:pPr defTabSz="457200">
              <a:lnSpc>
                <a:spcPct val="80000"/>
              </a:lnSpc>
            </a:pPr>
            <a:r>
              <a:rPr lang="en-US" altLang="en-US" sz="1200" dirty="0">
                <a:latin typeface="Arial" pitchFamily="34" charset="0"/>
                <a:ea typeface="ＭＳ Ｐゴシック" pitchFamily="34" charset="-128"/>
              </a:rPr>
              <a:t>	vi) This information was used to determine which children needed extra help to bring their mental age up to their chronological age.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3) Lewis </a:t>
            </a:r>
            <a:r>
              <a:rPr lang="en-US" altLang="en-US" sz="1200" dirty="0" err="1">
                <a:latin typeface="Arial" pitchFamily="34" charset="0"/>
                <a:ea typeface="ＭＳ Ｐゴシック" pitchFamily="34" charset="-128"/>
              </a:rPr>
              <a:t>Terman</a:t>
            </a:r>
            <a:r>
              <a:rPr lang="en-US" altLang="en-US" sz="1200" dirty="0">
                <a:latin typeface="Arial" pitchFamily="34" charset="0"/>
                <a:ea typeface="ＭＳ Ｐゴシック" pitchFamily="34" charset="-128"/>
              </a:rPr>
              <a:t> at Stanford University modified the Binet-Simon test to assess high-achieving adults.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new test was published in 1916 and called the Stanford-Binet Intelligence Scale.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i="1"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Stanford-Binet test (p. 330)</a:t>
            </a:r>
            <a:r>
              <a:rPr lang="en-US" altLang="en-US" sz="1200" i="1" dirty="0">
                <a:latin typeface="Arial" pitchFamily="34" charset="0"/>
                <a:ea typeface="ＭＳ Ｐゴシック" pitchFamily="34" charset="-128"/>
              </a:rPr>
              <a:t> a test intended to measure innate intelligence.</a:t>
            </a:r>
          </a:p>
          <a:p>
            <a:pPr defTabSz="457200">
              <a:lnSpc>
                <a:spcPct val="80000"/>
              </a:lnSpc>
            </a:pPr>
            <a:endParaRPr lang="en-US" altLang="en-US" sz="1200" i="1"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4) William Stern developed the intelligence quotient (IQ).</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Intelligence quotient (IQ) (p. 330)</a:t>
            </a:r>
            <a:r>
              <a:rPr lang="en-US" altLang="en-US" sz="1200" i="1" dirty="0">
                <a:latin typeface="Arial" pitchFamily="34" charset="0"/>
                <a:ea typeface="ＭＳ Ｐゴシック" pitchFamily="34" charset="-128"/>
              </a:rPr>
              <a:t> is a measure in which the mental age of an individual is divided by the person</a:t>
            </a:r>
            <a:r>
              <a:rPr lang="ja-JP" altLang="en-US" sz="1200" i="1" dirty="0">
                <a:latin typeface="Arial" pitchFamily="34" charset="0"/>
                <a:ea typeface="ＭＳ Ｐゴシック" pitchFamily="34" charset="-128"/>
              </a:rPr>
              <a:t>’</a:t>
            </a:r>
            <a:r>
              <a:rPr lang="en-US" altLang="ja-JP" sz="1200" i="1" dirty="0">
                <a:latin typeface="Arial" pitchFamily="34" charset="0"/>
                <a:ea typeface="ＭＳ Ｐゴシック" pitchFamily="34" charset="-128"/>
              </a:rPr>
              <a:t>s chronological age and then multiplied by 100.</a:t>
            </a:r>
            <a:endParaRPr lang="en-US" altLang="ja-JP"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a 10-year-old with a mental age of 7 would have an IQ of 7/10*100 = 70.</a:t>
            </a:r>
          </a:p>
          <a:p>
            <a:pPr defTabSz="457200">
              <a:lnSpc>
                <a:spcPct val="80000"/>
              </a:lnSpc>
            </a:pPr>
            <a:r>
              <a:rPr lang="en-US" altLang="en-US" sz="1200" dirty="0">
                <a:latin typeface="Arial" pitchFamily="34" charset="0"/>
                <a:ea typeface="ＭＳ Ｐゴシック" pitchFamily="34" charset="-128"/>
              </a:rPr>
              <a:t>	ii) The IQ score replaced the idea of a mental age (something that reflects progress in school) with a number purporting to measure a person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ability.</a:t>
            </a:r>
          </a:p>
          <a:p>
            <a:pPr defTabSz="457200">
              <a:lnSpc>
                <a:spcPct val="80000"/>
              </a:lnSpc>
            </a:pPr>
            <a:r>
              <a:rPr lang="en-US" altLang="en-US" sz="1200" dirty="0">
                <a:latin typeface="Arial" pitchFamily="34" charset="0"/>
                <a:ea typeface="ＭＳ Ｐゴシック" pitchFamily="34" charset="-128"/>
              </a:rPr>
              <a:t>		a) Mental age was something that could be worked on to improve, whereas IQ seems permanent.</a:t>
            </a:r>
            <a:endParaRPr lang="en-US" dirty="0"/>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70360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Neither Binet’s mental age or Stern’s IQ generalizes very well to adult populations because scores remain relatively consistent after about age 16. For that reason, psychologists began to use a different measure, deviation IQ, for calculating the IQ of adults.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Deviation IQ (p. 331)</a:t>
            </a:r>
            <a:r>
              <a:rPr lang="en-US" altLang="en-US" sz="1200" i="1" dirty="0">
                <a:latin typeface="Arial" pitchFamily="34" charset="0"/>
                <a:ea typeface="ＭＳ Ｐゴシック" pitchFamily="34" charset="-128"/>
              </a:rPr>
              <a:t> is calculated by comparing the person’s test score with the average score for people of the same age.</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2) In order to calculate deviation IQs, a norm, or average, must be established for a population.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Psychologists do this by administering tests to huge numbers of people and use these scores to estimate the average for people of different ages. The averages are then used as baselines for comparison.</a:t>
            </a:r>
          </a:p>
          <a:p>
            <a:pPr defTabSz="457200">
              <a:lnSpc>
                <a:spcPct val="80000"/>
              </a:lnSpc>
            </a:pPr>
            <a:r>
              <a:rPr lang="en-US" altLang="en-US" sz="1200" dirty="0">
                <a:latin typeface="Arial" pitchFamily="34" charset="0"/>
                <a:ea typeface="ＭＳ Ｐゴシック" pitchFamily="34" charset="-128"/>
              </a:rPr>
              <a:t>		a) ”Average” is designed to be 100, with a standard deviation of 15 (Figure 9.1).</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IN" altLang="en-US" sz="1200" dirty="0">
                <a:latin typeface="Arial" pitchFamily="34" charset="0"/>
                <a:ea typeface="ＭＳ Ｐゴシック" pitchFamily="34" charset="-128"/>
              </a:rPr>
              <a:t>Long Description:</a:t>
            </a:r>
          </a:p>
          <a:p>
            <a:pPr defTabSz="457200">
              <a:lnSpc>
                <a:spcPct val="80000"/>
              </a:lnSpc>
            </a:pPr>
            <a:r>
              <a:rPr lang="en-IN" altLang="en-US" sz="1200" dirty="0">
                <a:latin typeface="Arial" pitchFamily="34" charset="0"/>
                <a:ea typeface="ＭＳ Ｐゴシック" pitchFamily="34" charset="-128"/>
              </a:rPr>
              <a:t>The horizontal axis shows “Wechsler IQ scores” from 55 to 145, in increments of 15. The vertical axis shows “Number of scores” The graph is a bell curve with the peak at a Wechsler IQ score of 100.  The curve shows that about 68 percent of people have IQ scores between 85 and 115 and 14 percent of people each fall in the IQ score ranges of 70 to 85 and 155 to 130. That makes a total of around 95 percent falling in the range of 70 to 130 IQ scores. About 2 percent each fall in the ranges of 55 to 70 and 130 to 145 IQ scores. 0.1 percent each has IQ scores of below 55 of above 145.</a:t>
            </a: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9452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Wechsler Adult Intelligence Scale (WAIS) (p. 331)</a:t>
            </a:r>
            <a:r>
              <a:rPr lang="en-US" altLang="en-US" i="1" dirty="0">
                <a:latin typeface="Arial" pitchFamily="34" charset="0"/>
                <a:ea typeface="ＭＳ Ｐゴシック" pitchFamily="34" charset="-128"/>
              </a:rPr>
              <a:t> is the most commonly used intelligence test used on adolescents and adults.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David Wechsler first developed this scale in 1955 and it is now in its fourth edition.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Point of interest: Wechsler was classified as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feeble minded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at nine-years-old when his family 	immigrated to the U.S. from Romania.</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WAIS provides an overall IQ score (</a:t>
            </a:r>
            <a:r>
              <a:rPr lang="en-US" altLang="en-US" i="1" dirty="0">
                <a:latin typeface="Arial" pitchFamily="34" charset="0"/>
                <a:ea typeface="ＭＳ Ｐゴシック" pitchFamily="34" charset="-128"/>
              </a:rPr>
              <a:t>Full Scale IQ</a:t>
            </a:r>
            <a:r>
              <a:rPr lang="en-US" altLang="en-US" dirty="0">
                <a:latin typeface="Arial" pitchFamily="34" charset="0"/>
                <a:ea typeface="ＭＳ Ｐゴシック" pitchFamily="34" charset="-128"/>
              </a:rPr>
              <a:t>) as well as two subscale scores: </a:t>
            </a:r>
            <a:r>
              <a:rPr lang="en-US" altLang="en-US" i="1" dirty="0">
                <a:latin typeface="Arial" pitchFamily="34" charset="0"/>
                <a:ea typeface="ＭＳ Ｐゴシック" pitchFamily="34" charset="-128"/>
              </a:rPr>
              <a:t>General Ability Index</a:t>
            </a:r>
            <a:r>
              <a:rPr lang="en-US" altLang="en-US" dirty="0">
                <a:latin typeface="Arial" pitchFamily="34" charset="0"/>
                <a:ea typeface="ＭＳ Ｐゴシック" pitchFamily="34" charset="-128"/>
              </a:rPr>
              <a:t> (GAI) and a </a:t>
            </a:r>
            <a:r>
              <a:rPr lang="en-US" altLang="en-US" i="1" dirty="0">
                <a:latin typeface="Arial" pitchFamily="34" charset="0"/>
                <a:ea typeface="ＭＳ Ｐゴシック" pitchFamily="34" charset="-128"/>
              </a:rPr>
              <a:t>Cognitive Proficiency Index</a:t>
            </a:r>
            <a:r>
              <a:rPr lang="en-US" altLang="en-US" dirty="0">
                <a:latin typeface="Arial" pitchFamily="34" charset="0"/>
                <a:ea typeface="ＭＳ Ｐゴシック" pitchFamily="34" charset="-128"/>
              </a:rPr>
              <a:t> (CPI) (Figures 9.2 &amp; Figure 9.3).</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GAI is computed from scores on the Verbal Comprehension and Perceptual Reasoning indices.</a:t>
            </a:r>
          </a:p>
          <a:p>
            <a:pPr defTabSz="457200"/>
            <a:r>
              <a:rPr lang="en-US" altLang="en-US" dirty="0">
                <a:latin typeface="Arial" pitchFamily="34" charset="0"/>
                <a:ea typeface="ＭＳ Ｐゴシック" pitchFamily="34" charset="-128"/>
              </a:rPr>
              <a:t>		a) These measures tap into a person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intellectual abilities without placing so much emphasis on how fast s/he can solve the problems and make decisions.</a:t>
            </a:r>
          </a:p>
          <a:p>
            <a:pPr defTabSz="457200"/>
            <a:r>
              <a:rPr lang="en-US" altLang="en-US" dirty="0">
                <a:latin typeface="Arial" pitchFamily="34" charset="0"/>
                <a:ea typeface="ＭＳ Ｐゴシック" pitchFamily="34" charset="-128"/>
              </a:rPr>
              <a:t>	ii) The CPI is based on Working Memory and Processing Speed.</a:t>
            </a:r>
          </a:p>
          <a:p>
            <a:pPr defTabSz="457200"/>
            <a:r>
              <a:rPr lang="en-US" altLang="en-US" dirty="0">
                <a:latin typeface="Arial" pitchFamily="34" charset="0"/>
                <a:ea typeface="ＭＳ Ｐゴシック" pitchFamily="34" charset="-128"/>
              </a:rPr>
              <a:t>		a) More cognitive resources devoted to reasoning and problem solving reflect a higher IQ.</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“Full scale IQ test” at the top branches out into two – “General ability index” and “Cognitive proficiency index.”</a:t>
            </a:r>
          </a:p>
          <a:p>
            <a:pPr defTabSz="457200"/>
            <a:r>
              <a:rPr lang="en-IN" dirty="0"/>
              <a:t>“General ability index” in turn, branches into two indices – “Verbal comprehension index” and “Perceptual reasoning index.” Similarly, “Cognitive proficiency index” branches into two – “Working memory index” and “Perceptual speed index.”</a:t>
            </a:r>
          </a:p>
          <a:p>
            <a:pPr defTabSz="457200"/>
            <a:r>
              <a:rPr lang="en-IN" dirty="0"/>
              <a:t>“Verbal comprehension index” includes “Similarities, Vocabulary, and Information.”</a:t>
            </a:r>
          </a:p>
          <a:p>
            <a:pPr defTabSz="457200"/>
            <a:r>
              <a:rPr lang="en-IN" dirty="0"/>
              <a:t>“Perceptual reasoning index” includes “Block design, Matrix reasoning, and Visual puzzles.”</a:t>
            </a:r>
          </a:p>
          <a:p>
            <a:pPr defTabSz="457200"/>
            <a:r>
              <a:rPr lang="en-IN" dirty="0"/>
              <a:t>“Working memory index” includes “Digit span” and “Arithmetic.”</a:t>
            </a:r>
          </a:p>
          <a:p>
            <a:pPr defTabSz="457200"/>
            <a:r>
              <a:rPr lang="en-IN" dirty="0"/>
              <a:t>“Perceptual speed index” includes “Symbol search” and “Coding.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78780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Wechsler Adult Intelligence Scale (WAIS) (p. 331)</a:t>
            </a:r>
            <a:r>
              <a:rPr lang="en-US" altLang="en-US" i="1" dirty="0">
                <a:latin typeface="Arial" pitchFamily="34" charset="0"/>
                <a:ea typeface="ＭＳ Ｐゴシック" pitchFamily="34" charset="-128"/>
              </a:rPr>
              <a:t> is the most commonly used intelligence test used on adolescents and adults.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David Wechsler first developed this scale in 1955 and it is now in its fourth edition.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Point of interest: Wechsler was classified as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feeble minded</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at nine-years-old when his family immigrated to the U.S. from Romania.</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The WAIS provides an overall IQ score (</a:t>
            </a:r>
            <a:r>
              <a:rPr lang="en-US" altLang="en-US" i="1" dirty="0">
                <a:latin typeface="Arial" pitchFamily="34" charset="0"/>
                <a:ea typeface="ＭＳ Ｐゴシック" pitchFamily="34" charset="-128"/>
              </a:rPr>
              <a:t>Full Scale IQ</a:t>
            </a:r>
            <a:r>
              <a:rPr lang="en-US" altLang="en-US" dirty="0">
                <a:latin typeface="Arial" pitchFamily="34" charset="0"/>
                <a:ea typeface="ＭＳ Ｐゴシック" pitchFamily="34" charset="-128"/>
              </a:rPr>
              <a:t>) as well as two subscale scores: </a:t>
            </a:r>
            <a:r>
              <a:rPr lang="en-US" altLang="en-US" i="1" dirty="0">
                <a:latin typeface="Arial" pitchFamily="34" charset="0"/>
                <a:ea typeface="ＭＳ Ｐゴシック" pitchFamily="34" charset="-128"/>
              </a:rPr>
              <a:t>General Ability Index</a:t>
            </a:r>
            <a:r>
              <a:rPr lang="en-US" altLang="en-US" dirty="0">
                <a:latin typeface="Arial" pitchFamily="34" charset="0"/>
                <a:ea typeface="ＭＳ Ｐゴシック" pitchFamily="34" charset="-128"/>
              </a:rPr>
              <a:t> (GAI) and a </a:t>
            </a:r>
            <a:r>
              <a:rPr lang="en-US" altLang="en-US" i="1" dirty="0">
                <a:latin typeface="Arial" pitchFamily="34" charset="0"/>
                <a:ea typeface="ＭＳ Ｐゴシック" pitchFamily="34" charset="-128"/>
              </a:rPr>
              <a:t>Cognitive Proficiency Index</a:t>
            </a:r>
            <a:r>
              <a:rPr lang="en-US" altLang="en-US" dirty="0">
                <a:latin typeface="Arial" pitchFamily="34" charset="0"/>
                <a:ea typeface="ＭＳ Ｐゴシック" pitchFamily="34" charset="-128"/>
              </a:rPr>
              <a:t> (CPI) (Figures 9.2 &amp; Figure 9.3).</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GAI is computed from scores on the Verbal Comprehension and Perceptual Reasoning indices.</a:t>
            </a:r>
          </a:p>
          <a:p>
            <a:pPr defTabSz="457200"/>
            <a:r>
              <a:rPr lang="en-US" altLang="en-US" dirty="0">
                <a:latin typeface="Arial" pitchFamily="34" charset="0"/>
                <a:ea typeface="ＭＳ Ｐゴシック" pitchFamily="34" charset="-128"/>
              </a:rPr>
              <a:t>		a) These measures tap into a person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intellectual abilities without placing so much emphasis on how fast s/he can solve the problems and make decisions.</a:t>
            </a:r>
          </a:p>
          <a:p>
            <a:pPr defTabSz="457200"/>
            <a:r>
              <a:rPr lang="en-US" altLang="en-US" dirty="0">
                <a:latin typeface="Arial" pitchFamily="34" charset="0"/>
                <a:ea typeface="ＭＳ Ｐゴシック" pitchFamily="34" charset="-128"/>
              </a:rPr>
              <a:t>	ii) The CPI is based on Working Memory and Processing Speed.</a:t>
            </a:r>
          </a:p>
          <a:p>
            <a:pPr defTabSz="457200"/>
            <a:r>
              <a:rPr lang="en-US" altLang="en-US" dirty="0">
                <a:latin typeface="Arial" pitchFamily="34" charset="0"/>
                <a:ea typeface="ＭＳ Ｐゴシック" pitchFamily="34" charset="-128"/>
              </a:rPr>
              <a:t>		a) More cognitive resources devoted to reasoning and problem solving reflect a higher IQ.</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figure shows the following examples to test different indices.</a:t>
            </a:r>
          </a:p>
          <a:p>
            <a:pPr defTabSz="457200"/>
            <a:endParaRPr lang="en-IN" dirty="0"/>
          </a:p>
          <a:p>
            <a:pPr defTabSz="457200"/>
            <a:r>
              <a:rPr lang="en-IN" b="1" dirty="0"/>
              <a:t>Processing speed index </a:t>
            </a:r>
          </a:p>
          <a:p>
            <a:pPr defTabSz="457200"/>
            <a:r>
              <a:rPr lang="en-IN" dirty="0"/>
              <a:t>Symbol search: View groupings of symbols for specific numbers of each symbol, and fill in a blank with a missing symbol.</a:t>
            </a:r>
          </a:p>
          <a:p>
            <a:pPr defTabSz="457200"/>
            <a:r>
              <a:rPr lang="en-IN" dirty="0"/>
              <a:t>Coding: Match different symbols with specific numbers, and fill in a blank with a correct symbol given a certain number.</a:t>
            </a:r>
          </a:p>
          <a:p>
            <a:pPr defTabSz="457200"/>
            <a:endParaRPr lang="en-IN" dirty="0"/>
          </a:p>
          <a:p>
            <a:pPr defTabSz="457200"/>
            <a:r>
              <a:rPr lang="en-IN" b="1" dirty="0"/>
              <a:t>Working memory index</a:t>
            </a:r>
          </a:p>
          <a:p>
            <a:pPr defTabSz="457200"/>
            <a:r>
              <a:rPr lang="en-IN" dirty="0"/>
              <a:t>Arithmetic knowledge: Jack has $16 and owes $8 to Hank and $4 to Frank. What percentage of the original $16 will Jack still have after he pays Hank and Frank?</a:t>
            </a:r>
          </a:p>
          <a:p>
            <a:pPr defTabSz="457200"/>
            <a:r>
              <a:rPr lang="en-IN" dirty="0"/>
              <a:t>Digit span: Recall the order of number strings in both forward and reverse directions.</a:t>
            </a:r>
          </a:p>
          <a:p>
            <a:pPr defTabSz="457200"/>
            <a:endParaRPr lang="en-IN" dirty="0"/>
          </a:p>
          <a:p>
            <a:pPr defTabSz="457200"/>
            <a:r>
              <a:rPr lang="en-IN" b="1" dirty="0"/>
              <a:t>Perceptual Reasoning Index</a:t>
            </a:r>
          </a:p>
          <a:p>
            <a:pPr defTabSz="457200"/>
            <a:r>
              <a:rPr lang="en-IN" dirty="0"/>
              <a:t>Matrix reasoning: A pattern of dots is presented in two rows of 3 square grids each. The third row has 2 grids with dots, while the third grid is blank. The participant has to “View the pattern in the top two rows and fill in the blank of the third row.”</a:t>
            </a:r>
          </a:p>
          <a:p>
            <a:pPr defTabSz="457200"/>
            <a:r>
              <a:rPr lang="en-IN" dirty="0"/>
              <a:t>Block design: Participants are shown a completed colour-coded puzzle. Individual colour-coded pieces that comprise the puzzle are presented in two rows, each containing 3 pieces. The participant has to answer the question “Which three pieces are needed to make this puzzle?”</a:t>
            </a:r>
          </a:p>
          <a:p>
            <a:pPr defTabSz="457200"/>
            <a:endParaRPr lang="en-IN" dirty="0"/>
          </a:p>
          <a:p>
            <a:pPr defTabSz="457200"/>
            <a:r>
              <a:rPr lang="en-IN" b="1" dirty="0"/>
              <a:t>Verbal Comprehension Index</a:t>
            </a:r>
            <a:endParaRPr lang="en-IN" dirty="0"/>
          </a:p>
          <a:p>
            <a:pPr defTabSz="457200"/>
            <a:r>
              <a:rPr lang="en-IN" dirty="0"/>
              <a:t>Vocabulary: What does profligate mean?</a:t>
            </a:r>
          </a:p>
          <a:p>
            <a:pPr defTabSz="457200"/>
            <a:r>
              <a:rPr lang="en-IN" dirty="0"/>
              <a:t>Similarities: In what way are a bicycle and a car alike?</a:t>
            </a:r>
          </a:p>
          <a:p>
            <a:pPr defTabSz="457200"/>
            <a:r>
              <a:rPr lang="en-IN" dirty="0"/>
              <a:t>Information: On which continent is Japan located?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818003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Many intelligence tests required knowledge of the test developer</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culture and language.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put those from other cultures at an unfair disadvantage.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In the 1930s, John Raven developed the Raven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Progressive Matrices as a more fair,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culture-free</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test.</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Raven</a:t>
            </a:r>
            <a:r>
              <a:rPr lang="ja-JP" altLang="en-US" b="1" i="1" dirty="0">
                <a:latin typeface="Arial" pitchFamily="34" charset="0"/>
                <a:ea typeface="ＭＳ Ｐゴシック" pitchFamily="34" charset="-128"/>
              </a:rPr>
              <a:t>’</a:t>
            </a:r>
            <a:r>
              <a:rPr lang="en-US" altLang="ja-JP" b="1" i="1" dirty="0">
                <a:latin typeface="Arial" pitchFamily="34" charset="0"/>
                <a:ea typeface="ＭＳ Ｐゴシック" pitchFamily="34" charset="-128"/>
              </a:rPr>
              <a:t>s Progressive Matrices (p. 333)</a:t>
            </a:r>
            <a:r>
              <a:rPr lang="en-US" altLang="ja-JP" i="1" dirty="0">
                <a:latin typeface="Arial" pitchFamily="34" charset="0"/>
                <a:ea typeface="ＭＳ Ｐゴシック" pitchFamily="34" charset="-128"/>
              </a:rPr>
              <a:t> is an intelligence test that is based on pictures, not words, thus making it relatively unaffected by language or cultural background.</a:t>
            </a:r>
            <a:endParaRPr lang="en-US" altLang="ja-JP"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main tasks of this test measure the extent to which test takers can see patterns in the shapes and colors within a matrix and then determine which shape or color would complete the pattern (Figure 9.4).</a:t>
            </a:r>
          </a:p>
          <a:p>
            <a:pPr defTabSz="457200"/>
            <a:r>
              <a:rPr lang="en-US" altLang="en-US" dirty="0">
                <a:latin typeface="Arial" pitchFamily="34" charset="0"/>
                <a:ea typeface="ＭＳ Ｐゴシック" pitchFamily="34" charset="-128"/>
              </a:rPr>
              <a:t>	ii) With this test, intelligence was measured by identifying and extracting important information (</a:t>
            </a:r>
            <a:r>
              <a:rPr lang="en-US" altLang="en-US" i="1" dirty="0">
                <a:latin typeface="Arial" pitchFamily="34" charset="0"/>
                <a:ea typeface="ＭＳ Ｐゴシック" pitchFamily="34" charset="-128"/>
              </a:rPr>
              <a:t>deductive reasoning</a:t>
            </a:r>
            <a:r>
              <a:rPr lang="en-US" altLang="en-US" dirty="0">
                <a:latin typeface="Arial" pitchFamily="34" charset="0"/>
                <a:ea typeface="ＭＳ Ｐゴシック" pitchFamily="34" charset="-128"/>
              </a:rPr>
              <a:t>) and then applying it to new situations (</a:t>
            </a:r>
            <a:r>
              <a:rPr lang="en-US" altLang="en-US" i="1" dirty="0">
                <a:latin typeface="Arial" pitchFamily="34" charset="0"/>
                <a:ea typeface="ＭＳ Ｐゴシック" pitchFamily="34" charset="-128"/>
              </a:rPr>
              <a:t>reproductive reasoning</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iii) Scores on this test correlate with the performance elements of the WAIS.</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figure shows a matrix (3 rows and 3 columns) that consist of different shapes (such as a diagonal line across a circle, a diagonal line across a triangle, a diagonal line across a square, the same figures with two or three diagonal lines, etcetera) with one in the last row left blank. The individuals are given 8 options to choose which pattern should go in the blank space.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72024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000" b="1" u="sng" dirty="0">
                <a:latin typeface="Arial" pitchFamily="34" charset="0"/>
                <a:ea typeface="ＭＳ Ｐゴシック" pitchFamily="34" charset="-128"/>
              </a:rPr>
              <a:t>Historical Context</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The end of the 19th and beginning of the 20th centuries was a remarkable time in human history. A few centuries of European colonialism had spread Western influence through much of the world. The industrial revolution, which was concentrated in the West, compounded this, making Western nations more powerful militarily, technologically, and economically. And in the sciences, Darwin’s paradigm-shattering work on the origin of species firmly established the idea of evolution by natural selection.</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The “</a:t>
            </a:r>
            <a:r>
              <a:rPr lang="en-US" altLang="en-US" sz="1000" i="1" dirty="0">
                <a:latin typeface="Arial" pitchFamily="34" charset="0"/>
                <a:ea typeface="ＭＳ Ｐゴシック" pitchFamily="34" charset="-128"/>
              </a:rPr>
              <a:t>social Darwinism</a:t>
            </a:r>
            <a:r>
              <a:rPr lang="en-US" altLang="en-US" sz="1000" dirty="0">
                <a:latin typeface="Arial" pitchFamily="34" charset="0"/>
                <a:ea typeface="ＭＳ Ｐゴシック" pitchFamily="34" charset="-128"/>
              </a:rPr>
              <a:t>” that emerged gave rise to one of the more ugly social movements of recent times―</a:t>
            </a:r>
            <a:r>
              <a:rPr lang="en-US" altLang="en-US" sz="1000" b="0" i="1" dirty="0">
                <a:latin typeface="Arial" pitchFamily="34" charset="0"/>
                <a:ea typeface="ＭＳ Ｐゴシック" pitchFamily="34" charset="-128"/>
              </a:rPr>
              <a:t>eugenics</a:t>
            </a:r>
            <a:r>
              <a:rPr lang="en-US" altLang="en-US" sz="1000" dirty="0">
                <a:latin typeface="Arial" pitchFamily="34" charset="0"/>
                <a:ea typeface="ＭＳ Ｐゴシック" pitchFamily="34" charset="-128"/>
              </a:rPr>
              <a:t>, which means “good genes”. The history of eugenics is intimately intertwined with the history of intelligence testing. In fact, Francis Galton himself, a cousin of Charles Darwin, made an extensive study of the heritability of intelligence, and it was he who coined the term “eugenics.”</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58983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000" b="1" u="sng" dirty="0">
                <a:latin typeface="Arial" pitchFamily="34" charset="0"/>
                <a:ea typeface="ＭＳ Ｐゴシック" pitchFamily="34" charset="-128"/>
              </a:rPr>
              <a:t>Racial Differences in IQ Scores</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The root of this issue about “race and IQ” is that there is a clear and reliable hierarchy of IQ scores across different ethnic groups. This was first discovered in the early 1900s, and by the 1920s, the United States passed legislation making it standard to administer intelligence tests to new immigrants arriving at Ellis Island for entry into the country. The result was that overwhelming numbers of immigrants were officially classified as “morons” and “feebleminded.” Some psychologists suspected that these tests were unfair, and that the low scores of these minority groups might be due to language barriers and a lack of knowledge of American culture. </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Nevertheless, as intelligence tests were developed that were increasingly culturally sensitive―such as Raven’s Progressive Matrices―these differences persisted. Specifically, Asian people tended to score the highest, followed by Whites, followed by Latinos and Blacks; this has been found in samples in several parts of the world, including Canada.</a:t>
            </a:r>
          </a:p>
          <a:p>
            <a:endParaRPr lang="en-US" altLang="en-US" sz="1000" dirty="0">
              <a:latin typeface="Arial" pitchFamily="34" charset="0"/>
              <a:ea typeface="ＭＳ Ｐゴシック" pitchFamily="34" charset="-128"/>
            </a:endParaRPr>
          </a:p>
          <a:p>
            <a:r>
              <a:rPr lang="en-US" altLang="en-US" sz="1000" b="1" u="sng" dirty="0">
                <a:latin typeface="Arial" pitchFamily="34" charset="0"/>
                <a:ea typeface="ＭＳ Ｐゴシック" pitchFamily="34" charset="-128"/>
              </a:rPr>
              <a:t>Problems with the Racial Superiority Interpretation</a:t>
            </a:r>
          </a:p>
          <a:p>
            <a:endParaRPr lang="en-US" altLang="en-US" sz="1000" b="1"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1) In many ways, the simplest critique of the racial superiority interpretation of these test score differences is that the </a:t>
            </a:r>
            <a:r>
              <a:rPr lang="en-US" altLang="en-US" sz="1000" b="1" i="1" dirty="0">
                <a:latin typeface="Arial" pitchFamily="34" charset="0"/>
                <a:ea typeface="ＭＳ Ｐゴシック" pitchFamily="34" charset="-128"/>
              </a:rPr>
              <a:t>tests themselves are culturally biased</a:t>
            </a:r>
            <a:r>
              <a:rPr lang="en-US" altLang="en-US" sz="1000" dirty="0">
                <a:latin typeface="Arial" pitchFamily="34" charset="0"/>
                <a:ea typeface="ＭＳ Ｐゴシック" pitchFamily="34" charset="-128"/>
              </a:rPr>
              <a:t>. This critique was lodged against intelligence tests from the time of </a:t>
            </a:r>
            <a:r>
              <a:rPr lang="en-US" altLang="en-US" sz="1000" dirty="0" err="1">
                <a:latin typeface="Arial" pitchFamily="34" charset="0"/>
                <a:ea typeface="ＭＳ Ｐゴシック" pitchFamily="34" charset="-128"/>
              </a:rPr>
              <a:t>Terman</a:t>
            </a:r>
            <a:r>
              <a:rPr lang="en-US" altLang="en-US" sz="1000" dirty="0">
                <a:latin typeface="Arial" pitchFamily="34" charset="0"/>
                <a:ea typeface="ＭＳ Ｐゴシック" pitchFamily="34" charset="-128"/>
              </a:rPr>
              <a:t> and, as we discussed earlier, a considerable amount of research focused on creating tests that were not biased due to language and culture. But in spite of all this work, the test score differences between ethnic groups remained. </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2) A more subtle critique was that it wasn’t necessarily the tests that were biased, but </a:t>
            </a:r>
            <a:r>
              <a:rPr lang="en-US" altLang="en-US" sz="1000" i="1" dirty="0">
                <a:latin typeface="Arial" pitchFamily="34" charset="0"/>
                <a:ea typeface="ＭＳ Ｐゴシック" pitchFamily="34" charset="-128"/>
              </a:rPr>
              <a:t>the very process of testing itself</a:t>
            </a:r>
            <a:r>
              <a:rPr lang="en-US" altLang="en-US" sz="1000" dirty="0">
                <a:latin typeface="Arial" pitchFamily="34" charset="0"/>
                <a:ea typeface="ＭＳ Ｐゴシック" pitchFamily="34" charset="-128"/>
              </a:rPr>
              <a:t>. If people in minority groups are less familiar with standardized tests, if they are less motivated to do well on the tests, or if they are less able to focus on performing well during the testing sessions, they will be more likely to produce lower test scores. This indeed seems to be the case; researchers have found that cultural background affects many aspects of the testing process including how comfortable people are in a formal testing environment, how motivated they are to perform well on such tests, and their ability to establish rapport with the test administrator.</a:t>
            </a:r>
          </a:p>
          <a:p>
            <a:endParaRPr lang="en-US" altLang="en-US" sz="1000" dirty="0">
              <a:latin typeface="Arial" pitchFamily="34" charset="0"/>
              <a:ea typeface="ＭＳ Ｐゴシック" pitchFamily="34" charset="-128"/>
            </a:endParaRPr>
          </a:p>
          <a:p>
            <a:r>
              <a:rPr lang="en-US" altLang="en-US" sz="1000" dirty="0">
                <a:latin typeface="Arial" pitchFamily="34" charset="0"/>
                <a:ea typeface="ＭＳ Ｐゴシック" pitchFamily="34" charset="-128"/>
              </a:rPr>
              <a:t>3) Research has also indicated that the IQ differences may be due to a process known as </a:t>
            </a:r>
            <a:r>
              <a:rPr lang="en-US" altLang="en-US" sz="1000" b="1" dirty="0">
                <a:latin typeface="Arial" pitchFamily="34" charset="0"/>
                <a:ea typeface="ＭＳ Ｐゴシック" pitchFamily="34" charset="-128"/>
              </a:rPr>
              <a:t>stereotype threat (p. 336)</a:t>
            </a:r>
            <a:r>
              <a:rPr lang="en-US" altLang="en-US" sz="1000" dirty="0">
                <a:latin typeface="Arial" pitchFamily="34" charset="0"/>
                <a:ea typeface="ＭＳ Ｐゴシック" pitchFamily="34" charset="-128"/>
              </a:rPr>
              <a:t>, </a:t>
            </a:r>
            <a:r>
              <a:rPr lang="en-US" altLang="en-US" sz="1000" i="1" dirty="0">
                <a:latin typeface="Arial" pitchFamily="34" charset="0"/>
                <a:ea typeface="ＭＳ Ｐゴシック" pitchFamily="34" charset="-128"/>
              </a:rPr>
              <a:t>which occurs when negative stereotypes about a group cause group members to underperform on ability tests</a:t>
            </a:r>
            <a:r>
              <a:rPr lang="en-US" altLang="en-US" sz="1000" dirty="0">
                <a:latin typeface="Arial" pitchFamily="34" charset="0"/>
                <a:ea typeface="ＭＳ Ｐゴシック" pitchFamily="34" charset="-128"/>
              </a:rPr>
              <a:t>. In other words, if a Black person is reminded of the stereotype that Black people perform more poorly than White people on intelligence tests, she may end up scoring lower on that test because she was afraid of living up to that stereotype.</a:t>
            </a:r>
            <a:endParaRPr lang="en-US" sz="1000"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383428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the kinds of beliefs that may affect test scores?</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Psychologist Carol Dweck’s research has found some interesting conclusions in that there seem to be two influential beliefs about the nature of intelligence. </a:t>
            </a:r>
          </a:p>
          <a:p>
            <a:r>
              <a:rPr lang="en-US" altLang="en-US" dirty="0">
                <a:latin typeface="Arial" pitchFamily="34" charset="0"/>
                <a:ea typeface="ＭＳ Ｐゴシック" pitchFamily="34" charset="-128"/>
              </a:rPr>
              <a:t>	</a:t>
            </a:r>
          </a:p>
          <a:p>
            <a:r>
              <a:rPr lang="en-US" altLang="en-US" dirty="0">
                <a:latin typeface="Arial" pitchFamily="34" charset="0"/>
                <a:ea typeface="ＭＳ Ｐゴシック" pitchFamily="34" charset="-128"/>
              </a:rPr>
              <a:t>	First is </a:t>
            </a:r>
            <a:r>
              <a:rPr lang="en-US" altLang="en-US" b="1" dirty="0">
                <a:latin typeface="Arial" pitchFamily="34" charset="0"/>
                <a:ea typeface="ＭＳ Ｐゴシック" pitchFamily="34" charset="-128"/>
              </a:rPr>
              <a:t>entity theory (p. 336)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the belief that intelligence is a fixed characteristic and relatively difficult (or impossible) to change.</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Second is </a:t>
            </a:r>
            <a:r>
              <a:rPr lang="en-US" altLang="en-US" b="1" dirty="0">
                <a:latin typeface="Arial" pitchFamily="34" charset="0"/>
                <a:ea typeface="ＭＳ Ｐゴシック" pitchFamily="34" charset="-128"/>
              </a:rPr>
              <a:t>incremental theory (p. 336)</a:t>
            </a:r>
            <a:r>
              <a:rPr lang="en-US" altLang="en-US" dirty="0">
                <a:latin typeface="Arial" pitchFamily="34" charset="0"/>
                <a:ea typeface="ＭＳ Ｐゴシック" pitchFamily="34" charset="-128"/>
              </a:rPr>
              <a:t>, </a:t>
            </a:r>
            <a:r>
              <a:rPr lang="en-US" altLang="en-US" i="1" dirty="0">
                <a:latin typeface="Arial" pitchFamily="34" charset="0"/>
                <a:ea typeface="ＭＳ Ｐゴシック" pitchFamily="34" charset="-128"/>
              </a:rPr>
              <a:t>the belief that intelligence can be shaped by experiences, practice, and effort.</a:t>
            </a:r>
            <a:r>
              <a:rPr lang="en-US" altLang="en-US" dirty="0">
                <a:latin typeface="Arial" pitchFamily="34" charset="0"/>
                <a:ea typeface="ＭＳ Ｐゴシック" pitchFamily="34" charset="-128"/>
              </a:rPr>
              <a:t>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ii) According to Dweck and colleagues, beliefs based on entity theory and incremental theory have different effects on academic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test whether beliefs affect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experiments by Dweck and her colleagues, students were identified as holding either entity theories or incremental theories. The students had the chance to answer 476 general knowledge questions dealing with topics such as history, literature, math, and geography. They received immediate feedback on whether their answers were correct or incorrect. Those who held entity theories were more likely to give up in the face of highly challenging problems, and they were likely to withdraw from situations that resulted in failure. These individuals believe that successful people were born that way, so why keep punishing yourself if you simply do not have the ability to succeed? By comparison, people with incremental views of intelligence were more resilient.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60574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science test whether beliefs affect performance?</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experiments by Dweck and her colleagues, students were identified as holding either entity theories or incremental theories. The students had the chance to answer 476 general knowledge questions dealing with topics such as history, literature, math, and geography. They received immediate feedback on whether their answers were correct or incorrect. Those who held entity theories were more likely to give up in the face of highly challenging problems, and they were likely to withdraw from situations that resulted in failure. These individuals believe that successful people were born that way, so why keep punishing yourself if you simply do not have the ability to succeed? By comparison, people with incremental views of intelligence were more resilient.</a:t>
            </a:r>
          </a:p>
          <a:p>
            <a:endParaRPr lang="en-US" dirty="0">
              <a:latin typeface="Arial" pitchFamily="34" charset="0"/>
              <a:ea typeface="ＭＳ Ｐゴシック" pitchFamily="34" charset="-128"/>
            </a:endParaRPr>
          </a:p>
          <a:p>
            <a:r>
              <a:rPr lang="en-IN" dirty="0"/>
              <a:t>Long Description:</a:t>
            </a:r>
          </a:p>
          <a:p>
            <a:r>
              <a:rPr lang="en-IN" dirty="0"/>
              <a:t>The horizontal axis shows different time periods in a school year. The vertical axis shows “Math grades” from 68 to 78.</a:t>
            </a:r>
          </a:p>
          <a:p>
            <a:r>
              <a:rPr lang="en-IN" dirty="0"/>
              <a:t>One line indicates the grades of students who held incremental views on intelligence (the belief that efforts can change the intelligence). It shows upward slope. The line begins at 73 percent in “Fall Seventh Grade,” rises to 74 percent in “Spring Seventh Grade” and to 75 percent in “Fall Eighth Grade”, ending at 76 percent in “Spring Eighth Grade.”</a:t>
            </a:r>
          </a:p>
          <a:p>
            <a:endParaRPr lang="en-IN" dirty="0"/>
          </a:p>
          <a:p>
            <a:r>
              <a:rPr lang="en-IN" dirty="0"/>
              <a:t>The other line indicates the grades of students who believed that intelligence is an unchanging entity. The line shows a gentle downward slope. It begins at 71 percent in “Fall Seventh Grade,” falls to around 69.8 percent in “Spring Seventh Grade” and to 69.55 percent in “Fall Eighth Grade”, ending at 70.8 percent in “Spring Eighth Grade.”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406531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972976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research?</a:t>
            </a:r>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These findings suggest that any time a belief about intelligence or ability can be changed to become more incremental, then that change should probably be made. </a:t>
            </a:r>
          </a:p>
          <a:p>
            <a:r>
              <a:rPr lang="en-US" altLang="en-US" dirty="0">
                <a:latin typeface="Arial" pitchFamily="34" charset="0"/>
                <a:ea typeface="ＭＳ Ｐゴシック" pitchFamily="34" charset="-128"/>
              </a:rPr>
              <a:t>	ii) One unanswered question raised by this research, however, is whether this is indeed always for the best. What if, in some situations, it is true that no matter how hard a person tries, he or she is unlikely to succeed? </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research has huge potential to be applied in schools and to become a part of standard parenting practice. Teaching people to adopt the view that intelligence and other abilities are trainable skills will give them a greater feeling of control over their lives; it may improve their grades in the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4203973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related to understanding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the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why intelligence is described as a hierarchy.</a:t>
            </a:r>
            <a:endParaRPr lang="en-US" altLang="en-US" sz="1000" dirty="0">
              <a:latin typeface="Arial" pitchFamily="34" charset="0"/>
              <a:ea typeface="ＭＳ Ｐゴシック" pitchFamily="34" charset="-128"/>
            </a:endParaRPr>
          </a:p>
          <a:p>
            <a:pPr marL="457200" marR="0" lvl="1" indent="0" algn="l" defTabSz="914400" rtl="0" eaLnBrk="1" fontAlgn="auto" latinLnBrk="0" hangingPunct="1">
              <a:lnSpc>
                <a:spcPct val="80000"/>
              </a:lnSpc>
              <a:spcBef>
                <a:spcPts val="0"/>
              </a:spcBef>
              <a:spcAft>
                <a:spcPts val="0"/>
              </a:spcAft>
              <a:buClrTx/>
              <a:buSzTx/>
              <a:buFontTx/>
              <a:buNone/>
              <a:tabLst/>
              <a:defRPr/>
            </a:pPr>
            <a:r>
              <a:rPr lang="en-US" altLang="en-US" sz="1100" dirty="0">
                <a:latin typeface="Arial" pitchFamily="34" charset="0"/>
                <a:ea typeface="ＭＳ Ｐゴシック" pitchFamily="34" charset="-128"/>
              </a:rPr>
              <a:t>Some types of intelligence are nested within others. </a:t>
            </a:r>
            <a:r>
              <a:rPr lang="en-CA" altLang="en-US" sz="1200" kern="1200" dirty="0">
                <a:solidFill>
                  <a:schemeClr val="tx1"/>
                </a:solidFill>
                <a:effectLst/>
                <a:latin typeface="+mn-lt"/>
                <a:ea typeface="+mn-ea"/>
                <a:cs typeface="+mn-cs"/>
              </a:rPr>
              <a:t>W</a:t>
            </a:r>
            <a:r>
              <a:rPr lang="en-CA" sz="1200" kern="1200" dirty="0">
                <a:solidFill>
                  <a:schemeClr val="tx1"/>
                </a:solidFill>
                <a:effectLst/>
                <a:latin typeface="+mn-lt"/>
                <a:ea typeface="+mn-ea"/>
                <a:cs typeface="+mn-cs"/>
              </a:rPr>
              <a:t>e have an overarching general intelligence, which is made up of a small number of sub-abilities, each of which is made up of a large number of specific abilities that apply to individual tasks. </a:t>
            </a:r>
            <a:endParaRPr lang="en-CA" sz="1100" dirty="0"/>
          </a:p>
          <a:p>
            <a:pPr>
              <a:lnSpc>
                <a:spcPct val="80000"/>
              </a:lnSpc>
            </a:pPr>
            <a:endParaRPr lang="en-US" altLang="en-US" sz="1100" b="1"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intelligence differences between males and females.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M</a:t>
            </a:r>
            <a:r>
              <a:rPr lang="en-US" altLang="en-US" dirty="0">
                <a:latin typeface="Arial" pitchFamily="34" charset="0"/>
                <a:ea typeface="ＭＳ Ｐゴシック" pitchFamily="34" charset="-128"/>
              </a:rPr>
              <a:t>ales and females generally show equal levels of overall intelligence, as measured by standard intelligence tests. However, men do outperform women on some tasks, particularly spatial tasks such as mentally rotating objects, whereas women outperform men on other tasks, such as perceiving emotions. Although there are some male-female differences in specific abilities, such as math, it is not yet clear whether these reflect innate differences between the sexes, or whether other factors are responsible, such as reduced enrollment of women in math classes and the presence of stereotype threat in testing sessions. </a:t>
            </a:r>
            <a:endParaRPr lang="en-US" altLang="en-US" sz="11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to identify examples that reflect fluid vs. crystallized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Students should </a:t>
            </a:r>
            <a:r>
              <a:rPr lang="en-US" altLang="en-US" sz="1100" dirty="0">
                <a:highlight>
                  <a:srgbClr val="FFFF00"/>
                </a:highlight>
                <a:latin typeface="Arial" pitchFamily="34" charset="0"/>
                <a:ea typeface="ＭＳ Ｐゴシック" pitchFamily="34" charset="-128"/>
              </a:rPr>
              <a:t>be able to read scenarios and identify whether the task taps into fluid or crystallized intelligence – does it require ‘figuring things out’ or ‘knowing what to do from past experience’?</a:t>
            </a:r>
            <a:endParaRPr lang="en-US" altLang="en-US" sz="1000" dirty="0">
              <a:highlight>
                <a:srgbClr val="FFFF00"/>
              </a:highlight>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whether teachers should spend time tailoring lessons to each individual student</a:t>
            </a:r>
            <a:r>
              <a:rPr lang="ja-JP" altLang="en-US" sz="1100" dirty="0">
                <a:latin typeface="Arial" pitchFamily="34" charset="0"/>
                <a:ea typeface="ＭＳ Ｐゴシック" pitchFamily="34" charset="-128"/>
              </a:rPr>
              <a:t>’</a:t>
            </a:r>
            <a:r>
              <a:rPr lang="en-US" altLang="ja-JP" sz="1100" dirty="0">
                <a:latin typeface="Arial" pitchFamily="34" charset="0"/>
                <a:ea typeface="ＭＳ Ｐゴシック" pitchFamily="34" charset="-128"/>
              </a:rPr>
              <a:t>s learning style.</a:t>
            </a:r>
            <a:endParaRPr lang="en-US" altLang="ja-JP"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Certainly, no one would want to discourage teachers from being attentive to the unique characteristics that each student brings to the classroom. However, large-scale reviews of research suggest that there is little basis for individualized teaching based on learning styles (e.g., auditory, visual, tactile).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827916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In the early 20</a:t>
            </a:r>
            <a:r>
              <a:rPr lang="en-US" altLang="en-US" baseline="30000" dirty="0">
                <a:latin typeface="Arial" pitchFamily="34" charset="0"/>
                <a:ea typeface="ＭＳ Ｐゴシック" pitchFamily="34" charset="-128"/>
              </a:rPr>
              <a:t>th</a:t>
            </a:r>
            <a:r>
              <a:rPr lang="en-US" altLang="en-US" dirty="0">
                <a:latin typeface="Arial" pitchFamily="34" charset="0"/>
                <a:ea typeface="ＭＳ Ｐゴシック" pitchFamily="34" charset="-128"/>
              </a:rPr>
              <a:t> century, Charles Spearman proposed that there is a general intelligence.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Those who rate high in general intelligence should do well at all sorts of tasks (e.g., math, language, mechanics, etc.).</a:t>
            </a:r>
          </a:p>
          <a:p>
            <a:pPr defTabSz="457200"/>
            <a:r>
              <a:rPr lang="en-US" altLang="en-US" dirty="0">
                <a:latin typeface="Arial" pitchFamily="34" charset="0"/>
                <a:ea typeface="ＭＳ Ｐゴシック" pitchFamily="34" charset="-128"/>
              </a:rPr>
              <a:t>	ii) Spearman developed techniques (e.g., factor analysis) to examine correlations among measures of mental abilities.</a:t>
            </a:r>
          </a:p>
          <a:p>
            <a:pPr defTabSz="457200"/>
            <a:r>
              <a:rPr lang="en-US" altLang="en-US" dirty="0">
                <a:latin typeface="Arial" pitchFamily="34" charset="0"/>
                <a:ea typeface="ＭＳ Ｐゴシック" pitchFamily="34" charset="-128"/>
              </a:rPr>
              <a:t> 		a) For example, measures such as vocabulary, reading comprehension, and verbal reasoning might overlap enough to form a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language ability</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factor.</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Spearman found that schoolchildren’s grades in different school subjects were positively correlated, even though the content of the different topics (e.g., math vs. history) was very different. This led Spearman to hypothesize the existence of a general intelligence factor.</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General intelligence Factor (“</a:t>
            </a:r>
            <a:r>
              <a:rPr lang="en-US" altLang="ja-JP" b="1" i="1" dirty="0">
                <a:latin typeface="Arial" pitchFamily="34" charset="0"/>
                <a:ea typeface="ＭＳ Ｐゴシック" pitchFamily="34" charset="-128"/>
              </a:rPr>
              <a:t>g</a:t>
            </a:r>
            <a:r>
              <a:rPr lang="en-US" altLang="en-US" b="1" i="1" dirty="0">
                <a:latin typeface="Arial" pitchFamily="34" charset="0"/>
                <a:ea typeface="ＭＳ Ｐゴシック" pitchFamily="34" charset="-128"/>
              </a:rPr>
              <a:t>”</a:t>
            </a:r>
            <a:r>
              <a:rPr lang="en-US" altLang="ja-JP" b="1" i="1" dirty="0">
                <a:latin typeface="Arial" pitchFamily="34" charset="0"/>
                <a:ea typeface="ＭＳ Ｐゴシック" pitchFamily="34" charset="-128"/>
              </a:rPr>
              <a:t>) (p. 340)</a:t>
            </a:r>
            <a:r>
              <a:rPr lang="en-US" altLang="ja-JP" i="1" dirty="0">
                <a:latin typeface="Arial" pitchFamily="34" charset="0"/>
                <a:ea typeface="ＭＳ Ｐゴシック" pitchFamily="34" charset="-128"/>
              </a:rPr>
              <a:t>: represents a person</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s </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mental energy,</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 reflecting Spearman’s belief that some people</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s brains are simply more </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powerful</a:t>
            </a:r>
            <a:r>
              <a:rPr lang="en-US" altLang="en-US" i="1" dirty="0">
                <a:latin typeface="Arial" pitchFamily="34" charset="0"/>
                <a:ea typeface="ＭＳ Ｐゴシック" pitchFamily="34" charset="-128"/>
              </a:rPr>
              <a:t>”</a:t>
            </a:r>
            <a:r>
              <a:rPr lang="en-US" altLang="ja-JP" i="1" dirty="0">
                <a:latin typeface="Arial" pitchFamily="34" charset="0"/>
                <a:ea typeface="ＭＳ Ｐゴシック" pitchFamily="34" charset="-128"/>
              </a:rPr>
              <a:t> than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ii) </a:t>
            </a:r>
            <a:r>
              <a:rPr lang="en-US" altLang="ja-JP" dirty="0">
                <a:latin typeface="Arial" pitchFamily="34" charset="0"/>
                <a:ea typeface="ＭＳ Ｐゴシック" pitchFamily="34" charset="-128"/>
              </a:rPr>
              <a:t>This has greatly influenced psychologists up to the present day, cementing within the field the notion that </a:t>
            </a:r>
            <a:r>
              <a:rPr lang="en-US" altLang="ja-JP" i="1" dirty="0">
                <a:latin typeface="Arial" pitchFamily="34" charset="0"/>
                <a:ea typeface="ＭＳ Ｐゴシック" pitchFamily="34" charset="-128"/>
              </a:rPr>
              <a:t>intelligence </a:t>
            </a:r>
            <a:r>
              <a:rPr lang="en-US" altLang="ja-JP" dirty="0">
                <a:latin typeface="Arial" pitchFamily="34" charset="0"/>
                <a:ea typeface="ＭＳ Ｐゴシック" pitchFamily="34" charset="-128"/>
              </a:rPr>
              <a:t>is a basic cognitive trait comprising the ability to learn, reason, and solve problems, regardless of their nature</a:t>
            </a:r>
            <a:r>
              <a:rPr lang="en-US" altLang="ja-JP" i="1" dirty="0">
                <a:latin typeface="Arial" pitchFamily="34" charset="0"/>
                <a:ea typeface="ＭＳ Ｐゴシック" pitchFamily="34" charset="-128"/>
              </a:rPr>
              <a:t>.</a:t>
            </a:r>
            <a:r>
              <a:rPr lang="en-US" altLang="ja-JP" dirty="0">
                <a:latin typeface="Arial" pitchFamily="34" charset="0"/>
                <a:ea typeface="ＭＳ Ｐゴシック" pitchFamily="34" charset="-128"/>
              </a:rPr>
              <a:t> Spearman</a:t>
            </a:r>
            <a:r>
              <a:rPr lang="en-US"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concept of </a:t>
            </a:r>
            <a:r>
              <a:rPr lang="en-US" altLang="ja-JP" i="1" dirty="0">
                <a:latin typeface="Arial" pitchFamily="34" charset="0"/>
                <a:ea typeface="ＭＳ Ｐゴシック" pitchFamily="34" charset="-128"/>
              </a:rPr>
              <a:t>g</a:t>
            </a:r>
            <a:r>
              <a:rPr lang="en-US" altLang="ja-JP" dirty="0">
                <a:latin typeface="Arial" pitchFamily="34" charset="0"/>
                <a:ea typeface="ＭＳ Ｐゴシック" pitchFamily="34" charset="-128"/>
              </a:rPr>
              <a:t> is apparent today with a wide range of intelligence tests administered by psychologists.</a:t>
            </a: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145559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endParaRPr 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3)</a:t>
            </a:r>
            <a:r>
              <a:rPr lang="en-US" altLang="en-US" dirty="0">
                <a:latin typeface="Arial" pitchFamily="34" charset="0"/>
                <a:ea typeface="ＭＳ Ｐゴシック" pitchFamily="34" charset="-128"/>
              </a:rPr>
              <a:t> General intelligence is related to a number of outcomes (Figure 9.6).</a:t>
            </a:r>
            <a:endParaRPr lang="en-US" dirty="0"/>
          </a:p>
          <a:p>
            <a:pPr defTabSz="457200"/>
            <a:endParaRPr lang="en-US" dirty="0"/>
          </a:p>
          <a:p>
            <a:pPr defTabSz="457200"/>
            <a:r>
              <a:rPr lang="en-IN" dirty="0"/>
              <a:t>Long Description:</a:t>
            </a:r>
          </a:p>
          <a:p>
            <a:pPr defTabSz="457200"/>
            <a:r>
              <a:rPr lang="en-IN" dirty="0"/>
              <a:t>All four graphs show “IQ score” ranges on the horizontal axis and “Percentage” on the vertical axis.</a:t>
            </a:r>
          </a:p>
          <a:p>
            <a:pPr defTabSz="457200"/>
            <a:r>
              <a:rPr lang="en-IN" dirty="0"/>
              <a:t>The first graph shows “Total percentage of population in a range” of IQ scores as summarized below:</a:t>
            </a:r>
          </a:p>
          <a:p>
            <a:pPr defTabSz="457200"/>
            <a:r>
              <a:rPr lang="en-IN" dirty="0"/>
              <a:t>• 75 or lesser: 5</a:t>
            </a:r>
          </a:p>
          <a:p>
            <a:pPr defTabSz="457200"/>
            <a:r>
              <a:rPr lang="en-IN" dirty="0"/>
              <a:t>• 75 to 90: 20</a:t>
            </a:r>
          </a:p>
          <a:p>
            <a:pPr defTabSz="457200"/>
            <a:r>
              <a:rPr lang="en-IN" dirty="0"/>
              <a:t>• 90 to 110: 50</a:t>
            </a:r>
          </a:p>
          <a:p>
            <a:pPr defTabSz="457200"/>
            <a:r>
              <a:rPr lang="en-IN" dirty="0"/>
              <a:t>• 110 to 125: 20</a:t>
            </a:r>
          </a:p>
          <a:p>
            <a:pPr defTabSz="457200"/>
            <a:r>
              <a:rPr lang="en-IN" dirty="0"/>
              <a:t>• 125 or greater: 5</a:t>
            </a:r>
          </a:p>
          <a:p>
            <a:pPr defTabSz="457200"/>
            <a:endParaRPr lang="en-IN" dirty="0"/>
          </a:p>
          <a:p>
            <a:pPr defTabSz="457200"/>
            <a:r>
              <a:rPr lang="en-IN" dirty="0"/>
              <a:t>The second graph shows “Individuals in this range who divorced within five years.” The IQ score ranges and percent are as follows:</a:t>
            </a:r>
          </a:p>
          <a:p>
            <a:pPr defTabSz="457200"/>
            <a:r>
              <a:rPr lang="en-IN" dirty="0"/>
              <a:t>• 75 or lesser: 12</a:t>
            </a:r>
          </a:p>
          <a:p>
            <a:pPr defTabSz="457200"/>
            <a:r>
              <a:rPr lang="en-IN" dirty="0"/>
              <a:t>• 75 to 90: 10</a:t>
            </a:r>
          </a:p>
          <a:p>
            <a:pPr defTabSz="457200"/>
            <a:r>
              <a:rPr lang="en-IN" dirty="0"/>
              <a:t>• 90 to 110: 7</a:t>
            </a:r>
          </a:p>
          <a:p>
            <a:pPr defTabSz="457200"/>
            <a:r>
              <a:rPr lang="en-IN" dirty="0"/>
              <a:t>• 110 to 125: 7</a:t>
            </a:r>
          </a:p>
          <a:p>
            <a:pPr defTabSz="457200"/>
            <a:r>
              <a:rPr lang="en-IN" dirty="0"/>
              <a:t>• 125 or greater: 2</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096924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endParaRPr lang="en-US" dirty="0">
              <a:latin typeface="Arial" pitchFamily="34" charset="0"/>
              <a:ea typeface="ＭＳ Ｐゴシック" pitchFamily="34"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rPr>
              <a:t>3)</a:t>
            </a:r>
            <a:r>
              <a:rPr lang="en-US" altLang="en-US" dirty="0">
                <a:latin typeface="Arial" pitchFamily="34" charset="0"/>
                <a:ea typeface="ＭＳ Ｐゴシック" pitchFamily="34" charset="-128"/>
              </a:rPr>
              <a:t> General intelligence is related to a number of outcomes (Figure 9.6).</a:t>
            </a:r>
            <a:endParaRPr lang="en-US" dirty="0"/>
          </a:p>
          <a:p>
            <a:pPr defTabSz="457200"/>
            <a:endParaRPr lang="en-US" dirty="0"/>
          </a:p>
          <a:p>
            <a:pPr defTabSz="457200"/>
            <a:r>
              <a:rPr lang="en-IN" dirty="0"/>
              <a:t>Long Description:</a:t>
            </a:r>
          </a:p>
          <a:p>
            <a:pPr defTabSz="457200"/>
            <a:r>
              <a:rPr lang="en-IN" dirty="0"/>
              <a:t>All four graphs show “IQ score” ranges on the horizontal axis and “Percentage” on the vertical axis.</a:t>
            </a:r>
          </a:p>
          <a:p>
            <a:pPr defTabSz="457200"/>
            <a:r>
              <a:rPr lang="en-IN" dirty="0"/>
              <a:t>The third graph shows “Individuals in this range who live in poverty.” The IQ score ranges and percent are as follows:</a:t>
            </a:r>
          </a:p>
          <a:p>
            <a:pPr defTabSz="457200"/>
            <a:r>
              <a:rPr lang="en-IN" dirty="0"/>
              <a:t>• 75 or lesser: 21</a:t>
            </a:r>
          </a:p>
          <a:p>
            <a:pPr defTabSz="457200"/>
            <a:r>
              <a:rPr lang="en-IN" dirty="0"/>
              <a:t>• 75 to 90: 22</a:t>
            </a:r>
          </a:p>
          <a:p>
            <a:pPr defTabSz="457200"/>
            <a:r>
              <a:rPr lang="en-IN" dirty="0"/>
              <a:t>• 90 to 110: 23</a:t>
            </a:r>
          </a:p>
          <a:p>
            <a:pPr defTabSz="457200"/>
            <a:r>
              <a:rPr lang="en-IN" dirty="0"/>
              <a:t>• 110 to 125: 15</a:t>
            </a:r>
          </a:p>
          <a:p>
            <a:pPr defTabSz="457200"/>
            <a:r>
              <a:rPr lang="en-IN" dirty="0"/>
              <a:t>• 125 or greater: 9</a:t>
            </a:r>
          </a:p>
          <a:p>
            <a:pPr defTabSz="457200"/>
            <a:endParaRPr lang="en-IN" dirty="0"/>
          </a:p>
          <a:p>
            <a:pPr defTabSz="457200"/>
            <a:r>
              <a:rPr lang="en-IN" dirty="0"/>
              <a:t>The fourth graph shows “Individuals in this range who have been incarcerated.” The IQ score ranges and percent are as follows:</a:t>
            </a:r>
          </a:p>
          <a:p>
            <a:pPr defTabSz="457200"/>
            <a:r>
              <a:rPr lang="en-IN" dirty="0"/>
              <a:t>• 75 or lesser: 7</a:t>
            </a:r>
          </a:p>
          <a:p>
            <a:pPr defTabSz="457200"/>
            <a:r>
              <a:rPr lang="en-IN" dirty="0"/>
              <a:t>• 75 to 90: 7</a:t>
            </a:r>
          </a:p>
          <a:p>
            <a:pPr defTabSz="457200"/>
            <a:r>
              <a:rPr lang="en-IN" dirty="0"/>
              <a:t>• 90 to 110: 3</a:t>
            </a:r>
          </a:p>
          <a:p>
            <a:pPr defTabSz="457200"/>
            <a:r>
              <a:rPr lang="en-IN" dirty="0"/>
              <a:t>• 110 to 125: 1</a:t>
            </a:r>
          </a:p>
          <a:p>
            <a:pPr defTabSz="457200"/>
            <a:r>
              <a:rPr lang="en-IN" dirty="0"/>
              <a:t>• 125 or greater: None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9538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smtClean="0">
                <a:latin typeface="Arial" pitchFamily="34" charset="0"/>
                <a:ea typeface="ＭＳ Ｐゴシック" pitchFamily="34" charset="-128"/>
              </a:rPr>
              <a:t>1</a:t>
            </a:r>
            <a:r>
              <a:rPr lang="en-US" altLang="en-US" i="0" dirty="0" smtClean="0">
                <a:latin typeface="Arial" pitchFamily="34" charset="0"/>
                <a:ea typeface="ＭＳ Ｐゴシック" pitchFamily="34" charset="-128"/>
              </a:rPr>
              <a:t>) Does “g” tell us the whole story?</a:t>
            </a:r>
          </a:p>
          <a:p>
            <a:pPr defTabSz="457200"/>
            <a:r>
              <a:rPr lang="en-US" altLang="en-US" dirty="0" smtClean="0">
                <a:latin typeface="Arial" pitchFamily="34" charset="0"/>
                <a:ea typeface="ＭＳ Ｐゴシック" pitchFamily="34" charset="-128"/>
              </a:rPr>
              <a:t>	</a:t>
            </a:r>
            <a:r>
              <a:rPr lang="en-US" altLang="en-US" dirty="0" err="1" smtClean="0">
                <a:latin typeface="Arial" pitchFamily="34" charset="0"/>
                <a:ea typeface="ＭＳ Ｐゴシック" pitchFamily="34" charset="-128"/>
              </a:rPr>
              <a:t>i</a:t>
            </a:r>
            <a:r>
              <a:rPr lang="en-US" altLang="en-US" dirty="0" smtClean="0">
                <a:latin typeface="Arial" pitchFamily="34" charset="0"/>
                <a:ea typeface="ＭＳ Ｐゴシック" pitchFamily="34" charset="-128"/>
              </a:rPr>
              <a:t>) We have to remember that correlation does not equal causation. It is possible that the effects of </a:t>
            </a:r>
            <a:r>
              <a:rPr lang="en-US" altLang="en-US" i="1" dirty="0" smtClean="0">
                <a:latin typeface="Arial" pitchFamily="34" charset="0"/>
                <a:ea typeface="ＭＳ Ｐゴシック" pitchFamily="34" charset="-128"/>
              </a:rPr>
              <a:t>g </a:t>
            </a:r>
            <a:r>
              <a:rPr lang="en-US" altLang="en-US" dirty="0" smtClean="0">
                <a:latin typeface="Arial" pitchFamily="34" charset="0"/>
                <a:ea typeface="ＭＳ Ｐゴシック" pitchFamily="34" charset="-128"/>
              </a:rPr>
              <a:t>are due to motivation—being motivated to succeed would lead to better grades, better IQ scores, and better performance.</a:t>
            </a:r>
          </a:p>
          <a:p>
            <a:pPr defTabSz="457200"/>
            <a:r>
              <a:rPr lang="en-US" altLang="en-US" dirty="0" smtClean="0">
                <a:latin typeface="Arial" pitchFamily="34" charset="0"/>
                <a:ea typeface="ＭＳ Ｐゴシック" pitchFamily="34" charset="-128"/>
              </a:rPr>
              <a:t>	ii) We should also ask whether </a:t>
            </a:r>
            <a:r>
              <a:rPr lang="en-US" altLang="en-US" i="1" dirty="0" smtClean="0">
                <a:latin typeface="Arial" pitchFamily="34" charset="0"/>
                <a:ea typeface="ＭＳ Ｐゴシック" pitchFamily="34" charset="-128"/>
              </a:rPr>
              <a:t>g </a:t>
            </a:r>
            <a:r>
              <a:rPr lang="en-US" altLang="en-US" dirty="0" smtClean="0">
                <a:latin typeface="Arial" pitchFamily="34" charset="0"/>
                <a:ea typeface="ＭＳ Ｐゴシック" pitchFamily="34" charset="-128"/>
              </a:rPr>
              <a:t>can explain everything about a person’s intelligence. A single number cannot possibly capture the kind of genius exhibited by the savants we discussed earlier.</a:t>
            </a:r>
          </a:p>
          <a:p>
            <a:pPr defTabSz="457200"/>
            <a:r>
              <a:rPr lang="en-US" altLang="en-US" dirty="0" smtClean="0">
                <a:latin typeface="Arial" pitchFamily="34" charset="0"/>
                <a:ea typeface="ＭＳ Ｐゴシック" pitchFamily="34" charset="-128"/>
              </a:rPr>
              <a:t>1</a:t>
            </a:r>
            <a:r>
              <a:rPr lang="en-US" altLang="en-US" dirty="0">
                <a:latin typeface="Arial" pitchFamily="34" charset="0"/>
                <a:ea typeface="ＭＳ Ｐゴシック" pitchFamily="34" charset="-128"/>
              </a:rPr>
              <a:t>) Spearman hypothesized a second kind of ability that was specific to each task (i.e., each item on a test). And in a flurry of creativity, he chose the inspired name “</a:t>
            </a:r>
            <a:r>
              <a:rPr lang="en-US" altLang="ja-JP" i="1" dirty="0">
                <a:latin typeface="Arial" pitchFamily="34" charset="0"/>
                <a:ea typeface="ＭＳ Ｐゴシック" pitchFamily="34" charset="-128"/>
              </a:rPr>
              <a:t>s</a:t>
            </a:r>
            <a:r>
              <a:rPr lang="en-US" altLang="en-US" i="1" dirty="0">
                <a:latin typeface="Arial" pitchFamily="34" charset="0"/>
                <a:ea typeface="ＭＳ Ｐゴシック" pitchFamily="34" charset="-128"/>
              </a:rPr>
              <a:t>”</a:t>
            </a:r>
            <a:r>
              <a:rPr lang="en-US" altLang="ja-JP" dirty="0">
                <a:latin typeface="Arial" pitchFamily="34" charset="0"/>
                <a:ea typeface="ＭＳ Ｐゴシック" pitchFamily="34" charset="-128"/>
              </a:rPr>
              <a:t> to represent this specific-level, skill-based intelligence. His two-factor theory of intelligence was therefore comprised of </a:t>
            </a:r>
            <a:r>
              <a:rPr lang="en-US" altLang="ja-JP" i="1" dirty="0">
                <a:latin typeface="Arial" pitchFamily="34" charset="0"/>
                <a:ea typeface="ＭＳ Ｐゴシック" pitchFamily="34" charset="-128"/>
              </a:rPr>
              <a:t>g </a:t>
            </a:r>
            <a:r>
              <a:rPr lang="en-US" altLang="ja-JP" dirty="0">
                <a:latin typeface="Arial" pitchFamily="34" charset="0"/>
                <a:ea typeface="ＭＳ Ｐゴシック" pitchFamily="34" charset="-128"/>
              </a:rPr>
              <a:t>and </a:t>
            </a:r>
            <a:r>
              <a:rPr lang="en-US" altLang="ja-JP" i="1" dirty="0">
                <a:latin typeface="Arial" pitchFamily="34" charset="0"/>
                <a:ea typeface="ＭＳ Ｐゴシック" pitchFamily="34" charset="-128"/>
              </a:rPr>
              <a:t>s, </a:t>
            </a:r>
            <a:r>
              <a:rPr lang="en-US" altLang="ja-JP" dirty="0">
                <a:latin typeface="Arial" pitchFamily="34" charset="0"/>
                <a:ea typeface="ＭＳ Ｐゴシック" pitchFamily="34" charset="-128"/>
              </a:rPr>
              <a:t>where </a:t>
            </a:r>
            <a:r>
              <a:rPr lang="en-US" altLang="ja-JP" i="1" dirty="0">
                <a:latin typeface="Arial" pitchFamily="34" charset="0"/>
                <a:ea typeface="ＭＳ Ｐゴシック" pitchFamily="34" charset="-128"/>
              </a:rPr>
              <a:t>g represents our general, overarching intelligence, and s represents our skill or ability level for a given task</a:t>
            </a:r>
            <a:r>
              <a:rPr lang="en-US" altLang="ja-JP" dirty="0">
                <a:latin typeface="Arial" pitchFamily="34" charset="0"/>
                <a:ea typeface="ＭＳ Ｐゴシック" pitchFamily="34" charset="-128"/>
              </a:rPr>
              <a:t>.</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Louis Thurstone examined Spearman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techniques and scores on general intelligence tests and found seven different clusters that he termed </a:t>
            </a:r>
            <a:r>
              <a:rPr lang="en-US" altLang="ja-JP" i="1" dirty="0">
                <a:latin typeface="Arial" pitchFamily="34" charset="0"/>
                <a:ea typeface="ＭＳ Ｐゴシック" pitchFamily="34" charset="-128"/>
              </a:rPr>
              <a:t>primary mental abilities</a:t>
            </a:r>
            <a:r>
              <a:rPr lang="en-US" altLang="ja-JP" dirty="0">
                <a:latin typeface="Arial" pitchFamily="34" charset="0"/>
                <a:ea typeface="ＭＳ Ｐゴシック" pitchFamily="34" charset="-128"/>
              </a:rPr>
              <a:t>: word fluency, verbal comprehension, numeric abilities, spatial visualization, memory, perceptual speed, and reasoning.</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Modern proponents of multiple intelligence types cite other evidence:</a:t>
            </a:r>
          </a:p>
          <a:p>
            <a:pPr lvl="1" defTabSz="457200"/>
            <a:r>
              <a:rPr lang="en-US" altLang="en-US" dirty="0">
                <a:latin typeface="Arial" pitchFamily="34" charset="0"/>
                <a:ea typeface="ＭＳ Ｐゴシック" pitchFamily="34" charset="-128"/>
              </a:rPr>
              <a:t>	a) An individual with a head injury or stroke may lose one ability (e.g., language production) without any loss in other aspects of intelligence.</a:t>
            </a:r>
          </a:p>
          <a:p>
            <a:pPr lvl="1" defTabSz="457200"/>
            <a:r>
              <a:rPr lang="en-US" altLang="en-US" dirty="0">
                <a:latin typeface="Arial" pitchFamily="34" charset="0"/>
                <a:ea typeface="ＭＳ Ｐゴシック" pitchFamily="34" charset="-128"/>
              </a:rPr>
              <a:t>	b) If intelligence was a single ability, savants </a:t>
            </a:r>
            <a:r>
              <a:rPr lang="en-US" altLang="en-US" dirty="0" err="1">
                <a:latin typeface="Arial" pitchFamily="34" charset="0"/>
                <a:ea typeface="ＭＳ Ｐゴシック" pitchFamily="34" charset="-128"/>
              </a:rPr>
              <a:t>wouldn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t exist.</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3) Hierarchical model of intelligence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general hierarchical model describes how our lowest level abilities (those relevant to a particular task, like Spearman’s </a:t>
            </a:r>
            <a:r>
              <a:rPr lang="en-US" altLang="en-US" i="1" dirty="0">
                <a:latin typeface="Arial" pitchFamily="34" charset="0"/>
                <a:ea typeface="ＭＳ Ｐゴシック" pitchFamily="34" charset="-128"/>
              </a:rPr>
              <a:t>s), </a:t>
            </a:r>
            <a:r>
              <a:rPr lang="en-US" altLang="en-US" dirty="0">
                <a:latin typeface="Arial" pitchFamily="34" charset="0"/>
                <a:ea typeface="ＭＳ Ｐゴシック" pitchFamily="34" charset="-128"/>
              </a:rPr>
              <a:t>are</a:t>
            </a:r>
            <a:r>
              <a:rPr lang="en-US" altLang="en-US" i="1" dirty="0">
                <a:latin typeface="Arial" pitchFamily="34" charset="0"/>
                <a:ea typeface="ＭＳ Ｐゴシック" pitchFamily="34" charset="-128"/>
              </a:rPr>
              <a:t> nested </a:t>
            </a:r>
            <a:r>
              <a:rPr lang="en-US" altLang="en-US" dirty="0">
                <a:latin typeface="Arial" pitchFamily="34" charset="0"/>
                <a:ea typeface="ＭＳ Ｐゴシック" pitchFamily="34" charset="-128"/>
              </a:rPr>
              <a:t>within a middle level that roughly corresponds to Thurstone’s primary mental abilities (although not necessarily the specific ones that Thurstone hypothesized), and these are nested within a general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811530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fluid and crystalized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Intelligence appears to be divisible into at least two categories: fluid intelligence (Gf) and crystallized intelligence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(Figure 9.7). </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Fluid intelligence (Gf) (p. 342-343)</a:t>
            </a:r>
            <a:r>
              <a:rPr lang="en-US" altLang="en-US" sz="1200" i="1" dirty="0">
                <a:latin typeface="Arial" pitchFamily="34" charset="0"/>
                <a:ea typeface="ＭＳ Ｐゴシック" pitchFamily="34" charset="-128"/>
              </a:rPr>
              <a:t> is a type of intelligence used in learning new information and solving new problems not based on knowledge the person already possesses.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 Tests of Gf involve problems that do not require prior experience or specialized knowledge, such as pattern recognition and solving geometric puzzles (e.g., Raven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Matrices, Module 9.1).</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Crystallized intelligence (</a:t>
            </a:r>
            <a:r>
              <a:rPr lang="en-US" altLang="en-US" sz="1200" b="1" i="1" dirty="0" err="1">
                <a:latin typeface="Arial" pitchFamily="34" charset="0"/>
                <a:ea typeface="ＭＳ Ｐゴシック" pitchFamily="34" charset="-128"/>
              </a:rPr>
              <a:t>Gc</a:t>
            </a:r>
            <a:r>
              <a:rPr lang="en-US" altLang="en-US" sz="1200" b="1" i="1" dirty="0">
                <a:latin typeface="Arial" pitchFamily="34" charset="0"/>
                <a:ea typeface="ＭＳ Ｐゴシック" pitchFamily="34" charset="-128"/>
              </a:rPr>
              <a:t>) (p. 343)</a:t>
            </a:r>
            <a:r>
              <a:rPr lang="en-US" altLang="en-US" sz="1200" i="1" dirty="0">
                <a:latin typeface="Arial" pitchFamily="34" charset="0"/>
                <a:ea typeface="ＭＳ Ｐゴシック" pitchFamily="34" charset="-128"/>
              </a:rPr>
              <a:t> is a form of intelligence that draws upon past learning and experience.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b) Tests of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include vocabulary, similarity/difference, and reading comprehension.</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IN" altLang="en-US" sz="1200" dirty="0">
                <a:latin typeface="Arial" pitchFamily="34" charset="0"/>
                <a:ea typeface="ＭＳ Ｐゴシック" pitchFamily="34" charset="-128"/>
              </a:rPr>
              <a:t>Long Description:</a:t>
            </a:r>
          </a:p>
          <a:p>
            <a:pPr defTabSz="457200">
              <a:lnSpc>
                <a:spcPct val="80000"/>
              </a:lnSpc>
            </a:pPr>
            <a:r>
              <a:rPr lang="en-IN" altLang="en-US" sz="1200" dirty="0">
                <a:latin typeface="Arial" pitchFamily="34" charset="0"/>
                <a:ea typeface="ＭＳ Ｐゴシック" pitchFamily="34" charset="-128"/>
              </a:rPr>
              <a:t>The photo shows a young woman playing a game of chess with a boy.</a:t>
            </a:r>
          </a:p>
          <a:p>
            <a:pPr defTabSz="457200">
              <a:lnSpc>
                <a:spcPct val="80000"/>
              </a:lnSpc>
            </a:pPr>
            <a:r>
              <a:rPr lang="en-IN" altLang="en-US" sz="1200" dirty="0">
                <a:latin typeface="Arial" pitchFamily="34" charset="0"/>
                <a:ea typeface="ＭＳ Ｐゴシック" pitchFamily="34" charset="-128"/>
              </a:rPr>
              <a:t>The text bubble that shows “Fluid thought” of the woman reads: “It seems like Bob is trying to trap my bishop. Hey, that gives me an idea. Maybe I should try to move my pawn.”</a:t>
            </a:r>
          </a:p>
          <a:p>
            <a:pPr defTabSz="457200">
              <a:lnSpc>
                <a:spcPct val="80000"/>
              </a:lnSpc>
            </a:pPr>
            <a:r>
              <a:rPr lang="en-IN" altLang="en-US" sz="1200" dirty="0">
                <a:latin typeface="Arial" pitchFamily="34" charset="0"/>
                <a:ea typeface="ＭＳ Ｐゴシック" pitchFamily="34" charset="-128"/>
              </a:rPr>
              <a:t>The text bubble that shows “Crystallized thought” of the boy reads: “I've seen this pattern before. An effective counter-strategy in other games was to move my bishop.”</a:t>
            </a:r>
            <a:endParaRPr lang="en-US" altLang="en-US" sz="12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084970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How can science help distinguish between fluid and crystallized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test the hypothesis that we have both Gf and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intelligence, scientists have examined how each changes over time.</a:t>
            </a:r>
          </a:p>
          <a:p>
            <a:pPr defTabSz="457200">
              <a:lnSpc>
                <a:spcPct val="80000"/>
              </a:lnSpc>
            </a:pPr>
            <a:r>
              <a:rPr lang="en-US" altLang="en-US" sz="1200" dirty="0">
                <a:latin typeface="Arial" pitchFamily="34" charset="0"/>
                <a:ea typeface="ＭＳ Ｐゴシック" pitchFamily="34" charset="-128"/>
              </a:rPr>
              <a:t>	ii) One study had 20 to 89-year-olds solve a variety of tasks, including the Tower of London puzzle, Block design, and tests of reaction time (Figure 9.8).</a:t>
            </a:r>
          </a:p>
          <a:p>
            <a:pPr defTabSz="457200">
              <a:lnSpc>
                <a:spcPct val="80000"/>
              </a:lnSpc>
            </a:pPr>
            <a:r>
              <a:rPr lang="en-US" altLang="en-US" sz="1200" dirty="0">
                <a:latin typeface="Arial" pitchFamily="34" charset="0"/>
                <a:ea typeface="ＭＳ Ｐゴシック" pitchFamily="34" charset="-128"/>
              </a:rPr>
              <a:t>		a) Performance on Gf tests peaks in early to middle adulthood and declines later in life.</a:t>
            </a:r>
          </a:p>
          <a:p>
            <a:pPr defTabSz="457200">
              <a:lnSpc>
                <a:spcPct val="80000"/>
              </a:lnSpc>
            </a:pPr>
            <a:r>
              <a:rPr lang="en-US" altLang="en-US" sz="1200" dirty="0">
                <a:latin typeface="Arial" pitchFamily="34" charset="0"/>
                <a:ea typeface="ＭＳ Ｐゴシック" pitchFamily="34" charset="-128"/>
              </a:rPr>
              <a:t>		b)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involves accumulated knowledge, so as long as an individual keep learning new information,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is less likely to decrease (Figure 9.9).</a:t>
            </a:r>
          </a:p>
          <a:p>
            <a:pPr defTabSz="457200">
              <a:lnSpc>
                <a:spcPct val="80000"/>
              </a:lnSpc>
            </a:pPr>
            <a:r>
              <a:rPr lang="en-US" altLang="en-US" sz="1200" dirty="0">
                <a:latin typeface="Arial" pitchFamily="34" charset="0"/>
                <a:ea typeface="ＭＳ Ｐゴシック" pitchFamily="34" charset="-128"/>
              </a:rPr>
              <a:t>	iii) Brain scans show regions associated with Gf tasks declines sooner than functioning of those regions supporting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tasks.</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 The figure shows four different placements of three coloured beads on three rods.</a:t>
            </a:r>
          </a:p>
          <a:p>
            <a:pPr defTabSz="457200">
              <a:lnSpc>
                <a:spcPct val="80000"/>
              </a:lnSpc>
            </a:pPr>
            <a:r>
              <a:rPr lang="en-IN" dirty="0"/>
              <a:t>The first image is the initial position that shows a green bead and a red bead on the first rod and a blue bead on the second rod. The third rod is empty.</a:t>
            </a:r>
          </a:p>
          <a:p>
            <a:pPr defTabSz="457200">
              <a:lnSpc>
                <a:spcPct val="80000"/>
              </a:lnSpc>
            </a:pPr>
            <a:r>
              <a:rPr lang="en-IN" dirty="0"/>
              <a:t>• The second image indicates the goal position (Number 2) of the beads after two moves. It shows a green bead on the first rod, a red bead on the second road, and a blue bead on the third rod.</a:t>
            </a:r>
          </a:p>
          <a:p>
            <a:pPr defTabSz="457200">
              <a:lnSpc>
                <a:spcPct val="80000"/>
              </a:lnSpc>
            </a:pPr>
            <a:r>
              <a:rPr lang="en-IN" dirty="0"/>
              <a:t>• The third image shows the goal position of the beads (Number 6) after 4 moves. It shows a blue bead on the first rod; and a red bead and green bead on the second rod. The third rod is empty.</a:t>
            </a:r>
          </a:p>
          <a:p>
            <a:pPr defTabSz="457200">
              <a:lnSpc>
                <a:spcPct val="80000"/>
              </a:lnSpc>
            </a:pPr>
            <a:r>
              <a:rPr lang="en-IN" dirty="0"/>
              <a:t>• The fourth image indicates the goal position of the beads (Number 10) after 5 moves. It shows a red bead, a blue bead and a green bead on the first rod. The second and third rods are empty.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555316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How can science help distinguish between fluid and crystallized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To test the hypothesis that we have both Gf and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intelligence, scientists have examined how each changes over time.</a:t>
            </a:r>
          </a:p>
          <a:p>
            <a:pPr defTabSz="457200">
              <a:lnSpc>
                <a:spcPct val="80000"/>
              </a:lnSpc>
            </a:pPr>
            <a:r>
              <a:rPr lang="en-US" altLang="en-US" sz="1200" dirty="0">
                <a:latin typeface="Arial" pitchFamily="34" charset="0"/>
                <a:ea typeface="ＭＳ Ｐゴシック" pitchFamily="34" charset="-128"/>
              </a:rPr>
              <a:t>	ii) One study had 20 to 89-year-olds solve a variety of tasks, including the Tower of London puzzle, Block design, and tests of reaction time (Figure 9.8).</a:t>
            </a:r>
          </a:p>
          <a:p>
            <a:pPr defTabSz="457200">
              <a:lnSpc>
                <a:spcPct val="80000"/>
              </a:lnSpc>
            </a:pPr>
            <a:r>
              <a:rPr lang="en-US" altLang="en-US" sz="1200" dirty="0">
                <a:latin typeface="Arial" pitchFamily="34" charset="0"/>
                <a:ea typeface="ＭＳ Ｐゴシック" pitchFamily="34" charset="-128"/>
              </a:rPr>
              <a:t>		a) Performance on Gf tests peaks in early to middle adulthood and declines later in life.</a:t>
            </a:r>
          </a:p>
          <a:p>
            <a:pPr defTabSz="457200">
              <a:lnSpc>
                <a:spcPct val="80000"/>
              </a:lnSpc>
            </a:pPr>
            <a:r>
              <a:rPr lang="en-US" altLang="en-US" sz="1200" dirty="0">
                <a:latin typeface="Arial" pitchFamily="34" charset="0"/>
                <a:ea typeface="ＭＳ Ｐゴシック" pitchFamily="34" charset="-128"/>
              </a:rPr>
              <a:t>		b)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involves accumulated knowledge, so as long as an individual keep learning new information,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is less likely to decrease (Figure 9.9).</a:t>
            </a:r>
          </a:p>
          <a:p>
            <a:pPr defTabSz="457200">
              <a:lnSpc>
                <a:spcPct val="80000"/>
              </a:lnSpc>
            </a:pPr>
            <a:r>
              <a:rPr lang="en-US" altLang="en-US" sz="1200" dirty="0">
                <a:latin typeface="Arial" pitchFamily="34" charset="0"/>
                <a:ea typeface="ＭＳ Ｐゴシック" pitchFamily="34" charset="-128"/>
              </a:rPr>
              <a:t>	iii) Brain scans show regions associated with Gf tasks declines sooner than functioning of those regions supporting </a:t>
            </a:r>
            <a:r>
              <a:rPr lang="en-US" altLang="en-US" sz="1200" dirty="0" err="1">
                <a:latin typeface="Arial" pitchFamily="34" charset="0"/>
                <a:ea typeface="ＭＳ Ｐゴシック" pitchFamily="34" charset="-128"/>
              </a:rPr>
              <a:t>Gc</a:t>
            </a:r>
            <a:r>
              <a:rPr lang="en-US" altLang="en-US" sz="1200" dirty="0">
                <a:latin typeface="Arial" pitchFamily="34" charset="0"/>
                <a:ea typeface="ＭＳ Ｐゴシック" pitchFamily="34" charset="-128"/>
              </a:rPr>
              <a:t> tasks.</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first is a colour-coded map of South America with three arrows that point to 3 countries along the north-eastern, northern and western boundaries, with the question “Which South American countries are these?”</a:t>
            </a:r>
          </a:p>
          <a:p>
            <a:pPr defTabSz="457200">
              <a:lnSpc>
                <a:spcPct val="80000"/>
              </a:lnSpc>
            </a:pPr>
            <a:r>
              <a:rPr lang="en-IN" dirty="0"/>
              <a:t>The second question is: “Do irony and coincidence mean the same thing?”</a:t>
            </a:r>
          </a:p>
          <a:p>
            <a:pPr defTabSz="457200">
              <a:lnSpc>
                <a:spcPct val="80000"/>
              </a:lnSpc>
            </a:pPr>
            <a:r>
              <a:rPr lang="en-IN" dirty="0"/>
              <a:t>The third question is: “What does abstruse mean?”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7513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crystalized and fluid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Cognitive psychologists generally accept that fluid intelligence is a blending of several different cognitive abilities. If Gf is simply a statistical creation that reflects the integration of these different processes, perhaps researchers would be better off focusing their attention on these systems, rather than the more abstract construct Gf.	</a:t>
            </a:r>
          </a:p>
          <a:p>
            <a:pPr defTabSz="457200"/>
            <a:r>
              <a:rPr lang="en-US" altLang="en-US" dirty="0">
                <a:latin typeface="Arial" pitchFamily="34" charset="0"/>
                <a:ea typeface="ＭＳ Ｐゴシック" pitchFamily="34" charset="-128"/>
              </a:rPr>
              <a:t>	ii) Another critique is that fluid and crystallized intelligence are not, after all, entirely separable.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Recognizing the distinctness of Gf and </a:t>
            </a:r>
            <a:r>
              <a:rPr lang="en-US" altLang="en-US" dirty="0" err="1">
                <a:latin typeface="Arial" pitchFamily="34" charset="0"/>
                <a:ea typeface="ＭＳ Ｐゴシック" pitchFamily="34" charset="-128"/>
              </a:rPr>
              <a:t>Gc</a:t>
            </a:r>
            <a:r>
              <a:rPr lang="en-US" altLang="en-US" dirty="0">
                <a:latin typeface="Arial" pitchFamily="34" charset="0"/>
                <a:ea typeface="ＭＳ Ｐゴシック" pitchFamily="34" charset="-128"/>
              </a:rPr>
              <a:t> can help reduce stereotypes and expectations about intelligence in older age.</a:t>
            </a:r>
          </a:p>
          <a:p>
            <a:pPr defTabSz="457200"/>
            <a:r>
              <a:rPr lang="en-US" altLang="en-US" dirty="0">
                <a:latin typeface="Arial" pitchFamily="34" charset="0"/>
                <a:ea typeface="ＭＳ Ｐゴシック" pitchFamily="34" charset="-128"/>
              </a:rPr>
              <a:t>	ii) The notion of general intelligence may not fully capture the complex ways people express their cognitive skills.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888380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818249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Howard Gardner (1999) proposed the concept of multiple intelligences (Table 9.1).</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Multiple intelligences (p. 345)</a:t>
            </a:r>
            <a:r>
              <a:rPr lang="en-US" altLang="en-US" i="1" dirty="0">
                <a:latin typeface="Arial" pitchFamily="34" charset="0"/>
                <a:ea typeface="ＭＳ Ｐゴシック" pitchFamily="34" charset="-128"/>
              </a:rPr>
              <a:t> a model claiming that that there are seven (now updated to at least nine) different forms of intelligence, each independent from the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Critics have pointed out that few of Gardiner’s intelligences can be accurately and reliably measured, making his theory unfalsifiable and difficult to research.</a:t>
            </a:r>
          </a:p>
          <a:p>
            <a:pPr defTabSz="457200"/>
            <a:r>
              <a:rPr lang="en-US" dirty="0">
                <a:latin typeface="Arial" pitchFamily="34" charset="0"/>
                <a:ea typeface="ＭＳ Ｐゴシック" pitchFamily="34" charset="-128"/>
              </a:rPr>
              <a:t>		a) Creating operational definitions of the intelligences has been difficult and has held back empirical work on Gardner’s theory.</a:t>
            </a:r>
          </a:p>
          <a:p>
            <a:pPr defTabSz="457200"/>
            <a:r>
              <a:rPr lang="en-US" dirty="0">
                <a:latin typeface="Arial" pitchFamily="34" charset="0"/>
                <a:ea typeface="ＭＳ Ｐゴシック" pitchFamily="34" charset="-128"/>
              </a:rPr>
              <a:t>		b) These challenges highlight the need for better ways of measuring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409212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Howard Gardner (1999) proposed the concept of multiple intelligences (Table 9.1).</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Multiple intelligences (p. 345)</a:t>
            </a:r>
            <a:r>
              <a:rPr lang="en-US" altLang="en-US" i="1" dirty="0">
                <a:latin typeface="Arial" pitchFamily="34" charset="0"/>
                <a:ea typeface="ＭＳ Ｐゴシック" pitchFamily="34" charset="-128"/>
              </a:rPr>
              <a:t> a model claiming that that there are seven (now updated to at least nine) different forms of intelligence, each independent from the others.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Critics have pointed out that few of Gardiner’s intelligences can be accurately and reliably measured, making his theory unfalsifiable and difficult to research.</a:t>
            </a:r>
          </a:p>
          <a:p>
            <a:pPr defTabSz="457200"/>
            <a:r>
              <a:rPr lang="en-US" dirty="0">
                <a:latin typeface="Arial" pitchFamily="34" charset="0"/>
                <a:ea typeface="ＭＳ Ｐゴシック" pitchFamily="34" charset="-128"/>
              </a:rPr>
              <a:t>		a) Creating operational definitions of the intelligences has been difficult and has held back empirical work on Gardner’s theory.</a:t>
            </a:r>
          </a:p>
          <a:p>
            <a:pPr defTabSz="457200"/>
            <a:r>
              <a:rPr lang="en-US" dirty="0">
                <a:latin typeface="Arial" pitchFamily="34" charset="0"/>
                <a:ea typeface="ＭＳ Ｐゴシック" pitchFamily="34" charset="-128"/>
              </a:rPr>
              <a:t>		b) These challenges highlight the need for better ways of measuring intelligence.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209776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 number of educational practices that have used the notion of multiple intelligences to promote the idea of </a:t>
            </a:r>
            <a:r>
              <a:rPr lang="en-US" altLang="en-US" i="1" dirty="0">
                <a:latin typeface="Arial" pitchFamily="34" charset="0"/>
                <a:ea typeface="ＭＳ Ｐゴシック" pitchFamily="34" charset="-128"/>
              </a:rPr>
              <a:t>learning styles</a:t>
            </a:r>
            <a:r>
              <a:rPr lang="en-US" altLang="en-US" dirty="0">
                <a:latin typeface="Arial" pitchFamily="34" charset="0"/>
                <a:ea typeface="ＭＳ Ｐゴシック" pitchFamily="34" charset="-128"/>
              </a:rPr>
              <a:t>. Some have hypothesized that in educational settings different people process information better through specific modalities. If this is true, then it suggests that people have different learning styles and therefore, educators would be more effective if they tailor their lesson plans to the learning styles of their students, or at least ensure that they appeal to a variety of learning styles.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Common sets of learning styles include divisions such as visual, auditory, and kinesthetic/tactile.</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Learning styles can be tested scientifically with a simple hypothesis: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Individuals should learn and retain more information learned through their preferred learning style than through the other styles.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3) However, dozens of studies have failed to show any benefit for studying according to an individual</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learning style.</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result probably occurs because regardless of how you encounter something (e.g., reading, tactile, etc.), you still need to store the meaning of the information to retain it over the long term.</a:t>
            </a:r>
          </a:p>
          <a:p>
            <a:pPr defTabSz="457200"/>
            <a:r>
              <a:rPr lang="en-US" altLang="en-US" dirty="0">
                <a:latin typeface="Arial" pitchFamily="34" charset="0"/>
                <a:ea typeface="ＭＳ Ｐゴシック" pitchFamily="34" charset="-128"/>
              </a:rPr>
              <a:t>	ii) As a result, it makes more sense for a teacher to tailor their instructional styles to fit the material instead of individual learning styles.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919786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Even with helmets, NHL players suffer head injuries at an estimated rate of 80 concussions per season.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Knocks and bumps can add up over time, leading to </a:t>
            </a:r>
            <a:r>
              <a:rPr lang="en-US" altLang="en-US" i="1" dirty="0">
                <a:latin typeface="Arial" pitchFamily="34" charset="0"/>
                <a:ea typeface="ＭＳ Ｐゴシック" pitchFamily="34" charset="-128"/>
              </a:rPr>
              <a:t>chronic traumatic encephalopathy </a:t>
            </a:r>
            <a:r>
              <a:rPr lang="en-US" altLang="en-US" dirty="0">
                <a:latin typeface="Arial" pitchFamily="34" charset="0"/>
                <a:ea typeface="ＭＳ Ｐゴシック" pitchFamily="34" charset="-128"/>
              </a:rPr>
              <a:t>(CTE), a degenerative brain condition associated with memory loss, dementia, mood disorders, suicidality.</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CTE develops over time and early detection would allow for smarter, more informed decisions about when and if the player should return to the sport.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To track cognitive abilities, many leagues and teams now require baseline cognitive testing with a computer-based testing package called </a:t>
            </a:r>
            <a:r>
              <a:rPr lang="en-US" altLang="en-US" dirty="0" err="1">
                <a:latin typeface="Arial" pitchFamily="34" charset="0"/>
                <a:ea typeface="ＭＳ Ｐゴシック" pitchFamily="34" charset="-128"/>
              </a:rPr>
              <a:t>ImPACT</a:t>
            </a:r>
            <a:r>
              <a:rPr lang="en-US" altLang="en-US" dirty="0">
                <a:latin typeface="Arial" pitchFamily="34" charset="0"/>
                <a:ea typeface="ＭＳ Ｐゴシック" pitchFamily="34" charset="-128"/>
              </a:rPr>
              <a:t>. Players complete the test once each year, before pre-season training.</a:t>
            </a:r>
          </a:p>
          <a:p>
            <a:pPr defTabSz="457200"/>
            <a:r>
              <a:rPr lang="en-US" altLang="en-US" dirty="0">
                <a:latin typeface="Arial" pitchFamily="34" charset="0"/>
                <a:ea typeface="ＭＳ Ｐゴシック" pitchFamily="34" charset="-128"/>
              </a:rPr>
              <a:t>		a) Because head injuries tend to affect only a few cognitive skills, sports testing keeps the tests separate.</a:t>
            </a:r>
          </a:p>
          <a:p>
            <a:pPr defTabSz="457200"/>
            <a:r>
              <a:rPr lang="en-US" altLang="en-US" dirty="0">
                <a:latin typeface="Arial" pitchFamily="34" charset="0"/>
                <a:ea typeface="ＭＳ Ｐゴシック" pitchFamily="34" charset="-128"/>
              </a:rPr>
              <a:t>		b) Following a head injury, players can be tested again to see if there are declines in any specific abilities.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548777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One of the most conclusive studies on sex differences in intelligence was conducted in 2007, using 42 different tests of mental abilities to compare males and females. What they found were almost no sex differences in intelligence at all.</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Some research has found that although males and females have the same average IQ score, there is much greater variability in male scores, which suggests that there are more men with substantial intellectual challenges, as well as more men who are at the top of the brainpower heap.</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Do males and females have unique cognitive abilities?</a:t>
            </a:r>
            <a:endParaRPr lang="en-US" altLang="en-US" u="sng"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Females are, on average, better at verbal abilities, some memory tasks, and the ability to read people’s basic emotions, whereas males have the advantage on visuospatial abilities, such as mentally rotating objects or aiming at objects.</a:t>
            </a:r>
          </a:p>
          <a:p>
            <a:r>
              <a:rPr lang="en-US" altLang="en-US" dirty="0">
                <a:latin typeface="Arial" pitchFamily="34" charset="0"/>
                <a:ea typeface="ＭＳ Ｐゴシック" pitchFamily="34" charset="-128"/>
              </a:rPr>
              <a:t>	ii) Stereotype threat is a particularly pernicious problem when comparing the abilities of people from different groups, such as comparing math scores of men and women. Stereotype threat occurs when there exists a negative stereotype about a group, such as the common belief that females are not quite as capable as males at math. When placed in a testing situation (e.g., a math test), this stereotype can undermine females’ performance, so that they do underperform males on the test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435286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100" b="1" dirty="0">
                <a:latin typeface="Arial" pitchFamily="34" charset="0"/>
                <a:ea typeface="ＭＳ Ｐゴシック" pitchFamily="34" charset="-128"/>
              </a:rPr>
              <a:t>Know</a:t>
            </a:r>
            <a:r>
              <a:rPr lang="en-US" altLang="en-US" sz="1100" dirty="0">
                <a:latin typeface="Arial" pitchFamily="34" charset="0"/>
                <a:ea typeface="ＭＳ Ｐゴシック" pitchFamily="34" charset="-128"/>
              </a:rPr>
              <a:t> the key terminology related to heredity, environment, and intelligence.</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See bold, italicized terms below.</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Understand</a:t>
            </a:r>
            <a:r>
              <a:rPr lang="en-US" altLang="en-US" sz="1100" dirty="0">
                <a:latin typeface="Arial" pitchFamily="34" charset="0"/>
                <a:ea typeface="ＭＳ Ｐゴシック" pitchFamily="34" charset="-128"/>
              </a:rPr>
              <a:t> different approaches to studying the genetic basis of intelligence.</a:t>
            </a:r>
            <a:endParaRPr lang="en-US" altLang="en-US" sz="1000" dirty="0">
              <a:latin typeface="Arial" pitchFamily="34" charset="0"/>
              <a:ea typeface="ＭＳ Ｐゴシック" pitchFamily="34" charset="-128"/>
            </a:endParaRPr>
          </a:p>
          <a:p>
            <a:pPr lvl="1">
              <a:lnSpc>
                <a:spcPct val="80000"/>
              </a:lnSpc>
            </a:pP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genetics typically involves conducting twin or adoption studies. </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genomics involves looking at gene-</a:t>
            </a:r>
            <a:r>
              <a:rPr lang="en-US" altLang="en-US" sz="1100" dirty="0" err="1">
                <a:latin typeface="Arial" pitchFamily="34" charset="0"/>
                <a:ea typeface="ＭＳ Ｐゴシック" pitchFamily="34" charset="-128"/>
              </a:rPr>
              <a:t>behaviour</a:t>
            </a:r>
            <a:r>
              <a:rPr lang="en-US" altLang="en-US" sz="1100" dirty="0">
                <a:latin typeface="Arial" pitchFamily="34" charset="0"/>
                <a:ea typeface="ＭＳ Ｐゴシック" pitchFamily="34" charset="-128"/>
              </a:rPr>
              <a:t> relationships at the molecular level. This approach often involves using animal models, including knockout and transgenic models.</a:t>
            </a:r>
            <a:endParaRPr lang="en-US" altLang="en-US" sz="10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Apply</a:t>
            </a:r>
            <a:r>
              <a:rPr lang="en-US" altLang="en-US" sz="1100" dirty="0">
                <a:latin typeface="Arial" pitchFamily="34" charset="0"/>
                <a:ea typeface="ＭＳ Ｐゴシック" pitchFamily="34" charset="-128"/>
              </a:rPr>
              <a:t> your knowledge of environmental and </a:t>
            </a:r>
            <a:r>
              <a:rPr lang="en-US" altLang="en-US" sz="1100" dirty="0" err="1">
                <a:latin typeface="Arial" pitchFamily="34" charset="0"/>
                <a:ea typeface="ＭＳ Ｐゴシック" pitchFamily="34" charset="-128"/>
              </a:rPr>
              <a:t>behavioural</a:t>
            </a:r>
            <a:r>
              <a:rPr lang="en-US" altLang="en-US" sz="1100" dirty="0">
                <a:latin typeface="Arial" pitchFamily="34" charset="0"/>
                <a:ea typeface="ＭＳ Ｐゴシック" pitchFamily="34" charset="-128"/>
              </a:rPr>
              <a:t> effects on intelligence to understand how to enhance your own cognitive abilities.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Students should be able to </a:t>
            </a:r>
            <a:r>
              <a:rPr lang="en-US" altLang="en-US" dirty="0">
                <a:latin typeface="Arial" pitchFamily="34" charset="0"/>
                <a:ea typeface="ＭＳ Ｐゴシック" pitchFamily="34" charset="-128"/>
              </a:rPr>
              <a:t>different identify strategies that are good bets for enhancing the cognitive abilities that underlie their own intelligence</a:t>
            </a:r>
            <a:r>
              <a:rPr lang="en-US" altLang="en-US" sz="1800" dirty="0">
                <a:latin typeface="Arial" pitchFamily="34" charset="0"/>
                <a:ea typeface="ＭＳ Ｐゴシック" pitchFamily="34" charset="-128"/>
              </a:rPr>
              <a:t>.</a:t>
            </a:r>
            <a:endParaRPr lang="en-US" altLang="en-US" sz="1400" dirty="0">
              <a:latin typeface="Arial" pitchFamily="34" charset="0"/>
              <a:ea typeface="ＭＳ Ｐゴシック" pitchFamily="34" charset="-128"/>
            </a:endParaRPr>
          </a:p>
          <a:p>
            <a:pPr>
              <a:lnSpc>
                <a:spcPct val="80000"/>
              </a:lnSpc>
            </a:pPr>
            <a:r>
              <a:rPr lang="en-US" altLang="en-US" sz="1100"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sz="1100" b="1" dirty="0">
                <a:latin typeface="Arial" pitchFamily="34" charset="0"/>
                <a:ea typeface="ＭＳ Ｐゴシック" pitchFamily="34" charset="-128"/>
              </a:rPr>
              <a:t>Analyze</a:t>
            </a:r>
            <a:r>
              <a:rPr lang="en-US" altLang="en-US" sz="1100" dirty="0">
                <a:latin typeface="Arial" pitchFamily="34" charset="0"/>
                <a:ea typeface="ＭＳ Ｐゴシック" pitchFamily="34" charset="-128"/>
              </a:rPr>
              <a:t> the belief that older children are more intelligent than their younger siblings.</a:t>
            </a:r>
            <a:endParaRPr lang="en-US" altLang="en-US" sz="1000" dirty="0">
              <a:latin typeface="Arial" pitchFamily="34" charset="0"/>
              <a:ea typeface="ＭＳ Ｐゴシック" pitchFamily="34" charset="-128"/>
            </a:endParaRPr>
          </a:p>
          <a:p>
            <a:pPr lvl="1">
              <a:lnSpc>
                <a:spcPct val="80000"/>
              </a:lnSpc>
            </a:pPr>
            <a:r>
              <a:rPr lang="en-US" altLang="en-US" sz="1100" dirty="0">
                <a:latin typeface="Arial" pitchFamily="34" charset="0"/>
                <a:ea typeface="ＭＳ Ｐゴシック" pitchFamily="34" charset="-128"/>
              </a:rPr>
              <a:t>Reviews</a:t>
            </a:r>
            <a:r>
              <a:rPr lang="en-US" altLang="en-US" dirty="0">
                <a:latin typeface="Arial" pitchFamily="34" charset="0"/>
                <a:ea typeface="ＭＳ Ｐゴシック" pitchFamily="34" charset="-128"/>
              </a:rPr>
              <a:t> of intelligence tests show that the oldest child in a family tends to have </a:t>
            </a:r>
            <a:r>
              <a:rPr lang="en-US" altLang="en-US" i="1" dirty="0">
                <a:latin typeface="Arial" pitchFamily="34" charset="0"/>
                <a:ea typeface="ＭＳ Ｐゴシック" pitchFamily="34" charset="-128"/>
              </a:rPr>
              <a:t>slightly</a:t>
            </a:r>
            <a:r>
              <a:rPr lang="en-US" altLang="en-US" dirty="0">
                <a:latin typeface="Arial" pitchFamily="34" charset="0"/>
                <a:ea typeface="ＭＳ Ｐゴシック" pitchFamily="34" charset="-128"/>
              </a:rPr>
              <a:t> higher IQs than their younger siblings. This difference is not due to the genetic superiority of the older siblings; rather, it is likely related to the fact that older children often spend time teaching things to their younger siblings.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60403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Twin and Adoption Studies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Decades of research on families, adopted children, and twins has shown that genetic similarity contributes to intelligence scores (Figure 9.11).</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As genetic relatedness increases, so does similarity in IQ scores.</a:t>
            </a:r>
          </a:p>
          <a:p>
            <a:pPr defTabSz="457200">
              <a:lnSpc>
                <a:spcPct val="80000"/>
              </a:lnSpc>
            </a:pPr>
            <a:r>
              <a:rPr lang="en-US" altLang="en-US" sz="1200" dirty="0">
                <a:latin typeface="Arial" pitchFamily="34" charset="0"/>
                <a:ea typeface="ＭＳ Ｐゴシック" pitchFamily="34" charset="-128"/>
              </a:rPr>
              <a:t>	ii) The correlation in intelligence scores between parents and their children and between siblings are around .40 and .50.</a:t>
            </a:r>
          </a:p>
          <a:p>
            <a:pPr defTabSz="457200">
              <a:lnSpc>
                <a:spcPct val="80000"/>
              </a:lnSpc>
            </a:pPr>
            <a:r>
              <a:rPr lang="en-US" altLang="en-US" sz="1200" dirty="0">
                <a:latin typeface="Arial" pitchFamily="34" charset="0"/>
                <a:ea typeface="ＭＳ Ｐゴシック" pitchFamily="34" charset="-128"/>
              </a:rPr>
              <a:t>	iii) Identical twins are more alike in intelligence than fraternal twins.</a:t>
            </a:r>
          </a:p>
          <a:p>
            <a:pPr defTabSz="457200">
              <a:lnSpc>
                <a:spcPct val="80000"/>
              </a:lnSpc>
            </a:pPr>
            <a:r>
              <a:rPr lang="en-US" altLang="en-US" sz="1200" dirty="0">
                <a:latin typeface="Arial" pitchFamily="34" charset="0"/>
                <a:ea typeface="ＭＳ Ｐゴシック" pitchFamily="34" charset="-128"/>
              </a:rPr>
              <a:t>		a) Identical twins have a correlation of .85 when raised together and .80 when raised apart.</a:t>
            </a:r>
          </a:p>
          <a:p>
            <a:pPr defTabSz="457200">
              <a:lnSpc>
                <a:spcPct val="80000"/>
              </a:lnSpc>
            </a:pPr>
            <a:r>
              <a:rPr lang="en-US" altLang="en-US" sz="1200" dirty="0">
                <a:latin typeface="Arial" pitchFamily="34" charset="0"/>
                <a:ea typeface="ＭＳ Ｐゴシック" pitchFamily="34" charset="-128"/>
              </a:rPr>
              <a:t>	iv) However, it is important to note that environment also plays a role.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u="sng" dirty="0" err="1">
                <a:latin typeface="Arial" pitchFamily="34" charset="0"/>
                <a:ea typeface="ＭＳ Ｐゴシック" pitchFamily="34" charset="-128"/>
              </a:rPr>
              <a:t>Behavioural</a:t>
            </a:r>
            <a:r>
              <a:rPr lang="en-US" altLang="en-US" sz="1200" b="1" u="sng" dirty="0">
                <a:latin typeface="Arial" pitchFamily="34" charset="0"/>
                <a:ea typeface="ＭＳ Ｐゴシック" pitchFamily="34" charset="-128"/>
              </a:rPr>
              <a:t> Genomics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1) To search for specific genes related to intelligence, researchers use </a:t>
            </a:r>
            <a:r>
              <a:rPr lang="en-US" altLang="en-US" sz="1200" i="1" dirty="0" err="1">
                <a:latin typeface="Arial" pitchFamily="34" charset="0"/>
                <a:ea typeface="ＭＳ Ｐゴシック" pitchFamily="34" charset="-128"/>
              </a:rPr>
              <a:t>behavioural</a:t>
            </a:r>
            <a:r>
              <a:rPr lang="en-US" altLang="en-US" sz="1200" i="1" dirty="0">
                <a:latin typeface="Arial" pitchFamily="34" charset="0"/>
                <a:ea typeface="ＭＳ Ｐゴシック" pitchFamily="34" charset="-128"/>
              </a:rPr>
              <a:t> genomics</a:t>
            </a:r>
            <a:r>
              <a:rPr lang="en-US" altLang="en-US" sz="1200" i="0" dirty="0">
                <a:latin typeface="Arial" pitchFamily="34" charset="0"/>
                <a:ea typeface="ＭＳ Ｐゴシック" pitchFamily="34" charset="-128"/>
              </a:rPr>
              <a:t>, a technique that examines how specific genes interact with the environment to influence </a:t>
            </a:r>
            <a:r>
              <a:rPr lang="en-US" altLang="en-US" sz="1200" i="0" dirty="0" err="1">
                <a:latin typeface="Arial" pitchFamily="34" charset="0"/>
                <a:ea typeface="ＭＳ Ｐゴシック" pitchFamily="34" charset="-128"/>
              </a:rPr>
              <a:t>behaviours</a:t>
            </a:r>
            <a:r>
              <a:rPr lang="en-US" altLang="en-US" sz="1200" i="0" dirty="0">
                <a:latin typeface="Arial" pitchFamily="34" charset="0"/>
                <a:ea typeface="ＭＳ Ｐゴシック" pitchFamily="34" charset="-128"/>
              </a:rPr>
              <a:t>, including those related to intelligence.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area of study focuses on identifying genes that are related to increases or decreases in certain types of learning and problem solving.</a:t>
            </a:r>
          </a:p>
          <a:p>
            <a:pPr defTabSz="457200">
              <a:lnSpc>
                <a:spcPct val="80000"/>
              </a:lnSpc>
            </a:pPr>
            <a:r>
              <a:rPr lang="en-US" altLang="en-US" sz="1200" dirty="0">
                <a:latin typeface="Arial" pitchFamily="34" charset="0"/>
                <a:ea typeface="ＭＳ Ｐゴシック" pitchFamily="34" charset="-128"/>
              </a:rPr>
              <a:t>	ii) Current research in this area suggests individuals inherit a collection of genes that pool together in influence general cognitive ability.</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Researchers have developed mouse models of intelligence using gene knockout (KO).</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Gene knockout (KO) (p. 353)</a:t>
            </a:r>
            <a:r>
              <a:rPr lang="en-US" altLang="en-US" sz="1200" i="1" dirty="0">
                <a:latin typeface="Arial" pitchFamily="34" charset="0"/>
                <a:ea typeface="ＭＳ Ｐゴシック" pitchFamily="34" charset="-128"/>
              </a:rPr>
              <a:t> studies involve removing a specific gene and comparing the characteristics of animals with and without that gene.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one of the first KO studies, researchers discovered that removing one particular gene disrupted the ability for mice to learn spatial layouts.</a:t>
            </a:r>
          </a:p>
          <a:p>
            <a:pPr defTabSz="457200">
              <a:lnSpc>
                <a:spcPct val="80000"/>
              </a:lnSpc>
            </a:pPr>
            <a:r>
              <a:rPr lang="en-US" altLang="en-US" sz="1200" dirty="0">
                <a:latin typeface="Arial" pitchFamily="34" charset="0"/>
                <a:ea typeface="ＭＳ Ｐゴシック" pitchFamily="34" charset="-128"/>
              </a:rPr>
              <a:t>	ii) Scientists are also able to add a gene, creating mice referred to as </a:t>
            </a:r>
            <a:r>
              <a:rPr lang="en-US" altLang="en-US" sz="1200" i="1" dirty="0">
                <a:latin typeface="Arial" pitchFamily="34" charset="0"/>
                <a:ea typeface="ＭＳ Ｐゴシック" pitchFamily="34" charset="-128"/>
              </a:rPr>
              <a:t>transgenic animals</a:t>
            </a:r>
            <a:r>
              <a:rPr lang="en-US" altLang="en-US" sz="1200" dirty="0">
                <a:latin typeface="Arial" pitchFamily="34" charset="0"/>
                <a:ea typeface="ＭＳ Ｐゴシック" pitchFamily="34" charset="-128"/>
              </a:rPr>
              <a:t>.</a:t>
            </a:r>
          </a:p>
          <a:p>
            <a:pPr defTabSz="457200">
              <a:lnSpc>
                <a:spcPct val="80000"/>
              </a:lnSpc>
            </a:pPr>
            <a:r>
              <a:rPr lang="en-US" altLang="en-US" sz="1200" dirty="0">
                <a:latin typeface="Arial" pitchFamily="34" charset="0"/>
                <a:ea typeface="ＭＳ Ｐゴシック" pitchFamily="34" charset="-128"/>
              </a:rPr>
              <a:t>		a) They have engineered better than average learning mice.</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horizontal axis shows “Relationship and genetic relatedness” on a scale of “0 to 1.0” and the vertical axis shows “Mean correlation intelligence” from 0 to 1.0, in increments of 0.10.</a:t>
            </a:r>
          </a:p>
          <a:p>
            <a:pPr defTabSz="457200">
              <a:lnSpc>
                <a:spcPct val="80000"/>
              </a:lnSpc>
            </a:pPr>
            <a:r>
              <a:rPr lang="en-IN" dirty="0"/>
              <a:t>The “Mean correlation intelligence”, by genetic relatedness is summarized below:</a:t>
            </a:r>
          </a:p>
          <a:p>
            <a:pPr defTabSz="457200">
              <a:lnSpc>
                <a:spcPct val="80000"/>
              </a:lnSpc>
            </a:pPr>
            <a:r>
              <a:rPr lang="en-IN" dirty="0"/>
              <a:t>• Adoptive siblings (0 genetic relatedness, reared together): 0.32</a:t>
            </a:r>
          </a:p>
          <a:p>
            <a:pPr defTabSz="457200">
              <a:lnSpc>
                <a:spcPct val="80000"/>
              </a:lnSpc>
            </a:pPr>
            <a:r>
              <a:rPr lang="en-IN" dirty="0"/>
              <a:t>• Parent-offspring (adopted) (.5 genetic relatedness, nonshared environment): 0.22</a:t>
            </a:r>
          </a:p>
          <a:p>
            <a:pPr defTabSz="457200">
              <a:lnSpc>
                <a:spcPct val="80000"/>
              </a:lnSpc>
            </a:pPr>
            <a:r>
              <a:rPr lang="en-IN" dirty="0"/>
              <a:t>• Adopted siblings (.5 genetic relatedness, reared apart): 0.22</a:t>
            </a:r>
          </a:p>
          <a:p>
            <a:pPr defTabSz="457200">
              <a:lnSpc>
                <a:spcPct val="80000"/>
              </a:lnSpc>
            </a:pPr>
            <a:r>
              <a:rPr lang="en-IN" dirty="0"/>
              <a:t>• Parent-offspring (.5 genetic relatedness, shared environment): 0.4</a:t>
            </a:r>
          </a:p>
          <a:p>
            <a:pPr defTabSz="457200">
              <a:lnSpc>
                <a:spcPct val="80000"/>
              </a:lnSpc>
            </a:pPr>
            <a:r>
              <a:rPr lang="en-IN" dirty="0"/>
              <a:t>• Full siblings (.5 genetic relatedness, reared together): 0.45</a:t>
            </a:r>
          </a:p>
          <a:p>
            <a:pPr defTabSz="457200">
              <a:lnSpc>
                <a:spcPct val="80000"/>
              </a:lnSpc>
            </a:pPr>
            <a:r>
              <a:rPr lang="en-IN" dirty="0"/>
              <a:t>• Dizygotic (fraternal) twins (.5 genetic relatedness, reared together): 0.59</a:t>
            </a:r>
          </a:p>
          <a:p>
            <a:pPr defTabSz="457200">
              <a:lnSpc>
                <a:spcPct val="80000"/>
              </a:lnSpc>
            </a:pPr>
            <a:r>
              <a:rPr lang="en-IN" dirty="0"/>
              <a:t>• Monozygotic twins (1.0 genetic relatedness, reared apart): 0.79</a:t>
            </a:r>
          </a:p>
          <a:p>
            <a:pPr defTabSz="457200">
              <a:lnSpc>
                <a:spcPct val="80000"/>
              </a:lnSpc>
            </a:pPr>
            <a:r>
              <a:rPr lang="en-IN" dirty="0"/>
              <a:t>• Monozygotic twins (1.0 genetic relatedness, reared together: 0.85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279724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brain size and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It was originally believed that brain size was related to intelligence.</a:t>
            </a:r>
          </a:p>
          <a:p>
            <a:pPr defTabSz="457200"/>
            <a:r>
              <a:rPr lang="en-US" altLang="en-US" dirty="0">
                <a:latin typeface="Arial" pitchFamily="34" charset="0"/>
                <a:ea typeface="ＭＳ Ｐゴシック" pitchFamily="34" charset="-128"/>
              </a:rPr>
              <a:t>		a) Scientists would take the skulls of the deceased, fill them with fine metal pellets, and then measure the volume.	</a:t>
            </a:r>
          </a:p>
          <a:p>
            <a:pPr defTabSz="457200"/>
            <a:r>
              <a:rPr lang="en-US" altLang="en-US" dirty="0">
                <a:latin typeface="Arial" pitchFamily="34" charset="0"/>
                <a:ea typeface="ＭＳ Ｐゴシック" pitchFamily="34" charset="-128"/>
              </a:rPr>
              <a:t>		b) This contributed to racial prejudice. The studies were highly flawed and inevitably led to conclusions that Caucasian males (those doing the studies) had the largest skull sizes and therefore were considered the smartest of the human race.</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570824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 2) </a:t>
            </a:r>
            <a:r>
              <a:rPr lang="en-US" altLang="en-US" i="1" dirty="0">
                <a:latin typeface="Arial" pitchFamily="34" charset="0"/>
                <a:ea typeface="ＭＳ Ｐゴシック" pitchFamily="34" charset="-128"/>
              </a:rPr>
              <a:t>How can science explain the relationship between brain size and intelligence?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One study had 100 brains from deceased individuals as well as their scores on the WAIS.</a:t>
            </a:r>
          </a:p>
          <a:p>
            <a:pPr defTabSz="457200"/>
            <a:r>
              <a:rPr lang="en-US" altLang="en-US" dirty="0">
                <a:latin typeface="Arial" pitchFamily="34" charset="0"/>
                <a:ea typeface="ＭＳ Ｐゴシック" pitchFamily="34" charset="-128"/>
              </a:rPr>
              <a:t>		a) Overall, about 36% of the variation in verbal intelligence scores was accounted for by the size of the cortex.</a:t>
            </a:r>
          </a:p>
          <a:p>
            <a:pPr defTabSz="457200"/>
            <a:r>
              <a:rPr lang="en-US" altLang="en-US" dirty="0">
                <a:latin typeface="Arial" pitchFamily="34" charset="0"/>
                <a:ea typeface="ＭＳ Ｐゴシック" pitchFamily="34" charset="-128"/>
              </a:rPr>
              <a:t>	ii) The convoluted surface of the brain (called gyri) composes the outer part of the cerebral cortex (Figure 9.12).</a:t>
            </a:r>
          </a:p>
          <a:p>
            <a:pPr defTabSz="457200"/>
            <a:r>
              <a:rPr lang="en-US" altLang="en-US" dirty="0">
                <a:latin typeface="Arial" pitchFamily="34" charset="0"/>
                <a:ea typeface="ＭＳ Ｐゴシック" pitchFamily="34" charset="-128"/>
              </a:rPr>
              <a:t>		a) The number and size of these gyri is greater in species that have complex cognitive and social lives (e.g., elephants, dolphins, and primates).</a:t>
            </a:r>
          </a:p>
          <a:p>
            <a:pPr defTabSz="457200"/>
            <a:r>
              <a:rPr lang="en-US" altLang="en-US" dirty="0">
                <a:latin typeface="Arial" pitchFamily="34" charset="0"/>
                <a:ea typeface="ＭＳ Ｐゴシック" pitchFamily="34" charset="-128"/>
              </a:rPr>
              <a:t>		b) Differences in gyri have also been found in humans, with the degree of convolutions accounting for roughly 25% of the variability in WAIS scores.</a:t>
            </a:r>
          </a:p>
          <a:p>
            <a:pPr defTabSz="457200"/>
            <a:endParaRPr lang="en-US" dirty="0">
              <a:latin typeface="Arial" pitchFamily="34" charset="0"/>
              <a:ea typeface="ＭＳ Ｐゴシック" pitchFamily="34" charset="-128"/>
            </a:endParaRPr>
          </a:p>
          <a:p>
            <a:pPr defTabSz="457200"/>
            <a:r>
              <a:rPr lang="en-IN" dirty="0"/>
              <a:t>Long Description:</a:t>
            </a:r>
          </a:p>
          <a:p>
            <a:pPr defTabSz="457200"/>
            <a:r>
              <a:rPr lang="en-IN" dirty="0"/>
              <a:t>The “Cerebral gyri” (ridges on the cerebral cortex, that create a folded appearance) of the 3 brains are highlighted. The cerebral gyrus of the smallest-sized brain is horizontal with several convolutions. The mid-sized brain shows a gyrus with a triangular fold that does not show many convolutions. The largest of the 3 brains shows a vertical gyrus that extends to the top of the cortex.</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735173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the issue?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IQ scores could be measuring a number of things including working memory, processing speed, ability to pay attention, or even motivation to perform well on the test. Therefore, when studies show that brain size can account for 25% of the variability in IQ scores, it is not always clear what ability (or abilities) are underlying these results.</a:t>
            </a:r>
          </a:p>
          <a:p>
            <a:pPr defTabSz="457200"/>
            <a:r>
              <a:rPr lang="en-US" altLang="en-US" dirty="0">
                <a:latin typeface="Arial" pitchFamily="34" charset="0"/>
                <a:ea typeface="ＭＳ Ｐゴシック" pitchFamily="34" charset="-128"/>
              </a:rPr>
              <a:t>	ii) There is also the third-variable problem; even if brain size and performance on intelligence tests are correlated with each other, it might be the case that they are both related to some other factor, like stress, nutrition, physical health, environmental toxins, or the amount of enriching stimulation experienced during childhood</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relation between brain size and IQ can be used to better understand clinical conditions.</a:t>
            </a:r>
          </a:p>
          <a:p>
            <a:pPr defTabSz="457200"/>
            <a:r>
              <a:rPr lang="en-US" altLang="en-US" dirty="0">
                <a:latin typeface="Arial" pitchFamily="34" charset="0"/>
                <a:ea typeface="ＭＳ Ｐゴシック" pitchFamily="34" charset="-128"/>
              </a:rPr>
              <a:t>		a) For example, those with anorexia nervosa or prolonged periods of alcohol abuse appear to lose brain mass along with certain cognitive skills.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23618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6115289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b="1" u="sng" dirty="0">
                <a:latin typeface="Arial" pitchFamily="34" charset="0"/>
                <a:ea typeface="ＭＳ Ｐゴシック" pitchFamily="34" charset="-128"/>
              </a:rPr>
              <a:t>Nutrition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1) Diet and lifestyle factors influence intelligence.</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Research has shown that diets high in saturated fat quickly lead to sharp declines in cognitive functioning in both animal and human subjects. In contrast, diets low in such fats and high in fruits, vegetables, fish, and whole grains are associated </a:t>
            </a:r>
            <a:r>
              <a:rPr lang="en-US" altLang="en-US" dirty="0">
                <a:latin typeface="Arial" pitchFamily="34" charset="0"/>
                <a:ea typeface="ＭＳ Ｐゴシック" pitchFamily="34" charset="-128"/>
              </a:rPr>
              <a:t>with higher cognitive functioning.</a:t>
            </a: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 This correlation is not surprising when comparing people living at the extremes of income. However, this relationship holds even after influences of socioeconomic status are removed from the analysis.</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u="sng" dirty="0">
                <a:latin typeface="Arial" pitchFamily="34" charset="0"/>
                <a:ea typeface="ＭＳ Ｐゴシック" pitchFamily="34" charset="-128"/>
              </a:rPr>
              <a:t>Socioeconomic Status (SES) </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Children of affluent parents tend to have higher IQs than children living below the poverty level.</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Higher SES homes are much more enriching and supportive of children’s intellectual development—high SES parents talk to their children more; have more books, magazines, and newspapers in the home; give them more access to computers; take them to more learning experiences outside the home and are less punitive toward their children.	</a:t>
            </a:r>
          </a:p>
          <a:p>
            <a:pPr defTabSz="457200">
              <a:lnSpc>
                <a:spcPct val="80000"/>
              </a:lnSpc>
            </a:pPr>
            <a:endParaRPr lang="en-US" altLang="en-US" sz="1200" b="1" u="sng" dirty="0">
              <a:latin typeface="Arial" pitchFamily="34" charset="0"/>
              <a:ea typeface="ＭＳ Ｐゴシック" pitchFamily="34" charset="-128"/>
            </a:endParaRPr>
          </a:p>
          <a:p>
            <a:pPr defTabSz="457200">
              <a:lnSpc>
                <a:spcPct val="80000"/>
              </a:lnSpc>
            </a:pPr>
            <a:r>
              <a:rPr lang="en-US" altLang="en-US" sz="1200" b="1" u="sng" dirty="0">
                <a:latin typeface="Arial" pitchFamily="34" charset="0"/>
                <a:ea typeface="ＭＳ Ｐゴシック" pitchFamily="34" charset="-128"/>
              </a:rPr>
              <a:t>Stress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a:t>
            </a:r>
            <a:r>
              <a:rPr lang="en-US" altLang="en-US" dirty="0">
                <a:latin typeface="Arial" pitchFamily="34" charset="0"/>
                <a:ea typeface="ＭＳ Ｐゴシック" pitchFamily="34" charset="-128"/>
              </a:rPr>
              <a:t>High levels of stress in economically poor populations is a major factor in explaining the rich–poor IQ gap. People living in poverty are exposed to high levels of stress through many converging factors, (e.g. higher levels of environmental noise and toxins, more family conflict and community violence, less economic security, fewer employment opportunities).</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Stresses increase the amounts of stress hormones such as cortisol in their bodies, which in turn is related to poorer cognitive functioning.</a:t>
            </a:r>
          </a:p>
          <a:p>
            <a:pPr defTabSz="457200">
              <a:lnSpc>
                <a:spcPct val="80000"/>
              </a:lnSpc>
            </a:pPr>
            <a:r>
              <a:rPr lang="en-US" altLang="en-US" dirty="0">
                <a:latin typeface="Arial" pitchFamily="34" charset="0"/>
                <a:ea typeface="ＭＳ Ｐゴシック" pitchFamily="34" charset="-128"/>
              </a:rPr>
              <a:t>	ii) High levels of stress also interfere with working memory and the ability to persevere when faced with challenging tasks.</a:t>
            </a:r>
          </a:p>
          <a:p>
            <a:pPr defTabSz="457200">
              <a:lnSpc>
                <a:spcPct val="80000"/>
              </a:lnSpc>
            </a:pPr>
            <a:r>
              <a:rPr lang="en-US" altLang="en-US" dirty="0">
                <a:latin typeface="Arial" pitchFamily="34" charset="0"/>
                <a:ea typeface="ＭＳ Ｐゴシック" pitchFamily="34" charset="-128"/>
              </a:rPr>
              <a:t>	iii) Effects of chronic stress show up in the brain as well, damaging the neural circuitry of the prefrontal cortex and hippocampus.</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b="1" u="sng" dirty="0">
                <a:latin typeface="Arial" pitchFamily="34" charset="0"/>
                <a:ea typeface="ＭＳ Ｐゴシック" pitchFamily="34" charset="-128"/>
              </a:rPr>
              <a:t>Birth Order</a:t>
            </a:r>
            <a:endParaRPr lang="en-US" altLang="en-US" sz="1200" dirty="0">
              <a:latin typeface="Arial" pitchFamily="34" charset="0"/>
              <a:ea typeface="ＭＳ Ｐゴシック" pitchFamily="34" charset="-128"/>
            </a:endParaRP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First born children tend to have higher IQs.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First born children get the most one-on-one, motivated interaction with parents during the first years of life.</a:t>
            </a:r>
          </a:p>
          <a:p>
            <a:pPr defTabSz="457200">
              <a:lnSpc>
                <a:spcPct val="80000"/>
              </a:lnSpc>
            </a:pPr>
            <a:r>
              <a:rPr lang="en-US" altLang="en-US" sz="1200" dirty="0">
                <a:latin typeface="Arial" pitchFamily="34" charset="0"/>
                <a:ea typeface="ＭＳ Ｐゴシック" pitchFamily="34" charset="-128"/>
              </a:rPr>
              <a:t>	ii) Older children are also likely to tutor their younger siblings, which helps with their own intellectual development.</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b="1" u="sng" dirty="0">
                <a:latin typeface="Arial" pitchFamily="34" charset="0"/>
                <a:ea typeface="ＭＳ Ｐゴシック" pitchFamily="34" charset="-128"/>
              </a:rPr>
              <a:t>Education</a:t>
            </a:r>
          </a:p>
          <a:p>
            <a:pPr defTabSz="457200">
              <a:lnSpc>
                <a:spcPct val="80000"/>
              </a:lnSpc>
            </a:pP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1) Research on education and school shows that children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IQ scores are significantly lower if they are not attending school.</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relation has been observed over long summer breaks from school: IQ drops for most children.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36358853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Performance on standardized intelligence tests has been improving at a steady pace for decades.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For example, the Dutch and French militaries administer the Raven</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Progressive Matrices test (Module 9.1) to all newly enlisted adults.</a:t>
            </a:r>
          </a:p>
          <a:p>
            <a:pPr defTabSz="457200">
              <a:lnSpc>
                <a:spcPct val="80000"/>
              </a:lnSpc>
            </a:pPr>
            <a:r>
              <a:rPr lang="en-US" altLang="en-US" sz="1200" dirty="0">
                <a:latin typeface="Arial" pitchFamily="34" charset="0"/>
                <a:ea typeface="ＭＳ Ｐゴシック" pitchFamily="34" charset="-128"/>
              </a:rPr>
              <a:t>		a) From the 1950s to the 1980s, the scores increased 21 points from a mean to 100 to 121 for the Dutch.</a:t>
            </a:r>
          </a:p>
          <a:p>
            <a:pPr defTabSz="457200">
              <a:lnSpc>
                <a:spcPct val="80000"/>
              </a:lnSpc>
            </a:pPr>
            <a:r>
              <a:rPr lang="en-US" altLang="en-US" sz="1200" dirty="0">
                <a:latin typeface="Arial" pitchFamily="34" charset="0"/>
                <a:ea typeface="ＭＳ Ｐゴシック" pitchFamily="34" charset="-128"/>
              </a:rPr>
              <a:t>		b) The French saw a greater increase of about 10 points per decade.</a:t>
            </a:r>
          </a:p>
          <a:p>
            <a:pPr defTabSz="457200">
              <a:lnSpc>
                <a:spcPct val="80000"/>
              </a:lnSpc>
            </a:pPr>
            <a:r>
              <a:rPr lang="en-US" altLang="en-US" sz="1200" dirty="0">
                <a:latin typeface="Arial" pitchFamily="34" charset="0"/>
                <a:ea typeface="ＭＳ Ｐゴシック" pitchFamily="34" charset="-128"/>
              </a:rPr>
              <a:t>	ii) Other studies examining standardized tests reported similar findings.</a:t>
            </a:r>
          </a:p>
          <a:p>
            <a:pPr defTabSz="457200">
              <a:lnSpc>
                <a:spcPct val="80000"/>
              </a:lnSpc>
            </a:pPr>
            <a:r>
              <a:rPr lang="en-US" altLang="en-US" sz="1200" dirty="0">
                <a:latin typeface="Arial" pitchFamily="34" charset="0"/>
                <a:ea typeface="ＭＳ Ｐゴシック" pitchFamily="34" charset="-128"/>
              </a:rPr>
              <a:t>		a) One test was normed to have an average of 100 in 1953; in theory the same people taking that text 25 years later with a newer version of the same test should score the same. However, individuals</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scores averaged 8 points higher on the old test.</a:t>
            </a:r>
          </a:p>
          <a:p>
            <a:pPr defTabSz="457200">
              <a:lnSpc>
                <a:spcPct val="80000"/>
              </a:lnSpc>
            </a:pPr>
            <a:r>
              <a:rPr lang="en-US" altLang="en-US" sz="1200" dirty="0">
                <a:latin typeface="Arial" pitchFamily="34" charset="0"/>
                <a:ea typeface="ＭＳ Ｐゴシック" pitchFamily="34" charset="-128"/>
              </a:rPr>
              <a:t>	iii) James Flynn examined studies from 1932 to 2007 and estimated that averages increase about 1 point every three years (Figure 9.13).</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	</a:t>
            </a:r>
            <a:r>
              <a:rPr lang="en-US" altLang="en-US" sz="1200" b="1" i="1" dirty="0">
                <a:latin typeface="Arial" pitchFamily="34" charset="0"/>
                <a:ea typeface="ＭＳ Ｐゴシック" pitchFamily="34" charset="-128"/>
              </a:rPr>
              <a:t>Flynn effect (p. 357)</a:t>
            </a:r>
            <a:r>
              <a:rPr lang="en-US" altLang="en-US" sz="1200" i="1" dirty="0">
                <a:latin typeface="Arial" pitchFamily="34" charset="0"/>
                <a:ea typeface="ＭＳ Ｐゴシック" pitchFamily="34" charset="-128"/>
              </a:rPr>
              <a:t> refers to the steady population level increases in intelligence test scores over time.</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The increase in scores has been explained in a number of ways.</a:t>
            </a: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Some say the scores are due to improved nutrition, healthcare, and early childhood educational programs.</a:t>
            </a:r>
          </a:p>
          <a:p>
            <a:pPr defTabSz="457200">
              <a:lnSpc>
                <a:spcPct val="80000"/>
              </a:lnSpc>
            </a:pPr>
            <a:r>
              <a:rPr lang="en-US" altLang="en-US" sz="1200" dirty="0">
                <a:latin typeface="Arial" pitchFamily="34" charset="0"/>
                <a:ea typeface="ＭＳ Ｐゴシック" pitchFamily="34" charset="-128"/>
              </a:rPr>
              <a:t>		a) However, the Dutch scores increased 7 points per decade meaning today</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s group would score 135 on the 1950 test, which is unlikely.</a:t>
            </a:r>
          </a:p>
          <a:p>
            <a:pPr defTabSz="457200">
              <a:lnSpc>
                <a:spcPct val="80000"/>
              </a:lnSpc>
            </a:pPr>
            <a:r>
              <a:rPr lang="en-US" altLang="en-US" sz="1200" dirty="0">
                <a:latin typeface="Arial" pitchFamily="34" charset="0"/>
                <a:ea typeface="ＭＳ Ｐゴシック" pitchFamily="34" charset="-128"/>
              </a:rPr>
              <a:t>	ii) Others argue that newer generations are better at taking tests.</a:t>
            </a:r>
          </a:p>
          <a:p>
            <a:pPr defTabSz="457200">
              <a:lnSpc>
                <a:spcPct val="80000"/>
              </a:lnSpc>
            </a:pPr>
            <a:r>
              <a:rPr lang="en-US" altLang="en-US" sz="1200" dirty="0">
                <a:latin typeface="Arial" pitchFamily="34" charset="0"/>
                <a:ea typeface="ＭＳ Ｐゴシック" pitchFamily="34" charset="-128"/>
              </a:rPr>
              <a:t>		a) Students often take the test more than once, increasing their scores.</a:t>
            </a:r>
          </a:p>
          <a:p>
            <a:pPr defTabSz="457200">
              <a:lnSpc>
                <a:spcPct val="80000"/>
              </a:lnSpc>
            </a:pPr>
            <a:r>
              <a:rPr lang="en-US" altLang="en-US" sz="1200" dirty="0">
                <a:latin typeface="Arial" pitchFamily="34" charset="0"/>
                <a:ea typeface="ＭＳ Ｐゴシック" pitchFamily="34" charset="-128"/>
              </a:rPr>
              <a:t>		b) Wealthy countries have increased their use of standardized tests, which gives students practice that may have added up over time.</a:t>
            </a:r>
          </a:p>
          <a:p>
            <a:pPr defTabSz="457200">
              <a:lnSpc>
                <a:spcPct val="80000"/>
              </a:lnSpc>
            </a:pPr>
            <a:r>
              <a:rPr lang="en-US" altLang="en-US" sz="1200" dirty="0">
                <a:latin typeface="Arial" pitchFamily="34" charset="0"/>
                <a:ea typeface="ＭＳ Ｐゴシック" pitchFamily="34" charset="-128"/>
              </a:rPr>
              <a:t>		c) But the Flynn Effect holds for intelligence tests designed for infants, who have not had prior testing experience.</a:t>
            </a:r>
          </a:p>
          <a:p>
            <a:pPr defTabSz="457200">
              <a:lnSpc>
                <a:spcPct val="80000"/>
              </a:lnSpc>
            </a:pPr>
            <a:r>
              <a:rPr lang="en-US" altLang="en-US" sz="1200" dirty="0">
                <a:latin typeface="Arial" pitchFamily="34" charset="0"/>
                <a:ea typeface="ＭＳ Ｐゴシック" pitchFamily="34" charset="-128"/>
              </a:rPr>
              <a:t>	iii) Another explanation involves technological advances.</a:t>
            </a:r>
          </a:p>
          <a:p>
            <a:pPr defTabSz="457200">
              <a:lnSpc>
                <a:spcPct val="80000"/>
              </a:lnSpc>
            </a:pPr>
            <a:r>
              <a:rPr lang="en-US" altLang="en-US" sz="1200" dirty="0">
                <a:latin typeface="Arial" pitchFamily="34" charset="0"/>
                <a:ea typeface="ＭＳ Ｐゴシック" pitchFamily="34" charset="-128"/>
              </a:rPr>
              <a:t>		a) Increased use could be related to individuals</a:t>
            </a:r>
            <a:r>
              <a:rPr lang="ja-JP" altLang="en-US" sz="1200" dirty="0">
                <a:latin typeface="Arial" pitchFamily="34" charset="0"/>
                <a:ea typeface="ＭＳ Ｐゴシック" pitchFamily="34" charset="-128"/>
              </a:rPr>
              <a:t>’</a:t>
            </a:r>
            <a:r>
              <a:rPr lang="en-US" altLang="ja-JP" sz="1200" dirty="0">
                <a:latin typeface="Arial" pitchFamily="34" charset="0"/>
                <a:ea typeface="ＭＳ Ｐゴシック" pitchFamily="34" charset="-128"/>
              </a:rPr>
              <a:t> ability to handle visualization tasks.</a:t>
            </a:r>
          </a:p>
          <a:p>
            <a:pPr defTabSz="457200">
              <a:lnSpc>
                <a:spcPct val="80000"/>
              </a:lnSpc>
            </a:pPr>
            <a:r>
              <a:rPr lang="en-US" altLang="en-US" sz="1200" dirty="0">
                <a:latin typeface="Arial" pitchFamily="34" charset="0"/>
                <a:ea typeface="ＭＳ Ｐゴシック" pitchFamily="34" charset="-128"/>
              </a:rPr>
              <a:t>		b) Flynn has documented the most substantial gains on tests that measure speed of processing, visualization, and the like.</a:t>
            </a:r>
          </a:p>
          <a:p>
            <a:pPr defTabSz="457200">
              <a:lnSpc>
                <a:spcPct val="80000"/>
              </a:lnSpc>
            </a:pPr>
            <a:endParaRPr lang="en-US" sz="1200" dirty="0">
              <a:latin typeface="Arial" pitchFamily="34" charset="0"/>
              <a:ea typeface="ＭＳ Ｐゴシック" pitchFamily="34" charset="-128"/>
            </a:endParaRPr>
          </a:p>
          <a:p>
            <a:pPr defTabSz="457200">
              <a:lnSpc>
                <a:spcPct val="80000"/>
              </a:lnSpc>
            </a:pPr>
            <a:r>
              <a:rPr lang="en-IN" dirty="0"/>
              <a:t>Long Description:</a:t>
            </a:r>
          </a:p>
          <a:p>
            <a:pPr defTabSz="457200">
              <a:lnSpc>
                <a:spcPct val="80000"/>
              </a:lnSpc>
            </a:pPr>
            <a:r>
              <a:rPr lang="en-IN" dirty="0"/>
              <a:t>The horizontal axis shows “Year” from 1942 to 1992, in increments of 10. The vertical axis shows “IQ scores” from 75 to 100, in increments of 5.</a:t>
            </a:r>
          </a:p>
          <a:p>
            <a:pPr defTabSz="457200">
              <a:lnSpc>
                <a:spcPct val="80000"/>
              </a:lnSpc>
            </a:pPr>
            <a:r>
              <a:rPr lang="en-IN" dirty="0"/>
              <a:t>The graph shows “IQ scores” of 5 countries over the years.</a:t>
            </a:r>
          </a:p>
          <a:p>
            <a:pPr defTabSz="457200">
              <a:lnSpc>
                <a:spcPct val="80000"/>
              </a:lnSpc>
            </a:pPr>
            <a:endParaRPr lang="en-IN" dirty="0"/>
          </a:p>
          <a:p>
            <a:pPr defTabSz="457200">
              <a:lnSpc>
                <a:spcPct val="80000"/>
              </a:lnSpc>
            </a:pPr>
            <a:r>
              <a:rPr lang="en-IN" dirty="0"/>
              <a:t>The line depicting “Britain” steadily slopes upward over the years. It begins at a score of 74 in 1942, rises to 78, 83, and 88 in 1952, 1962, and 1972 respectively, touches a score of 94 in 1982, and ends at 100 in 1992.</a:t>
            </a:r>
          </a:p>
          <a:p>
            <a:pPr defTabSz="457200">
              <a:lnSpc>
                <a:spcPct val="80000"/>
              </a:lnSpc>
            </a:pPr>
            <a:endParaRPr lang="en-IN" dirty="0"/>
          </a:p>
          <a:p>
            <a:pPr defTabSz="457200">
              <a:lnSpc>
                <a:spcPct val="80000"/>
              </a:lnSpc>
            </a:pPr>
            <a:r>
              <a:rPr lang="en-IN" dirty="0"/>
              <a:t>The line depicting “Netherlands” also shows upward slope; it begins at a score of 79 in 1953, rises to 86 and 90 in 1963 and 1973 respectively, and ends at 100 in 1993.</a:t>
            </a:r>
          </a:p>
          <a:p>
            <a:pPr defTabSz="457200">
              <a:lnSpc>
                <a:spcPct val="80000"/>
              </a:lnSpc>
            </a:pPr>
            <a:endParaRPr lang="en-IN" dirty="0"/>
          </a:p>
          <a:p>
            <a:pPr defTabSz="457200">
              <a:lnSpc>
                <a:spcPct val="80000"/>
              </a:lnSpc>
            </a:pPr>
            <a:r>
              <a:rPr lang="en-IN" dirty="0"/>
              <a:t>The line depicting “Israel” begins at a score of 90 in 1971, rises to 96 in 1982, and ends at 100 in 1985.</a:t>
            </a:r>
          </a:p>
          <a:p>
            <a:pPr defTabSz="457200">
              <a:lnSpc>
                <a:spcPct val="80000"/>
              </a:lnSpc>
            </a:pPr>
            <a:endParaRPr lang="en-IN" dirty="0"/>
          </a:p>
          <a:p>
            <a:pPr defTabSz="457200">
              <a:lnSpc>
                <a:spcPct val="80000"/>
              </a:lnSpc>
            </a:pPr>
            <a:r>
              <a:rPr lang="en-IN" dirty="0"/>
              <a:t>The line depicting “Norway” begins at a score of 88 in 1955, rises to 97 in 1971, and ends at 100 in 1982.</a:t>
            </a:r>
          </a:p>
          <a:p>
            <a:pPr defTabSz="457200">
              <a:lnSpc>
                <a:spcPct val="80000"/>
              </a:lnSpc>
            </a:pPr>
            <a:endParaRPr lang="en-IN" dirty="0"/>
          </a:p>
          <a:p>
            <a:pPr defTabSz="457200">
              <a:lnSpc>
                <a:spcPct val="80000"/>
              </a:lnSpc>
            </a:pPr>
            <a:r>
              <a:rPr lang="en-IN" dirty="0"/>
              <a:t>The line depicting “Belgium” begins at a score of 94 in 1960 and touches 100 in 1969.</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9027013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u="sng" dirty="0">
                <a:latin typeface="Arial" pitchFamily="34" charset="0"/>
                <a:ea typeface="ＭＳ Ｐゴシック" pitchFamily="34" charset="-128"/>
              </a:rPr>
              <a:t>Brain Training Programs </a:t>
            </a:r>
          </a:p>
          <a:p>
            <a:endParaRPr lang="en-US" altLang="en-US" b="1" u="sng" dirty="0">
              <a:latin typeface="Arial" pitchFamily="34" charset="0"/>
              <a:ea typeface="ＭＳ Ｐゴシック" pitchFamily="34" charset="-128"/>
            </a:endParaRPr>
          </a:p>
          <a:p>
            <a:r>
              <a:rPr lang="en-US" altLang="en-US" dirty="0">
                <a:latin typeface="Arial" pitchFamily="34" charset="0"/>
                <a:ea typeface="ＭＳ Ｐゴシック" pitchFamily="34" charset="-128"/>
              </a:rPr>
              <a:t>1) The first technique is the use of "brain training" programs designed to improve working memory and other cognitive skills. Until recently, people generally believed this would not work, that although we can increase the amount of information we have in our heads, we can't change the actual functioning of the brain systems that make us "intelligent." </a:t>
            </a:r>
          </a:p>
          <a:p>
            <a:endParaRPr lang="en-US" altLang="en-US" dirty="0">
              <a:latin typeface="Arial" pitchFamily="34" charset="0"/>
              <a:ea typeface="ＭＳ Ｐゴシック" pitchFamily="34" charset="-128"/>
            </a:endParaRPr>
          </a:p>
          <a:p>
            <a:pPr>
              <a:lnSpc>
                <a:spcPct val="80000"/>
              </a:lnSpc>
            </a:pPr>
            <a:r>
              <a:rPr lang="en-US" altLang="en-US" b="1" u="sng" dirty="0">
                <a:latin typeface="Arial" pitchFamily="34" charset="0"/>
                <a:ea typeface="ＭＳ Ｐゴシック" pitchFamily="34" charset="-128"/>
              </a:rPr>
              <a:t>Nootropic Drugs </a:t>
            </a:r>
            <a:endParaRPr lang="en-US" altLang="en-US" u="sng" dirty="0">
              <a:latin typeface="Arial" pitchFamily="34" charset="0"/>
              <a:ea typeface="ＭＳ Ｐゴシック" pitchFamily="34" charset="-128"/>
            </a:endParaRPr>
          </a:p>
          <a:p>
            <a:pPr>
              <a:lnSpc>
                <a:spcPct val="80000"/>
              </a:lnSpc>
            </a:pP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1) Another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that many people believe improves their cognitive functioning is the use of certain drugs.</a:t>
            </a:r>
          </a:p>
          <a:p>
            <a:pPr>
              <a:lnSpc>
                <a:spcPct val="80000"/>
              </a:lnSpc>
            </a:pP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Nootropic substances (meaning “affecting the mind”) (p. 358) </a:t>
            </a:r>
            <a:r>
              <a:rPr lang="en-US" altLang="en-US" i="1" dirty="0">
                <a:latin typeface="Arial" pitchFamily="34" charset="0"/>
                <a:ea typeface="ＭＳ Ｐゴシック" pitchFamily="34" charset="-128"/>
              </a:rPr>
              <a:t>are substances that are believed to beneficially affect intelligence.</a:t>
            </a:r>
          </a:p>
          <a:p>
            <a:pPr>
              <a:lnSpc>
                <a:spcPct val="80000"/>
              </a:lnSpc>
            </a:pPr>
            <a:r>
              <a:rPr lang="en-US" altLang="ja-JP" b="1" i="1" dirty="0">
                <a:latin typeface="Arial" pitchFamily="34" charset="0"/>
                <a:ea typeface="ＭＳ Ｐゴシック" pitchFamily="34" charset="-128"/>
              </a:rPr>
              <a:t>	</a:t>
            </a:r>
          </a:p>
          <a:p>
            <a:pPr>
              <a:lnSpc>
                <a:spcPct val="80000"/>
              </a:lnSpc>
            </a:pPr>
            <a:r>
              <a:rPr lang="en-US" altLang="ja-JP" b="1" i="1" dirty="0">
                <a:latin typeface="Arial" pitchFamily="34" charset="0"/>
                <a:ea typeface="ＭＳ Ｐゴシック" pitchFamily="34" charset="-128"/>
              </a:rPr>
              <a:t>	</a:t>
            </a:r>
            <a:r>
              <a:rPr lang="en-US" altLang="ja-JP" dirty="0" err="1">
                <a:latin typeface="Arial" pitchFamily="34" charset="0"/>
                <a:ea typeface="ＭＳ Ｐゴシック" pitchFamily="34" charset="-128"/>
              </a:rPr>
              <a:t>i</a:t>
            </a:r>
            <a:r>
              <a:rPr lang="en-US" altLang="ja-JP" dirty="0">
                <a:latin typeface="Arial" pitchFamily="34" charset="0"/>
                <a:ea typeface="ＭＳ Ｐゴシック" pitchFamily="34" charset="-128"/>
              </a:rPr>
              <a:t>) Nootropics can work through many different mechanisms, from increasing overall arousal and alertness, to changing the availability of certain neurotransmitters, to stimulating nerve growth in the brain. </a:t>
            </a:r>
          </a:p>
          <a:p>
            <a:pPr>
              <a:lnSpc>
                <a:spcPct val="80000"/>
              </a:lnSpc>
            </a:pPr>
            <a:r>
              <a:rPr lang="en-US" altLang="ja-JP" dirty="0">
                <a:latin typeface="Arial" pitchFamily="34" charset="0"/>
                <a:ea typeface="ＭＳ Ｐゴシック" pitchFamily="34" charset="-128"/>
              </a:rPr>
              <a:t>	ii) Boosting the brain, however, does not come without risk. For example, the long-term effects of such drugs are poorly understood and potential side effects can be severe.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155620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80804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407239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21387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78075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870006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9/16/2021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9/16/2021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9/16/2021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9/16/2021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a:solidFill>
                  <a:schemeClr val="tx1"/>
                </a:solidFill>
                <a:latin typeface="+mn-lt"/>
                <a:ea typeface="Verdana" panose="020B0604030504040204" pitchFamily="34" charset="0"/>
                <a:cs typeface="Verdana" panose="020B0604030504040204" pitchFamily="34" charset="0"/>
              </a:rPr>
              <a:t>9 </a:t>
            </a:r>
            <a:r>
              <a:rPr lang="de-DE" altLang="en-US" sz="700" b="1" kern="1200" noProof="0" dirty="0">
                <a:solidFill>
                  <a:schemeClr val="tx1"/>
                </a:solidFill>
                <a:latin typeface="+mn-lt"/>
                <a:ea typeface="Verdana" panose="020B0604030504040204" pitchFamily="34" charset="0"/>
                <a:cs typeface="Verdana" panose="020B0604030504040204" pitchFamily="34" charset="0"/>
              </a:rPr>
              <a:t>-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9/16/2021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906049" y="6416475"/>
            <a:ext cx="5943600" cy="369332"/>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fontAlgn="auto" hangingPunct="1">
              <a:spcBef>
                <a:spcPts val="0"/>
              </a:spcBef>
              <a:spcAft>
                <a:spcPts val="0"/>
              </a:spcAft>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2021, 2018, 2015, 2012</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8015565" y="6581775"/>
            <a:ext cx="595035"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9 -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3" name="Picture Placeholder 2"/>
          <p:cNvSpPr>
            <a:spLocks noGrp="1"/>
          </p:cNvSpPr>
          <p:nvPr>
            <p:ph type="pic" sz="quarter" idx="20"/>
          </p:nvPr>
        </p:nvSpPr>
        <p:spPr>
          <a:xfrm>
            <a:off x="457200" y="2590800"/>
            <a:ext cx="3733800" cy="1447800"/>
          </a:xfrm>
        </p:spPr>
        <p:txBody>
          <a:bodyPr/>
          <a:lstStyle/>
          <a:p>
            <a:endParaRPr lang="en-IN"/>
          </a:p>
        </p:txBody>
      </p:sp>
    </p:spTree>
    <p:extLst>
      <p:ext uri="{BB962C8B-B14F-4D97-AF65-F5344CB8AC3E}">
        <p14:creationId xmlns:p14="http://schemas.microsoft.com/office/powerpoint/2010/main" val="396633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295400" y="5410200"/>
            <a:ext cx="6629400" cy="685800"/>
          </a:xfrm>
        </p:spPr>
        <p:txBody>
          <a:bodyPr/>
          <a:lstStyle/>
          <a:p>
            <a:endParaRPr lang="en-IN"/>
          </a:p>
        </p:txBody>
      </p:sp>
    </p:spTree>
    <p:extLst>
      <p:ext uri="{BB962C8B-B14F-4D97-AF65-F5344CB8AC3E}">
        <p14:creationId xmlns:p14="http://schemas.microsoft.com/office/powerpoint/2010/main" val="177569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a:extLst>
              <a:ext uri="{FF2B5EF4-FFF2-40B4-BE49-F238E27FC236}">
                <a16:creationId xmlns:a16="http://schemas.microsoft.com/office/drawing/2014/main" id="{43C82143-B390-4819-BC85-032993E00FEA}"/>
              </a:ext>
            </a:extLst>
          </p:cNvPr>
          <p:cNvSpPr>
            <a:spLocks noGrp="1"/>
          </p:cNvSpPr>
          <p:nvPr>
            <p:ph sz="quarter" idx="15"/>
          </p:nvPr>
        </p:nvSpPr>
        <p:spPr>
          <a:xfrm>
            <a:off x="457200" y="5410200"/>
            <a:ext cx="8153400"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a:extLst>
              <a:ext uri="{FF2B5EF4-FFF2-40B4-BE49-F238E27FC236}">
                <a16:creationId xmlns:a16="http://schemas.microsoft.com/office/drawing/2014/main" id="{1032EB20-E6A6-4158-8FFA-E6FC39253CE4}"/>
              </a:ext>
            </a:extLst>
          </p:cNvPr>
          <p:cNvSpPr>
            <a:spLocks noGrp="1"/>
          </p:cNvSpPr>
          <p:nvPr>
            <p:ph type="pic" sz="quarter" idx="16"/>
          </p:nvPr>
        </p:nvSpPr>
        <p:spPr>
          <a:xfrm>
            <a:off x="990600" y="3733800"/>
            <a:ext cx="6629400" cy="533400"/>
          </a:xfrm>
        </p:spPr>
        <p:txBody>
          <a:bodyPr/>
          <a:lstStyle/>
          <a:p>
            <a:endParaRPr lang="en-IN"/>
          </a:p>
        </p:txBody>
      </p:sp>
    </p:spTree>
    <p:extLst>
      <p:ext uri="{BB962C8B-B14F-4D97-AF65-F5344CB8AC3E}">
        <p14:creationId xmlns:p14="http://schemas.microsoft.com/office/powerpoint/2010/main" val="3127638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con &amp; 1 pic">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457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22305" y="2261231"/>
            <a:ext cx="8229600" cy="48196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22305" y="2942759"/>
            <a:ext cx="8229600" cy="48197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a:extLst>
              <a:ext uri="{FF2B5EF4-FFF2-40B4-BE49-F238E27FC236}">
                <a16:creationId xmlns:a16="http://schemas.microsoft.com/office/drawing/2014/main" id="{876D4085-3C9E-4D5B-9ADA-7CDEDC86E200}"/>
              </a:ext>
            </a:extLst>
          </p:cNvPr>
          <p:cNvSpPr>
            <a:spLocks noGrp="1"/>
          </p:cNvSpPr>
          <p:nvPr>
            <p:ph type="pic" sz="quarter" idx="15"/>
          </p:nvPr>
        </p:nvSpPr>
        <p:spPr>
          <a:xfrm>
            <a:off x="422275" y="3581400"/>
            <a:ext cx="8229600" cy="828675"/>
          </a:xfrm>
        </p:spPr>
        <p:txBody>
          <a:bodyPr/>
          <a:lstStyle/>
          <a:p>
            <a:endParaRPr lang="en-IN"/>
          </a:p>
        </p:txBody>
      </p:sp>
      <p:sp>
        <p:nvSpPr>
          <p:cNvPr id="12" name="Content Placeholder 11">
            <a:extLst>
              <a:ext uri="{FF2B5EF4-FFF2-40B4-BE49-F238E27FC236}">
                <a16:creationId xmlns:a16="http://schemas.microsoft.com/office/drawing/2014/main" id="{2CB2982E-C73C-4260-A1D4-FF76BAD46E9D}"/>
              </a:ext>
            </a:extLst>
          </p:cNvPr>
          <p:cNvSpPr>
            <a:spLocks noGrp="1"/>
          </p:cNvSpPr>
          <p:nvPr>
            <p:ph sz="quarter" idx="16"/>
          </p:nvPr>
        </p:nvSpPr>
        <p:spPr>
          <a:xfrm>
            <a:off x="422275" y="4648200"/>
            <a:ext cx="8229600" cy="828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0870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9/16/2021</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2743200" y="6428232"/>
            <a:ext cx="3657600" cy="201168"/>
          </a:xfrm>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700" b="1" kern="1200" dirty="0">
                <a:solidFill>
                  <a:schemeClr val="tx1"/>
                </a:solidFill>
                <a:latin typeface="+mn-lt"/>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1"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9/16/2021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9/16/2021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9/16/2021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9/16/2021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9/16/2021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9/16/2021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9 -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65" r:id="rId7"/>
    <p:sldLayoutId id="2147483659" r:id="rId8"/>
    <p:sldLayoutId id="2147483658" r:id="rId9"/>
    <p:sldLayoutId id="2147483660" r:id="rId10"/>
    <p:sldLayoutId id="2147483651" r:id="rId11"/>
    <p:sldLayoutId id="2147483661" r:id="rId12"/>
    <p:sldLayoutId id="2147483654" r:id="rId13"/>
    <p:sldLayoutId id="2147483655" r:id="rId14"/>
    <p:sldLayoutId id="2147483666" r:id="rId15"/>
    <p:sldLayoutId id="2147483667" r:id="rId16"/>
    <p:sldLayoutId id="2147483668" r:id="rId17"/>
    <p:sldLayoutId id="2147483669"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228600"/>
            <a:ext cx="7772400" cy="381000"/>
          </a:xfrm>
        </p:spPr>
        <p:txBody>
          <a:bodyPr/>
          <a:lstStyle/>
          <a:p>
            <a:endParaRPr lang="en-CA" altLang="en-US" dirty="0"/>
          </a:p>
        </p:txBody>
      </p:sp>
      <p:sp>
        <p:nvSpPr>
          <p:cNvPr id="3075" name="Content Placeholder 2"/>
          <p:cNvSpPr>
            <a:spLocks noGrp="1"/>
          </p:cNvSpPr>
          <p:nvPr>
            <p:ph idx="1"/>
          </p:nvPr>
        </p:nvSpPr>
        <p:spPr>
          <a:xfrm>
            <a:off x="685800" y="1219200"/>
            <a:ext cx="7772400" cy="4876800"/>
          </a:xfrm>
        </p:spPr>
        <p:txBody>
          <a:bodyPr/>
          <a:lstStyle/>
          <a:p>
            <a:pPr>
              <a:buFontTx/>
              <a:buNone/>
            </a:pPr>
            <a:r>
              <a:rPr lang="en-CA" altLang="en-US" sz="3600" dirty="0"/>
              <a:t>Agenda:</a:t>
            </a:r>
          </a:p>
          <a:p>
            <a:r>
              <a:rPr lang="en-CA" altLang="en-US" sz="3600" dirty="0"/>
              <a:t>Chapter 9 – Intelligence Testing</a:t>
            </a:r>
          </a:p>
          <a:p>
            <a:pPr lvl="1"/>
            <a:r>
              <a:rPr lang="en-CA" altLang="en-US" sz="3600" dirty="0"/>
              <a:t> Biblical Word Study Related to Ch. 8</a:t>
            </a:r>
          </a:p>
          <a:p>
            <a:pPr lvl="1"/>
            <a:endParaRPr lang="en-CA" altLang="en-US" sz="3600" dirty="0"/>
          </a:p>
        </p:txBody>
      </p:sp>
      <p:sp>
        <p:nvSpPr>
          <p:cNvPr id="2052"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6D7ADF-B95A-4153-A346-4C2FFCA48ACF}"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7976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796"/>
            <a:ext cx="8229600" cy="617853"/>
          </a:xfrm>
        </p:spPr>
        <p:txBody>
          <a:bodyPr wrap="square" anchor="ctr" anchorCtr="0">
            <a:noAutofit/>
          </a:bodyPr>
          <a:lstStyle/>
          <a:p>
            <a:r>
              <a:rPr lang="en-US" sz="3600" dirty="0">
                <a:latin typeface="+mj-lt"/>
              </a:rPr>
              <a:t>9.1 Learning Objectives</a:t>
            </a:r>
            <a:endParaRPr lang="en-US" sz="2800" dirty="0">
              <a:latin typeface="+mj-lt"/>
            </a:endParaRPr>
          </a:p>
        </p:txBody>
      </p:sp>
      <p:sp>
        <p:nvSpPr>
          <p:cNvPr id="4" name="Content Placeholder 3"/>
          <p:cNvSpPr>
            <a:spLocks noGrp="1"/>
          </p:cNvSpPr>
          <p:nvPr>
            <p:ph idx="1"/>
          </p:nvPr>
        </p:nvSpPr>
        <p:spPr>
          <a:xfrm>
            <a:off x="457200" y="838200"/>
            <a:ext cx="8229600" cy="3531736"/>
          </a:xfrm>
        </p:spPr>
        <p:txBody>
          <a:bodyPr wrap="square">
            <a:spAutoFit/>
          </a:bodyPr>
          <a:lstStyle/>
          <a:p>
            <a:r>
              <a:rPr lang="en-IN" sz="2400" dirty="0"/>
              <a:t>Know the key terminology associated with intelligence and intelligence testing.</a:t>
            </a:r>
          </a:p>
          <a:p>
            <a:r>
              <a:rPr lang="en-IN" sz="2400" dirty="0"/>
              <a:t>Understand the reasoning behind the eugenics movements and its use of intelligence tests.</a:t>
            </a:r>
          </a:p>
          <a:p>
            <a:r>
              <a:rPr lang="en-IN" sz="2400" dirty="0"/>
              <a:t>Apply the concepts of entity theory and incremental theory to help kids succeed in school.</a:t>
            </a:r>
          </a:p>
          <a:p>
            <a:r>
              <a:rPr lang="en-IN" sz="2400" dirty="0" err="1"/>
              <a:t>Analyze</a:t>
            </a:r>
            <a:r>
              <a:rPr lang="en-IN" sz="2400" dirty="0"/>
              <a:t> why it is difficult to remove all cultural bias from intelligence testing.</a:t>
            </a:r>
          </a:p>
        </p:txBody>
      </p:sp>
    </p:spTree>
    <p:extLst>
      <p:ext uri="{BB962C8B-B14F-4D97-AF65-F5344CB8AC3E}">
        <p14:creationId xmlns:p14="http://schemas.microsoft.com/office/powerpoint/2010/main" val="154817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51"/>
            <a:ext cx="8229600" cy="1261884"/>
          </a:xfrm>
        </p:spPr>
        <p:txBody>
          <a:bodyPr wrap="square" anchor="ctr" anchorCtr="0">
            <a:noAutofit/>
          </a:bodyPr>
          <a:lstStyle/>
          <a:p>
            <a:r>
              <a:rPr lang="en-IN" sz="3600" dirty="0">
                <a:latin typeface="+mj-lt"/>
              </a:rPr>
              <a:t>Different Approaches to Intelligence Testing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68351" y="1371600"/>
            <a:ext cx="8229600" cy="815608"/>
          </a:xfrm>
        </p:spPr>
        <p:txBody>
          <a:bodyPr>
            <a:noAutofit/>
          </a:bodyPr>
          <a:lstStyle/>
          <a:p>
            <a:pPr marL="0" indent="0">
              <a:spcBef>
                <a:spcPts val="600"/>
              </a:spcBef>
              <a:buNone/>
            </a:pPr>
            <a:r>
              <a:rPr lang="en-IN" sz="2400" b="1" dirty="0"/>
              <a:t>Sir Francis Galton</a:t>
            </a:r>
          </a:p>
          <a:p>
            <a:pPr>
              <a:spcBef>
                <a:spcPts val="600"/>
              </a:spcBef>
            </a:pPr>
            <a:r>
              <a:rPr lang="en-IN" sz="2400" dirty="0"/>
              <a:t>Anthropometrics (p. 329)</a:t>
            </a:r>
          </a:p>
        </p:txBody>
      </p:sp>
      <p:sp>
        <p:nvSpPr>
          <p:cNvPr id="3" name="Content Placeholder 2">
            <a:extLst>
              <a:ext uri="{FF2B5EF4-FFF2-40B4-BE49-F238E27FC236}">
                <a16:creationId xmlns:a16="http://schemas.microsoft.com/office/drawing/2014/main" id="{A7579F79-4B88-45A4-9217-CAAC37837D86}"/>
              </a:ext>
            </a:extLst>
          </p:cNvPr>
          <p:cNvSpPr>
            <a:spLocks noGrp="1"/>
          </p:cNvSpPr>
          <p:nvPr>
            <p:ph idx="13"/>
          </p:nvPr>
        </p:nvSpPr>
        <p:spPr>
          <a:xfrm>
            <a:off x="458826" y="2319516"/>
            <a:ext cx="8229600" cy="1261884"/>
          </a:xfrm>
        </p:spPr>
        <p:txBody>
          <a:bodyPr>
            <a:noAutofit/>
          </a:bodyPr>
          <a:lstStyle/>
          <a:p>
            <a:pPr marL="0" indent="0">
              <a:spcBef>
                <a:spcPts val="600"/>
              </a:spcBef>
              <a:buNone/>
            </a:pPr>
            <a:r>
              <a:rPr lang="en-IN" sz="2400" b="1" dirty="0"/>
              <a:t>Alfred Binet</a:t>
            </a:r>
          </a:p>
          <a:p>
            <a:pPr>
              <a:spcBef>
                <a:spcPts val="600"/>
              </a:spcBef>
            </a:pPr>
            <a:r>
              <a:rPr lang="en-IN" sz="2400" dirty="0"/>
              <a:t>Intelligence (p. 330)</a:t>
            </a:r>
          </a:p>
          <a:p>
            <a:pPr>
              <a:spcBef>
                <a:spcPts val="600"/>
              </a:spcBef>
            </a:pPr>
            <a:r>
              <a:rPr lang="en-IN" sz="2400" dirty="0"/>
              <a:t>Mental age (p. 330)</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68351" y="3680192"/>
            <a:ext cx="8153400" cy="815608"/>
          </a:xfrm>
        </p:spPr>
        <p:txBody>
          <a:bodyPr>
            <a:noAutofit/>
          </a:bodyPr>
          <a:lstStyle/>
          <a:p>
            <a:pPr marL="0" indent="0">
              <a:spcBef>
                <a:spcPts val="600"/>
              </a:spcBef>
              <a:buNone/>
            </a:pPr>
            <a:r>
              <a:rPr lang="en-IN" sz="2400" b="1" dirty="0"/>
              <a:t>Lewis </a:t>
            </a:r>
            <a:r>
              <a:rPr lang="en-IN" sz="2400" b="1" dirty="0" err="1"/>
              <a:t>Terman</a:t>
            </a:r>
            <a:endParaRPr lang="en-IN" sz="2400" b="1" dirty="0"/>
          </a:p>
          <a:p>
            <a:pPr>
              <a:spcBef>
                <a:spcPts val="600"/>
              </a:spcBef>
            </a:pPr>
            <a:r>
              <a:rPr lang="en-IN" sz="2400" dirty="0"/>
              <a:t>Stanford-Binet Test (p. 330)</a:t>
            </a:r>
          </a:p>
        </p:txBody>
      </p:sp>
      <p:sp>
        <p:nvSpPr>
          <p:cNvPr id="5" name="Content Placeholder 4">
            <a:extLst>
              <a:ext uri="{FF2B5EF4-FFF2-40B4-BE49-F238E27FC236}">
                <a16:creationId xmlns:a16="http://schemas.microsoft.com/office/drawing/2014/main" id="{095FA723-CE2C-40AB-8346-5799417B681C}"/>
              </a:ext>
            </a:extLst>
          </p:cNvPr>
          <p:cNvSpPr>
            <a:spLocks noGrp="1"/>
          </p:cNvSpPr>
          <p:nvPr>
            <p:ph sz="quarter" idx="15"/>
          </p:nvPr>
        </p:nvSpPr>
        <p:spPr>
          <a:xfrm>
            <a:off x="468351" y="4594592"/>
            <a:ext cx="8153400" cy="815608"/>
          </a:xfrm>
        </p:spPr>
        <p:txBody>
          <a:bodyPr>
            <a:noAutofit/>
          </a:bodyPr>
          <a:lstStyle/>
          <a:p>
            <a:pPr marL="11113" lvl="1" indent="0">
              <a:buFont typeface="Arial" charset="0"/>
              <a:buNone/>
              <a:defRPr/>
            </a:pPr>
            <a:r>
              <a:rPr lang="en-US" sz="2400" b="1" dirty="0">
                <a:ea typeface="ＭＳ Ｐゴシック" charset="0"/>
              </a:rPr>
              <a:t>William Stern</a:t>
            </a:r>
          </a:p>
          <a:p>
            <a:pPr>
              <a:spcBef>
                <a:spcPts val="600"/>
              </a:spcBef>
              <a:buFont typeface="Arial" charset="0"/>
              <a:buChar char="•"/>
              <a:defRPr/>
            </a:pPr>
            <a:r>
              <a:rPr lang="en-US" sz="2400" dirty="0">
                <a:ea typeface="ＭＳ Ｐゴシック" charset="0"/>
              </a:rPr>
              <a:t>Intelligence Quotient (IQ) (p. 330)</a:t>
            </a:r>
            <a:endParaRPr lang="en-US" sz="2400" dirty="0"/>
          </a:p>
        </p:txBody>
      </p:sp>
    </p:spTree>
    <p:extLst>
      <p:ext uri="{BB962C8B-B14F-4D97-AF65-F5344CB8AC3E}">
        <p14:creationId xmlns:p14="http://schemas.microsoft.com/office/powerpoint/2010/main" val="217368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4"/>
            <a:ext cx="8229600" cy="1159835"/>
          </a:xfrm>
        </p:spPr>
        <p:txBody>
          <a:bodyPr wrap="square" anchor="ctr" anchorCtr="0">
            <a:noAutofit/>
          </a:bodyPr>
          <a:lstStyle/>
          <a:p>
            <a:r>
              <a:rPr lang="en-IN" sz="3600" dirty="0">
                <a:latin typeface="+mj-lt"/>
              </a:rPr>
              <a:t>Different Approaches to Intelligence Testing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38147"/>
            <a:ext cx="8229600" cy="615553"/>
          </a:xfrm>
        </p:spPr>
        <p:txBody>
          <a:bodyPr>
            <a:noAutofit/>
          </a:bodyPr>
          <a:lstStyle/>
          <a:p>
            <a:pPr marL="0" indent="0">
              <a:buNone/>
            </a:pPr>
            <a:r>
              <a:rPr lang="en-IN" sz="2000" b="1" dirty="0"/>
              <a:t>Figure 9.1 </a:t>
            </a:r>
            <a:r>
              <a:rPr lang="en-IN" sz="2000" dirty="0"/>
              <a:t>The Normal Distribution of Scores for a Standardized Intelligence Test</a:t>
            </a:r>
          </a:p>
        </p:txBody>
      </p:sp>
      <p:pic>
        <p:nvPicPr>
          <p:cNvPr id="11" name="Picture Placeholder 10" descr="A graph shows the normal distribution of scores for a standardized intelligence test.&#10;Long description is available in notes, press F6">
            <a:extLst>
              <a:ext uri="{FF2B5EF4-FFF2-40B4-BE49-F238E27FC236}">
                <a16:creationId xmlns:a16="http://schemas.microsoft.com/office/drawing/2014/main" id="{FD9FB963-AF45-4B2F-A9DD-CB7198038C1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19645" y="2190936"/>
            <a:ext cx="7104711" cy="4100074"/>
          </a:xfrm>
        </p:spPr>
      </p:pic>
    </p:spTree>
    <p:extLst>
      <p:ext uri="{BB962C8B-B14F-4D97-AF65-F5344CB8AC3E}">
        <p14:creationId xmlns:p14="http://schemas.microsoft.com/office/powerpoint/2010/main" val="16913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03"/>
            <a:ext cx="8229600" cy="1097095"/>
          </a:xfrm>
        </p:spPr>
        <p:txBody>
          <a:bodyPr wrap="square" anchor="ctr" anchorCtr="0">
            <a:noAutofit/>
          </a:bodyPr>
          <a:lstStyle/>
          <a:p>
            <a:r>
              <a:rPr lang="en-IN" sz="3600" dirty="0">
                <a:latin typeface="+mj-lt"/>
              </a:rPr>
              <a:t>The Wechsler Adult Intelligence Scale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04694"/>
            <a:ext cx="8229600" cy="371706"/>
          </a:xfrm>
        </p:spPr>
        <p:txBody>
          <a:bodyPr>
            <a:noAutofit/>
          </a:bodyPr>
          <a:lstStyle/>
          <a:p>
            <a:pPr marL="0" indent="0">
              <a:buNone/>
            </a:pPr>
            <a:r>
              <a:rPr lang="en-IN" sz="2000" b="1" dirty="0"/>
              <a:t>Figure 9.2 </a:t>
            </a:r>
            <a:r>
              <a:rPr lang="en-IN" sz="2000" dirty="0"/>
              <a:t>Subscales of the Wechsler Adult Intelligence Scale</a:t>
            </a:r>
          </a:p>
        </p:txBody>
      </p:sp>
      <p:pic>
        <p:nvPicPr>
          <p:cNvPr id="7" name="Picture Placeholder 6" descr="A flowchart shows the subscales of the Wechsler Adult Intelligence Scale (WAIS).&#10;Long description is available in notes, press F6">
            <a:extLst>
              <a:ext uri="{FF2B5EF4-FFF2-40B4-BE49-F238E27FC236}">
                <a16:creationId xmlns:a16="http://schemas.microsoft.com/office/drawing/2014/main" id="{352534B5-5293-4094-A6C5-AB829CE34674}"/>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56762" y="2327322"/>
            <a:ext cx="7830477" cy="3857705"/>
          </a:xfrm>
        </p:spPr>
      </p:pic>
    </p:spTree>
    <p:extLst>
      <p:ext uri="{BB962C8B-B14F-4D97-AF65-F5344CB8AC3E}">
        <p14:creationId xmlns:p14="http://schemas.microsoft.com/office/powerpoint/2010/main" val="325161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341"/>
            <a:ext cx="8229600" cy="1090774"/>
          </a:xfrm>
        </p:spPr>
        <p:txBody>
          <a:bodyPr wrap="square" anchor="ctr" anchorCtr="0">
            <a:noAutofit/>
          </a:bodyPr>
          <a:lstStyle/>
          <a:p>
            <a:r>
              <a:rPr lang="en-IN" sz="3600" dirty="0">
                <a:latin typeface="+mj-lt"/>
              </a:rPr>
              <a:t>The Wechsler Adult Intelligence Scale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60449"/>
            <a:ext cx="2895600" cy="1107996"/>
          </a:xfrm>
        </p:spPr>
        <p:txBody>
          <a:bodyPr>
            <a:noAutofit/>
          </a:bodyPr>
          <a:lstStyle/>
          <a:p>
            <a:pPr marL="0" indent="0">
              <a:buNone/>
            </a:pPr>
            <a:r>
              <a:rPr lang="en-IN" sz="2400" b="1" dirty="0"/>
              <a:t>Figure 9.3 </a:t>
            </a:r>
            <a:r>
              <a:rPr lang="en-IN" sz="2400" dirty="0"/>
              <a:t>Types of Problems Used to Measure Intelligence</a:t>
            </a:r>
          </a:p>
        </p:txBody>
      </p:sp>
      <p:sp>
        <p:nvSpPr>
          <p:cNvPr id="3" name="Content Placeholder 2">
            <a:extLst>
              <a:ext uri="{FF2B5EF4-FFF2-40B4-BE49-F238E27FC236}">
                <a16:creationId xmlns:a16="http://schemas.microsoft.com/office/drawing/2014/main" id="{97ACC1A9-A23E-4073-94B5-EFAF0767B105}"/>
              </a:ext>
            </a:extLst>
          </p:cNvPr>
          <p:cNvSpPr>
            <a:spLocks noGrp="1"/>
          </p:cNvSpPr>
          <p:nvPr>
            <p:ph idx="13"/>
          </p:nvPr>
        </p:nvSpPr>
        <p:spPr>
          <a:xfrm>
            <a:off x="457200" y="3118904"/>
            <a:ext cx="2895600" cy="767296"/>
          </a:xfrm>
        </p:spPr>
        <p:txBody>
          <a:bodyPr>
            <a:noAutofit/>
          </a:bodyPr>
          <a:lstStyle/>
          <a:p>
            <a:pPr marL="0" indent="0">
              <a:buNone/>
            </a:pPr>
            <a:r>
              <a:rPr lang="en-IN" sz="2000" dirty="0"/>
              <a:t>These hypothetical problems are consistent with the types seen on the Wechsler Adult Intelligence Scale.</a:t>
            </a:r>
          </a:p>
        </p:txBody>
      </p:sp>
      <p:pic>
        <p:nvPicPr>
          <p:cNvPr id="9" name="Picture Placeholder 8" descr="A chart presents hypothetical problems used to measure intelligence.&#10;Long description is available in notes, press F6">
            <a:extLst>
              <a:ext uri="{FF2B5EF4-FFF2-40B4-BE49-F238E27FC236}">
                <a16:creationId xmlns:a16="http://schemas.microsoft.com/office/drawing/2014/main" id="{296D6CCC-20E3-48D7-9CFC-FD309B49B361}"/>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352800" y="701842"/>
            <a:ext cx="5334000" cy="6172200"/>
          </a:xfrm>
        </p:spPr>
      </p:pic>
    </p:spTree>
    <p:extLst>
      <p:ext uri="{BB962C8B-B14F-4D97-AF65-F5344CB8AC3E}">
        <p14:creationId xmlns:p14="http://schemas.microsoft.com/office/powerpoint/2010/main" val="148683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504"/>
            <a:ext cx="8229600" cy="625397"/>
          </a:xfrm>
        </p:spPr>
        <p:txBody>
          <a:bodyPr wrap="square" anchor="ctr" anchorCtr="0">
            <a:noAutofit/>
          </a:bodyPr>
          <a:lstStyle/>
          <a:p>
            <a:r>
              <a:rPr lang="en-IN" sz="3600" dirty="0">
                <a:latin typeface="+mj-lt"/>
              </a:rPr>
              <a:t>Raven’s Progressive Matrices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781325"/>
            <a:ext cx="8229600" cy="359048"/>
          </a:xfrm>
        </p:spPr>
        <p:txBody>
          <a:bodyPr>
            <a:noAutofit/>
          </a:bodyPr>
          <a:lstStyle/>
          <a:p>
            <a:pPr marL="0" indent="0">
              <a:buNone/>
            </a:pPr>
            <a:r>
              <a:rPr lang="en-IN" sz="2000" b="1" dirty="0"/>
              <a:t>Figure 9.4 </a:t>
            </a:r>
            <a:r>
              <a:rPr lang="en-IN" sz="2000" dirty="0"/>
              <a:t>Sample Problem from Raven’s Progressive Matrices</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47675" y="1239645"/>
            <a:ext cx="8229600" cy="553998"/>
          </a:xfrm>
        </p:spPr>
        <p:txBody>
          <a:bodyPr>
            <a:noAutofit/>
          </a:bodyPr>
          <a:lstStyle/>
          <a:p>
            <a:pPr marL="0" indent="0">
              <a:buNone/>
            </a:pPr>
            <a:r>
              <a:rPr lang="en-IN" sz="1800" dirty="0"/>
              <a:t>Which possible pattern (1–8) should go in the blank space? Check your answer at the end of the source line, below.</a:t>
            </a:r>
          </a:p>
        </p:txBody>
      </p:sp>
      <p:pic>
        <p:nvPicPr>
          <p:cNvPr id="8" name="Picture Placeholder 7" descr="The figure shows sample problem from Raven’s progressive matrices.&#10;Long description is available in notes, press F6">
            <a:extLst>
              <a:ext uri="{FF2B5EF4-FFF2-40B4-BE49-F238E27FC236}">
                <a16:creationId xmlns:a16="http://schemas.microsoft.com/office/drawing/2014/main" id="{D797D9E4-F06A-4500-9DEC-E9F86753C72F}"/>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743200" y="1876787"/>
            <a:ext cx="3429000" cy="4087638"/>
          </a:xfrm>
        </p:spPr>
      </p:pic>
      <p:sp>
        <p:nvSpPr>
          <p:cNvPr id="10" name="Content Placeholder 9">
            <a:extLst>
              <a:ext uri="{FF2B5EF4-FFF2-40B4-BE49-F238E27FC236}">
                <a16:creationId xmlns:a16="http://schemas.microsoft.com/office/drawing/2014/main" id="{6B877262-0D39-4B8C-B00D-BB82D9CCC517}"/>
              </a:ext>
            </a:extLst>
          </p:cNvPr>
          <p:cNvSpPr>
            <a:spLocks noGrp="1"/>
          </p:cNvSpPr>
          <p:nvPr>
            <p:ph sz="quarter" idx="14"/>
          </p:nvPr>
        </p:nvSpPr>
        <p:spPr>
          <a:xfrm>
            <a:off x="457200" y="6133684"/>
            <a:ext cx="8153400" cy="184666"/>
          </a:xfrm>
        </p:spPr>
        <p:txBody>
          <a:bodyPr>
            <a:noAutofit/>
          </a:bodyPr>
          <a:lstStyle/>
          <a:p>
            <a:pPr marL="0" indent="0">
              <a:buNone/>
            </a:pPr>
            <a:r>
              <a:rPr lang="en-IN" sz="1200" b="1" dirty="0"/>
              <a:t>Source: </a:t>
            </a:r>
            <a:r>
              <a:rPr lang="en-IN" sz="1200" dirty="0"/>
              <a:t>“Sample Problem from Raven’s Progressive Matrices,” NCS Pearson, 1998. Answer to Figure 9.4: Pattern 6.</a:t>
            </a:r>
          </a:p>
        </p:txBody>
      </p:sp>
    </p:spTree>
    <p:extLst>
      <p:ext uri="{BB962C8B-B14F-4D97-AF65-F5344CB8AC3E}">
        <p14:creationId xmlns:p14="http://schemas.microsoft.com/office/powerpoint/2010/main" val="221675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6"/>
            <a:ext cx="8229600" cy="1182411"/>
          </a:xfrm>
        </p:spPr>
        <p:txBody>
          <a:bodyPr wrap="square" anchor="ctr" anchorCtr="0">
            <a:noAutofit/>
          </a:bodyPr>
          <a:lstStyle/>
          <a:p>
            <a:r>
              <a:rPr lang="en-IN" sz="3600" dirty="0">
                <a:latin typeface="+mj-lt"/>
              </a:rPr>
              <a:t>The </a:t>
            </a:r>
            <a:r>
              <a:rPr lang="en-IN" sz="3600" dirty="0" err="1">
                <a:latin typeface="+mj-lt"/>
              </a:rPr>
              <a:t>Checkered</a:t>
            </a:r>
            <a:r>
              <a:rPr lang="en-IN" sz="3600" dirty="0">
                <a:latin typeface="+mj-lt"/>
              </a:rPr>
              <a:t> Past of Intelligence Testing</a:t>
            </a:r>
            <a:endParaRPr lang="en-US" sz="2800" dirty="0">
              <a:latin typeface="+mj-lt"/>
            </a:endParaRPr>
          </a:p>
        </p:txBody>
      </p:sp>
      <p:sp>
        <p:nvSpPr>
          <p:cNvPr id="5" name="Content Placeholder 4">
            <a:extLst>
              <a:ext uri="{FF2B5EF4-FFF2-40B4-BE49-F238E27FC236}">
                <a16:creationId xmlns:a16="http://schemas.microsoft.com/office/drawing/2014/main" id="{523CF24F-B596-492E-A7CD-69AF9015AC5C}"/>
              </a:ext>
            </a:extLst>
          </p:cNvPr>
          <p:cNvSpPr>
            <a:spLocks noGrp="1"/>
          </p:cNvSpPr>
          <p:nvPr>
            <p:ph idx="1"/>
          </p:nvPr>
        </p:nvSpPr>
        <p:spPr>
          <a:xfrm>
            <a:off x="457200" y="1360449"/>
            <a:ext cx="8229600" cy="2054409"/>
          </a:xfrm>
        </p:spPr>
        <p:txBody>
          <a:bodyPr>
            <a:noAutofit/>
          </a:bodyPr>
          <a:lstStyle/>
          <a:p>
            <a:pPr marL="0" indent="0">
              <a:buNone/>
            </a:pPr>
            <a:r>
              <a:rPr lang="en-IN" sz="2400" b="1" dirty="0"/>
              <a:t>IQ Testing and Eugenics</a:t>
            </a:r>
          </a:p>
          <a:p>
            <a:r>
              <a:rPr lang="en-IN" sz="2400" dirty="0"/>
              <a:t>Historical context</a:t>
            </a:r>
          </a:p>
          <a:p>
            <a:r>
              <a:rPr lang="en-IN" sz="2400" dirty="0"/>
              <a:t>Social Darwinism</a:t>
            </a:r>
          </a:p>
          <a:p>
            <a:r>
              <a:rPr lang="en-IN" sz="2400" dirty="0"/>
              <a:t>Eugenics</a:t>
            </a:r>
          </a:p>
        </p:txBody>
      </p:sp>
    </p:spTree>
    <p:extLst>
      <p:ext uri="{BB962C8B-B14F-4D97-AF65-F5344CB8AC3E}">
        <p14:creationId xmlns:p14="http://schemas.microsoft.com/office/powerpoint/2010/main" val="263349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691690"/>
          </a:xfrm>
        </p:spPr>
        <p:txBody>
          <a:bodyPr wrap="square" anchor="ctr" anchorCtr="0">
            <a:noAutofit/>
          </a:bodyPr>
          <a:lstStyle/>
          <a:p>
            <a:r>
              <a:rPr lang="en-IN" sz="3600" dirty="0">
                <a:latin typeface="+mj-lt"/>
              </a:rPr>
              <a:t>The Race and IQ Controversy</a:t>
            </a:r>
            <a:endParaRPr lang="en-US" sz="2800" dirty="0">
              <a:latin typeface="+mj-lt"/>
            </a:endParaRPr>
          </a:p>
        </p:txBody>
      </p:sp>
      <p:sp>
        <p:nvSpPr>
          <p:cNvPr id="5" name="Content Placeholder 4">
            <a:extLst>
              <a:ext uri="{FF2B5EF4-FFF2-40B4-BE49-F238E27FC236}">
                <a16:creationId xmlns:a16="http://schemas.microsoft.com/office/drawing/2014/main" id="{523CF24F-B596-492E-A7CD-69AF9015AC5C}"/>
              </a:ext>
            </a:extLst>
          </p:cNvPr>
          <p:cNvSpPr>
            <a:spLocks noGrp="1"/>
          </p:cNvSpPr>
          <p:nvPr>
            <p:ph idx="1"/>
          </p:nvPr>
        </p:nvSpPr>
        <p:spPr>
          <a:xfrm>
            <a:off x="457200" y="814041"/>
            <a:ext cx="8229600" cy="2616101"/>
          </a:xfrm>
        </p:spPr>
        <p:txBody>
          <a:bodyPr>
            <a:noAutofit/>
          </a:bodyPr>
          <a:lstStyle/>
          <a:p>
            <a:pPr marL="0" indent="0">
              <a:buNone/>
            </a:pPr>
            <a:r>
              <a:rPr lang="en-IN" sz="2400" b="1" dirty="0"/>
              <a:t>Racial differences in IQ scores</a:t>
            </a:r>
          </a:p>
          <a:p>
            <a:pPr marL="0" indent="0">
              <a:buNone/>
            </a:pPr>
            <a:r>
              <a:rPr lang="en-IN" sz="2400" b="1" dirty="0"/>
              <a:t>Problems with the racial superiority interpretation</a:t>
            </a:r>
          </a:p>
          <a:p>
            <a:r>
              <a:rPr lang="en-IN" sz="2400" dirty="0"/>
              <a:t>Culturally biased test content</a:t>
            </a:r>
          </a:p>
          <a:p>
            <a:r>
              <a:rPr lang="en-IN" sz="2400" dirty="0"/>
              <a:t>Culturally biased test process</a:t>
            </a:r>
          </a:p>
          <a:p>
            <a:r>
              <a:rPr lang="en-IN" sz="2400" dirty="0"/>
              <a:t>Stereotype threat (p. 336)</a:t>
            </a:r>
          </a:p>
        </p:txBody>
      </p:sp>
    </p:spTree>
    <p:extLst>
      <p:ext uri="{BB962C8B-B14F-4D97-AF65-F5344CB8AC3E}">
        <p14:creationId xmlns:p14="http://schemas.microsoft.com/office/powerpoint/2010/main" val="182753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81"/>
            <a:ext cx="8173844" cy="1651269"/>
          </a:xfrm>
        </p:spPr>
        <p:txBody>
          <a:bodyPr wrap="square" anchor="ctr" anchorCtr="0">
            <a:noAutofit/>
          </a:bodyPr>
          <a:lstStyle/>
          <a:p>
            <a:r>
              <a:rPr lang="en-IN" sz="3600" dirty="0">
                <a:latin typeface="+mj-lt"/>
              </a:rPr>
              <a:t>Working the Scientific Literacy Model: Beliefs About Intelligence      </a:t>
            </a:r>
            <a:r>
              <a:rPr lang="en-IN" sz="2800" dirty="0">
                <a:latin typeface="+mj-lt"/>
              </a:rPr>
              <a:t>(1 of 3)</a:t>
            </a:r>
            <a:endParaRPr lang="en-US" sz="32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873404"/>
            <a:ext cx="8173844" cy="1631216"/>
          </a:xfrm>
        </p:spPr>
        <p:txBody>
          <a:bodyPr wrap="square">
            <a:spAutoFit/>
          </a:bodyPr>
          <a:lstStyle/>
          <a:p>
            <a:pPr marL="0" indent="0">
              <a:spcBef>
                <a:spcPts val="600"/>
              </a:spcBef>
              <a:buNone/>
            </a:pPr>
            <a:r>
              <a:rPr lang="en-IN" sz="2400" b="1" dirty="0"/>
              <a:t>What do we know about the kinds of beliefs that may affect test scores?</a:t>
            </a:r>
          </a:p>
          <a:p>
            <a:pPr>
              <a:spcBef>
                <a:spcPts val="600"/>
              </a:spcBef>
            </a:pPr>
            <a:r>
              <a:rPr lang="en-IN" sz="2400" dirty="0"/>
              <a:t>Entity theory (p. 336)</a:t>
            </a:r>
          </a:p>
          <a:p>
            <a:pPr>
              <a:spcBef>
                <a:spcPts val="600"/>
              </a:spcBef>
            </a:pPr>
            <a:r>
              <a:rPr lang="en-IN" sz="2400" dirty="0"/>
              <a:t>Incremental theory (p. 336)</a:t>
            </a:r>
          </a:p>
        </p:txBody>
      </p:sp>
      <p:sp>
        <p:nvSpPr>
          <p:cNvPr id="12" name="Content Placeholder 11">
            <a:extLst>
              <a:ext uri="{FF2B5EF4-FFF2-40B4-BE49-F238E27FC236}">
                <a16:creationId xmlns:a16="http://schemas.microsoft.com/office/drawing/2014/main" id="{DF59D33F-13BB-4108-B427-9303F2E539BB}"/>
              </a:ext>
            </a:extLst>
          </p:cNvPr>
          <p:cNvSpPr>
            <a:spLocks noGrp="1"/>
          </p:cNvSpPr>
          <p:nvPr>
            <p:ph sz="quarter" idx="15"/>
          </p:nvPr>
        </p:nvSpPr>
        <p:spPr>
          <a:xfrm>
            <a:off x="457200" y="3733800"/>
            <a:ext cx="8153400" cy="738664"/>
          </a:xfrm>
        </p:spPr>
        <p:txBody>
          <a:bodyPr>
            <a:noAutofit/>
          </a:bodyPr>
          <a:lstStyle/>
          <a:p>
            <a:pPr marL="0" indent="0">
              <a:buFontTx/>
              <a:buNone/>
              <a:defRPr/>
            </a:pPr>
            <a:r>
              <a:rPr lang="en-US" sz="2400" b="1" dirty="0"/>
              <a:t>How can science test whether beliefs affect performance?</a:t>
            </a:r>
          </a:p>
        </p:txBody>
      </p:sp>
    </p:spTree>
    <p:extLst>
      <p:ext uri="{BB962C8B-B14F-4D97-AF65-F5344CB8AC3E}">
        <p14:creationId xmlns:p14="http://schemas.microsoft.com/office/powerpoint/2010/main" val="3284312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351"/>
            <a:ext cx="8229600" cy="1081547"/>
          </a:xfrm>
        </p:spPr>
        <p:txBody>
          <a:bodyPr wrap="square" anchor="ctr" anchorCtr="0">
            <a:noAutofit/>
          </a:bodyPr>
          <a:lstStyle/>
          <a:p>
            <a:r>
              <a:rPr lang="en-IN" sz="3200" dirty="0">
                <a:latin typeface="+mj-lt"/>
              </a:rPr>
              <a:t>Working the Scientific Literacy Model: Beliefs About Intelligence </a:t>
            </a:r>
            <a:r>
              <a:rPr lang="en-IN" sz="2400" dirty="0">
                <a:latin typeface="+mj-lt"/>
              </a:rPr>
              <a:t>(2 of 3)</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219200"/>
            <a:ext cx="8229600" cy="307777"/>
          </a:xfrm>
        </p:spPr>
        <p:txBody>
          <a:bodyPr>
            <a:spAutoFit/>
          </a:bodyPr>
          <a:lstStyle/>
          <a:p>
            <a:pPr marL="0" indent="0">
              <a:buNone/>
            </a:pPr>
            <a:r>
              <a:rPr lang="en-IN" sz="2000" b="1" dirty="0"/>
              <a:t>How can science test whether beliefs affect performance?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600200"/>
            <a:ext cx="8229600" cy="277000"/>
          </a:xfrm>
        </p:spPr>
        <p:txBody>
          <a:bodyPr>
            <a:noAutofit/>
          </a:bodyPr>
          <a:lstStyle/>
          <a:p>
            <a:pPr marL="0" indent="0">
              <a:buFontTx/>
              <a:buNone/>
            </a:pPr>
            <a:r>
              <a:rPr lang="en-IN" sz="1800" b="1" dirty="0"/>
              <a:t>Figure 9.5 </a:t>
            </a:r>
            <a:r>
              <a:rPr lang="en-IN" sz="1800" dirty="0"/>
              <a:t>Personal Beliefs Influence Grades</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970049"/>
            <a:ext cx="8153400" cy="738664"/>
          </a:xfrm>
        </p:spPr>
        <p:txBody>
          <a:bodyPr>
            <a:noAutofit/>
          </a:bodyPr>
          <a:lstStyle/>
          <a:p>
            <a:pPr marL="0" indent="0">
              <a:buNone/>
            </a:pPr>
            <a:r>
              <a:rPr lang="en-IN" dirty="0"/>
              <a:t>Students who held incremental views of intelligence (i.e., the belief that intelligence can change with effort) show improved grades in math compared to students who believed that intelligence was an unchanging entity (Blackwell et al., 2007).</a:t>
            </a:r>
          </a:p>
        </p:txBody>
      </p:sp>
      <p:pic>
        <p:nvPicPr>
          <p:cNvPr id="11" name="Picture Placeholder 10" descr="A graph illustrates that grades can be affected by the personal belief on intelligence.&#10;Long description is available in notes, press F6">
            <a:extLst>
              <a:ext uri="{FF2B5EF4-FFF2-40B4-BE49-F238E27FC236}">
                <a16:creationId xmlns:a16="http://schemas.microsoft.com/office/drawing/2014/main" id="{802489EE-B6C2-44B7-A7AE-C1F6037A7600}"/>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3810000"/>
            <a:ext cx="8229599" cy="2895600"/>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flipV="1">
            <a:off x="497304" y="6304547"/>
            <a:ext cx="8113295" cy="553453"/>
          </a:xfrm>
        </p:spPr>
        <p:txBody>
          <a:bodyPr>
            <a:noAutofit/>
          </a:bodyPr>
          <a:lstStyle/>
          <a:p>
            <a:pPr marL="0" indent="0">
              <a:buNone/>
            </a:pPr>
            <a:endParaRPr lang="en-IN" sz="1200" dirty="0"/>
          </a:p>
        </p:txBody>
      </p:sp>
    </p:spTree>
    <p:extLst>
      <p:ext uri="{BB962C8B-B14F-4D97-AF65-F5344CB8AC3E}">
        <p14:creationId xmlns:p14="http://schemas.microsoft.com/office/powerpoint/2010/main" val="62695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59084" y="274638"/>
            <a:ext cx="5627716" cy="1143000"/>
          </a:xfrm>
        </p:spPr>
        <p:txBody>
          <a:bodyPr/>
          <a:lstStyle/>
          <a:p>
            <a:r>
              <a:rPr lang="en-CA" altLang="en-US" dirty="0"/>
              <a:t>Proverbs 2:6</a:t>
            </a:r>
          </a:p>
        </p:txBody>
      </p:sp>
      <p:sp>
        <p:nvSpPr>
          <p:cNvPr id="4099" name="Content Placeholder 2"/>
          <p:cNvSpPr>
            <a:spLocks noGrp="1"/>
          </p:cNvSpPr>
          <p:nvPr>
            <p:ph idx="1"/>
          </p:nvPr>
        </p:nvSpPr>
        <p:spPr>
          <a:xfrm>
            <a:off x="532015" y="1600200"/>
            <a:ext cx="8154785" cy="4525963"/>
          </a:xfrm>
        </p:spPr>
        <p:txBody>
          <a:bodyPr/>
          <a:lstStyle/>
          <a:p>
            <a:pPr>
              <a:buFontTx/>
              <a:buNone/>
            </a:pPr>
            <a:r>
              <a:rPr lang="en-CA" altLang="en-US" dirty="0"/>
              <a:t> </a:t>
            </a:r>
            <a:r>
              <a:rPr lang="en-CA" altLang="en-US" baseline="30000" dirty="0"/>
              <a:t>6</a:t>
            </a:r>
            <a:r>
              <a:rPr lang="en-CA" altLang="en-US" dirty="0"/>
              <a:t> For the LORD gives wisdom, </a:t>
            </a:r>
            <a:br>
              <a:rPr lang="en-CA" altLang="en-US" dirty="0"/>
            </a:br>
            <a:r>
              <a:rPr lang="en-CA" altLang="en-US" dirty="0"/>
              <a:t>       and from his mouth come knowledge and understanding.</a:t>
            </a:r>
          </a:p>
        </p:txBody>
      </p:sp>
      <p:sp>
        <p:nvSpPr>
          <p:cNvPr id="3076"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B4ED24-5C51-43C7-94B5-6DCD17DB592F}"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9524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20"/>
            <a:ext cx="8229600" cy="1645680"/>
          </a:xfrm>
        </p:spPr>
        <p:txBody>
          <a:bodyPr wrap="square" anchor="ctr" anchorCtr="0">
            <a:noAutofit/>
          </a:bodyPr>
          <a:lstStyle/>
          <a:p>
            <a:r>
              <a:rPr lang="en-IN" sz="3600" dirty="0">
                <a:latin typeface="+mj-lt"/>
              </a:rPr>
              <a:t>Working the Scientific Literacy Model: Beliefs About Intelligence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68351" y="1862993"/>
            <a:ext cx="8229600" cy="815608"/>
          </a:xfrm>
        </p:spPr>
        <p:txBody>
          <a:bodyPr>
            <a:noAutofit/>
          </a:bodyPr>
          <a:lstStyle/>
          <a:p>
            <a:pPr marL="0" indent="0">
              <a:spcBef>
                <a:spcPts val="600"/>
              </a:spcBef>
              <a:buNone/>
            </a:pPr>
            <a:r>
              <a:rPr lang="en-IN" sz="2400" dirty="0"/>
              <a:t>Can we critically evaluate this research?</a:t>
            </a:r>
          </a:p>
          <a:p>
            <a:pPr marL="0" indent="0">
              <a:spcBef>
                <a:spcPts val="600"/>
              </a:spcBef>
              <a:buNone/>
            </a:pPr>
            <a:r>
              <a:rPr lang="en-IN" sz="2400" dirty="0"/>
              <a:t>Why is this relevant?</a:t>
            </a:r>
          </a:p>
        </p:txBody>
      </p:sp>
    </p:spTree>
    <p:extLst>
      <p:ext uri="{BB962C8B-B14F-4D97-AF65-F5344CB8AC3E}">
        <p14:creationId xmlns:p14="http://schemas.microsoft.com/office/powerpoint/2010/main" val="399937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67"/>
            <a:ext cx="8229600" cy="570784"/>
          </a:xfrm>
        </p:spPr>
        <p:txBody>
          <a:bodyPr wrap="square" anchor="ctr" anchorCtr="0">
            <a:spAutoFit/>
          </a:bodyPr>
          <a:lstStyle/>
          <a:p>
            <a:r>
              <a:rPr lang="en-US" sz="3600" dirty="0">
                <a:latin typeface="+mj-lt"/>
              </a:rPr>
              <a:t>9.2 Learning Objectives</a:t>
            </a:r>
            <a:endParaRPr lang="en-US" sz="2800" dirty="0">
              <a:latin typeface="+mj-lt"/>
            </a:endParaRPr>
          </a:p>
        </p:txBody>
      </p:sp>
      <p:sp>
        <p:nvSpPr>
          <p:cNvPr id="4" name="Content Placeholder 3"/>
          <p:cNvSpPr>
            <a:spLocks noGrp="1"/>
          </p:cNvSpPr>
          <p:nvPr>
            <p:ph idx="1"/>
          </p:nvPr>
        </p:nvSpPr>
        <p:spPr>
          <a:xfrm>
            <a:off x="457200" y="838200"/>
            <a:ext cx="8229600" cy="4093428"/>
          </a:xfrm>
        </p:spPr>
        <p:txBody>
          <a:bodyPr wrap="square">
            <a:noAutofit/>
          </a:bodyPr>
          <a:lstStyle/>
          <a:p>
            <a:pPr>
              <a:buSzPct val="100000"/>
            </a:pPr>
            <a:r>
              <a:rPr lang="en-US" altLang="en-US" sz="2400" dirty="0">
                <a:ea typeface="ＭＳ Ｐゴシック" pitchFamily="34" charset="-128"/>
              </a:rPr>
              <a:t>Know the key terminology related to understanding intelligence.</a:t>
            </a:r>
          </a:p>
          <a:p>
            <a:pPr>
              <a:buSzPct val="100000"/>
            </a:pPr>
            <a:r>
              <a:rPr lang="en-US" altLang="en-US" sz="2400" dirty="0">
                <a:ea typeface="ＭＳ Ｐゴシック" pitchFamily="34" charset="-128"/>
              </a:rPr>
              <a:t>Understand why intelligence is described as a hierarchy.</a:t>
            </a:r>
          </a:p>
          <a:p>
            <a:pPr>
              <a:buSzPct val="100000"/>
            </a:pPr>
            <a:r>
              <a:rPr lang="en-US" altLang="en-US" sz="2400" dirty="0">
                <a:ea typeface="ＭＳ Ｐゴシック" pitchFamily="34" charset="-128"/>
              </a:rPr>
              <a:t>Understand intelligence differences between males and females.</a:t>
            </a:r>
          </a:p>
          <a:p>
            <a:pPr>
              <a:buSzPct val="100000"/>
            </a:pPr>
            <a:r>
              <a:rPr lang="en-US" altLang="en-US" sz="2400" dirty="0">
                <a:ea typeface="ＭＳ Ｐゴシック" pitchFamily="34" charset="-128"/>
              </a:rPr>
              <a:t>Apply your knowledge to identify examples that reflect fluid vs. crystallized intelligence.</a:t>
            </a:r>
          </a:p>
          <a:p>
            <a:pPr>
              <a:buSzPct val="100000"/>
            </a:pPr>
            <a:r>
              <a:rPr lang="en-US" altLang="en-US" sz="2400" dirty="0">
                <a:ea typeface="ＭＳ Ｐゴシック" pitchFamily="34" charset="-128"/>
              </a:rPr>
              <a:t>Analyze whether teachers should spend time tailoring lessons to each individual student</a:t>
            </a:r>
            <a:r>
              <a:rPr lang="ja-JP" altLang="en-US" sz="2400" dirty="0">
                <a:ea typeface="ＭＳ Ｐゴシック" pitchFamily="34" charset="-128"/>
              </a:rPr>
              <a:t>’</a:t>
            </a:r>
            <a:r>
              <a:rPr lang="en-US" altLang="ja-JP" sz="2400" dirty="0">
                <a:ea typeface="ＭＳ Ｐゴシック" pitchFamily="34" charset="-128"/>
              </a:rPr>
              <a:t>s learning style.</a:t>
            </a:r>
            <a:endParaRPr lang="en-US" sz="2400" dirty="0"/>
          </a:p>
        </p:txBody>
      </p:sp>
    </p:spTree>
    <p:extLst>
      <p:ext uri="{BB962C8B-B14F-4D97-AF65-F5344CB8AC3E}">
        <p14:creationId xmlns:p14="http://schemas.microsoft.com/office/powerpoint/2010/main" val="333320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383"/>
            <a:ext cx="8229600" cy="1187968"/>
          </a:xfrm>
        </p:spPr>
        <p:txBody>
          <a:bodyPr wrap="square" anchor="ctr" anchorCtr="0">
            <a:noAutofit/>
          </a:bodyPr>
          <a:lstStyle/>
          <a:p>
            <a:r>
              <a:rPr lang="en-IN" sz="3600" dirty="0">
                <a:latin typeface="+mj-lt"/>
              </a:rPr>
              <a:t>Intelligence as a Single, General Ability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49298"/>
            <a:ext cx="8229600" cy="815608"/>
          </a:xfrm>
        </p:spPr>
        <p:txBody>
          <a:bodyPr>
            <a:noAutofit/>
          </a:bodyPr>
          <a:lstStyle/>
          <a:p>
            <a:pPr marL="0" indent="0">
              <a:spcBef>
                <a:spcPts val="600"/>
              </a:spcBef>
              <a:buNone/>
            </a:pPr>
            <a:r>
              <a:rPr lang="en-IN" sz="2400" b="1" dirty="0"/>
              <a:t>Spearman’s general intelligence</a:t>
            </a:r>
          </a:p>
          <a:p>
            <a:pPr>
              <a:spcBef>
                <a:spcPts val="600"/>
              </a:spcBef>
            </a:pPr>
            <a:r>
              <a:rPr lang="en-IN" sz="2400" dirty="0"/>
              <a:t>General intelligence factor, “g” (p. 340)</a:t>
            </a:r>
          </a:p>
        </p:txBody>
      </p:sp>
    </p:spTree>
    <p:extLst>
      <p:ext uri="{BB962C8B-B14F-4D97-AF65-F5344CB8AC3E}">
        <p14:creationId xmlns:p14="http://schemas.microsoft.com/office/powerpoint/2010/main" val="179420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670"/>
            <a:ext cx="8229600" cy="988154"/>
          </a:xfrm>
        </p:spPr>
        <p:txBody>
          <a:bodyPr wrap="square" anchor="ctr" anchorCtr="0">
            <a:noAutofit/>
          </a:bodyPr>
          <a:lstStyle/>
          <a:p>
            <a:r>
              <a:rPr lang="en-IN" sz="3200" dirty="0">
                <a:latin typeface="+mj-lt"/>
              </a:rPr>
              <a:t>Intelligence as a Single, General Ability    </a:t>
            </a:r>
            <a:r>
              <a:rPr lang="en-IN" sz="2400" dirty="0">
                <a:latin typeface="+mj-lt"/>
              </a:rPr>
              <a:t>(2 of 3)</a:t>
            </a:r>
            <a:endParaRPr lang="en-US" sz="2400" dirty="0">
              <a:latin typeface="+mj-lt"/>
            </a:endParaRPr>
          </a:p>
        </p:txBody>
      </p:sp>
      <p:sp>
        <p:nvSpPr>
          <p:cNvPr id="8" name="Content Placeholder 7">
            <a:extLst>
              <a:ext uri="{FF2B5EF4-FFF2-40B4-BE49-F238E27FC236}">
                <a16:creationId xmlns:a16="http://schemas.microsoft.com/office/drawing/2014/main" id="{FB795B56-23ED-4B81-B4D5-E61FFF3E9772}"/>
              </a:ext>
            </a:extLst>
          </p:cNvPr>
          <p:cNvSpPr>
            <a:spLocks noGrp="1"/>
          </p:cNvSpPr>
          <p:nvPr>
            <p:ph idx="1"/>
          </p:nvPr>
        </p:nvSpPr>
        <p:spPr>
          <a:xfrm>
            <a:off x="457200" y="1224398"/>
            <a:ext cx="4114800" cy="923330"/>
          </a:xfrm>
        </p:spPr>
        <p:txBody>
          <a:bodyPr>
            <a:noAutofit/>
          </a:bodyPr>
          <a:lstStyle/>
          <a:p>
            <a:pPr marL="0" indent="0">
              <a:buNone/>
            </a:pPr>
            <a:r>
              <a:rPr lang="en-IN" sz="2000" b="1" dirty="0"/>
              <a:t>Figure 9.6 </a:t>
            </a:r>
            <a:r>
              <a:rPr lang="en-IN" sz="2000" dirty="0"/>
              <a:t>General Intelligence Is Related to Many Different Life Outcomes</a:t>
            </a:r>
          </a:p>
        </p:txBody>
      </p:sp>
      <p:sp>
        <p:nvSpPr>
          <p:cNvPr id="13" name="Content Placeholder 12">
            <a:extLst>
              <a:ext uri="{FF2B5EF4-FFF2-40B4-BE49-F238E27FC236}">
                <a16:creationId xmlns:a16="http://schemas.microsoft.com/office/drawing/2014/main" id="{3ACDEFAE-5DD3-4301-9F22-E9F9225261C2}"/>
              </a:ext>
            </a:extLst>
          </p:cNvPr>
          <p:cNvSpPr>
            <a:spLocks noGrp="1"/>
          </p:cNvSpPr>
          <p:nvPr>
            <p:ph sz="quarter" idx="14"/>
          </p:nvPr>
        </p:nvSpPr>
        <p:spPr>
          <a:xfrm>
            <a:off x="495300" y="2286000"/>
            <a:ext cx="4000500" cy="1143000"/>
          </a:xfrm>
        </p:spPr>
        <p:txBody>
          <a:bodyPr>
            <a:noAutofit/>
          </a:bodyPr>
          <a:lstStyle/>
          <a:p>
            <a:pPr marL="0" indent="0">
              <a:buNone/>
            </a:pPr>
            <a:r>
              <a:rPr lang="en-IN" sz="1800" dirty="0"/>
              <a:t>General intelligence (g) predicts not just intellectual ability, but also psychological well-being, income, and successful long-term relationships.</a:t>
            </a:r>
          </a:p>
        </p:txBody>
      </p:sp>
      <p:pic>
        <p:nvPicPr>
          <p:cNvPr id="19" name="Picture Placeholder 18" descr="A figure with four graphical representations shows that general is related to different life outcomes.&#10;Long description is available in notes, press F6">
            <a:extLst>
              <a:ext uri="{FF2B5EF4-FFF2-40B4-BE49-F238E27FC236}">
                <a16:creationId xmlns:a16="http://schemas.microsoft.com/office/drawing/2014/main" id="{52AAF4F4-CEF2-4324-9938-2D19F11CFA26}"/>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b="50372"/>
          <a:stretch/>
        </p:blipFill>
        <p:spPr>
          <a:xfrm>
            <a:off x="4495800" y="762000"/>
            <a:ext cx="4495799" cy="6096000"/>
          </a:xfrm>
        </p:spPr>
      </p:pic>
    </p:spTree>
    <p:extLst>
      <p:ext uri="{BB962C8B-B14F-4D97-AF65-F5344CB8AC3E}">
        <p14:creationId xmlns:p14="http://schemas.microsoft.com/office/powerpoint/2010/main" val="33176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9"/>
            <a:ext cx="8229600" cy="991465"/>
          </a:xfrm>
        </p:spPr>
        <p:txBody>
          <a:bodyPr wrap="square" anchor="ctr" anchorCtr="0">
            <a:noAutofit/>
          </a:bodyPr>
          <a:lstStyle/>
          <a:p>
            <a:r>
              <a:rPr lang="en-IN" sz="3200" dirty="0">
                <a:latin typeface="+mj-lt"/>
              </a:rPr>
              <a:t>Intelligence as a Single, General Ability    </a:t>
            </a:r>
            <a:r>
              <a:rPr lang="en-IN" sz="2400" dirty="0">
                <a:latin typeface="+mj-lt"/>
              </a:rPr>
              <a:t>(3 of 3)</a:t>
            </a:r>
            <a:endParaRPr lang="en-US" sz="2400" dirty="0">
              <a:latin typeface="+mj-lt"/>
            </a:endParaRPr>
          </a:p>
        </p:txBody>
      </p:sp>
      <p:sp>
        <p:nvSpPr>
          <p:cNvPr id="8" name="Content Placeholder 7">
            <a:extLst>
              <a:ext uri="{FF2B5EF4-FFF2-40B4-BE49-F238E27FC236}">
                <a16:creationId xmlns:a16="http://schemas.microsoft.com/office/drawing/2014/main" id="{FB795B56-23ED-4B81-B4D5-E61FFF3E9772}"/>
              </a:ext>
            </a:extLst>
          </p:cNvPr>
          <p:cNvSpPr>
            <a:spLocks noGrp="1"/>
          </p:cNvSpPr>
          <p:nvPr>
            <p:ph idx="1"/>
          </p:nvPr>
        </p:nvSpPr>
        <p:spPr>
          <a:xfrm>
            <a:off x="457200" y="1224398"/>
            <a:ext cx="4114800" cy="923330"/>
          </a:xfrm>
        </p:spPr>
        <p:txBody>
          <a:bodyPr>
            <a:noAutofit/>
          </a:bodyPr>
          <a:lstStyle/>
          <a:p>
            <a:pPr marL="0" indent="0">
              <a:buNone/>
            </a:pPr>
            <a:r>
              <a:rPr lang="en-IN" sz="2000" b="1" dirty="0"/>
              <a:t>Figure 9.6 </a:t>
            </a:r>
            <a:r>
              <a:rPr lang="en-IN" sz="2000" dirty="0"/>
              <a:t>General Intelligence Is Related to Many Different Life Outcomes</a:t>
            </a:r>
          </a:p>
        </p:txBody>
      </p:sp>
      <p:sp>
        <p:nvSpPr>
          <p:cNvPr id="13" name="Content Placeholder 12">
            <a:extLst>
              <a:ext uri="{FF2B5EF4-FFF2-40B4-BE49-F238E27FC236}">
                <a16:creationId xmlns:a16="http://schemas.microsoft.com/office/drawing/2014/main" id="{3ACDEFAE-5DD3-4301-9F22-E9F9225261C2}"/>
              </a:ext>
            </a:extLst>
          </p:cNvPr>
          <p:cNvSpPr>
            <a:spLocks noGrp="1"/>
          </p:cNvSpPr>
          <p:nvPr>
            <p:ph sz="quarter" idx="14"/>
          </p:nvPr>
        </p:nvSpPr>
        <p:spPr>
          <a:xfrm>
            <a:off x="495300" y="2286000"/>
            <a:ext cx="4000500" cy="1143000"/>
          </a:xfrm>
        </p:spPr>
        <p:txBody>
          <a:bodyPr>
            <a:noAutofit/>
          </a:bodyPr>
          <a:lstStyle/>
          <a:p>
            <a:pPr marL="0" indent="0">
              <a:buNone/>
            </a:pPr>
            <a:r>
              <a:rPr lang="en-IN" sz="1800" dirty="0"/>
              <a:t>General intelligence (g) predicts not just intellectual ability, but also psychological well-being, income, and successful long-term relationships.</a:t>
            </a:r>
          </a:p>
        </p:txBody>
      </p:sp>
      <p:pic>
        <p:nvPicPr>
          <p:cNvPr id="19" name="Picture Placeholder 18" descr="A figure with four graphical representations shows that general is related to different life outcomes.&#10;Long description is available in notes, press F6">
            <a:extLst>
              <a:ext uri="{FF2B5EF4-FFF2-40B4-BE49-F238E27FC236}">
                <a16:creationId xmlns:a16="http://schemas.microsoft.com/office/drawing/2014/main" id="{52AAF4F4-CEF2-4324-9938-2D19F11CFA26}"/>
              </a:ext>
            </a:extLst>
          </p:cNvPr>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t="49596"/>
          <a:stretch/>
        </p:blipFill>
        <p:spPr>
          <a:xfrm>
            <a:off x="4833913" y="609600"/>
            <a:ext cx="4310087" cy="6248400"/>
          </a:xfrm>
        </p:spPr>
      </p:pic>
      <p:sp>
        <p:nvSpPr>
          <p:cNvPr id="15" name="Content Placeholder 14">
            <a:extLst>
              <a:ext uri="{FF2B5EF4-FFF2-40B4-BE49-F238E27FC236}">
                <a16:creationId xmlns:a16="http://schemas.microsoft.com/office/drawing/2014/main" id="{067F84AB-29A6-4A60-9E2D-BFB1B4CF0DC6}"/>
              </a:ext>
            </a:extLst>
          </p:cNvPr>
          <p:cNvSpPr>
            <a:spLocks noGrp="1"/>
          </p:cNvSpPr>
          <p:nvPr>
            <p:ph sz="quarter" idx="15"/>
          </p:nvPr>
        </p:nvSpPr>
        <p:spPr>
          <a:xfrm>
            <a:off x="478573" y="5181600"/>
            <a:ext cx="4114800" cy="1143000"/>
          </a:xfrm>
        </p:spPr>
        <p:txBody>
          <a:bodyPr/>
          <a:lstStyle/>
          <a:p>
            <a:pPr marL="0" indent="0">
              <a:buNone/>
            </a:pPr>
            <a:r>
              <a:rPr lang="en-IN" sz="1200" b="1" dirty="0"/>
              <a:t>Source: </a:t>
            </a:r>
            <a:r>
              <a:rPr lang="en-IN" sz="1200" dirty="0"/>
              <a:t>Based on “General intelligence is related to various outcomes,” adapted from Herrnstein, R., &amp; Murray, C. (1994). </a:t>
            </a:r>
            <a:r>
              <a:rPr lang="en-IN" sz="1200" i="1" dirty="0"/>
              <a:t>The bell curve: Intelligence and class structure in American life</a:t>
            </a:r>
            <a:r>
              <a:rPr lang="en-IN" sz="1200" dirty="0"/>
              <a:t>. New York: Free Press.; Gottfredson, L. (1997). Why g matters: Complexity of everyday life. </a:t>
            </a:r>
            <a:r>
              <a:rPr lang="en-IN" sz="1200" i="1" dirty="0"/>
              <a:t>Intelligence</a:t>
            </a:r>
            <a:r>
              <a:rPr lang="en-IN" sz="1200" dirty="0"/>
              <a:t>, 24, 79–132.</a:t>
            </a:r>
          </a:p>
        </p:txBody>
      </p:sp>
    </p:spTree>
    <p:extLst>
      <p:ext uri="{BB962C8B-B14F-4D97-AF65-F5344CB8AC3E}">
        <p14:creationId xmlns:p14="http://schemas.microsoft.com/office/powerpoint/2010/main" val="734335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6"/>
            <a:ext cx="8229600" cy="2981094"/>
          </a:xfrm>
        </p:spPr>
        <p:txBody>
          <a:bodyPr wrap="square" anchor="ctr" anchorCtr="0">
            <a:noAutofit/>
          </a:bodyPr>
          <a:lstStyle/>
          <a:p>
            <a:r>
              <a:rPr lang="en-IN" sz="3600" dirty="0" smtClean="0">
                <a:latin typeface="+mj-lt"/>
              </a:rPr>
              <a:t/>
            </a:r>
            <a:br>
              <a:rPr lang="en-IN" sz="3600" dirty="0" smtClean="0">
                <a:latin typeface="+mj-lt"/>
              </a:rPr>
            </a:br>
            <a:r>
              <a:rPr lang="en-IN" sz="3600" dirty="0">
                <a:latin typeface="+mj-lt"/>
              </a:rPr>
              <a:t/>
            </a:r>
            <a:br>
              <a:rPr lang="en-IN" sz="3600" dirty="0">
                <a:latin typeface="+mj-lt"/>
              </a:rPr>
            </a:br>
            <a:r>
              <a:rPr lang="en-IN" sz="3600" dirty="0" smtClean="0">
                <a:latin typeface="+mj-lt"/>
              </a:rPr>
              <a:t/>
            </a:r>
            <a:br>
              <a:rPr lang="en-IN" sz="3600" dirty="0" smtClean="0">
                <a:latin typeface="+mj-lt"/>
              </a:rPr>
            </a:br>
            <a:r>
              <a:rPr lang="en-IN" sz="3600" dirty="0" smtClean="0">
                <a:latin typeface="+mj-lt"/>
              </a:rPr>
              <a:t>Intelligence </a:t>
            </a:r>
            <a:r>
              <a:rPr lang="en-IN" sz="3600" dirty="0">
                <a:latin typeface="+mj-lt"/>
              </a:rPr>
              <a:t>as Multiple, Specific Abilities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3048000"/>
            <a:ext cx="8229600" cy="990600"/>
          </a:xfrm>
        </p:spPr>
        <p:txBody>
          <a:bodyPr>
            <a:noAutofit/>
          </a:bodyPr>
          <a:lstStyle/>
          <a:p>
            <a:pPr marL="0" indent="0">
              <a:spcBef>
                <a:spcPts val="600"/>
              </a:spcBef>
              <a:buNone/>
            </a:pPr>
            <a:r>
              <a:rPr lang="en-IN" sz="2400" b="1" dirty="0"/>
              <a:t>Spearman</a:t>
            </a:r>
          </a:p>
          <a:p>
            <a:pPr>
              <a:spcBef>
                <a:spcPts val="600"/>
              </a:spcBef>
            </a:pPr>
            <a:r>
              <a:rPr lang="en-IN" sz="2400" dirty="0"/>
              <a:t>Two factors: “g” and “s”</a:t>
            </a:r>
          </a:p>
        </p:txBody>
      </p:sp>
      <p:sp>
        <p:nvSpPr>
          <p:cNvPr id="3" name="Content Placeholder 2">
            <a:extLst>
              <a:ext uri="{FF2B5EF4-FFF2-40B4-BE49-F238E27FC236}">
                <a16:creationId xmlns:a16="http://schemas.microsoft.com/office/drawing/2014/main" id="{A7579F79-4B88-45A4-9217-CAAC37837D86}"/>
              </a:ext>
            </a:extLst>
          </p:cNvPr>
          <p:cNvSpPr>
            <a:spLocks noGrp="1"/>
          </p:cNvSpPr>
          <p:nvPr>
            <p:ph idx="13"/>
          </p:nvPr>
        </p:nvSpPr>
        <p:spPr>
          <a:xfrm>
            <a:off x="447675" y="4038600"/>
            <a:ext cx="8229600" cy="914399"/>
          </a:xfrm>
        </p:spPr>
        <p:txBody>
          <a:bodyPr>
            <a:noAutofit/>
          </a:bodyPr>
          <a:lstStyle/>
          <a:p>
            <a:pPr marL="0" indent="0">
              <a:spcBef>
                <a:spcPts val="600"/>
              </a:spcBef>
              <a:buNone/>
            </a:pPr>
            <a:r>
              <a:rPr lang="en-IN" sz="2400" b="1" dirty="0"/>
              <a:t>Thurstone</a:t>
            </a:r>
          </a:p>
          <a:p>
            <a:pPr>
              <a:spcBef>
                <a:spcPts val="600"/>
              </a:spcBef>
            </a:pPr>
            <a:r>
              <a:rPr lang="en-IN" sz="2400" dirty="0"/>
              <a:t>7 primary mental abilities</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5105400"/>
            <a:ext cx="8153400" cy="990600"/>
          </a:xfrm>
        </p:spPr>
        <p:txBody>
          <a:bodyPr>
            <a:noAutofit/>
          </a:bodyPr>
          <a:lstStyle/>
          <a:p>
            <a:pPr marL="0" indent="0">
              <a:spcBef>
                <a:spcPts val="600"/>
              </a:spcBef>
              <a:buNone/>
            </a:pPr>
            <a:r>
              <a:rPr lang="en-IN" sz="2400" b="1" dirty="0"/>
              <a:t>Hierarchical model of intelligence</a:t>
            </a:r>
          </a:p>
          <a:p>
            <a:pPr>
              <a:spcBef>
                <a:spcPts val="600"/>
              </a:spcBef>
            </a:pPr>
            <a:r>
              <a:rPr lang="en-IN" sz="2400" dirty="0"/>
              <a:t>Nesting</a:t>
            </a:r>
          </a:p>
        </p:txBody>
      </p:sp>
      <p:sp>
        <p:nvSpPr>
          <p:cNvPr id="7" name="Title 1"/>
          <p:cNvSpPr txBox="1">
            <a:spLocks/>
          </p:cNvSpPr>
          <p:nvPr/>
        </p:nvSpPr>
        <p:spPr>
          <a:xfrm>
            <a:off x="468351" y="55755"/>
            <a:ext cx="8229600" cy="709780"/>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en-IN" sz="3600" smtClean="0">
                <a:latin typeface="+mj-lt"/>
              </a:rPr>
              <a:t>Spearman’s General Intelligence</a:t>
            </a:r>
            <a:endParaRPr lang="en-US" sz="2800" dirty="0">
              <a:latin typeface="+mj-lt"/>
            </a:endParaRPr>
          </a:p>
        </p:txBody>
      </p:sp>
      <p:sp>
        <p:nvSpPr>
          <p:cNvPr id="8"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8200"/>
            <a:ext cx="8229600" cy="406265"/>
          </a:xfrm>
        </p:spPr>
        <p:txBody>
          <a:bodyPr>
            <a:spAutoFit/>
          </a:bodyPr>
          <a:lstStyle/>
          <a:p>
            <a:pPr marL="0" indent="0">
              <a:spcBef>
                <a:spcPts val="600"/>
              </a:spcBef>
              <a:buNone/>
            </a:pPr>
            <a:r>
              <a:rPr lang="en-IN" sz="2400" b="1" dirty="0"/>
              <a:t>Does “g” tell us the whole story?</a:t>
            </a:r>
          </a:p>
        </p:txBody>
      </p:sp>
    </p:spTree>
    <p:extLst>
      <p:ext uri="{BB962C8B-B14F-4D97-AF65-F5344CB8AC3E}">
        <p14:creationId xmlns:p14="http://schemas.microsoft.com/office/powerpoint/2010/main" val="3551618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463"/>
            <a:ext cx="8229600" cy="795453"/>
          </a:xfrm>
        </p:spPr>
        <p:txBody>
          <a:bodyPr wrap="square" anchor="ctr">
            <a:noAutofit/>
          </a:bodyPr>
          <a:lstStyle/>
          <a:p>
            <a:r>
              <a:rPr lang="en-IN" sz="2400" dirty="0">
                <a:latin typeface="+mj-lt"/>
              </a:rPr>
              <a:t>Working the Scientific Literacy Model: Testing for Fluid and Crystallized Intelligence (1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44607" y="887184"/>
            <a:ext cx="8253344" cy="307777"/>
          </a:xfrm>
        </p:spPr>
        <p:txBody>
          <a:bodyPr wrap="square">
            <a:spAutoFit/>
          </a:bodyPr>
          <a:lstStyle/>
          <a:p>
            <a:pPr marL="0" indent="0">
              <a:buNone/>
            </a:pPr>
            <a:r>
              <a:rPr lang="en-IN" sz="2000" b="1" dirty="0"/>
              <a:t>How can science test whether beliefs affect performance?</a:t>
            </a:r>
          </a:p>
        </p:txBody>
      </p:sp>
      <p:sp>
        <p:nvSpPr>
          <p:cNvPr id="10" name="Content Placeholder 9">
            <a:extLst>
              <a:ext uri="{FF2B5EF4-FFF2-40B4-BE49-F238E27FC236}">
                <a16:creationId xmlns:a16="http://schemas.microsoft.com/office/drawing/2014/main" id="{99541128-6442-47C5-B9AD-9069A5E7CCE9}"/>
              </a:ext>
            </a:extLst>
          </p:cNvPr>
          <p:cNvSpPr>
            <a:spLocks noGrp="1"/>
          </p:cNvSpPr>
          <p:nvPr>
            <p:ph idx="13"/>
          </p:nvPr>
        </p:nvSpPr>
        <p:spPr>
          <a:xfrm>
            <a:off x="444607" y="1324155"/>
            <a:ext cx="8229600" cy="1268547"/>
          </a:xfrm>
        </p:spPr>
        <p:txBody>
          <a:bodyPr>
            <a:noAutofit/>
          </a:bodyPr>
          <a:lstStyle/>
          <a:p>
            <a:pPr marL="0" indent="0">
              <a:buNone/>
            </a:pPr>
            <a:r>
              <a:rPr lang="en-IN" sz="2000" b="1" dirty="0"/>
              <a:t>Figure 9.7 </a:t>
            </a:r>
            <a:r>
              <a:rPr lang="en-IN" sz="2000" dirty="0"/>
              <a:t>Fluid and Crystallized Intelligence</a:t>
            </a:r>
          </a:p>
        </p:txBody>
      </p:sp>
      <p:sp>
        <p:nvSpPr>
          <p:cNvPr id="4" name="Content Placeholder 3">
            <a:extLst>
              <a:ext uri="{FF2B5EF4-FFF2-40B4-BE49-F238E27FC236}">
                <a16:creationId xmlns:a16="http://schemas.microsoft.com/office/drawing/2014/main" id="{D8A9DF42-DB25-4487-AC21-CB8C12136690}"/>
              </a:ext>
            </a:extLst>
          </p:cNvPr>
          <p:cNvSpPr>
            <a:spLocks noGrp="1"/>
          </p:cNvSpPr>
          <p:nvPr>
            <p:ph idx="14"/>
          </p:nvPr>
        </p:nvSpPr>
        <p:spPr>
          <a:xfrm>
            <a:off x="444607" y="1752600"/>
            <a:ext cx="8229600" cy="609600"/>
          </a:xfrm>
        </p:spPr>
        <p:txBody>
          <a:bodyPr>
            <a:noAutofit/>
          </a:bodyPr>
          <a:lstStyle/>
          <a:p>
            <a:pPr marL="0" indent="0">
              <a:buNone/>
            </a:pPr>
            <a:r>
              <a:rPr lang="en-US" sz="1800" dirty="0"/>
              <a:t>Fluid intelligence is dynamic and changing, and may eventually become crystallized into a more permanent form.</a:t>
            </a:r>
            <a:endParaRPr lang="en-IN" sz="1800" dirty="0"/>
          </a:p>
        </p:txBody>
      </p:sp>
      <p:pic>
        <p:nvPicPr>
          <p:cNvPr id="15" name="Picture Placeholder 14" descr="A photo illustrates “Fluid and Crystallized Intelligence.”&#10;Long description is available in notes, press F6">
            <a:extLst>
              <a:ext uri="{FF2B5EF4-FFF2-40B4-BE49-F238E27FC236}">
                <a16:creationId xmlns:a16="http://schemas.microsoft.com/office/drawing/2014/main" id="{26037803-D5F3-4ADA-B545-E1997997005C}"/>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66880" y="2362200"/>
            <a:ext cx="8229600" cy="4495799"/>
          </a:xfrm>
        </p:spPr>
      </p:pic>
      <p:sp>
        <p:nvSpPr>
          <p:cNvPr id="3" name="Content Placeholder 2">
            <a:extLst>
              <a:ext uri="{FF2B5EF4-FFF2-40B4-BE49-F238E27FC236}">
                <a16:creationId xmlns:a16="http://schemas.microsoft.com/office/drawing/2014/main" id="{81706CAD-271A-47E2-872F-9C71885194E4}"/>
              </a:ext>
            </a:extLst>
          </p:cNvPr>
          <p:cNvSpPr>
            <a:spLocks noGrp="1"/>
          </p:cNvSpPr>
          <p:nvPr>
            <p:ph sz="quarter" idx="16"/>
          </p:nvPr>
        </p:nvSpPr>
        <p:spPr>
          <a:xfrm>
            <a:off x="466879" y="6106164"/>
            <a:ext cx="8229600" cy="218436"/>
          </a:xfrm>
        </p:spPr>
        <p:txBody>
          <a:bodyPr/>
          <a:lstStyle/>
          <a:p>
            <a:pPr marL="0" indent="0">
              <a:buNone/>
            </a:pPr>
            <a:r>
              <a:rPr lang="en-IN" sz="1200" dirty="0"/>
              <a:t>AVAVA/Shutterstock</a:t>
            </a:r>
          </a:p>
        </p:txBody>
      </p:sp>
    </p:spTree>
    <p:extLst>
      <p:ext uri="{BB962C8B-B14F-4D97-AF65-F5344CB8AC3E}">
        <p14:creationId xmlns:p14="http://schemas.microsoft.com/office/powerpoint/2010/main" val="400052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728547"/>
          </a:xfrm>
        </p:spPr>
        <p:txBody>
          <a:bodyPr wrap="square" anchor="ctr" anchorCtr="0">
            <a:noAutofit/>
          </a:bodyPr>
          <a:lstStyle/>
          <a:p>
            <a:r>
              <a:rPr lang="en-IN" sz="2400" dirty="0">
                <a:latin typeface="+mj-lt"/>
              </a:rPr>
              <a:t>Working the Scientific Literacy Model: Testing for Fluid and Crystallized Intelligence (2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59359"/>
            <a:ext cx="8229600" cy="664642"/>
          </a:xfrm>
        </p:spPr>
        <p:txBody>
          <a:bodyPr>
            <a:noAutofit/>
          </a:bodyPr>
          <a:lstStyle/>
          <a:p>
            <a:pPr marL="0" indent="0">
              <a:buNone/>
            </a:pPr>
            <a:r>
              <a:rPr lang="en-IN" sz="1800" b="1" dirty="0"/>
              <a:t>How can science help distinguish between fluid and crystallized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524001"/>
            <a:ext cx="8229600" cy="228599"/>
          </a:xfrm>
        </p:spPr>
        <p:txBody>
          <a:bodyPr>
            <a:noAutofit/>
          </a:bodyPr>
          <a:lstStyle/>
          <a:p>
            <a:pPr marL="0" indent="0">
              <a:buFontTx/>
              <a:buNone/>
            </a:pPr>
            <a:r>
              <a:rPr lang="en-IN" sz="1800" b="1" dirty="0"/>
              <a:t>Figure 9.8 </a:t>
            </a:r>
            <a:r>
              <a:rPr lang="en-IN" sz="1800" dirty="0"/>
              <a:t>Measuring Fluid Intelligence</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849958"/>
            <a:ext cx="8153400" cy="1534438"/>
          </a:xfrm>
        </p:spPr>
        <p:txBody>
          <a:bodyPr>
            <a:noAutofit/>
          </a:bodyPr>
          <a:lstStyle/>
          <a:p>
            <a:pPr marL="0" indent="0">
              <a:buNone/>
            </a:pPr>
            <a:r>
              <a:rPr lang="en-IN" dirty="0"/>
              <a:t>The Tower of London problem has several versions, each of which requires the test taker to plan and keep track of rules. For example, the task might involve moving the coloured beads from the initial position so that they match any of the various end goal positions.</a:t>
            </a:r>
          </a:p>
        </p:txBody>
      </p:sp>
      <p:pic>
        <p:nvPicPr>
          <p:cNvPr id="10" name="Picture Placeholder 9" descr="The figure shows an illustration of Tower of London test to measure intelligence.&#10;Long description is available in notes, press F6">
            <a:extLst>
              <a:ext uri="{FF2B5EF4-FFF2-40B4-BE49-F238E27FC236}">
                <a16:creationId xmlns:a16="http://schemas.microsoft.com/office/drawing/2014/main" id="{4B21CF3A-30C9-4FB1-A481-83953B7D2E1C}"/>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57200" y="3730424"/>
            <a:ext cx="8229600" cy="2975175"/>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a:off x="457200" y="5759604"/>
            <a:ext cx="8153400" cy="553998"/>
          </a:xfrm>
        </p:spPr>
        <p:txBody>
          <a:bodyPr>
            <a:noAutofit/>
          </a:bodyPr>
          <a:lstStyle/>
          <a:p>
            <a:pPr marL="0" indent="0">
              <a:buNone/>
            </a:pPr>
            <a:endParaRPr lang="en-IN" sz="1200" dirty="0"/>
          </a:p>
        </p:txBody>
      </p:sp>
    </p:spTree>
    <p:extLst>
      <p:ext uri="{BB962C8B-B14F-4D97-AF65-F5344CB8AC3E}">
        <p14:creationId xmlns:p14="http://schemas.microsoft.com/office/powerpoint/2010/main" val="346766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47"/>
            <a:ext cx="8229600" cy="1636454"/>
          </a:xfrm>
        </p:spPr>
        <p:txBody>
          <a:bodyPr wrap="square" anchor="ctr" anchorCtr="0">
            <a:noAutofit/>
          </a:bodyPr>
          <a:lstStyle/>
          <a:p>
            <a:r>
              <a:rPr lang="en-IN" sz="3200" dirty="0">
                <a:latin typeface="+mj-lt"/>
              </a:rPr>
              <a:t>Working the Scientific Literacy Model: Testing for Fluid and Crystallized Intelligence </a:t>
            </a:r>
            <a:r>
              <a:rPr lang="en-IN" sz="2400" dirty="0">
                <a:latin typeface="+mj-lt"/>
              </a:rPr>
              <a:t>(3 of 4)</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1" y="1960602"/>
            <a:ext cx="4114799" cy="923330"/>
          </a:xfrm>
        </p:spPr>
        <p:txBody>
          <a:bodyPr>
            <a:noAutofit/>
          </a:bodyPr>
          <a:lstStyle/>
          <a:p>
            <a:pPr marL="0" indent="0">
              <a:buNone/>
            </a:pPr>
            <a:r>
              <a:rPr lang="en-IN" sz="2000" b="1" dirty="0"/>
              <a:t>How can science help distinguish between fluid and crystallized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3042047"/>
            <a:ext cx="4114800" cy="615553"/>
          </a:xfrm>
        </p:spPr>
        <p:txBody>
          <a:bodyPr>
            <a:noAutofit/>
          </a:bodyPr>
          <a:lstStyle/>
          <a:p>
            <a:pPr marL="0" indent="0">
              <a:buFontTx/>
              <a:buNone/>
            </a:pPr>
            <a:r>
              <a:rPr lang="en-IN" sz="2000" b="1" dirty="0"/>
              <a:t>Figure 9.9 </a:t>
            </a:r>
            <a:r>
              <a:rPr lang="en-IN" sz="2000" dirty="0"/>
              <a:t>Measuring Crystallized Intelligence</a:t>
            </a:r>
            <a:endParaRPr lang="en-US" sz="20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3789402"/>
            <a:ext cx="4114799" cy="553998"/>
          </a:xfrm>
        </p:spPr>
        <p:txBody>
          <a:bodyPr>
            <a:noAutofit/>
          </a:bodyPr>
          <a:lstStyle/>
          <a:p>
            <a:pPr marL="0" indent="0">
              <a:buNone/>
            </a:pPr>
            <a:r>
              <a:rPr lang="en-IN" sz="1800" dirty="0"/>
              <a:t>Crystallized intelligence refers to facts, such as names of countries.</a:t>
            </a:r>
          </a:p>
        </p:txBody>
      </p:sp>
      <p:pic>
        <p:nvPicPr>
          <p:cNvPr id="13" name="Picture Placeholder 12" descr="A figure presents 3 questions to measure “Crystallized intelligence.”&#10;Long description is available in notes, press F6">
            <a:extLst>
              <a:ext uri="{FF2B5EF4-FFF2-40B4-BE49-F238E27FC236}">
                <a16:creationId xmlns:a16="http://schemas.microsoft.com/office/drawing/2014/main" id="{4B531A0F-CE3A-47D6-BEFE-F59FE917C5EC}"/>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5074339" y="1732798"/>
            <a:ext cx="3152795" cy="4583057"/>
          </a:xfrm>
        </p:spPr>
      </p:pic>
    </p:spTree>
    <p:extLst>
      <p:ext uri="{BB962C8B-B14F-4D97-AF65-F5344CB8AC3E}">
        <p14:creationId xmlns:p14="http://schemas.microsoft.com/office/powerpoint/2010/main" val="305298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55"/>
            <a:ext cx="8229600" cy="1840885"/>
          </a:xfrm>
        </p:spPr>
        <p:txBody>
          <a:bodyPr wrap="square" anchor="ctr" anchorCtr="0">
            <a:noAutofit/>
          </a:bodyPr>
          <a:lstStyle/>
          <a:p>
            <a:r>
              <a:rPr lang="en-IN" sz="3600" dirty="0">
                <a:latin typeface="+mj-lt"/>
              </a:rPr>
              <a:t>Working the Scientific Literacy Model: Testing for Fluid and Crystallized Intelligence </a:t>
            </a:r>
            <a:r>
              <a:rPr lang="en-IN" sz="2800" dirty="0">
                <a:latin typeface="+mj-lt"/>
              </a:rPr>
              <a:t>(4 of 4)</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74503"/>
            <a:ext cx="8229600" cy="1631216"/>
          </a:xfrm>
        </p:spPr>
        <p:txBody>
          <a:bodyPr>
            <a:noAutofit/>
          </a:bodyPr>
          <a:lstStyle/>
          <a:p>
            <a:pPr marL="0" indent="0">
              <a:spcBef>
                <a:spcPts val="600"/>
              </a:spcBef>
              <a:buNone/>
            </a:pPr>
            <a:r>
              <a:rPr lang="en-IN" sz="2400" b="1" dirty="0"/>
              <a:t>Can we critically evaluate crystalized and fluid intelligence?</a:t>
            </a:r>
          </a:p>
          <a:p>
            <a:pPr>
              <a:spcBef>
                <a:spcPts val="600"/>
              </a:spcBef>
            </a:pPr>
            <a:r>
              <a:rPr lang="en-IN" sz="2400" dirty="0"/>
              <a:t>Gf is a blend of several different cognitive abilities</a:t>
            </a:r>
          </a:p>
          <a:p>
            <a:pPr>
              <a:spcBef>
                <a:spcPts val="600"/>
              </a:spcBef>
            </a:pPr>
            <a:r>
              <a:rPr lang="en-IN" sz="2400" dirty="0"/>
              <a:t>Gf and </a:t>
            </a:r>
            <a:r>
              <a:rPr lang="en-IN" sz="2400" dirty="0" err="1"/>
              <a:t>Gc</a:t>
            </a:r>
            <a:r>
              <a:rPr lang="en-IN" sz="2400" dirty="0"/>
              <a:t> are not entirely separable</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3724796"/>
            <a:ext cx="8153400" cy="815608"/>
          </a:xfrm>
        </p:spPr>
        <p:txBody>
          <a:bodyPr>
            <a:noAutofit/>
          </a:bodyPr>
          <a:lstStyle/>
          <a:p>
            <a:pPr marL="0" indent="0">
              <a:spcBef>
                <a:spcPts val="600"/>
              </a:spcBef>
              <a:buNone/>
            </a:pPr>
            <a:r>
              <a:rPr lang="en-IN" sz="2400" b="1" dirty="0"/>
              <a:t>Why is this relevant?</a:t>
            </a:r>
          </a:p>
          <a:p>
            <a:pPr>
              <a:spcBef>
                <a:spcPts val="600"/>
              </a:spcBef>
            </a:pPr>
            <a:r>
              <a:rPr lang="en-IN" sz="2400" dirty="0"/>
              <a:t>Stereotypes related to intelligence and age</a:t>
            </a:r>
          </a:p>
        </p:txBody>
      </p:sp>
    </p:spTree>
    <p:extLst>
      <p:ext uri="{BB962C8B-B14F-4D97-AF65-F5344CB8AC3E}">
        <p14:creationId xmlns:p14="http://schemas.microsoft.com/office/powerpoint/2010/main" val="38259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660073" y="274638"/>
            <a:ext cx="6026727" cy="1143000"/>
          </a:xfrm>
        </p:spPr>
        <p:txBody>
          <a:bodyPr/>
          <a:lstStyle/>
          <a:p>
            <a:r>
              <a:rPr lang="en-CA" altLang="en-US" dirty="0"/>
              <a:t>Greek Word Study</a:t>
            </a:r>
          </a:p>
        </p:txBody>
      </p:sp>
      <p:sp>
        <p:nvSpPr>
          <p:cNvPr id="5123" name="Content Placeholder 2"/>
          <p:cNvSpPr>
            <a:spLocks noGrp="1"/>
          </p:cNvSpPr>
          <p:nvPr>
            <p:ph idx="1"/>
          </p:nvPr>
        </p:nvSpPr>
        <p:spPr>
          <a:xfrm>
            <a:off x="498764" y="1600200"/>
            <a:ext cx="8188036" cy="4525963"/>
          </a:xfrm>
        </p:spPr>
        <p:txBody>
          <a:bodyPr>
            <a:normAutofit/>
          </a:bodyPr>
          <a:lstStyle/>
          <a:p>
            <a:r>
              <a:rPr lang="en-CA" altLang="en-US" dirty="0"/>
              <a:t>Wisdom – Gr. </a:t>
            </a:r>
            <a:r>
              <a:rPr lang="en-CA" altLang="en-US" dirty="0">
                <a:latin typeface="Symbol" panose="05050102010706020507" pitchFamily="18" charset="2"/>
              </a:rPr>
              <a:t>Sofia</a:t>
            </a:r>
            <a:r>
              <a:rPr lang="en-CA" altLang="en-US" dirty="0"/>
              <a:t> (Sophia) (Noun) – wisdom in general, knowledge; ability; practical wisdom, prudence; learning, science; scientific skill; professed wisdom, human philosophy, superior knowledge and enlightenment; in N.T. divine wisdom, Christian enlightenment   </a:t>
            </a:r>
          </a:p>
        </p:txBody>
      </p:sp>
      <p:sp>
        <p:nvSpPr>
          <p:cNvPr id="4100"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7F9E2B-2F5D-47F9-B96B-06A83A0DEDC7}"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27637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98"/>
            <a:ext cx="8229600" cy="700600"/>
          </a:xfrm>
        </p:spPr>
        <p:txBody>
          <a:bodyPr wrap="square" anchor="ctr" anchorCtr="0">
            <a:noAutofit/>
          </a:bodyPr>
          <a:lstStyle/>
          <a:p>
            <a:r>
              <a:rPr lang="en-IN" sz="3600" dirty="0">
                <a:latin typeface="+mj-lt"/>
              </a:rPr>
              <a:t>Multiple Intelligences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8200"/>
            <a:ext cx="8229600" cy="307777"/>
          </a:xfrm>
        </p:spPr>
        <p:txBody>
          <a:bodyPr>
            <a:noAutofit/>
          </a:bodyPr>
          <a:lstStyle/>
          <a:p>
            <a:pPr marL="0" indent="0">
              <a:spcBef>
                <a:spcPts val="600"/>
              </a:spcBef>
              <a:buNone/>
            </a:pPr>
            <a:r>
              <a:rPr lang="en-IN" sz="2000" b="1" dirty="0"/>
              <a:t>Table 9.1 </a:t>
            </a:r>
            <a:r>
              <a:rPr lang="en-IN" sz="2000" dirty="0"/>
              <a:t>Gardner’s Proposed Forms of Intelligence</a:t>
            </a:r>
          </a:p>
        </p:txBody>
      </p:sp>
      <p:graphicFrame>
        <p:nvGraphicFramePr>
          <p:cNvPr id="3" name="Table 2">
            <a:extLst>
              <a:ext uri="{FF2B5EF4-FFF2-40B4-BE49-F238E27FC236}">
                <a16:creationId xmlns:a16="http://schemas.microsoft.com/office/drawing/2014/main" id="{9C083024-0778-4C2E-B047-A649AC3EBC09}"/>
              </a:ext>
            </a:extLst>
          </p:cNvPr>
          <p:cNvGraphicFramePr>
            <a:graphicFrameLocks noGrp="1"/>
          </p:cNvGraphicFramePr>
          <p:nvPr>
            <p:extLst/>
          </p:nvPr>
        </p:nvGraphicFramePr>
        <p:xfrm>
          <a:off x="457200" y="1676400"/>
          <a:ext cx="8229600" cy="313944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3778650721"/>
                    </a:ext>
                  </a:extLst>
                </a:gridCol>
                <a:gridCol w="5715000">
                  <a:extLst>
                    <a:ext uri="{9D8B030D-6E8A-4147-A177-3AD203B41FA5}">
                      <a16:colId xmlns:a16="http://schemas.microsoft.com/office/drawing/2014/main" val="64920288"/>
                    </a:ext>
                  </a:extLst>
                </a:gridCol>
              </a:tblGrid>
              <a:tr h="251460">
                <a:tc>
                  <a:txBody>
                    <a:bodyPr/>
                    <a:lstStyle/>
                    <a:p>
                      <a:r>
                        <a:rPr lang="en-IN" sz="1600" b="0" dirty="0"/>
                        <a:t>Verbal/linguistic intelligence</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read, write, and speak effectively</a:t>
                      </a: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67057852"/>
                  </a:ext>
                </a:extLst>
              </a:tr>
              <a:tr h="429074">
                <a:tc>
                  <a:txBody>
                    <a:bodyPr/>
                    <a:lstStyle/>
                    <a:p>
                      <a:r>
                        <a:rPr lang="en-IN" sz="1600" b="0" dirty="0"/>
                        <a:t>Logical/mathematical intelligence</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600" b="0" dirty="0"/>
                        <a:t>The ability to think with numbers and use abstract thought; the ability to use logic or mathematical operations to solve problems</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38964841"/>
                  </a:ext>
                </a:extLst>
              </a:tr>
              <a:tr h="434340">
                <a:tc>
                  <a:txBody>
                    <a:bodyPr/>
                    <a:lstStyle/>
                    <a:p>
                      <a:r>
                        <a:rPr lang="en-IN" sz="1600" b="0" dirty="0"/>
                        <a:t>Visuospatial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create mental pictures, manipulate them in the imagination, and use them to solve problems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80885959"/>
                  </a:ext>
                </a:extLst>
              </a:tr>
              <a:tr h="415781">
                <a:tc>
                  <a:txBody>
                    <a:bodyPr/>
                    <a:lstStyle/>
                    <a:p>
                      <a:r>
                        <a:rPr lang="en-IN" sz="1600" b="0" dirty="0"/>
                        <a:t>Bodily/</a:t>
                      </a:r>
                      <a:r>
                        <a:rPr lang="en-IN" sz="1600" b="0" dirty="0" err="1"/>
                        <a:t>kinesthetic</a:t>
                      </a:r>
                      <a:r>
                        <a:rPr lang="en-IN" sz="1600" b="0" dirty="0"/>
                        <a:t>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control body movements, to balance, and to sense how the body is situated</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9979237"/>
                  </a:ext>
                </a:extLst>
              </a:tr>
              <a:tr h="236220">
                <a:tc>
                  <a:txBody>
                    <a:bodyPr/>
                    <a:lstStyle/>
                    <a:p>
                      <a:r>
                        <a:rPr lang="en-IN" sz="1600" b="0" dirty="0"/>
                        <a:t>Musical/rhythmical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produce and comprehend tonal and rhythmic patterns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30038138"/>
                  </a:ext>
                </a:extLst>
              </a:tr>
            </a:tbl>
          </a:graphicData>
        </a:graphic>
      </p:graphicFrame>
    </p:spTree>
    <p:extLst>
      <p:ext uri="{BB962C8B-B14F-4D97-AF65-F5344CB8AC3E}">
        <p14:creationId xmlns:p14="http://schemas.microsoft.com/office/powerpoint/2010/main" val="3409107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53"/>
            <a:ext cx="8229600" cy="709780"/>
          </a:xfrm>
        </p:spPr>
        <p:txBody>
          <a:bodyPr wrap="square" anchor="ctr" anchorCtr="0">
            <a:noAutofit/>
          </a:bodyPr>
          <a:lstStyle/>
          <a:p>
            <a:r>
              <a:rPr lang="en-IN" sz="3600" dirty="0">
                <a:latin typeface="+mj-lt"/>
              </a:rPr>
              <a:t>Multiple Intelligences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71653"/>
            <a:ext cx="8229600" cy="347547"/>
          </a:xfrm>
        </p:spPr>
        <p:txBody>
          <a:bodyPr>
            <a:noAutofit/>
          </a:bodyPr>
          <a:lstStyle/>
          <a:p>
            <a:pPr marL="0" indent="0">
              <a:spcBef>
                <a:spcPts val="600"/>
              </a:spcBef>
              <a:buNone/>
            </a:pPr>
            <a:r>
              <a:rPr lang="en-IN" sz="2000" b="1" dirty="0"/>
              <a:t>Table 9.1 </a:t>
            </a:r>
            <a:r>
              <a:rPr lang="en-IN" sz="2000" dirty="0"/>
              <a:t>Gardner’s Proposed Forms of Intelligence</a:t>
            </a:r>
          </a:p>
        </p:txBody>
      </p:sp>
      <p:graphicFrame>
        <p:nvGraphicFramePr>
          <p:cNvPr id="3" name="Table 2">
            <a:extLst>
              <a:ext uri="{FF2B5EF4-FFF2-40B4-BE49-F238E27FC236}">
                <a16:creationId xmlns:a16="http://schemas.microsoft.com/office/drawing/2014/main" id="{9C083024-0778-4C2E-B047-A649AC3EBC09}"/>
              </a:ext>
            </a:extLst>
          </p:cNvPr>
          <p:cNvGraphicFramePr>
            <a:graphicFrameLocks noGrp="1"/>
          </p:cNvGraphicFramePr>
          <p:nvPr>
            <p:extLst/>
          </p:nvPr>
        </p:nvGraphicFramePr>
        <p:xfrm>
          <a:off x="457200" y="1679373"/>
          <a:ext cx="8229600" cy="2316480"/>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3778650721"/>
                    </a:ext>
                  </a:extLst>
                </a:gridCol>
                <a:gridCol w="5715000">
                  <a:extLst>
                    <a:ext uri="{9D8B030D-6E8A-4147-A177-3AD203B41FA5}">
                      <a16:colId xmlns:a16="http://schemas.microsoft.com/office/drawing/2014/main" val="64920288"/>
                    </a:ext>
                  </a:extLst>
                </a:gridCol>
              </a:tblGrid>
              <a:tr h="228600">
                <a:tc>
                  <a:txBody>
                    <a:bodyPr/>
                    <a:lstStyle/>
                    <a:p>
                      <a:r>
                        <a:rPr lang="en-IN" sz="1600" b="0" dirty="0"/>
                        <a:t>Interpersonal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detect another person’s emotional states, motives, and thoughts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07768476"/>
                  </a:ext>
                </a:extLst>
              </a:tr>
              <a:tr h="438641">
                <a:tc>
                  <a:txBody>
                    <a:bodyPr/>
                    <a:lstStyle/>
                    <a:p>
                      <a:r>
                        <a:rPr lang="en-IN" sz="1600" b="0" dirty="0"/>
                        <a:t>Self/intrapersonal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Self-awareness; the ability to accurately judge your own abilities, and identify your own emotions and motives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39547979"/>
                  </a:ext>
                </a:extLst>
              </a:tr>
              <a:tr h="438641">
                <a:tc>
                  <a:txBody>
                    <a:bodyPr/>
                    <a:lstStyle/>
                    <a:p>
                      <a:r>
                        <a:rPr lang="en-IN" sz="1600" b="0" dirty="0"/>
                        <a:t>Naturalist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ability to recognize and identify processes in the natural world—plants, animals, and so on</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22616897"/>
                  </a:ext>
                </a:extLst>
              </a:tr>
              <a:tr h="438641">
                <a:tc>
                  <a:txBody>
                    <a:bodyPr/>
                    <a:lstStyle/>
                    <a:p>
                      <a:r>
                        <a:rPr lang="en-IN" sz="1600" b="0" dirty="0"/>
                        <a:t>Existential intelligence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600" b="0" dirty="0"/>
                        <a:t>The tendency and ability to ask questions about purpose in life and the meaning of human existence</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4133815"/>
                  </a:ext>
                </a:extLst>
              </a:tr>
            </a:tbl>
          </a:graphicData>
        </a:graphic>
      </p:graphicFrame>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5955268"/>
            <a:ext cx="8153400" cy="369332"/>
          </a:xfrm>
        </p:spPr>
        <p:txBody>
          <a:bodyPr>
            <a:noAutofit/>
          </a:bodyPr>
          <a:lstStyle/>
          <a:p>
            <a:pPr marL="0" indent="0">
              <a:spcBef>
                <a:spcPts val="600"/>
              </a:spcBef>
              <a:buNone/>
            </a:pPr>
            <a:r>
              <a:rPr lang="en-IN" sz="1200" b="1" dirty="0"/>
              <a:t>Source: </a:t>
            </a:r>
            <a:r>
              <a:rPr lang="en-IN" sz="1200" dirty="0"/>
              <a:t>The Nine Types of Intelligence by Gardner, H. (2006). </a:t>
            </a:r>
            <a:r>
              <a:rPr lang="en-IN" sz="1200" i="1" dirty="0"/>
              <a:t>Multiple Intelligences: New Horizons in Theory and Practice</a:t>
            </a:r>
            <a:r>
              <a:rPr lang="en-IN" sz="1200" dirty="0"/>
              <a:t>. New York: Basic Books.</a:t>
            </a:r>
          </a:p>
        </p:txBody>
      </p:sp>
    </p:spTree>
    <p:extLst>
      <p:ext uri="{BB962C8B-B14F-4D97-AF65-F5344CB8AC3E}">
        <p14:creationId xmlns:p14="http://schemas.microsoft.com/office/powerpoint/2010/main" val="3738482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220"/>
            <a:ext cx="8229600" cy="703629"/>
          </a:xfrm>
        </p:spPr>
        <p:txBody>
          <a:bodyPr wrap="square" anchor="ctr" anchorCtr="0">
            <a:noAutofit/>
          </a:bodyPr>
          <a:lstStyle/>
          <a:p>
            <a:r>
              <a:rPr lang="en-IN" sz="3600" dirty="0">
                <a:latin typeface="+mj-lt"/>
              </a:rPr>
              <a:t>Myths in Mind: Learning Styles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815608"/>
          </a:xfrm>
        </p:spPr>
        <p:txBody>
          <a:bodyPr>
            <a:noAutofit/>
          </a:bodyPr>
          <a:lstStyle/>
          <a:p>
            <a:pPr marL="0" indent="0">
              <a:spcBef>
                <a:spcPts val="600"/>
              </a:spcBef>
              <a:buNone/>
            </a:pPr>
            <a:r>
              <a:rPr lang="en-IN" sz="2400" b="1" dirty="0"/>
              <a:t>Visual learners should learn more with visual materials?</a:t>
            </a:r>
          </a:p>
          <a:p>
            <a:pPr>
              <a:spcBef>
                <a:spcPts val="600"/>
              </a:spcBef>
            </a:pPr>
            <a:r>
              <a:rPr lang="en-IN" sz="2400" dirty="0"/>
              <a:t>Lack of supporting evidence</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1840468"/>
            <a:ext cx="8153400" cy="369332"/>
          </a:xfrm>
        </p:spPr>
        <p:txBody>
          <a:bodyPr>
            <a:noAutofit/>
          </a:bodyPr>
          <a:lstStyle/>
          <a:p>
            <a:pPr marL="0" indent="0">
              <a:spcBef>
                <a:spcPts val="600"/>
              </a:spcBef>
              <a:buNone/>
            </a:pPr>
            <a:r>
              <a:rPr lang="en-IN" sz="2400" b="1" dirty="0"/>
              <a:t>Focus on learning the meaning</a:t>
            </a:r>
          </a:p>
        </p:txBody>
      </p:sp>
    </p:spTree>
    <p:extLst>
      <p:ext uri="{BB962C8B-B14F-4D97-AF65-F5344CB8AC3E}">
        <p14:creationId xmlns:p14="http://schemas.microsoft.com/office/powerpoint/2010/main" val="1809368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16"/>
            <a:ext cx="8229600" cy="745884"/>
          </a:xfrm>
        </p:spPr>
        <p:txBody>
          <a:bodyPr wrap="square" anchor="ctr" anchorCtr="0">
            <a:noAutofit/>
          </a:bodyPr>
          <a:lstStyle/>
          <a:p>
            <a:r>
              <a:rPr lang="en-IN" sz="3600" spc="-500" dirty="0">
                <a:latin typeface="+mj-lt"/>
              </a:rPr>
              <a:t>P S Y C </a:t>
            </a:r>
            <a:r>
              <a:rPr lang="en-IN" sz="3600" dirty="0">
                <a:latin typeface="+mj-lt"/>
              </a:rPr>
              <a:t>H @ The </a:t>
            </a:r>
            <a:r>
              <a:rPr lang="en-IN" sz="3600" spc="-500" dirty="0">
                <a:latin typeface="+mj-lt"/>
              </a:rPr>
              <a:t>N H </a:t>
            </a:r>
            <a:r>
              <a:rPr lang="en-IN" sz="3600" dirty="0">
                <a:latin typeface="+mj-lt"/>
              </a:rPr>
              <a:t>L</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708160"/>
          </a:xfrm>
        </p:spPr>
        <p:txBody>
          <a:bodyPr>
            <a:noAutofit/>
          </a:bodyPr>
          <a:lstStyle/>
          <a:p>
            <a:pPr marL="0" indent="0">
              <a:spcBef>
                <a:spcPts val="600"/>
              </a:spcBef>
              <a:buNone/>
            </a:pPr>
            <a:r>
              <a:rPr lang="en-IN" sz="2400" b="1" dirty="0"/>
              <a:t>Head injuries in the </a:t>
            </a:r>
            <a:r>
              <a:rPr lang="en-IN" sz="2400" b="1" spc="-350" dirty="0"/>
              <a:t>N H </a:t>
            </a:r>
            <a:r>
              <a:rPr lang="en-IN" sz="2400" b="1" dirty="0"/>
              <a:t>L</a:t>
            </a:r>
          </a:p>
          <a:p>
            <a:pPr>
              <a:spcBef>
                <a:spcPts val="600"/>
              </a:spcBef>
            </a:pPr>
            <a:r>
              <a:rPr lang="en-IN" sz="2400" dirty="0"/>
              <a:t>Chronic traumatic encephalopathy</a:t>
            </a:r>
          </a:p>
          <a:p>
            <a:pPr>
              <a:spcBef>
                <a:spcPts val="600"/>
              </a:spcBef>
            </a:pPr>
            <a:r>
              <a:rPr lang="en-IN" sz="2400" spc="-300" dirty="0"/>
              <a:t>I m P A C </a:t>
            </a:r>
            <a:r>
              <a:rPr lang="en-IN" sz="2400" dirty="0"/>
              <a:t>T</a:t>
            </a:r>
          </a:p>
          <a:p>
            <a:pPr lvl="1"/>
            <a:r>
              <a:rPr lang="en-IN" sz="2400" dirty="0"/>
              <a:t>Regular testing checks for declines on specific abilities</a:t>
            </a:r>
          </a:p>
        </p:txBody>
      </p:sp>
    </p:spTree>
    <p:extLst>
      <p:ext uri="{BB962C8B-B14F-4D97-AF65-F5344CB8AC3E}">
        <p14:creationId xmlns:p14="http://schemas.microsoft.com/office/powerpoint/2010/main" val="40269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20"/>
            <a:ext cx="8229600" cy="621809"/>
          </a:xfrm>
        </p:spPr>
        <p:txBody>
          <a:bodyPr wrap="square" anchor="ctr" anchorCtr="0">
            <a:noAutofit/>
          </a:bodyPr>
          <a:lstStyle/>
          <a:p>
            <a:r>
              <a:rPr lang="en-IN" sz="3600" dirty="0">
                <a:latin typeface="+mj-lt"/>
              </a:rPr>
              <a:t>The Battle of the Sexes?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261884"/>
          </a:xfrm>
        </p:spPr>
        <p:txBody>
          <a:bodyPr>
            <a:noAutofit/>
          </a:bodyPr>
          <a:lstStyle/>
          <a:p>
            <a:pPr marL="0" indent="0">
              <a:spcBef>
                <a:spcPts val="600"/>
              </a:spcBef>
              <a:buNone/>
            </a:pPr>
            <a:r>
              <a:rPr lang="en-IN" sz="2400" b="1" dirty="0"/>
              <a:t>Differences in intelligence?</a:t>
            </a:r>
          </a:p>
          <a:p>
            <a:pPr>
              <a:spcBef>
                <a:spcPts val="600"/>
              </a:spcBef>
            </a:pPr>
            <a:r>
              <a:rPr lang="en-IN" sz="2400" dirty="0"/>
              <a:t>No sex differences found</a:t>
            </a:r>
          </a:p>
          <a:p>
            <a:pPr>
              <a:spcBef>
                <a:spcPts val="600"/>
              </a:spcBef>
            </a:pPr>
            <a:r>
              <a:rPr lang="en-IN" sz="2400" dirty="0"/>
              <a:t>Male scores have greater variability</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2265555"/>
            <a:ext cx="8153400" cy="1708160"/>
          </a:xfrm>
        </p:spPr>
        <p:txBody>
          <a:bodyPr>
            <a:noAutofit/>
          </a:bodyPr>
          <a:lstStyle/>
          <a:p>
            <a:pPr marL="0" indent="0">
              <a:spcBef>
                <a:spcPts val="600"/>
              </a:spcBef>
              <a:buNone/>
            </a:pPr>
            <a:r>
              <a:rPr lang="en-IN" sz="2400" b="1" dirty="0"/>
              <a:t>Do males and females have unique cognitive abilities?</a:t>
            </a:r>
          </a:p>
          <a:p>
            <a:pPr>
              <a:spcBef>
                <a:spcPts val="600"/>
              </a:spcBef>
            </a:pPr>
            <a:r>
              <a:rPr lang="en-IN" sz="2400" dirty="0"/>
              <a:t>Females: verbal, memory, emotions</a:t>
            </a:r>
          </a:p>
          <a:p>
            <a:pPr>
              <a:spcBef>
                <a:spcPts val="600"/>
              </a:spcBef>
            </a:pPr>
            <a:r>
              <a:rPr lang="en-IN" sz="2400" dirty="0"/>
              <a:t>Males: visuospatial</a:t>
            </a:r>
          </a:p>
          <a:p>
            <a:pPr>
              <a:spcBef>
                <a:spcPts val="600"/>
              </a:spcBef>
            </a:pPr>
            <a:r>
              <a:rPr lang="en-IN" sz="2400" dirty="0"/>
              <a:t>Stereotype threat</a:t>
            </a:r>
          </a:p>
        </p:txBody>
      </p:sp>
    </p:spTree>
    <p:extLst>
      <p:ext uri="{BB962C8B-B14F-4D97-AF65-F5344CB8AC3E}">
        <p14:creationId xmlns:p14="http://schemas.microsoft.com/office/powerpoint/2010/main" val="719812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48"/>
            <a:ext cx="8229600" cy="751803"/>
          </a:xfrm>
        </p:spPr>
        <p:txBody>
          <a:bodyPr wrap="square" anchor="ctr">
            <a:noAutofit/>
          </a:bodyPr>
          <a:lstStyle/>
          <a:p>
            <a:r>
              <a:rPr lang="en-US" sz="3600" dirty="0">
                <a:latin typeface="+mj-lt"/>
              </a:rPr>
              <a:t>9.3 Learning Objectives</a:t>
            </a:r>
            <a:endParaRPr lang="en-US" sz="2800" dirty="0">
              <a:latin typeface="+mj-lt"/>
            </a:endParaRPr>
          </a:p>
        </p:txBody>
      </p:sp>
      <p:sp>
        <p:nvSpPr>
          <p:cNvPr id="4" name="Content Placeholder 3"/>
          <p:cNvSpPr>
            <a:spLocks noGrp="1"/>
          </p:cNvSpPr>
          <p:nvPr>
            <p:ph idx="1"/>
          </p:nvPr>
        </p:nvSpPr>
        <p:spPr>
          <a:xfrm>
            <a:off x="457200" y="840467"/>
            <a:ext cx="8229600" cy="3940079"/>
          </a:xfrm>
        </p:spPr>
        <p:txBody>
          <a:bodyPr wrap="square">
            <a:noAutofit/>
          </a:bodyPr>
          <a:lstStyle/>
          <a:p>
            <a:pPr>
              <a:buSzPct val="100000"/>
            </a:pPr>
            <a:r>
              <a:rPr lang="en-IN" altLang="en-US" sz="2400" dirty="0">
                <a:ea typeface="ＭＳ Ｐゴシック" pitchFamily="34" charset="-128"/>
              </a:rPr>
              <a:t>Know the key terminology related to heredity, environment, and intelligence.</a:t>
            </a:r>
          </a:p>
          <a:p>
            <a:pPr>
              <a:buSzPct val="100000"/>
            </a:pPr>
            <a:r>
              <a:rPr lang="en-IN" altLang="en-US" sz="2400" dirty="0">
                <a:ea typeface="ＭＳ Ｐゴシック" pitchFamily="34" charset="-128"/>
              </a:rPr>
              <a:t>Understand different approaches to studying the genetic basis of intelligence.</a:t>
            </a:r>
          </a:p>
          <a:p>
            <a:pPr>
              <a:buSzPct val="100000"/>
            </a:pPr>
            <a:r>
              <a:rPr lang="en-IN" altLang="en-US" sz="2400" dirty="0">
                <a:ea typeface="ＭＳ Ｐゴシック" pitchFamily="34" charset="-128"/>
              </a:rPr>
              <a:t>Apply your knowledge of environmental and behavioural effects on intelligence to understand how to enhance your own cognitive abilities.</a:t>
            </a:r>
          </a:p>
          <a:p>
            <a:pPr>
              <a:buSzPct val="100000"/>
            </a:pPr>
            <a:r>
              <a:rPr lang="en-IN" altLang="en-US" sz="2400" dirty="0" err="1">
                <a:ea typeface="ＭＳ Ｐゴシック" pitchFamily="34" charset="-128"/>
              </a:rPr>
              <a:t>Analyze</a:t>
            </a:r>
            <a:r>
              <a:rPr lang="en-IN" altLang="en-US" sz="2400" dirty="0">
                <a:ea typeface="ＭＳ Ｐゴシック" pitchFamily="34" charset="-128"/>
              </a:rPr>
              <a:t> the belief that older children are more intelligent than their younger siblings.</a:t>
            </a:r>
          </a:p>
        </p:txBody>
      </p:sp>
    </p:spTree>
    <p:extLst>
      <p:ext uri="{BB962C8B-B14F-4D97-AF65-F5344CB8AC3E}">
        <p14:creationId xmlns:p14="http://schemas.microsoft.com/office/powerpoint/2010/main" val="336522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354"/>
            <a:ext cx="8229600" cy="557842"/>
          </a:xfrm>
        </p:spPr>
        <p:txBody>
          <a:bodyPr wrap="square" anchor="ctr" anchorCtr="0">
            <a:noAutofit/>
          </a:bodyPr>
          <a:lstStyle/>
          <a:p>
            <a:r>
              <a:rPr lang="en-IN" sz="3200" dirty="0">
                <a:latin typeface="+mj-lt"/>
              </a:rPr>
              <a:t>Biological Influences on Intelligence</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641196"/>
            <a:ext cx="8229600" cy="397803"/>
          </a:xfrm>
        </p:spPr>
        <p:txBody>
          <a:bodyPr>
            <a:noAutofit/>
          </a:bodyPr>
          <a:lstStyle/>
          <a:p>
            <a:pPr marL="0" indent="0">
              <a:buNone/>
            </a:pPr>
            <a:r>
              <a:rPr lang="en-IN" sz="1800" b="1" dirty="0"/>
              <a:t>The genetics and heritability of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914400"/>
            <a:ext cx="8229600" cy="462853"/>
          </a:xfrm>
        </p:spPr>
        <p:txBody>
          <a:bodyPr>
            <a:noAutofit/>
          </a:bodyPr>
          <a:lstStyle/>
          <a:p>
            <a:pPr marL="0" indent="0">
              <a:buFontTx/>
              <a:buNone/>
            </a:pPr>
            <a:r>
              <a:rPr lang="en-IN" sz="1800" b="1" dirty="0"/>
              <a:t>Figure 9.11 </a:t>
            </a:r>
            <a:r>
              <a:rPr lang="en-IN" sz="1800" dirty="0"/>
              <a:t>Intelligence and Genetic Relatedness</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199038"/>
            <a:ext cx="8153400" cy="1006013"/>
          </a:xfrm>
        </p:spPr>
        <p:txBody>
          <a:bodyPr>
            <a:noAutofit/>
          </a:bodyPr>
          <a:lstStyle/>
          <a:p>
            <a:pPr marL="0" indent="0">
              <a:buNone/>
            </a:pPr>
            <a:r>
              <a:rPr lang="en-IN" dirty="0"/>
              <a:t>Several types of comparisons reveal genetic contributions to intelligence (Plomin &amp; </a:t>
            </a:r>
            <a:r>
              <a:rPr lang="en-IN" dirty="0" err="1"/>
              <a:t>Spinath</a:t>
            </a:r>
            <a:r>
              <a:rPr lang="en-IN" dirty="0"/>
              <a:t>, 2004). Generally, the closer the biological relationship between people, the more similar their intelligence scores.</a:t>
            </a:r>
          </a:p>
        </p:txBody>
      </p:sp>
      <p:pic>
        <p:nvPicPr>
          <p:cNvPr id="11" name="Picture Placeholder 10" descr="A bar graph illustrates “Intelligence and genetic relatedness.”&#10;Long description is available in notes, press F6">
            <a:extLst>
              <a:ext uri="{FF2B5EF4-FFF2-40B4-BE49-F238E27FC236}">
                <a16:creationId xmlns:a16="http://schemas.microsoft.com/office/drawing/2014/main" id="{C364E878-4890-4718-85BB-508DB1E35DD1}"/>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2675644"/>
            <a:ext cx="8229600" cy="4182355"/>
          </a:xfrm>
        </p:spPr>
      </p:pic>
      <p:sp>
        <p:nvSpPr>
          <p:cNvPr id="4" name="Content Placeholder 3">
            <a:extLst>
              <a:ext uri="{FF2B5EF4-FFF2-40B4-BE49-F238E27FC236}">
                <a16:creationId xmlns:a16="http://schemas.microsoft.com/office/drawing/2014/main" id="{D8A9DF42-DB25-4487-AC21-CB8C12136690}"/>
              </a:ext>
            </a:extLst>
          </p:cNvPr>
          <p:cNvSpPr>
            <a:spLocks noGrp="1"/>
          </p:cNvSpPr>
          <p:nvPr>
            <p:ph sz="quarter" idx="15"/>
          </p:nvPr>
        </p:nvSpPr>
        <p:spPr>
          <a:xfrm flipV="1">
            <a:off x="609600" y="6583680"/>
            <a:ext cx="8001000" cy="45719"/>
          </a:xfrm>
        </p:spPr>
        <p:txBody>
          <a:bodyPr>
            <a:noAutofit/>
          </a:bodyPr>
          <a:lstStyle/>
          <a:p>
            <a:pPr marL="0" indent="0">
              <a:buNone/>
            </a:pPr>
            <a:endParaRPr lang="en-IN" sz="1200" dirty="0"/>
          </a:p>
        </p:txBody>
      </p:sp>
    </p:spTree>
    <p:extLst>
      <p:ext uri="{BB962C8B-B14F-4D97-AF65-F5344CB8AC3E}">
        <p14:creationId xmlns:p14="http://schemas.microsoft.com/office/powerpoint/2010/main" val="372757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62"/>
            <a:ext cx="8229600" cy="1723737"/>
          </a:xfrm>
        </p:spPr>
        <p:txBody>
          <a:bodyPr wrap="square" anchor="ctr" anchorCtr="0">
            <a:noAutofit/>
          </a:bodyPr>
          <a:lstStyle/>
          <a:p>
            <a:r>
              <a:rPr lang="en-IN" sz="3600" dirty="0">
                <a:latin typeface="+mj-lt"/>
              </a:rPr>
              <a:t>Working the Scientific Literacy Model: Brain Size and Intelligence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05000"/>
            <a:ext cx="8229600" cy="1261884"/>
          </a:xfrm>
        </p:spPr>
        <p:txBody>
          <a:bodyPr>
            <a:noAutofit/>
          </a:bodyPr>
          <a:lstStyle/>
          <a:p>
            <a:pPr marL="0" indent="0">
              <a:spcBef>
                <a:spcPts val="600"/>
              </a:spcBef>
              <a:buNone/>
            </a:pPr>
            <a:r>
              <a:rPr lang="en-IN" sz="2400" b="1" dirty="0"/>
              <a:t>What do we know about brain size and intelligence?</a:t>
            </a:r>
          </a:p>
          <a:p>
            <a:pPr>
              <a:spcBef>
                <a:spcPts val="600"/>
              </a:spcBef>
            </a:pPr>
            <a:r>
              <a:rPr lang="en-IN" sz="2400" dirty="0"/>
              <a:t>Once believed brain size was related to intelligence</a:t>
            </a:r>
          </a:p>
          <a:p>
            <a:pPr lvl="1"/>
            <a:r>
              <a:rPr lang="en-IN" sz="2400" dirty="0"/>
              <a:t>Contributed to prejudice</a:t>
            </a:r>
          </a:p>
        </p:txBody>
      </p:sp>
    </p:spTree>
    <p:extLst>
      <p:ext uri="{BB962C8B-B14F-4D97-AF65-F5344CB8AC3E}">
        <p14:creationId xmlns:p14="http://schemas.microsoft.com/office/powerpoint/2010/main" val="3500511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18"/>
            <a:ext cx="8229600" cy="652582"/>
          </a:xfrm>
        </p:spPr>
        <p:txBody>
          <a:bodyPr wrap="square" anchor="ctr" anchorCtr="0">
            <a:noAutofit/>
          </a:bodyPr>
          <a:lstStyle/>
          <a:p>
            <a:r>
              <a:rPr lang="en-IN" sz="2400" dirty="0">
                <a:latin typeface="+mj-lt"/>
              </a:rPr>
              <a:t>Working the Scientific Literacy Model: Brain Size and Intelligence     (2 of 3)</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10246"/>
            <a:ext cx="8229600" cy="637554"/>
          </a:xfrm>
        </p:spPr>
        <p:txBody>
          <a:bodyPr>
            <a:noAutofit/>
          </a:bodyPr>
          <a:lstStyle/>
          <a:p>
            <a:pPr marL="0" indent="0">
              <a:buNone/>
            </a:pPr>
            <a:r>
              <a:rPr lang="en-IN" sz="2000" b="1" dirty="0"/>
              <a:t>How can science explain the relationship between brain size and intelligence?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447800"/>
            <a:ext cx="8229600" cy="381001"/>
          </a:xfrm>
        </p:spPr>
        <p:txBody>
          <a:bodyPr>
            <a:noAutofit/>
          </a:bodyPr>
          <a:lstStyle/>
          <a:p>
            <a:pPr marL="0" indent="0">
              <a:buFontTx/>
              <a:buNone/>
            </a:pPr>
            <a:r>
              <a:rPr lang="en-IN" sz="1800" b="1" dirty="0"/>
              <a:t>Figure 9.12 </a:t>
            </a:r>
            <a:r>
              <a:rPr lang="en-IN" sz="1800" dirty="0"/>
              <a:t>Does Intelligence Increase with Brain Size?</a:t>
            </a:r>
            <a:endParaRPr lang="en-US" sz="1800" dirty="0"/>
          </a:p>
        </p:txBody>
      </p:sp>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1828802"/>
            <a:ext cx="8153400" cy="1716504"/>
          </a:xfrm>
        </p:spPr>
        <p:txBody>
          <a:bodyPr>
            <a:noAutofit/>
          </a:bodyPr>
          <a:lstStyle/>
          <a:p>
            <a:pPr marL="0" indent="0">
              <a:buNone/>
            </a:pPr>
            <a:r>
              <a:rPr lang="en-IN" dirty="0"/>
              <a:t>While the size of the brain may have a modest relationship to intelligence, the convolutions or “gyri” along the surface of the cortex are another important factor: Increased convolutions are associated with higher intelligence test scores.</a:t>
            </a:r>
          </a:p>
        </p:txBody>
      </p:sp>
      <p:pic>
        <p:nvPicPr>
          <p:cNvPr id="13" name="Picture Placeholder 12" descr="An illustration shows the sagittal views of three human brains of varying sizes.&#10;Long description is available in notes, press F6">
            <a:extLst>
              <a:ext uri="{FF2B5EF4-FFF2-40B4-BE49-F238E27FC236}">
                <a16:creationId xmlns:a16="http://schemas.microsoft.com/office/drawing/2014/main" id="{41572075-EB54-46F3-A3A5-9F410271B4D8}"/>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746921" y="3696185"/>
            <a:ext cx="7650159" cy="2550056"/>
          </a:xfrm>
        </p:spPr>
      </p:pic>
    </p:spTree>
    <p:extLst>
      <p:ext uri="{BB962C8B-B14F-4D97-AF65-F5344CB8AC3E}">
        <p14:creationId xmlns:p14="http://schemas.microsoft.com/office/powerpoint/2010/main" val="2763485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40"/>
            <a:ext cx="8229600" cy="1735637"/>
          </a:xfrm>
        </p:spPr>
        <p:txBody>
          <a:bodyPr wrap="square" anchor="ctr" anchorCtr="0">
            <a:noAutofit/>
          </a:bodyPr>
          <a:lstStyle/>
          <a:p>
            <a:r>
              <a:rPr lang="en-IN" sz="3600" dirty="0">
                <a:latin typeface="+mj-lt"/>
              </a:rPr>
              <a:t>Working the Scientific Literacy Model: Brain Size and Intelligence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862316"/>
            <a:ext cx="8229600" cy="1261884"/>
          </a:xfrm>
        </p:spPr>
        <p:txBody>
          <a:bodyPr>
            <a:noAutofit/>
          </a:bodyPr>
          <a:lstStyle/>
          <a:p>
            <a:pPr marL="0" indent="0">
              <a:spcBef>
                <a:spcPts val="600"/>
              </a:spcBef>
              <a:buNone/>
            </a:pPr>
            <a:r>
              <a:rPr lang="en-IN" sz="2400" b="1" dirty="0"/>
              <a:t>Can we critically evaluate the issue?</a:t>
            </a:r>
          </a:p>
          <a:p>
            <a:pPr>
              <a:spcBef>
                <a:spcPts val="600"/>
              </a:spcBef>
            </a:pPr>
            <a:r>
              <a:rPr lang="en-IN" sz="2400" dirty="0"/>
              <a:t>Which abilities underlie the correlation?</a:t>
            </a:r>
          </a:p>
          <a:p>
            <a:pPr>
              <a:spcBef>
                <a:spcPts val="600"/>
              </a:spcBef>
            </a:pPr>
            <a:r>
              <a:rPr lang="en-IN" sz="2400" dirty="0"/>
              <a:t>Third-variable problem</a:t>
            </a:r>
          </a:p>
        </p:txBody>
      </p:sp>
      <p:sp>
        <p:nvSpPr>
          <p:cNvPr id="4" name="Content Placeholder 3">
            <a:extLst>
              <a:ext uri="{FF2B5EF4-FFF2-40B4-BE49-F238E27FC236}">
                <a16:creationId xmlns:a16="http://schemas.microsoft.com/office/drawing/2014/main" id="{963259F1-485E-45FF-A6D6-2C0CE79A3BDD}"/>
              </a:ext>
            </a:extLst>
          </p:cNvPr>
          <p:cNvSpPr>
            <a:spLocks noGrp="1"/>
          </p:cNvSpPr>
          <p:nvPr>
            <p:ph sz="quarter" idx="14"/>
          </p:nvPr>
        </p:nvSpPr>
        <p:spPr>
          <a:xfrm>
            <a:off x="457200" y="3429000"/>
            <a:ext cx="8153400" cy="1261884"/>
          </a:xfrm>
        </p:spPr>
        <p:txBody>
          <a:bodyPr>
            <a:noAutofit/>
          </a:bodyPr>
          <a:lstStyle/>
          <a:p>
            <a:pPr marL="0" indent="0">
              <a:spcBef>
                <a:spcPts val="600"/>
              </a:spcBef>
              <a:buNone/>
            </a:pPr>
            <a:r>
              <a:rPr lang="en-IN" sz="2400" b="1" dirty="0"/>
              <a:t>Why is this relevant?</a:t>
            </a:r>
          </a:p>
          <a:p>
            <a:pPr>
              <a:spcBef>
                <a:spcPts val="600"/>
              </a:spcBef>
            </a:pPr>
            <a:r>
              <a:rPr lang="en-IN" sz="2400" dirty="0"/>
              <a:t>Brain size and IQ used to understand clinical conditions</a:t>
            </a:r>
          </a:p>
          <a:p>
            <a:pPr lvl="1"/>
            <a:r>
              <a:rPr lang="en-IN" sz="2400" dirty="0"/>
              <a:t>Prolonged anorexia nervosa and alcohol abuse</a:t>
            </a:r>
          </a:p>
        </p:txBody>
      </p:sp>
    </p:spTree>
    <p:extLst>
      <p:ext uri="{BB962C8B-B14F-4D97-AF65-F5344CB8AC3E}">
        <p14:creationId xmlns:p14="http://schemas.microsoft.com/office/powerpoint/2010/main" val="149631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626822" y="274638"/>
            <a:ext cx="6059978" cy="1143000"/>
          </a:xfrm>
        </p:spPr>
        <p:txBody>
          <a:bodyPr/>
          <a:lstStyle/>
          <a:p>
            <a:r>
              <a:rPr lang="en-CA" altLang="en-US" dirty="0"/>
              <a:t>Greek Word Study</a:t>
            </a:r>
          </a:p>
        </p:txBody>
      </p:sp>
      <p:sp>
        <p:nvSpPr>
          <p:cNvPr id="6147" name="Content Placeholder 2"/>
          <p:cNvSpPr>
            <a:spLocks noGrp="1"/>
          </p:cNvSpPr>
          <p:nvPr>
            <p:ph idx="1"/>
          </p:nvPr>
        </p:nvSpPr>
        <p:spPr>
          <a:xfrm>
            <a:off x="399011" y="1600200"/>
            <a:ext cx="8287789" cy="4525963"/>
          </a:xfrm>
        </p:spPr>
        <p:txBody>
          <a:bodyPr/>
          <a:lstStyle/>
          <a:p>
            <a:r>
              <a:rPr lang="en-CA" altLang="en-US" dirty="0"/>
              <a:t>Wise – Gr. </a:t>
            </a:r>
            <a:r>
              <a:rPr lang="en-CA" altLang="en-US" dirty="0" err="1">
                <a:latin typeface="Symbol" panose="05050102010706020507" pitchFamily="18" charset="2"/>
              </a:rPr>
              <a:t>Sofo</a:t>
            </a:r>
            <a:r>
              <a:rPr lang="en-CA" altLang="en-US" dirty="0" err="1"/>
              <a:t>s</a:t>
            </a:r>
            <a:r>
              <a:rPr lang="en-CA" altLang="en-US" dirty="0"/>
              <a:t> (Sophos) (Adjective) – wise generally; shrewd, clever; learned, intelligent; in N.T. divinely instructed; furnished with Christian wisdom, spiritually enlightened</a:t>
            </a:r>
          </a:p>
        </p:txBody>
      </p:sp>
      <p:sp>
        <p:nvSpPr>
          <p:cNvPr id="5124"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AE1C5C-2B60-4D44-ADA2-4A4F07F8B737}"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21640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3282"/>
          </a:xfrm>
        </p:spPr>
        <p:txBody>
          <a:bodyPr wrap="square" anchor="ctr" anchorCtr="0">
            <a:noAutofit/>
          </a:bodyPr>
          <a:lstStyle/>
          <a:p>
            <a:r>
              <a:rPr lang="en-IN" sz="3600" dirty="0">
                <a:latin typeface="+mj-lt"/>
              </a:rPr>
              <a:t>Environmental Influences on Intelligence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71600"/>
            <a:ext cx="8229600" cy="2616101"/>
          </a:xfrm>
        </p:spPr>
        <p:txBody>
          <a:bodyPr>
            <a:spAutoFit/>
          </a:bodyPr>
          <a:lstStyle/>
          <a:p>
            <a:pPr marL="0" indent="0">
              <a:buNone/>
            </a:pPr>
            <a:r>
              <a:rPr lang="en-IN" sz="2400" dirty="0"/>
              <a:t>Nutrition</a:t>
            </a:r>
          </a:p>
          <a:p>
            <a:pPr marL="0" indent="0">
              <a:buNone/>
            </a:pPr>
            <a:r>
              <a:rPr lang="en-IN" sz="2400" dirty="0"/>
              <a:t>Socioeconomic Status (</a:t>
            </a:r>
            <a:r>
              <a:rPr lang="en-IN" sz="2400" spc="-350" dirty="0"/>
              <a:t>S E </a:t>
            </a:r>
            <a:r>
              <a:rPr lang="en-IN" sz="2400" dirty="0"/>
              <a:t>S)</a:t>
            </a:r>
          </a:p>
          <a:p>
            <a:pPr marL="0" indent="0">
              <a:buNone/>
            </a:pPr>
            <a:r>
              <a:rPr lang="en-IN" sz="2400" dirty="0"/>
              <a:t>Stress</a:t>
            </a:r>
          </a:p>
          <a:p>
            <a:pPr marL="0" indent="0">
              <a:buNone/>
            </a:pPr>
            <a:r>
              <a:rPr lang="en-IN" sz="2400" dirty="0"/>
              <a:t>Birth Order</a:t>
            </a:r>
          </a:p>
          <a:p>
            <a:pPr marL="0" indent="0">
              <a:buNone/>
            </a:pPr>
            <a:r>
              <a:rPr lang="en-IN" sz="2400" dirty="0"/>
              <a:t>Education</a:t>
            </a:r>
          </a:p>
        </p:txBody>
      </p:sp>
    </p:spTree>
    <p:extLst>
      <p:ext uri="{BB962C8B-B14F-4D97-AF65-F5344CB8AC3E}">
        <p14:creationId xmlns:p14="http://schemas.microsoft.com/office/powerpoint/2010/main" val="1996069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9"/>
            <a:ext cx="8229600" cy="491281"/>
          </a:xfrm>
        </p:spPr>
        <p:txBody>
          <a:bodyPr wrap="square" anchor="ctr" anchorCtr="0">
            <a:noAutofit/>
          </a:bodyPr>
          <a:lstStyle/>
          <a:p>
            <a:r>
              <a:rPr lang="en-IN" sz="2400" dirty="0">
                <a:latin typeface="+mj-lt"/>
              </a:rPr>
              <a:t>The Flynn Effect: Is Everyone Getting Smarter?</a:t>
            </a:r>
            <a:endParaRPr lang="en-US" sz="24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611226"/>
            <a:ext cx="8229600" cy="303174"/>
          </a:xfrm>
        </p:spPr>
        <p:txBody>
          <a:bodyPr>
            <a:noAutofit/>
          </a:bodyPr>
          <a:lstStyle/>
          <a:p>
            <a:pPr marL="0" indent="0">
              <a:buNone/>
            </a:pPr>
            <a:r>
              <a:rPr lang="en-IN" sz="2000" b="1" dirty="0"/>
              <a:t>Figure 9.13 </a:t>
            </a:r>
            <a:r>
              <a:rPr lang="en-IN" sz="2000" dirty="0"/>
              <a:t>The Flynn Effect</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005014"/>
            <a:ext cx="8229600" cy="823786"/>
          </a:xfrm>
        </p:spPr>
        <p:txBody>
          <a:bodyPr>
            <a:noAutofit/>
          </a:bodyPr>
          <a:lstStyle/>
          <a:p>
            <a:pPr marL="0" indent="0">
              <a:buFontTx/>
              <a:buNone/>
            </a:pPr>
            <a:r>
              <a:rPr lang="en-IN" sz="1800" dirty="0"/>
              <a:t>Throughout the 20th century, there had been a general trend toward increasing IQ scores. This trend, called the Flynn effect, seems to have slowed, or maybe even reversed in the 2000s.</a:t>
            </a:r>
            <a:endParaRPr lang="en-US" sz="1800" dirty="0"/>
          </a:p>
        </p:txBody>
      </p:sp>
      <p:pic>
        <p:nvPicPr>
          <p:cNvPr id="9" name="Picture Placeholder 8" descr="A graph illustrates the “Flynn effect.”&#10;Long description is available in notes, press F6">
            <a:extLst>
              <a:ext uri="{FF2B5EF4-FFF2-40B4-BE49-F238E27FC236}">
                <a16:creationId xmlns:a16="http://schemas.microsoft.com/office/drawing/2014/main" id="{0E02BF32-42AD-4414-AA63-B11A60409366}"/>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457200" y="1919415"/>
            <a:ext cx="8229600" cy="4131764"/>
          </a:xfrm>
        </p:spPr>
      </p:pic>
      <p:sp>
        <p:nvSpPr>
          <p:cNvPr id="3" name="Content Placeholder 2">
            <a:extLst>
              <a:ext uri="{FF2B5EF4-FFF2-40B4-BE49-F238E27FC236}">
                <a16:creationId xmlns:a16="http://schemas.microsoft.com/office/drawing/2014/main" id="{F171EB19-9839-473E-B757-953C5598E2B7}"/>
              </a:ext>
            </a:extLst>
          </p:cNvPr>
          <p:cNvSpPr>
            <a:spLocks noGrp="1"/>
          </p:cNvSpPr>
          <p:nvPr>
            <p:ph sz="quarter" idx="14"/>
          </p:nvPr>
        </p:nvSpPr>
        <p:spPr>
          <a:xfrm>
            <a:off x="457200" y="6141791"/>
            <a:ext cx="8153400" cy="184666"/>
          </a:xfrm>
        </p:spPr>
        <p:txBody>
          <a:bodyPr>
            <a:noAutofit/>
          </a:bodyPr>
          <a:lstStyle/>
          <a:p>
            <a:pPr marL="0" indent="0">
              <a:buNone/>
            </a:pPr>
            <a:r>
              <a:rPr lang="en-IN" sz="1200" b="1" dirty="0"/>
              <a:t>Source: </a:t>
            </a:r>
            <a:r>
              <a:rPr lang="en-IN" sz="1200" dirty="0"/>
              <a:t>Flynn, J. R. (1999). Searching for justice: The discovery of IQ gains over time. </a:t>
            </a:r>
            <a:r>
              <a:rPr lang="en-IN" sz="1200" i="1" dirty="0"/>
              <a:t>American Psychologist, 54</a:t>
            </a:r>
            <a:r>
              <a:rPr lang="en-IN" sz="1200" dirty="0"/>
              <a:t>, 5–20.</a:t>
            </a:r>
          </a:p>
        </p:txBody>
      </p:sp>
    </p:spTree>
    <p:extLst>
      <p:ext uri="{BB962C8B-B14F-4D97-AF65-F5344CB8AC3E}">
        <p14:creationId xmlns:p14="http://schemas.microsoft.com/office/powerpoint/2010/main" val="2741462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18"/>
            <a:ext cx="8229600" cy="1253282"/>
          </a:xfrm>
        </p:spPr>
        <p:txBody>
          <a:bodyPr wrap="square" anchor="ctr" anchorCtr="0">
            <a:noAutofit/>
          </a:bodyPr>
          <a:lstStyle/>
          <a:p>
            <a:r>
              <a:rPr lang="en-IN" sz="3600" dirty="0">
                <a:latin typeface="+mj-lt"/>
              </a:rPr>
              <a:t>Behavioural Influences on Intelligence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71600"/>
            <a:ext cx="8229600" cy="931024"/>
          </a:xfrm>
        </p:spPr>
        <p:txBody>
          <a:bodyPr>
            <a:spAutoFit/>
          </a:bodyPr>
          <a:lstStyle/>
          <a:p>
            <a:pPr marL="0" indent="0">
              <a:buNone/>
            </a:pPr>
            <a:r>
              <a:rPr lang="en-IN" sz="2400" dirty="0"/>
              <a:t>Brain training programs</a:t>
            </a:r>
          </a:p>
          <a:p>
            <a:pPr marL="0" indent="0">
              <a:buNone/>
            </a:pPr>
            <a:r>
              <a:rPr lang="en-IN" sz="2400" dirty="0"/>
              <a:t>Nootropic drugs (p. 358)</a:t>
            </a:r>
          </a:p>
        </p:txBody>
      </p:sp>
    </p:spTree>
    <p:extLst>
      <p:ext uri="{BB962C8B-B14F-4D97-AF65-F5344CB8AC3E}">
        <p14:creationId xmlns:p14="http://schemas.microsoft.com/office/powerpoint/2010/main" val="179354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643446" y="228600"/>
            <a:ext cx="5814753" cy="990600"/>
          </a:xfrm>
        </p:spPr>
        <p:txBody>
          <a:bodyPr/>
          <a:lstStyle/>
          <a:p>
            <a:r>
              <a:rPr lang="en-CA" altLang="en-US" dirty="0"/>
              <a:t>Greek Word Study</a:t>
            </a:r>
          </a:p>
        </p:txBody>
      </p:sp>
      <p:sp>
        <p:nvSpPr>
          <p:cNvPr id="7171" name="Content Placeholder 2"/>
          <p:cNvSpPr>
            <a:spLocks noGrp="1"/>
          </p:cNvSpPr>
          <p:nvPr>
            <p:ph idx="1"/>
          </p:nvPr>
        </p:nvSpPr>
        <p:spPr>
          <a:xfrm>
            <a:off x="685800" y="1219200"/>
            <a:ext cx="7772400" cy="4876800"/>
          </a:xfrm>
        </p:spPr>
        <p:txBody>
          <a:bodyPr/>
          <a:lstStyle/>
          <a:p>
            <a:r>
              <a:rPr lang="en-CA" altLang="en-US"/>
              <a:t>Intelligence – Gr. </a:t>
            </a:r>
            <a:r>
              <a:rPr lang="en-CA" altLang="en-US">
                <a:latin typeface="Symbol" panose="05050102010706020507" pitchFamily="18" charset="2"/>
              </a:rPr>
              <a:t>Sunesi</a:t>
            </a:r>
            <a:r>
              <a:rPr lang="en-CA" altLang="en-US"/>
              <a:t>s (Synesis) (Noun) – pr. a sending together, a junction, as of streams; met. understanding, intelligence, discernment; the understanding, intellect, mind </a:t>
            </a:r>
          </a:p>
          <a:p>
            <a:r>
              <a:rPr lang="en-CA" altLang="en-US"/>
              <a:t>Intelligent – Gr. </a:t>
            </a:r>
            <a:r>
              <a:rPr lang="en-CA" altLang="en-US">
                <a:latin typeface="Symbol" panose="05050102010706020507" pitchFamily="18" charset="2"/>
              </a:rPr>
              <a:t>Suneto</a:t>
            </a:r>
            <a:r>
              <a:rPr lang="en-CA" altLang="en-US"/>
              <a:t>s (Synetos) (Adj.) – intelligent, discerning, wise, prudent (cautious; worldly wise; exercising sound judgment)</a:t>
            </a:r>
          </a:p>
          <a:p>
            <a:pPr>
              <a:buFontTx/>
              <a:buNone/>
            </a:pPr>
            <a:r>
              <a:rPr lang="en-CA" altLang="en-US"/>
              <a:t> </a:t>
            </a:r>
          </a:p>
        </p:txBody>
      </p:sp>
      <p:sp>
        <p:nvSpPr>
          <p:cNvPr id="6148"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24195A-7B09-4E84-93B0-AB01E9F25AAA}"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5393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011680" y="274638"/>
            <a:ext cx="6675120" cy="1143000"/>
          </a:xfrm>
        </p:spPr>
        <p:txBody>
          <a:bodyPr/>
          <a:lstStyle/>
          <a:p>
            <a:r>
              <a:rPr lang="en-CA" altLang="en-US" dirty="0"/>
              <a:t>The Psychology of Wisdom</a:t>
            </a:r>
          </a:p>
        </p:txBody>
      </p:sp>
      <p:sp>
        <p:nvSpPr>
          <p:cNvPr id="11267" name="Content Placeholder 2"/>
          <p:cNvSpPr>
            <a:spLocks noGrp="1"/>
          </p:cNvSpPr>
          <p:nvPr>
            <p:ph idx="1"/>
          </p:nvPr>
        </p:nvSpPr>
        <p:spPr>
          <a:xfrm>
            <a:off x="964276" y="1600200"/>
            <a:ext cx="7722524" cy="4525963"/>
          </a:xfrm>
        </p:spPr>
        <p:txBody>
          <a:bodyPr/>
          <a:lstStyle/>
          <a:p>
            <a:pPr>
              <a:buFontTx/>
              <a:buNone/>
            </a:pPr>
            <a:r>
              <a:rPr lang="en-US" altLang="en-US" dirty="0"/>
              <a:t>Difficult life dilemmas:</a:t>
            </a:r>
            <a:endParaRPr lang="en-CA" altLang="en-US" dirty="0"/>
          </a:p>
          <a:p>
            <a:pPr>
              <a:buFontTx/>
              <a:buNone/>
            </a:pPr>
            <a:r>
              <a:rPr lang="en-US" altLang="en-US" dirty="0"/>
              <a:t> </a:t>
            </a:r>
            <a:endParaRPr lang="en-CA" altLang="en-US" dirty="0"/>
          </a:p>
          <a:p>
            <a:pPr>
              <a:buFontTx/>
              <a:buNone/>
            </a:pPr>
            <a:r>
              <a:rPr lang="en-CA" altLang="en-US" dirty="0"/>
              <a:t>“A 15yearold girl wants to get married right away. What should one/she do and consider?” </a:t>
            </a:r>
          </a:p>
        </p:txBody>
      </p:sp>
      <p:sp>
        <p:nvSpPr>
          <p:cNvPr id="10244"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C1BB39-A67F-4E80-B1FC-28F23DC06024}"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76848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304800"/>
            <a:ext cx="7772400" cy="990600"/>
          </a:xfrm>
        </p:spPr>
        <p:txBody>
          <a:bodyPr/>
          <a:lstStyle/>
          <a:p>
            <a:r>
              <a:rPr lang="en-CA" altLang="en-US"/>
              <a:t>The Psychology of Wisdom</a:t>
            </a:r>
          </a:p>
        </p:txBody>
      </p:sp>
      <p:sp>
        <p:nvSpPr>
          <p:cNvPr id="12291" name="Content Placeholder 2"/>
          <p:cNvSpPr>
            <a:spLocks noGrp="1"/>
          </p:cNvSpPr>
          <p:nvPr>
            <p:ph idx="1"/>
          </p:nvPr>
        </p:nvSpPr>
        <p:spPr>
          <a:xfrm>
            <a:off x="685800" y="1371600"/>
            <a:ext cx="7772400" cy="4724400"/>
          </a:xfrm>
        </p:spPr>
        <p:txBody>
          <a:bodyPr/>
          <a:lstStyle/>
          <a:p>
            <a:pPr>
              <a:buFontTx/>
              <a:buNone/>
            </a:pPr>
            <a:r>
              <a:rPr lang="en-CA" altLang="en-US"/>
              <a:t>Or, “Imagine a good friend of yours calls you up and tells you that she can’t go on anymore and has decided to commit suicide. What would one/you be thinking about? How would one deal with this situation?” </a:t>
            </a:r>
          </a:p>
          <a:p>
            <a:pPr>
              <a:buFontTx/>
              <a:buNone/>
            </a:pPr>
            <a:r>
              <a:rPr lang="en-US" altLang="en-US"/>
              <a:t> </a:t>
            </a:r>
            <a:r>
              <a:rPr lang="en-CA" altLang="en-US"/>
              <a:t>Or, “A 60 year old widow has recently completed a college degree and opened a business, only to learn that her son has been left alone with two small children to care for. What should she do?”</a:t>
            </a:r>
          </a:p>
          <a:p>
            <a:pPr>
              <a:buFontTx/>
              <a:buNone/>
            </a:pPr>
            <a:endParaRPr lang="en-CA" altLang="en-US"/>
          </a:p>
        </p:txBody>
      </p:sp>
      <p:sp>
        <p:nvSpPr>
          <p:cNvPr id="11268" name="Slide Number Placeholder 3"/>
          <p:cNvSpPr>
            <a:spLocks noGrp="1"/>
          </p:cNvSpPr>
          <p:nvPr>
            <p:ph type="sldNum" sz="quarter" idx="4294967295"/>
          </p:nvPr>
        </p:nvSpPr>
        <p:spPr>
          <a:xfrm>
            <a:off x="6553200" y="6356350"/>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76FFB6-DBDA-4A9C-A7A8-7A789366E643}"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8137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340"/>
            <a:ext cx="8229600" cy="1107996"/>
          </a:xfrm>
        </p:spPr>
        <p:txBody>
          <a:bodyPr anchor="ctr" anchorCtr="0">
            <a:noAutofit/>
          </a:bodyPr>
          <a:lstStyle/>
          <a:p>
            <a:r>
              <a:rPr lang="en-US" sz="3600" dirty="0">
                <a:latin typeface="+mj-lt"/>
              </a:rPr>
              <a:t>An Introduction to Psychological Science</a:t>
            </a:r>
            <a:endParaRPr lang="en-IN" sz="3600" dirty="0">
              <a:latin typeface="+mj-lt"/>
            </a:endParaRPr>
          </a:p>
        </p:txBody>
      </p:sp>
      <p:sp>
        <p:nvSpPr>
          <p:cNvPr id="3" name="Text Placeholder 2"/>
          <p:cNvSpPr>
            <a:spLocks noGrp="1"/>
          </p:cNvSpPr>
          <p:nvPr>
            <p:ph type="body" sz="quarter" idx="13"/>
          </p:nvPr>
        </p:nvSpPr>
        <p:spPr>
          <a:xfrm>
            <a:off x="457200" y="1295517"/>
            <a:ext cx="8229600" cy="369731"/>
          </a:xfrm>
        </p:spPr>
        <p:txBody>
          <a:bodyPr>
            <a:noAutofit/>
          </a:bodyPr>
          <a:lstStyle/>
          <a:p>
            <a:r>
              <a:rPr lang="en-US" dirty="0"/>
              <a:t>Third Canadian Edition</a:t>
            </a:r>
          </a:p>
        </p:txBody>
      </p:sp>
      <p:sp>
        <p:nvSpPr>
          <p:cNvPr id="4" name="Text Placeholder 3"/>
          <p:cNvSpPr>
            <a:spLocks noGrp="1"/>
          </p:cNvSpPr>
          <p:nvPr>
            <p:ph type="body" sz="quarter" idx="14"/>
          </p:nvPr>
        </p:nvSpPr>
        <p:spPr>
          <a:xfrm>
            <a:off x="4557486" y="2936557"/>
            <a:ext cx="4143828" cy="568829"/>
          </a:xfrm>
        </p:spPr>
        <p:txBody>
          <a:bodyPr vert="horz" wrap="square" lIns="0" tIns="0" rIns="0" bIns="0" rtlCol="0" anchor="ctr">
            <a:noAutofit/>
          </a:bodyPr>
          <a:lstStyle/>
          <a:p>
            <a:r>
              <a:rPr lang="en-US" sz="3200" dirty="0"/>
              <a:t>Chapter 9</a:t>
            </a:r>
          </a:p>
        </p:txBody>
      </p:sp>
      <p:sp>
        <p:nvSpPr>
          <p:cNvPr id="5" name="Text Placeholder 4"/>
          <p:cNvSpPr>
            <a:spLocks noGrp="1"/>
          </p:cNvSpPr>
          <p:nvPr>
            <p:ph type="body" sz="quarter" idx="15"/>
          </p:nvPr>
        </p:nvSpPr>
        <p:spPr>
          <a:xfrm>
            <a:off x="4572000" y="3705018"/>
            <a:ext cx="4114800" cy="409782"/>
          </a:xfrm>
        </p:spPr>
        <p:txBody>
          <a:bodyPr vert="horz" wrap="square" lIns="0" tIns="0" rIns="0" bIns="0" rtlCol="0" anchor="ctr">
            <a:noAutofit/>
          </a:bodyPr>
          <a:lstStyle/>
          <a:p>
            <a:r>
              <a:rPr lang="en-US" sz="2000" dirty="0"/>
              <a:t>Intelligence Testing</a:t>
            </a:r>
          </a:p>
        </p:txBody>
      </p:sp>
      <p:pic>
        <p:nvPicPr>
          <p:cNvPr id="11" name="Picture 2" descr="Front Cover: An Introduction to Psychological Science, Third Canadian Edition by Krause,Corts and Smith"/>
          <p:cNvPicPr>
            <a:picLocks noGrp="1" noChangeAspect="1" noChangeArrowheads="1"/>
          </p:cNvPicPr>
          <p:nvPr>
            <p:ph type="pic" sz="quarter" idx="20"/>
          </p:nvPr>
        </p:nvPicPr>
        <p:blipFill>
          <a:blip r:embed="rId3" cstate="print">
            <a:extLst>
              <a:ext uri="{28A0092B-C50C-407E-A947-70E740481C1C}">
                <a14:useLocalDpi xmlns:a14="http://schemas.microsoft.com/office/drawing/2010/main" val="0"/>
              </a:ext>
            </a:extLst>
          </a:blip>
          <a:stretch>
            <a:fillRect/>
          </a:stretch>
        </p:blipFill>
        <p:spPr bwMode="auto">
          <a:xfrm>
            <a:off x="459705" y="1750288"/>
            <a:ext cx="3465168" cy="4566631"/>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5581850" y="6419850"/>
            <a:ext cx="3111450" cy="228600"/>
          </a:xfrm>
        </p:spPr>
        <p:txBody>
          <a:bodyPr wrap="square">
            <a:noAutofit/>
          </a:bodyPr>
          <a:lstStyle/>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31004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49"/>
            <a:ext cx="8229600" cy="592732"/>
          </a:xfrm>
        </p:spPr>
        <p:txBody>
          <a:bodyPr wrap="square" anchor="ctr" anchorCtr="0">
            <a:noAutofit/>
          </a:bodyPr>
          <a:lstStyle/>
          <a:p>
            <a:r>
              <a:rPr lang="en-US" sz="3600" dirty="0">
                <a:latin typeface="+mj-lt"/>
              </a:rPr>
              <a:t>Modules</a:t>
            </a:r>
            <a:endParaRPr lang="en-US" sz="2800" dirty="0">
              <a:latin typeface="+mj-lt"/>
            </a:endParaRPr>
          </a:p>
        </p:txBody>
      </p:sp>
      <p:sp>
        <p:nvSpPr>
          <p:cNvPr id="4" name="Content Placeholder 3"/>
          <p:cNvSpPr>
            <a:spLocks noGrp="1"/>
          </p:cNvSpPr>
          <p:nvPr>
            <p:ph idx="1"/>
          </p:nvPr>
        </p:nvSpPr>
        <p:spPr>
          <a:xfrm>
            <a:off x="457200" y="760142"/>
            <a:ext cx="8229600" cy="1615827"/>
          </a:xfrm>
        </p:spPr>
        <p:txBody>
          <a:bodyPr wrap="square">
            <a:noAutofit/>
          </a:bodyPr>
          <a:lstStyle/>
          <a:p>
            <a:pPr marL="490538" indent="-490538">
              <a:buNone/>
            </a:pPr>
            <a:r>
              <a:rPr lang="en-US" altLang="en-US" sz="2000" dirty="0">
                <a:ea typeface="ＭＳ Ｐゴシック" pitchFamily="34" charset="-128"/>
              </a:rPr>
              <a:t>9.1: Measuring Intelligence</a:t>
            </a:r>
          </a:p>
          <a:p>
            <a:pPr marL="490538" indent="-490538">
              <a:buNone/>
            </a:pPr>
            <a:r>
              <a:rPr lang="en-US" altLang="en-US" sz="2000" dirty="0">
                <a:ea typeface="ＭＳ Ｐゴシック" pitchFamily="34" charset="-128"/>
              </a:rPr>
              <a:t>9.2: Understanding Intelligence</a:t>
            </a:r>
          </a:p>
          <a:p>
            <a:pPr marL="512763" indent="-512763">
              <a:buNone/>
            </a:pPr>
            <a:r>
              <a:rPr lang="en-US" altLang="en-US" sz="2000" dirty="0">
                <a:ea typeface="ＭＳ Ｐゴシック" pitchFamily="34" charset="-128"/>
              </a:rPr>
              <a:t>9.3: Biological, Environmental, and </a:t>
            </a:r>
            <a:r>
              <a:rPr lang="en-US" altLang="en-US" sz="2000" dirty="0" err="1">
                <a:ea typeface="ＭＳ Ｐゴシック" pitchFamily="34" charset="-128"/>
              </a:rPr>
              <a:t>Behavioural</a:t>
            </a:r>
            <a:r>
              <a:rPr lang="en-US" altLang="en-US" sz="2000" dirty="0">
                <a:ea typeface="ＭＳ Ｐゴシック" pitchFamily="34" charset="-128"/>
              </a:rPr>
              <a:t> Influences on Intelligence</a:t>
            </a:r>
            <a:endParaRPr lang="en-US" sz="2000" dirty="0"/>
          </a:p>
        </p:txBody>
      </p:sp>
      <p:pic>
        <p:nvPicPr>
          <p:cNvPr id="11" name="Picture Placeholder 10" descr="Photo of Leilani Muir, who passed away in Alberta in 2016.">
            <a:extLst>
              <a:ext uri="{FF2B5EF4-FFF2-40B4-BE49-F238E27FC236}">
                <a16:creationId xmlns:a16="http://schemas.microsoft.com/office/drawing/2014/main" id="{B13E455D-EC61-4B87-AD91-A8C939C3816F}"/>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338143" y="2456028"/>
            <a:ext cx="2467715" cy="3351100"/>
          </a:xfrm>
        </p:spPr>
      </p:pic>
      <p:sp>
        <p:nvSpPr>
          <p:cNvPr id="7" name="Content Placeholder 6">
            <a:extLst>
              <a:ext uri="{FF2B5EF4-FFF2-40B4-BE49-F238E27FC236}">
                <a16:creationId xmlns:a16="http://schemas.microsoft.com/office/drawing/2014/main" id="{FC850B82-8700-47D9-BEBC-50F69D6DD820}"/>
              </a:ext>
            </a:extLst>
          </p:cNvPr>
          <p:cNvSpPr>
            <a:spLocks noGrp="1"/>
          </p:cNvSpPr>
          <p:nvPr>
            <p:ph idx="13"/>
          </p:nvPr>
        </p:nvSpPr>
        <p:spPr>
          <a:xfrm>
            <a:off x="457200" y="5878324"/>
            <a:ext cx="8229600" cy="446276"/>
          </a:xfrm>
        </p:spPr>
        <p:txBody>
          <a:bodyPr>
            <a:noAutofit/>
          </a:bodyPr>
          <a:lstStyle/>
          <a:p>
            <a:pPr marL="0" indent="0">
              <a:spcBef>
                <a:spcPts val="600"/>
              </a:spcBef>
              <a:buNone/>
            </a:pPr>
            <a:r>
              <a:rPr lang="en-IN" sz="1200" dirty="0"/>
              <a:t>Leilani Muir, who passed away in Alberta in 2016.</a:t>
            </a:r>
          </a:p>
          <a:p>
            <a:pPr marL="0" indent="0">
              <a:spcBef>
                <a:spcPts val="600"/>
              </a:spcBef>
              <a:buNone/>
            </a:pPr>
            <a:r>
              <a:rPr lang="en-IN" sz="1200" dirty="0"/>
              <a:t>The Canadian Press/</a:t>
            </a:r>
            <a:r>
              <a:rPr lang="en-IN" sz="1200" i="1" dirty="0"/>
              <a:t>Edmonton Journal</a:t>
            </a:r>
            <a:r>
              <a:rPr lang="en-IN" sz="1200" dirty="0"/>
              <a:t>.</a:t>
            </a:r>
          </a:p>
        </p:txBody>
      </p:sp>
    </p:spTree>
    <p:extLst>
      <p:ext uri="{BB962C8B-B14F-4D97-AF65-F5344CB8AC3E}">
        <p14:creationId xmlns:p14="http://schemas.microsoft.com/office/powerpoint/2010/main" val="236895759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3182</TotalTime>
  <Words>11270</Words>
  <Application>Microsoft Office PowerPoint</Application>
  <PresentationFormat>On-screen Show (4:3)</PresentationFormat>
  <Paragraphs>719</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ＭＳ Ｐゴシック</vt:lpstr>
      <vt:lpstr>Arial</vt:lpstr>
      <vt:lpstr>Calibri</vt:lpstr>
      <vt:lpstr>Symbol</vt:lpstr>
      <vt:lpstr>Times New Roman</vt:lpstr>
      <vt:lpstr>Verdana</vt:lpstr>
      <vt:lpstr>Wingdings</vt:lpstr>
      <vt:lpstr>508 Lecture</vt:lpstr>
      <vt:lpstr>PowerPoint Presentation</vt:lpstr>
      <vt:lpstr>Proverbs 2:6</vt:lpstr>
      <vt:lpstr>Greek Word Study</vt:lpstr>
      <vt:lpstr>Greek Word Study</vt:lpstr>
      <vt:lpstr>Greek Word Study</vt:lpstr>
      <vt:lpstr>The Psychology of Wisdom</vt:lpstr>
      <vt:lpstr>The Psychology of Wisdom</vt:lpstr>
      <vt:lpstr>An Introduction to Psychological Science</vt:lpstr>
      <vt:lpstr>Modules</vt:lpstr>
      <vt:lpstr>9.1 Learning Objectives</vt:lpstr>
      <vt:lpstr>Different Approaches to Intelligence Testing (1 of 2)</vt:lpstr>
      <vt:lpstr>Different Approaches to Intelligence Testing (2 of 2)</vt:lpstr>
      <vt:lpstr>The Wechsler Adult Intelligence Scale (1 of 2)</vt:lpstr>
      <vt:lpstr>The Wechsler Adult Intelligence Scale  (2 of 2)</vt:lpstr>
      <vt:lpstr>Raven’s Progressive Matrices</vt:lpstr>
      <vt:lpstr>The Checkered Past of Intelligence Testing</vt:lpstr>
      <vt:lpstr>The Race and IQ Controversy</vt:lpstr>
      <vt:lpstr>Working the Scientific Literacy Model: Beliefs About Intelligence      (1 of 3)</vt:lpstr>
      <vt:lpstr>Working the Scientific Literacy Model: Beliefs About Intelligence (2 of 3)</vt:lpstr>
      <vt:lpstr>Working the Scientific Literacy Model: Beliefs About Intelligence      (3 of 3)</vt:lpstr>
      <vt:lpstr>9.2 Learning Objectives</vt:lpstr>
      <vt:lpstr>Intelligence as a Single, General Ability (1 of 3)</vt:lpstr>
      <vt:lpstr>Intelligence as a Single, General Ability    (2 of 3)</vt:lpstr>
      <vt:lpstr>Intelligence as a Single, General Ability    (3 of 3)</vt:lpstr>
      <vt:lpstr>   Intelligence as Multiple, Specific Abilities</vt:lpstr>
      <vt:lpstr>Working the Scientific Literacy Model: Testing for Fluid and Crystallized Intelligence (1 of 4)</vt:lpstr>
      <vt:lpstr>Working the Scientific Literacy Model: Testing for Fluid and Crystallized Intelligence (2 of 4)</vt:lpstr>
      <vt:lpstr>Working the Scientific Literacy Model: Testing for Fluid and Crystallized Intelligence (3 of 4)</vt:lpstr>
      <vt:lpstr>Working the Scientific Literacy Model: Testing for Fluid and Crystallized Intelligence (4 of 4)</vt:lpstr>
      <vt:lpstr>Multiple Intelligences (1 of 2)</vt:lpstr>
      <vt:lpstr>Multiple Intelligences (2 of 2)</vt:lpstr>
      <vt:lpstr>Myths in Mind: Learning Styles</vt:lpstr>
      <vt:lpstr>P S Y C H @ The N H L</vt:lpstr>
      <vt:lpstr>The Battle of the Sexes?</vt:lpstr>
      <vt:lpstr>9.3 Learning Objectives</vt:lpstr>
      <vt:lpstr>Biological Influences on Intelligence</vt:lpstr>
      <vt:lpstr>Working the Scientific Literacy Model: Brain Size and Intelligence     (1 of 3)</vt:lpstr>
      <vt:lpstr>Working the Scientific Literacy Model: Brain Size and Intelligence     (2 of 3)</vt:lpstr>
      <vt:lpstr>Working the Scientific Literacy Model: Brain Size and Intelligence     (3 of 3)</vt:lpstr>
      <vt:lpstr>Environmental Influences on Intelligence</vt:lpstr>
      <vt:lpstr>The Flynn Effect: Is Everyone Getting Smarter?</vt:lpstr>
      <vt:lpstr>Behavioural Influences on Intelligence</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Psychological Science, Second Canadian Edition</dc:title>
  <dc:subject>Chapter 9: Intelligence Testing</dc:subject>
  <dc:creator>Mark Krause, Daniel Corts, Stephen Smith and Dan Dolderman</dc:creator>
  <cp:keywords>Psychology</cp:keywords>
  <cp:lastModifiedBy>Todd Dutka</cp:lastModifiedBy>
  <cp:revision>1153</cp:revision>
  <dcterms:created xsi:type="dcterms:W3CDTF">2014-07-14T20:04:21Z</dcterms:created>
  <dcterms:modified xsi:type="dcterms:W3CDTF">2021-09-17T03:19:13Z</dcterms:modified>
  <cp:category>Introductory Psychology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