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99" r:id="rId2"/>
    <p:sldId id="300" r:id="rId3"/>
    <p:sldId id="301" r:id="rId4"/>
    <p:sldId id="302"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349" r:id="rId26"/>
    <p:sldId id="326" r:id="rId27"/>
    <p:sldId id="327" r:id="rId28"/>
    <p:sldId id="328" r:id="rId29"/>
    <p:sldId id="329" r:id="rId30"/>
    <p:sldId id="330"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 id="343" r:id="rId44"/>
    <p:sldId id="344" r:id="rId45"/>
    <p:sldId id="345" r:id="rId46"/>
    <p:sldId id="346" r:id="rId47"/>
    <p:sldId id="347" r:id="rId48"/>
    <p:sldId id="348"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1A1B"/>
    <a:srgbClr val="C00000"/>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78057" autoAdjust="0"/>
  </p:normalViewPr>
  <p:slideViewPr>
    <p:cSldViewPr>
      <p:cViewPr varScale="1">
        <p:scale>
          <a:sx n="57" d="100"/>
          <a:sy n="57" d="100"/>
        </p:scale>
        <p:origin x="2016" y="72"/>
      </p:cViewPr>
      <p:guideLst>
        <p:guide orient="horz" pos="2160"/>
        <p:guide pos="2880"/>
      </p:guideLst>
    </p:cSldViewPr>
  </p:slideViewPr>
  <p:outlineViewPr>
    <p:cViewPr>
      <p:scale>
        <a:sx n="50" d="100"/>
        <a:sy n="50" d="100"/>
      </p:scale>
      <p:origin x="0" y="39516"/>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9/1/2021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9/1/2021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a:t>
            </a:r>
            <a:r>
              <a:rPr lang="en-IN" dirty="0" err="1"/>
              <a:t>MathType</a:t>
            </a:r>
            <a:r>
              <a:rPr lang="en-IN" dirty="0"/>
              <a:t>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endParaRPr lang="en-US"/>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1334086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90000"/>
              </a:lnSpc>
            </a:pPr>
            <a:r>
              <a:rPr lang="en-US" altLang="en-US" dirty="0">
                <a:latin typeface="Arial" pitchFamily="34" charset="0"/>
                <a:ea typeface="ＭＳ Ｐゴシック" pitchFamily="34" charset="-128"/>
              </a:rPr>
              <a:t>1) Twin, family, and adoption studies all suggest that genes account for between 50% and 90% of the variation in body weight.</a:t>
            </a: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dirty="0">
                <a:latin typeface="Arial" pitchFamily="34" charset="0"/>
                <a:ea typeface="ＭＳ Ｐゴシック" pitchFamily="34" charset="-128"/>
              </a:rPr>
              <a:t>2) Some researchers suggest that genes contribute to development of a set point.</a:t>
            </a:r>
          </a:p>
          <a:p>
            <a:pPr defTabSz="457200">
              <a:lnSpc>
                <a:spcPct val="9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That is, your initial set point is controlled by genetic mechanisms, but your actual weight can be modified by environmental factors (e.g., how much you eat).</a:t>
            </a: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Set point (p. 534)</a:t>
            </a:r>
            <a:r>
              <a:rPr lang="en-US" altLang="en-US" i="1" dirty="0">
                <a:latin typeface="Arial" pitchFamily="34" charset="0"/>
                <a:ea typeface="ＭＳ Ｐゴシック" pitchFamily="34" charset="-128"/>
              </a:rPr>
              <a:t> is a hypothesized mechanism that serves to maintain body weight around a physiologically programmed level.</a:t>
            </a: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dirty="0">
                <a:latin typeface="Arial" pitchFamily="34" charset="0"/>
                <a:ea typeface="ＭＳ Ｐゴシック" pitchFamily="34" charset="-128"/>
              </a:rPr>
              <a:t>	ii) The set point is a relatively small range encompassing 10% to 20% of one’s weight.</a:t>
            </a:r>
          </a:p>
          <a:p>
            <a:pPr defTabSz="457200">
              <a:lnSpc>
                <a:spcPct val="90000"/>
              </a:lnSpc>
            </a:pPr>
            <a:r>
              <a:rPr lang="en-US" altLang="en-US" dirty="0">
                <a:latin typeface="Arial" pitchFamily="34" charset="0"/>
                <a:ea typeface="ＭＳ Ｐゴシック" pitchFamily="34" charset="-128"/>
              </a:rPr>
              <a:t>	iii) According to this theory, if an individual gains 10% of his body weight (e.g., going from 150 to 165 pounds) his set point would make a corresponding shift upward—the body acts as though its normal weight is now the larger 165 pounds.</a:t>
            </a:r>
          </a:p>
          <a:p>
            <a:pPr defTabSz="457200">
              <a:lnSpc>
                <a:spcPct val="90000"/>
              </a:lnSpc>
            </a:pPr>
            <a:r>
              <a:rPr lang="en-US" altLang="en-US" dirty="0">
                <a:latin typeface="Arial" pitchFamily="34" charset="0"/>
                <a:ea typeface="ＭＳ Ｐゴシック" pitchFamily="34" charset="-128"/>
              </a:rPr>
              <a:t>		a) Metabolism slows correspondingly, such that this person now requires additional energy expenditure to take the weight off.</a:t>
            </a:r>
          </a:p>
          <a:p>
            <a:pPr defTabSz="457200">
              <a:lnSpc>
                <a:spcPct val="90000"/>
              </a:lnSpc>
            </a:pPr>
            <a:r>
              <a:rPr lang="en-US" altLang="en-US" dirty="0">
                <a:latin typeface="Arial" pitchFamily="34" charset="0"/>
                <a:ea typeface="ＭＳ Ｐゴシック" pitchFamily="34" charset="-128"/>
              </a:rPr>
              <a:t>		b) This process also explains why people can shed excess weight relatively easily but find it overwhelmingly difficult to continue losing weight once they reach an initial weight goal.</a:t>
            </a: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dirty="0">
                <a:latin typeface="Arial" pitchFamily="34" charset="0"/>
                <a:ea typeface="ＭＳ Ｐゴシック" pitchFamily="34" charset="-128"/>
              </a:rPr>
              <a:t>3) Set point theory has a long tradition in nutrition, but its validity is challenged by research suggesting that weight gain and loss are unrelated to a physiological set point.</a:t>
            </a:r>
          </a:p>
          <a:p>
            <a:pPr defTabSz="457200">
              <a:lnSpc>
                <a:spcPct val="9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Rather, it appears that physical activity is a stronger determinant of who succeeds at losing weight and keeping it off.</a:t>
            </a:r>
          </a:p>
          <a:p>
            <a:pPr defTabSz="457200">
              <a:lnSpc>
                <a:spcPct val="90000"/>
              </a:lnSpc>
            </a:pPr>
            <a:r>
              <a:rPr lang="en-US" altLang="en-US" dirty="0">
                <a:latin typeface="Arial" pitchFamily="34" charset="0"/>
                <a:ea typeface="ＭＳ Ｐゴシック" pitchFamily="34" charset="-128"/>
              </a:rPr>
              <a:t>		a) People who gain weight expend less energy in their normal day-to-day activities, making it difficult to lose weight.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1473919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sz="1200" dirty="0">
                <a:latin typeface="Arial" pitchFamily="34" charset="0"/>
                <a:ea typeface="ＭＳ Ｐゴシック" pitchFamily="34" charset="-128"/>
              </a:rPr>
              <a:t>1) Research shows us that how you spend your time can have a large effect on your waistline.</a:t>
            </a:r>
          </a:p>
          <a:p>
            <a:pPr defTabSz="457200"/>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Although there are number of activities that could increase the likelihood of someone being obese, data from the 2007 Canadian Community Health Survey (CCHS) suggest that television is the biggest culprit (see Figure 14.2).</a:t>
            </a:r>
          </a:p>
          <a:p>
            <a:pPr defTabSz="457200"/>
            <a:r>
              <a:rPr lang="en-US" altLang="en-US" sz="1200" dirty="0">
                <a:latin typeface="Arial" pitchFamily="34" charset="0"/>
                <a:ea typeface="ＭＳ Ｐゴシック" pitchFamily="34" charset="-128"/>
              </a:rPr>
              <a:t>	ii) Home entertainment has evolved into activities that include sitting and snacking (e.g., TV, video games).</a:t>
            </a:r>
          </a:p>
          <a:p>
            <a:pPr defTabSz="457200"/>
            <a:r>
              <a:rPr lang="en-US" altLang="en-US" sz="1200" dirty="0">
                <a:latin typeface="Arial" pitchFamily="34" charset="0"/>
                <a:ea typeface="ＭＳ Ｐゴシック" pitchFamily="34" charset="-128"/>
              </a:rPr>
              <a:t> </a:t>
            </a:r>
          </a:p>
          <a:p>
            <a:pPr defTabSz="457200"/>
            <a:r>
              <a:rPr lang="en-US" altLang="en-US" sz="1200" dirty="0">
                <a:latin typeface="Arial" pitchFamily="34" charset="0"/>
                <a:ea typeface="ＭＳ Ｐゴシック" pitchFamily="34" charset="-128"/>
              </a:rPr>
              <a:t>2) Many children are indoctrinated into this lifestyle, contributing to the drastically rising childhood obesity rates.</a:t>
            </a:r>
          </a:p>
          <a:p>
            <a:pPr defTabSz="457200"/>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This leads to an even greater variety of sedentary activities.</a:t>
            </a:r>
          </a:p>
          <a:p>
            <a:pPr defTabSz="457200"/>
            <a:r>
              <a:rPr lang="en-US" altLang="en-US" sz="1200" dirty="0">
                <a:latin typeface="Arial" pitchFamily="34" charset="0"/>
                <a:ea typeface="ＭＳ Ｐゴシック" pitchFamily="34" charset="-128"/>
              </a:rPr>
              <a:t>		a) Researchers have found that the amount of time that children spend playing video games is positively correlated with levels of obesity.</a:t>
            </a:r>
          </a:p>
          <a:p>
            <a:pPr defTabSz="457200"/>
            <a:r>
              <a:rPr lang="en-US" altLang="en-US" sz="1200" dirty="0">
                <a:latin typeface="Arial" pitchFamily="34" charset="0"/>
                <a:ea typeface="ＭＳ Ｐゴシック" pitchFamily="34" charset="-128"/>
              </a:rPr>
              <a:t>		b) Some remain optimistic about new video games that involve physical activity, but these options claim only a small proportion of the overall market.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3263349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dirty="0">
                <a:latin typeface="Arial" pitchFamily="34" charset="0"/>
                <a:ea typeface="ＭＳ Ｐゴシック" pitchFamily="34" charset="-128"/>
              </a:rPr>
              <a:t>1) What children eat is largely based on what their parents provide and allow them to eat.</a:t>
            </a: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Eating patterns developed in childhood are generally carried through into adulthood.</a:t>
            </a: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dirty="0">
                <a:latin typeface="Arial" pitchFamily="34" charset="0"/>
                <a:ea typeface="ＭＳ Ｐゴシック" pitchFamily="34" charset="-128"/>
              </a:rPr>
              <a:t>2) Media have also been found to influence eating.</a:t>
            </a: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After watching a commercial for buttery microwave popcorn, you might be tempted to rummage through your pantry to your own last bag of popcorn.</a:t>
            </a:r>
          </a:p>
          <a:p>
            <a:pPr defTabSz="457200">
              <a:lnSpc>
                <a:spcPct val="80000"/>
              </a:lnSpc>
            </a:pPr>
            <a:r>
              <a:rPr lang="en-US" altLang="en-US" dirty="0">
                <a:latin typeface="Arial" pitchFamily="34" charset="0"/>
                <a:ea typeface="ＭＳ Ｐゴシック" pitchFamily="34" charset="-128"/>
              </a:rPr>
              <a:t>		a) If you don’t have any popcorn, you are still more likely to snack on something.</a:t>
            </a:r>
          </a:p>
          <a:p>
            <a:pPr defTabSz="457200">
              <a:lnSpc>
                <a:spcPct val="80000"/>
              </a:lnSpc>
            </a:pPr>
            <a:r>
              <a:rPr lang="en-US" altLang="en-US" dirty="0">
                <a:latin typeface="Arial" pitchFamily="34" charset="0"/>
                <a:ea typeface="ＭＳ Ｐゴシック" pitchFamily="34" charset="-128"/>
              </a:rPr>
              <a:t>	ii) Children who see food commercials while watching a 30-minute cartoon program consume 45% more snack food than do children who view nonfood commercials.</a:t>
            </a:r>
          </a:p>
          <a:p>
            <a:pPr defTabSz="457200">
              <a:lnSpc>
                <a:spcPct val="80000"/>
              </a:lnSpc>
            </a:pPr>
            <a:r>
              <a:rPr lang="en-US" altLang="en-US" dirty="0">
                <a:latin typeface="Arial" pitchFamily="34" charset="0"/>
                <a:ea typeface="ＭＳ Ｐゴシック" pitchFamily="34" charset="-128"/>
              </a:rPr>
              <a:t>		a) The researchers estimated that this difference could lead to an additional 10 pounds of extra weight gained each year.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3745877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A recent study from the University of Waterloo suggests that thinking positively about oneself can promote healthy weight loss. In the first part of the study, participants wrote about either self-defining values that made them feel positively about themselves (e.g., friendships, religious beliefs, relationships) or about other values. At a follow-up session two-and-a-half months later, the self-defined value group weighted less, had lower body-mass indices, and had smaller waistlines. It is likely that the positive emotion manipulation reduced the participants stress regarding dieting. Given that stress leads to an increase in the number of calories consumed (see Module 11.1), reducing stress would likely lead to a reduction in the amount of food consumed.</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2) There are a number of challenges involved with this. </a:t>
            </a: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First, obese individuals pay more attention to food cues and find them more rewarding than non-obese people. </a:t>
            </a:r>
          </a:p>
          <a:p>
            <a:r>
              <a:rPr lang="en-US" altLang="en-US" dirty="0">
                <a:latin typeface="Arial" pitchFamily="34" charset="0"/>
                <a:ea typeface="ＭＳ Ｐゴシック" pitchFamily="34" charset="-128"/>
              </a:rPr>
              <a:t>	ii) Additionally, the drive to eat and the perceived value of food increase as more time passes since the last meal; this makes it difficult to remove snacks from one's routine. </a:t>
            </a:r>
          </a:p>
          <a:p>
            <a:r>
              <a:rPr lang="en-US" altLang="en-US" dirty="0">
                <a:latin typeface="Arial" pitchFamily="34" charset="0"/>
                <a:ea typeface="ＭＳ Ｐゴシック" pitchFamily="34" charset="-128"/>
              </a:rPr>
              <a:t>	iii) Several studies have shown that girls and adolescents who attempt to diet are heavier later in life. The restraint involved in dieting—especially avoiding certain highly reinforcing foods—may actually make the foods even more reinforcing in the long run.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988680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People who live in affluent communities enjoy better access to health care, have a greater sense of control over their environment, and have the resources needed to maintain the lifestyle they want.</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Others lack this sense of control and live in circumstances that compromise their health.</a:t>
            </a:r>
          </a:p>
          <a:p>
            <a:pPr defTabSz="457200"/>
            <a:r>
              <a:rPr lang="en-US" altLang="en-US" dirty="0">
                <a:latin typeface="Arial" pitchFamily="34" charset="0"/>
                <a:ea typeface="ＭＳ Ｐゴシック" pitchFamily="34" charset="-128"/>
              </a:rPr>
              <a:t>		a) Those in poverty experience discrimination and other social stressors, which leads to higher rates of depression, anxiety, and other mental health problems.</a:t>
            </a:r>
          </a:p>
          <a:p>
            <a:pPr defTabSz="457200"/>
            <a:r>
              <a:rPr lang="en-US" altLang="en-US" dirty="0">
                <a:latin typeface="Arial" pitchFamily="34" charset="0"/>
                <a:ea typeface="ＭＳ Ｐゴシック" pitchFamily="34" charset="-128"/>
              </a:rPr>
              <a:t>	ii) Health problems are magnified by stress.</a:t>
            </a:r>
          </a:p>
          <a:p>
            <a:pPr defTabSz="457200"/>
            <a:r>
              <a:rPr lang="en-US" altLang="en-US" dirty="0">
                <a:latin typeface="Arial" pitchFamily="34" charset="0"/>
                <a:ea typeface="ＭＳ Ｐゴシック" pitchFamily="34" charset="-128"/>
              </a:rPr>
              <a:t>		a) Heart disease is prevalent in socioeconomically disadvantaged populations.</a:t>
            </a:r>
          </a:p>
          <a:p>
            <a:pPr defTabSz="457200"/>
            <a:r>
              <a:rPr lang="en-US" altLang="en-US" dirty="0">
                <a:latin typeface="Arial" pitchFamily="34" charset="0"/>
                <a:ea typeface="ＭＳ Ｐゴシック" pitchFamily="34" charset="-128"/>
              </a:rPr>
              <a:t>	iii) Those in poverty also tend to have poorer diets.</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Discrimination</a:t>
            </a:r>
            <a:r>
              <a:rPr lang="en-US" altLang="en-US" dirty="0">
                <a:latin typeface="Arial" pitchFamily="34" charset="0"/>
                <a:ea typeface="ＭＳ Ｐゴシック" pitchFamily="34" charset="-128"/>
              </a:rPr>
              <a:t> is another stressor that can compromise both physical and mental health.</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It is uncontrollable and unpredictable.</a:t>
            </a:r>
          </a:p>
          <a:p>
            <a:pPr defTabSz="457200"/>
            <a:r>
              <a:rPr lang="en-US" altLang="en-US" dirty="0">
                <a:latin typeface="Arial" pitchFamily="34" charset="0"/>
                <a:ea typeface="ＭＳ Ｐゴシック" pitchFamily="34" charset="-128"/>
              </a:rPr>
              <a:t>		a) This can lead to people constantly being on “alert."</a:t>
            </a:r>
          </a:p>
          <a:p>
            <a:pPr defTabSz="457200"/>
            <a:r>
              <a:rPr lang="en-US" altLang="en-US" dirty="0">
                <a:latin typeface="Arial" pitchFamily="34" charset="0"/>
                <a:ea typeface="ＭＳ Ｐゴシック" pitchFamily="34" charset="-128"/>
              </a:rPr>
              <a:t>	ii) Being a target of prejudice and discrimination is linked to increased blood pressure, heart rate, and secretions of stress hormones.</a:t>
            </a:r>
          </a:p>
          <a:p>
            <a:pPr defTabSz="457200"/>
            <a:r>
              <a:rPr lang="en-US" altLang="en-US" dirty="0">
                <a:latin typeface="Arial" pitchFamily="34" charset="0"/>
                <a:ea typeface="ＭＳ Ｐゴシック" pitchFamily="34" charset="-128"/>
              </a:rPr>
              <a:t>		a) Over time, this can compromise physical health.</a:t>
            </a:r>
          </a:p>
          <a:p>
            <a:pPr defTabSz="457200"/>
            <a:r>
              <a:rPr lang="en-US" altLang="en-US" dirty="0">
                <a:latin typeface="Arial" pitchFamily="34" charset="0"/>
                <a:ea typeface="ＭＳ Ｐゴシック" pitchFamily="34" charset="-128"/>
              </a:rPr>
              <a:t>		b) For example, when individuals perceive they are target of racism, their blood pressure remains elevated throughout the day, and it recovers poorly during sleep.</a:t>
            </a:r>
          </a:p>
          <a:p>
            <a:pPr defTabSz="457200"/>
            <a:r>
              <a:rPr lang="en-US" altLang="en-US" dirty="0">
                <a:latin typeface="Arial" pitchFamily="34" charset="0"/>
                <a:ea typeface="ＭＳ Ｐゴシック" pitchFamily="34" charset="-128"/>
              </a:rPr>
              <a:t>	iii) Targets of discrimination are at a greater risk for engaging in unhealthy </a:t>
            </a:r>
            <a:r>
              <a:rPr lang="en-US" altLang="en-US" dirty="0" err="1">
                <a:latin typeface="Arial" pitchFamily="34" charset="0"/>
                <a:ea typeface="ＭＳ Ｐゴシック" pitchFamily="34" charset="-128"/>
              </a:rPr>
              <a:t>behaviours</a:t>
            </a:r>
            <a:r>
              <a:rPr lang="en-US" altLang="en-US" dirty="0">
                <a:latin typeface="Arial" pitchFamily="34" charset="0"/>
                <a:ea typeface="ＭＳ Ｐゴシック" pitchFamily="34" charset="-128"/>
              </a:rPr>
              <a:t> (e.g., smoking and substance abuse).</a:t>
            </a:r>
          </a:p>
          <a:p>
            <a:pPr defTabSz="457200"/>
            <a:r>
              <a:rPr lang="en-US" altLang="en-US" dirty="0">
                <a:latin typeface="Arial" pitchFamily="34" charset="0"/>
                <a:ea typeface="ＭＳ Ｐゴシック" pitchFamily="34" charset="-128"/>
              </a:rPr>
              <a:t>	iv) One only needs to perceive being a target (vs. actually being a target) to put the body on sustained alert against threats, which can have negative long-term effects (Module 16.2).</a:t>
            </a: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3582154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90000"/>
              </a:lnSpc>
            </a:pPr>
            <a:r>
              <a:rPr lang="en-US" altLang="en-US" dirty="0">
                <a:latin typeface="Arial" pitchFamily="34" charset="0"/>
                <a:ea typeface="ＭＳ Ｐゴシック" pitchFamily="34" charset="-128"/>
              </a:rPr>
              <a:t>1) Our close, interpersonal relationships have a major impact on health.</a:t>
            </a: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Social resilience (p. 537) </a:t>
            </a:r>
            <a:r>
              <a:rPr lang="en-US" altLang="en-US" i="1" dirty="0">
                <a:latin typeface="Arial" pitchFamily="34" charset="0"/>
                <a:ea typeface="ＭＳ Ｐゴシック" pitchFamily="34" charset="-128"/>
              </a:rPr>
              <a:t>is the ability to keep positive relationships and to endure and recover from social isolation and life stressors.</a:t>
            </a:r>
          </a:p>
          <a:p>
            <a:pPr defTabSz="457200">
              <a:lnSpc>
                <a:spcPct val="90000"/>
              </a:lnSpc>
            </a:pP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Social resilience can protect individuals from negative health consequences of loneliness and social isolation.</a:t>
            </a:r>
          </a:p>
          <a:p>
            <a:pPr defTabSz="457200">
              <a:lnSpc>
                <a:spcPct val="90000"/>
              </a:lnSpc>
            </a:pPr>
            <a:r>
              <a:rPr lang="en-US" altLang="en-US" dirty="0">
                <a:latin typeface="Arial" pitchFamily="34" charset="0"/>
                <a:ea typeface="ＭＳ Ｐゴシック" pitchFamily="34" charset="-128"/>
              </a:rPr>
              <a:t>	ii) Chronic social isolation is as great a mortality risk as smoking, obesity, and high blood pressure.</a:t>
            </a:r>
          </a:p>
          <a:p>
            <a:pPr defTabSz="457200">
              <a:lnSpc>
                <a:spcPct val="90000"/>
              </a:lnSpc>
            </a:pPr>
            <a:r>
              <a:rPr lang="en-US" altLang="en-US" dirty="0">
                <a:latin typeface="Arial" pitchFamily="34" charset="0"/>
                <a:ea typeface="ＭＳ Ｐゴシック" pitchFamily="34" charset="-128"/>
              </a:rPr>
              <a:t>	iii) Married couples tend to live longer and have better mental and physical health than do unmarried adults.</a:t>
            </a:r>
          </a:p>
          <a:p>
            <a:pPr defTabSz="457200">
              <a:lnSpc>
                <a:spcPct val="90000"/>
              </a:lnSpc>
            </a:pPr>
            <a:r>
              <a:rPr lang="en-US" altLang="en-US" dirty="0">
                <a:latin typeface="Arial" pitchFamily="34" charset="0"/>
                <a:ea typeface="ＭＳ Ｐゴシック" pitchFamily="34" charset="-128"/>
              </a:rPr>
              <a:t>		a) Married couples enjoy the benefits of social support, combined resources, and they tend to have better health habits.</a:t>
            </a: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dirty="0">
                <a:latin typeface="Arial" pitchFamily="34" charset="0"/>
                <a:ea typeface="ＭＳ Ｐゴシック" pitchFamily="34" charset="-128"/>
              </a:rPr>
              <a:t>2) Men appear to enjoy greater health benefits in heterosexual marriages.</a:t>
            </a:r>
          </a:p>
          <a:p>
            <a:pPr defTabSz="457200">
              <a:lnSpc>
                <a:spcPct val="9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Unmarried women have a 50% higher mortality rate than do married women</a:t>
            </a:r>
          </a:p>
          <a:p>
            <a:pPr defTabSz="457200">
              <a:lnSpc>
                <a:spcPct val="90000"/>
              </a:lnSpc>
            </a:pPr>
            <a:r>
              <a:rPr lang="en-US" altLang="en-US" dirty="0">
                <a:latin typeface="Arial" pitchFamily="34" charset="0"/>
                <a:ea typeface="ＭＳ Ｐゴシック" pitchFamily="34" charset="-128"/>
              </a:rPr>
              <a:t>		a) Unmarried men have a 250% higher mortality.</a:t>
            </a:r>
          </a:p>
          <a:p>
            <a:pPr defTabSz="457200">
              <a:lnSpc>
                <a:spcPct val="90000"/>
              </a:lnSpc>
            </a:pPr>
            <a:r>
              <a:rPr lang="en-US" altLang="en-US" dirty="0">
                <a:latin typeface="Arial" pitchFamily="34" charset="0"/>
                <a:ea typeface="ＭＳ Ｐゴシック" pitchFamily="34" charset="-128"/>
              </a:rPr>
              <a:t>		b) A possible reason for this difference is the greater role that women take in recognizing and supporting healthy </a:t>
            </a:r>
            <a:r>
              <a:rPr lang="en-US" altLang="en-US" dirty="0" err="1">
                <a:latin typeface="Arial" pitchFamily="34" charset="0"/>
                <a:ea typeface="ＭＳ Ｐゴシック" pitchFamily="34" charset="-128"/>
              </a:rPr>
              <a:t>behaviours</a:t>
            </a:r>
            <a:r>
              <a:rPr lang="en-US" altLang="en-US" dirty="0">
                <a:latin typeface="Arial" pitchFamily="34" charset="0"/>
                <a:ea typeface="ＭＳ Ｐゴシック" pitchFamily="34" charset="-128"/>
              </a:rPr>
              <a:t> in others.</a:t>
            </a: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dirty="0">
                <a:latin typeface="Arial" pitchFamily="34" charset="0"/>
                <a:ea typeface="ＭＳ Ｐゴシック" pitchFamily="34" charset="-128"/>
              </a:rPr>
              <a:t>3) Marriage can also be a considerable source of stress.</a:t>
            </a:r>
          </a:p>
          <a:p>
            <a:pPr defTabSz="457200">
              <a:lnSpc>
                <a:spcPct val="9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Married couples who are experiencing ongoing problems with their relationship are more depressed and suffer from greater incidences of physical illness than happily married couples.</a:t>
            </a:r>
          </a:p>
          <a:p>
            <a:pPr defTabSz="457200">
              <a:lnSpc>
                <a:spcPct val="90000"/>
              </a:lnSpc>
            </a:pPr>
            <a:r>
              <a:rPr lang="en-US" altLang="en-US" dirty="0">
                <a:latin typeface="Arial" pitchFamily="34" charset="0"/>
                <a:ea typeface="ＭＳ Ｐゴシック" pitchFamily="34" charset="-128"/>
              </a:rPr>
              <a:t>	ii) Children’s emotional and physical health can also be affected during a divorce.</a:t>
            </a:r>
          </a:p>
          <a:p>
            <a:pPr defTabSz="457200">
              <a:lnSpc>
                <a:spcPct val="90000"/>
              </a:lnSpc>
            </a:pPr>
            <a:r>
              <a:rPr lang="en-US" altLang="en-US" dirty="0">
                <a:latin typeface="Arial" pitchFamily="34" charset="0"/>
                <a:ea typeface="ＭＳ Ｐゴシック" pitchFamily="34" charset="-128"/>
              </a:rPr>
              <a:t>		a) Younger children are especially affected by problematic periods of a marriage.</a:t>
            </a:r>
          </a:p>
          <a:p>
            <a:pPr defTabSz="457200">
              <a:lnSpc>
                <a:spcPct val="90000"/>
              </a:lnSpc>
            </a:pPr>
            <a:r>
              <a:rPr lang="en-US" altLang="en-US" dirty="0">
                <a:latin typeface="Arial" pitchFamily="34" charset="0"/>
                <a:ea typeface="ＭＳ Ｐゴシック" pitchFamily="34" charset="-128"/>
              </a:rPr>
              <a:t>		b) Adolescents are at a slightly higher risk of engaging in delinquent </a:t>
            </a:r>
            <a:r>
              <a:rPr lang="en-US" altLang="en-US" dirty="0" err="1">
                <a:latin typeface="Arial" pitchFamily="34" charset="0"/>
                <a:ea typeface="ＭＳ Ｐゴシック" pitchFamily="34" charset="-128"/>
              </a:rPr>
              <a:t>behaviours</a:t>
            </a:r>
            <a:r>
              <a:rPr lang="en-US" altLang="en-US" dirty="0">
                <a:latin typeface="Arial" pitchFamily="34" charset="0"/>
                <a:ea typeface="ＭＳ Ｐゴシック" pitchFamily="34" charset="-128"/>
              </a:rPr>
              <a:t>.</a:t>
            </a:r>
          </a:p>
          <a:p>
            <a:pPr defTabSz="457200">
              <a:lnSpc>
                <a:spcPct val="90000"/>
              </a:lnSpc>
            </a:pPr>
            <a:r>
              <a:rPr lang="en-US" altLang="en-US" dirty="0">
                <a:latin typeface="Arial" pitchFamily="34" charset="0"/>
                <a:ea typeface="ＭＳ Ｐゴシック" pitchFamily="34" charset="-128"/>
              </a:rPr>
              <a:t>		c) However, high-quality parenting during marital discord can help offset these negative effects on children.</a:t>
            </a: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989338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90000"/>
              </a:lnSpc>
            </a:pPr>
            <a:r>
              <a:rPr lang="en-US" altLang="en-US" dirty="0">
                <a:latin typeface="Arial" pitchFamily="34" charset="0"/>
                <a:ea typeface="ＭＳ Ｐゴシック" pitchFamily="34" charset="-128"/>
              </a:rPr>
              <a:t>1) Many of our health and lifestyle choices are influenced by what others around us are doing.</a:t>
            </a:r>
          </a:p>
          <a:p>
            <a:pPr defTabSz="457200">
              <a:lnSpc>
                <a:spcPct val="9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We tend to eat when we see others eat, even if we’re not hungry.</a:t>
            </a:r>
          </a:p>
          <a:p>
            <a:pPr defTabSz="457200">
              <a:lnSpc>
                <a:spcPct val="90000"/>
              </a:lnSpc>
            </a:pPr>
            <a:r>
              <a:rPr lang="en-US" altLang="en-US" dirty="0">
                <a:latin typeface="Arial" pitchFamily="34" charset="0"/>
                <a:ea typeface="ＭＳ Ｐゴシック" pitchFamily="34" charset="-128"/>
              </a:rPr>
              <a:t>		a) This can lead to serious weight gain within a social group.</a:t>
            </a:r>
          </a:p>
          <a:p>
            <a:pPr defTabSz="457200">
              <a:lnSpc>
                <a:spcPct val="90000"/>
              </a:lnSpc>
            </a:pPr>
            <a:r>
              <a:rPr lang="en-US" altLang="en-US" dirty="0">
                <a:latin typeface="Arial" pitchFamily="34" charset="0"/>
                <a:ea typeface="ＭＳ Ｐゴシック" pitchFamily="34" charset="-128"/>
              </a:rPr>
              <a:t>		b) Conversely, if all of your friends are losing weight, you are more likely to lose weight as well.</a:t>
            </a:r>
          </a:p>
          <a:p>
            <a:pPr defTabSz="457200">
              <a:lnSpc>
                <a:spcPct val="90000"/>
              </a:lnSpc>
            </a:pPr>
            <a:r>
              <a:rPr lang="en-US" altLang="en-US" dirty="0">
                <a:latin typeface="Arial" pitchFamily="34" charset="0"/>
                <a:ea typeface="ＭＳ Ｐゴシック" pitchFamily="34" charset="-128"/>
              </a:rPr>
              <a:t>	ii) The same even appears to happen with smoking—either starting or quitting.</a:t>
            </a: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Social contagion (p. 53)</a:t>
            </a:r>
            <a:r>
              <a:rPr lang="en-US" altLang="en-US" i="1" dirty="0">
                <a:latin typeface="Arial" pitchFamily="34" charset="0"/>
                <a:ea typeface="ＭＳ Ｐゴシック" pitchFamily="34" charset="-128"/>
              </a:rPr>
              <a:t> the often subtle, unintentional spreading of a </a:t>
            </a:r>
            <a:r>
              <a:rPr lang="en-US" altLang="en-US" i="1" dirty="0" err="1">
                <a:latin typeface="Arial" pitchFamily="34" charset="0"/>
                <a:ea typeface="ＭＳ Ｐゴシック" pitchFamily="34" charset="-128"/>
              </a:rPr>
              <a:t>behaviour</a:t>
            </a:r>
            <a:r>
              <a:rPr lang="en-US" altLang="en-US" i="1" dirty="0">
                <a:latin typeface="Arial" pitchFamily="34" charset="0"/>
                <a:ea typeface="ＭＳ Ｐゴシック" pitchFamily="34" charset="-128"/>
              </a:rPr>
              <a:t> as a result of social interactions.</a:t>
            </a: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dirty="0">
                <a:latin typeface="Arial" pitchFamily="34" charset="0"/>
                <a:ea typeface="ＭＳ Ｐゴシック" pitchFamily="34" charset="-128"/>
              </a:rPr>
              <a:t>2) The National Heart Institute began this ongoing study in 1948 to track 15,000 residents of Framingham, Massachusetts.</a:t>
            </a:r>
          </a:p>
          <a:p>
            <a:pPr defTabSz="457200">
              <a:lnSpc>
                <a:spcPct val="9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Participants made regular visits to their doctors, who recorded important health statistics such as heart rate, body weight, and other standard physical measures.</a:t>
            </a:r>
          </a:p>
          <a:p>
            <a:pPr defTabSz="457200">
              <a:lnSpc>
                <a:spcPct val="90000"/>
              </a:lnSpc>
            </a:pPr>
            <a:r>
              <a:rPr lang="en-US" altLang="en-US" dirty="0">
                <a:latin typeface="Arial" pitchFamily="34" charset="0"/>
                <a:ea typeface="ＭＳ Ｐゴシック" pitchFamily="34" charset="-128"/>
              </a:rPr>
              <a:t>	ii) Scientists began to notice clusters of people becoming increasingly similar in certain characteristics.</a:t>
            </a:r>
          </a:p>
          <a:p>
            <a:pPr defTabSz="457200">
              <a:lnSpc>
                <a:spcPct val="90000"/>
              </a:lnSpc>
            </a:pPr>
            <a:r>
              <a:rPr lang="en-US" altLang="en-US" dirty="0">
                <a:latin typeface="Arial" pitchFamily="34" charset="0"/>
                <a:ea typeface="ＭＳ Ｐゴシック" pitchFamily="34" charset="-128"/>
              </a:rPr>
              <a:t>		a) This included body weight increases or decreases, starting or quitting smoking, and even levels of happiness.</a:t>
            </a:r>
          </a:p>
          <a:p>
            <a:pPr defTabSz="457200">
              <a:lnSpc>
                <a:spcPct val="90000"/>
              </a:lnSpc>
            </a:pPr>
            <a:r>
              <a:rPr lang="en-US" altLang="en-US" dirty="0">
                <a:latin typeface="Arial" pitchFamily="34" charset="0"/>
                <a:ea typeface="ＭＳ Ｐゴシック" pitchFamily="34" charset="-128"/>
              </a:rPr>
              <a:t>	iii) It turns out that the groups who showed similar patterns in their health statistics were also friends with one another.</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933490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altLang="en-US" b="1" dirty="0">
                <a:latin typeface="Arial" pitchFamily="34" charset="0"/>
                <a:ea typeface="ＭＳ Ｐゴシック" pitchFamily="34" charset="-128"/>
              </a:rPr>
              <a:t>Know</a:t>
            </a:r>
            <a:r>
              <a:rPr lang="en-US" altLang="en-US" dirty="0">
                <a:latin typeface="Arial" pitchFamily="34" charset="0"/>
                <a:ea typeface="ＭＳ Ｐゴシック" pitchFamily="34" charset="-128"/>
              </a:rPr>
              <a:t> the key terminology associated with stress and illness.</a:t>
            </a:r>
            <a:endParaRPr lang="en-US" altLang="en-US" sz="1000" dirty="0">
              <a:latin typeface="Arial" pitchFamily="34" charset="0"/>
              <a:ea typeface="ＭＳ Ｐゴシック" pitchFamily="34" charset="-128"/>
            </a:endParaRPr>
          </a:p>
          <a:p>
            <a:pPr lvl="1">
              <a:lnSpc>
                <a:spcPct val="90000"/>
              </a:lnSpc>
            </a:pPr>
            <a:r>
              <a:rPr lang="en-US" altLang="en-US" dirty="0">
                <a:latin typeface="Arial" pitchFamily="34" charset="0"/>
                <a:ea typeface="ＭＳ Ｐゴシック" pitchFamily="34" charset="-128"/>
              </a:rPr>
              <a:t>See the bold, italicized terms below.</a:t>
            </a:r>
            <a:endParaRPr lang="en-US" altLang="en-US" sz="1000" dirty="0">
              <a:latin typeface="Arial" pitchFamily="34" charset="0"/>
              <a:ea typeface="ＭＳ Ｐゴシック" pitchFamily="34" charset="-128"/>
            </a:endParaRPr>
          </a:p>
          <a:p>
            <a:pPr>
              <a:lnSpc>
                <a:spcPct val="90000"/>
              </a:lnSpc>
            </a:pPr>
            <a:r>
              <a:rPr lang="en-US" altLang="en-US"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90000"/>
              </a:lnSpc>
            </a:pPr>
            <a:r>
              <a:rPr lang="en-US" altLang="en-US" b="1" dirty="0">
                <a:latin typeface="Arial" pitchFamily="34" charset="0"/>
                <a:ea typeface="ＭＳ Ｐゴシック" pitchFamily="34" charset="-128"/>
              </a:rPr>
              <a:t>Understand</a:t>
            </a:r>
            <a:r>
              <a:rPr lang="en-US" altLang="en-US" dirty="0">
                <a:latin typeface="Arial" pitchFamily="34" charset="0"/>
                <a:ea typeface="ＭＳ Ｐゴシック" pitchFamily="34" charset="-128"/>
              </a:rPr>
              <a:t> the physiological reactions that occur under stress.</a:t>
            </a:r>
            <a:endParaRPr lang="en-US" altLang="en-US" sz="1000" dirty="0">
              <a:latin typeface="Arial" pitchFamily="34" charset="0"/>
              <a:ea typeface="ＭＳ Ｐゴシック" pitchFamily="34" charset="-128"/>
            </a:endParaRPr>
          </a:p>
          <a:p>
            <a:pPr lvl="1">
              <a:lnSpc>
                <a:spcPct val="90000"/>
              </a:lnSpc>
            </a:pPr>
            <a:r>
              <a:rPr lang="en-US" altLang="en-US" dirty="0">
                <a:latin typeface="Arial" pitchFamily="34" charset="0"/>
                <a:ea typeface="ＭＳ Ｐゴシック" pitchFamily="34" charset="-128"/>
              </a:rPr>
              <a:t>When a person encounters a stressor, the hypothalamus stimulates the sympathetic nervous system to act, triggering the release of epinephrine and norepinephrine from the adrenal medulla. This reaction is often referred to as the fight-or-flight response. Another part of the stress response system is the HPA axis, in which the hypothalamus stimulates the pituitary gland to release hormones that in turn stimulate the adrenal cortex to release cortisol, which prepares the body to deal with stressful situations.</a:t>
            </a:r>
            <a:endParaRPr lang="en-US" altLang="en-US" sz="1000" dirty="0">
              <a:latin typeface="Arial" pitchFamily="34" charset="0"/>
              <a:ea typeface="ＭＳ Ｐゴシック" pitchFamily="34" charset="-128"/>
            </a:endParaRPr>
          </a:p>
          <a:p>
            <a:pPr>
              <a:lnSpc>
                <a:spcPct val="90000"/>
              </a:lnSpc>
            </a:pPr>
            <a:r>
              <a:rPr lang="en-US" altLang="en-US"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90000"/>
              </a:lnSpc>
            </a:pPr>
            <a:r>
              <a:rPr lang="en-US" altLang="en-US" b="1" dirty="0">
                <a:latin typeface="Arial" pitchFamily="34" charset="0"/>
                <a:ea typeface="ＭＳ Ｐゴシック" pitchFamily="34" charset="-128"/>
              </a:rPr>
              <a:t>Understand</a:t>
            </a:r>
            <a:r>
              <a:rPr lang="en-US" altLang="en-US" dirty="0">
                <a:latin typeface="Arial" pitchFamily="34" charset="0"/>
                <a:ea typeface="ＭＳ Ｐゴシック" pitchFamily="34" charset="-128"/>
              </a:rPr>
              <a:t> how the immune system is connected to stress responses.</a:t>
            </a:r>
            <a:endParaRPr lang="en-US" altLang="en-US" sz="1000" dirty="0">
              <a:latin typeface="Arial" pitchFamily="34" charset="0"/>
              <a:ea typeface="ＭＳ Ｐゴシック" pitchFamily="34" charset="-128"/>
            </a:endParaRPr>
          </a:p>
          <a:p>
            <a:pPr lvl="1">
              <a:lnSpc>
                <a:spcPct val="90000"/>
              </a:lnSpc>
            </a:pPr>
            <a:r>
              <a:rPr lang="en-US" altLang="en-US" dirty="0">
                <a:latin typeface="Arial" pitchFamily="34" charset="0"/>
                <a:ea typeface="ＭＳ Ｐゴシック" pitchFamily="34" charset="-128"/>
              </a:rPr>
              <a:t>Cortisol suppresses the immune system, leaving people more vulnerable to illness and slowing recovery time from illness and injury.</a:t>
            </a:r>
            <a:endParaRPr lang="en-US" altLang="en-US" sz="1000" dirty="0">
              <a:latin typeface="Arial" pitchFamily="34" charset="0"/>
              <a:ea typeface="ＭＳ Ｐゴシック" pitchFamily="34" charset="-128"/>
            </a:endParaRPr>
          </a:p>
          <a:p>
            <a:pPr>
              <a:lnSpc>
                <a:spcPct val="90000"/>
              </a:lnSpc>
            </a:pPr>
            <a:r>
              <a:rPr lang="en-US" altLang="en-US"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90000"/>
              </a:lnSpc>
            </a:pPr>
            <a:r>
              <a:rPr lang="en-US" altLang="en-US" b="1" dirty="0">
                <a:latin typeface="Arial" pitchFamily="34" charset="0"/>
                <a:ea typeface="ＭＳ Ｐゴシック" pitchFamily="34" charset="-128"/>
              </a:rPr>
              <a:t>Apply</a:t>
            </a:r>
            <a:r>
              <a:rPr lang="en-US" altLang="en-US" dirty="0">
                <a:latin typeface="Arial" pitchFamily="34" charset="0"/>
                <a:ea typeface="ＭＳ Ｐゴシック" pitchFamily="34" charset="-128"/>
              </a:rPr>
              <a:t> a measure of stressful events to your own experiences.</a:t>
            </a:r>
            <a:endParaRPr lang="en-US" altLang="en-US" sz="1000" dirty="0">
              <a:latin typeface="Arial" pitchFamily="34" charset="0"/>
              <a:ea typeface="ＭＳ Ｐゴシック" pitchFamily="34" charset="-128"/>
            </a:endParaRPr>
          </a:p>
          <a:p>
            <a:pPr lvl="1">
              <a:lnSpc>
                <a:spcPct val="90000"/>
              </a:lnSpc>
            </a:pPr>
            <a:r>
              <a:rPr lang="en-US" altLang="en-US" dirty="0">
                <a:latin typeface="Arial" pitchFamily="34" charset="0"/>
                <a:ea typeface="ＭＳ Ｐゴシック" pitchFamily="34" charset="-128"/>
              </a:rPr>
              <a:t>Students should be able to complete the life stressor inventory in Table 14.2 and compare their scores to a larger sample.</a:t>
            </a:r>
            <a:endParaRPr lang="en-US" altLang="en-US" sz="1000" dirty="0">
              <a:latin typeface="Arial" pitchFamily="34" charset="0"/>
              <a:ea typeface="ＭＳ Ｐゴシック" pitchFamily="34" charset="-128"/>
            </a:endParaRPr>
          </a:p>
          <a:p>
            <a:pPr>
              <a:lnSpc>
                <a:spcPct val="90000"/>
              </a:lnSpc>
            </a:pPr>
            <a:r>
              <a:rPr lang="en-US" altLang="en-US"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90000"/>
              </a:lnSpc>
            </a:pPr>
            <a:r>
              <a:rPr lang="en-US" altLang="en-US" b="1" dirty="0">
                <a:latin typeface="Arial" pitchFamily="34" charset="0"/>
                <a:ea typeface="ＭＳ Ｐゴシック" pitchFamily="34" charset="-128"/>
              </a:rPr>
              <a:t>Analyze</a:t>
            </a:r>
            <a:r>
              <a:rPr lang="en-US" altLang="en-US" dirty="0">
                <a:latin typeface="Arial" pitchFamily="34" charset="0"/>
                <a:ea typeface="ＭＳ Ｐゴシック" pitchFamily="34" charset="-128"/>
              </a:rPr>
              <a:t> the claim that ulcers are caused by stress.</a:t>
            </a:r>
            <a:endParaRPr lang="en-US" altLang="en-US" sz="1000" dirty="0">
              <a:latin typeface="Arial" pitchFamily="34" charset="0"/>
              <a:ea typeface="ＭＳ Ｐゴシック" pitchFamily="34" charset="-128"/>
            </a:endParaRPr>
          </a:p>
          <a:p>
            <a:pPr lvl="1">
              <a:lnSpc>
                <a:spcPct val="90000"/>
              </a:lnSpc>
            </a:pPr>
            <a:r>
              <a:rPr lang="en-US" altLang="en-US" dirty="0">
                <a:latin typeface="Arial" pitchFamily="34" charset="0"/>
                <a:ea typeface="ＭＳ Ｐゴシック" pitchFamily="34" charset="-128"/>
              </a:rPr>
              <a:t>Ulcers are damaged areas of the digestive tract often caused by infection with the bacterium </a:t>
            </a:r>
            <a:r>
              <a:rPr lang="en-US" altLang="en-US" i="1" dirty="0">
                <a:latin typeface="Arial" pitchFamily="34" charset="0"/>
                <a:ea typeface="ＭＳ Ｐゴシック" pitchFamily="34" charset="-128"/>
              </a:rPr>
              <a:t>Helicobacter pylori</a:t>
            </a:r>
            <a:r>
              <a:rPr lang="en-US" altLang="en-US" dirty="0">
                <a:latin typeface="Arial" pitchFamily="34" charset="0"/>
                <a:ea typeface="ＭＳ Ｐゴシック" pitchFamily="34" charset="-128"/>
              </a:rPr>
              <a:t>. Stress and other factors, such as diet and alcohol consumption, can worsen the condition of ulcers, but stress alone does not cause them.</a:t>
            </a:r>
            <a:endParaRPr lang="en-US" altLang="en-US" sz="1000" dirty="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1483623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dirty="0">
                <a:latin typeface="Arial" pitchFamily="34" charset="0"/>
                <a:ea typeface="ＭＳ Ｐゴシック" pitchFamily="34" charset="-128"/>
              </a:rPr>
              <a:t>1) Stress refers to both events (stressors) and experiences in response to these events (the stress response).</a:t>
            </a: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Stress can come from acute events (e.g., giving a speech) as well as chronic events (e.g., marital problems, illness).</a:t>
            </a: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Stress (p. 541)</a:t>
            </a:r>
            <a:r>
              <a:rPr lang="en-US" altLang="en-US" i="1" dirty="0">
                <a:latin typeface="Arial" pitchFamily="34" charset="0"/>
                <a:ea typeface="ＭＳ Ｐゴシック" pitchFamily="34" charset="-128"/>
              </a:rPr>
              <a:t> is a psychological and physiological reaction that occurs when perceived demands exceed existing resources to meet those demands.</a:t>
            </a:r>
            <a:endParaRPr lang="en-US" altLang="en-US" dirty="0">
              <a:latin typeface="Arial" pitchFamily="34" charset="0"/>
              <a:ea typeface="ＭＳ Ｐゴシック" pitchFamily="34" charset="-128"/>
            </a:endParaRP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dirty="0">
                <a:latin typeface="Arial" pitchFamily="34" charset="0"/>
                <a:ea typeface="ＭＳ Ｐゴシック" pitchFamily="34" charset="-128"/>
              </a:rPr>
              <a:t>2) Psychologists have ranked stressful events according to their magnitude, as can be seen in the Life Stress Inventory (Table 14.2).</a:t>
            </a: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scale includes positive and negative events.</a:t>
            </a:r>
          </a:p>
          <a:p>
            <a:pPr defTabSz="457200">
              <a:lnSpc>
                <a:spcPct val="80000"/>
              </a:lnSpc>
            </a:pPr>
            <a:r>
              <a:rPr lang="en-US" altLang="en-US" dirty="0">
                <a:latin typeface="Arial" pitchFamily="34" charset="0"/>
                <a:ea typeface="ＭＳ Ｐゴシック" pitchFamily="34" charset="-128"/>
              </a:rPr>
              <a:t>		a) For example, the highest-stress events include death of a spouse and divorce, whereas holidays and traffic tickets are at the lower end of the spectrum.</a:t>
            </a:r>
          </a:p>
          <a:p>
            <a:pPr defTabSz="457200">
              <a:lnSpc>
                <a:spcPct val="80000"/>
              </a:lnSpc>
            </a:pPr>
            <a:r>
              <a:rPr lang="en-US" altLang="en-US" dirty="0">
                <a:latin typeface="Arial" pitchFamily="34" charset="0"/>
                <a:ea typeface="ＭＳ Ｐゴシック" pitchFamily="34" charset="-128"/>
              </a:rPr>
              <a:t>	ii) According to the developers of the scale, the more points one accumulates, the greater the chance of becoming ill.</a:t>
            </a:r>
          </a:p>
          <a:p>
            <a:pPr defTabSz="457200">
              <a:lnSpc>
                <a:spcPct val="80000"/>
              </a:lnSpc>
            </a:pPr>
            <a:r>
              <a:rPr lang="en-US" altLang="en-US" dirty="0">
                <a:latin typeface="Arial" pitchFamily="34" charset="0"/>
                <a:ea typeface="ＭＳ Ｐゴシック" pitchFamily="34" charset="-128"/>
              </a:rPr>
              <a:t>	iii) Certain stress events tend to be age specific, which has resulted in stress inventories developed for university students.</a:t>
            </a:r>
            <a:endParaRPr lang="en-US" dirty="0"/>
          </a:p>
          <a:p>
            <a:pPr defTabSz="457200">
              <a:lnSpc>
                <a:spcPct val="80000"/>
              </a:lnSpc>
            </a:pP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Long Description:</a:t>
            </a:r>
          </a:p>
          <a:p>
            <a:r>
              <a:rPr lang="en-IN" sz="1200" kern="1200" dirty="0">
                <a:solidFill>
                  <a:schemeClr val="tx1"/>
                </a:solidFill>
                <a:effectLst/>
                <a:latin typeface="+mn-lt"/>
                <a:ea typeface="+mn-ea"/>
                <a:cs typeface="+mn-cs"/>
              </a:rPr>
              <a:t>The ratings for various items are as follows:</a:t>
            </a:r>
          </a:p>
          <a:p>
            <a:r>
              <a:rPr lang="en-IN" sz="1200" kern="1200" dirty="0">
                <a:solidFill>
                  <a:schemeClr val="tx1"/>
                </a:solidFill>
                <a:effectLst/>
                <a:latin typeface="+mn-lt"/>
                <a:ea typeface="+mn-ea"/>
                <a:cs typeface="+mn-cs"/>
              </a:rPr>
              <a:t>100, Death or major illness of a loved one</a:t>
            </a:r>
          </a:p>
          <a:p>
            <a:r>
              <a:rPr lang="en-IN" sz="1200" kern="1200" dirty="0">
                <a:solidFill>
                  <a:schemeClr val="tx1"/>
                </a:solidFill>
                <a:effectLst/>
                <a:latin typeface="+mn-lt"/>
                <a:ea typeface="+mn-ea"/>
                <a:cs typeface="+mn-cs"/>
              </a:rPr>
              <a:t>73, Parental divorce</a:t>
            </a:r>
          </a:p>
          <a:p>
            <a:r>
              <a:rPr lang="en-IN" sz="1200" kern="1200" dirty="0">
                <a:solidFill>
                  <a:schemeClr val="tx1"/>
                </a:solidFill>
                <a:effectLst/>
                <a:latin typeface="+mn-lt"/>
                <a:ea typeface="+mn-ea"/>
                <a:cs typeface="+mn-cs"/>
              </a:rPr>
              <a:t>65, Marital problems</a:t>
            </a:r>
          </a:p>
          <a:p>
            <a:r>
              <a:rPr lang="en-IN" sz="1200" kern="1200" dirty="0">
                <a:solidFill>
                  <a:schemeClr val="tx1"/>
                </a:solidFill>
                <a:effectLst/>
                <a:latin typeface="+mn-lt"/>
                <a:ea typeface="+mn-ea"/>
                <a:cs typeface="+mn-cs"/>
              </a:rPr>
              <a:t>63, Going to jail</a:t>
            </a:r>
          </a:p>
          <a:p>
            <a:r>
              <a:rPr lang="en-IN" sz="1200" kern="1200" dirty="0">
                <a:solidFill>
                  <a:schemeClr val="tx1"/>
                </a:solidFill>
                <a:effectLst/>
                <a:latin typeface="+mn-lt"/>
                <a:ea typeface="+mn-ea"/>
                <a:cs typeface="+mn-cs"/>
              </a:rPr>
              <a:t>53, Injury or illness to the self</a:t>
            </a:r>
          </a:p>
          <a:p>
            <a:r>
              <a:rPr lang="en-IN" sz="1200" kern="1200" dirty="0">
                <a:solidFill>
                  <a:schemeClr val="tx1"/>
                </a:solidFill>
                <a:effectLst/>
                <a:latin typeface="+mn-lt"/>
                <a:ea typeface="+mn-ea"/>
                <a:cs typeface="+mn-cs"/>
              </a:rPr>
              <a:t>50, Getting married</a:t>
            </a:r>
          </a:p>
          <a:p>
            <a:r>
              <a:rPr lang="en-IN" sz="1200" kern="1200" dirty="0">
                <a:solidFill>
                  <a:schemeClr val="tx1"/>
                </a:solidFill>
                <a:effectLst/>
                <a:latin typeface="+mn-lt"/>
                <a:ea typeface="+mn-ea"/>
                <a:cs typeface="+mn-cs"/>
              </a:rPr>
              <a:t>47, Being fired from work</a:t>
            </a:r>
          </a:p>
          <a:p>
            <a:r>
              <a:rPr lang="en-IN" sz="1200" kern="1200" dirty="0">
                <a:solidFill>
                  <a:schemeClr val="tx1"/>
                </a:solidFill>
                <a:effectLst/>
                <a:latin typeface="+mn-lt"/>
                <a:ea typeface="+mn-ea"/>
                <a:cs typeface="+mn-cs"/>
              </a:rPr>
              <a:t>45, Retiring</a:t>
            </a:r>
          </a:p>
          <a:p>
            <a:r>
              <a:rPr lang="en-IN" sz="1200" kern="1200" dirty="0">
                <a:solidFill>
                  <a:schemeClr val="tx1"/>
                </a:solidFill>
                <a:effectLst/>
                <a:latin typeface="+mn-lt"/>
                <a:ea typeface="+mn-ea"/>
                <a:cs typeface="+mn-cs"/>
              </a:rPr>
              <a:t>40, Pregnancy</a:t>
            </a:r>
          </a:p>
          <a:p>
            <a:r>
              <a:rPr lang="en-IN" sz="1200" kern="1200" dirty="0">
                <a:solidFill>
                  <a:schemeClr val="tx1"/>
                </a:solidFill>
                <a:effectLst/>
                <a:latin typeface="+mn-lt"/>
                <a:ea typeface="+mn-ea"/>
                <a:cs typeface="+mn-cs"/>
              </a:rPr>
              <a:t>39, Difficulty with sexual functioning</a:t>
            </a:r>
          </a:p>
          <a:p>
            <a:r>
              <a:rPr lang="en-IN" sz="1200" kern="1200" dirty="0">
                <a:solidFill>
                  <a:schemeClr val="tx1"/>
                </a:solidFill>
                <a:effectLst/>
                <a:latin typeface="+mn-lt"/>
                <a:ea typeface="+mn-ea"/>
                <a:cs typeface="+mn-cs"/>
              </a:rPr>
              <a:t>39, Addition of a new family member</a:t>
            </a:r>
          </a:p>
          <a:p>
            <a:r>
              <a:rPr lang="en-IN" sz="1200" kern="1200" dirty="0">
                <a:solidFill>
                  <a:schemeClr val="tx1"/>
                </a:solidFill>
                <a:effectLst/>
                <a:latin typeface="+mn-lt"/>
                <a:ea typeface="+mn-ea"/>
                <a:cs typeface="+mn-cs"/>
              </a:rPr>
              <a:t>38, Financial hardship</a:t>
            </a:r>
          </a:p>
          <a:p>
            <a:r>
              <a:rPr lang="en-IN" sz="1200" kern="1200" dirty="0">
                <a:solidFill>
                  <a:schemeClr val="tx1"/>
                </a:solidFill>
                <a:effectLst/>
                <a:latin typeface="+mn-lt"/>
                <a:ea typeface="+mn-ea"/>
                <a:cs typeface="+mn-cs"/>
              </a:rPr>
              <a:t>36, Career/occupation change</a:t>
            </a:r>
          </a:p>
          <a:p>
            <a:r>
              <a:rPr lang="en-IN" sz="1200" kern="1200" dirty="0">
                <a:solidFill>
                  <a:schemeClr val="tx1"/>
                </a:solidFill>
                <a:effectLst/>
                <a:latin typeface="+mn-lt"/>
                <a:ea typeface="+mn-ea"/>
                <a:cs typeface="+mn-cs"/>
              </a:rPr>
              <a:t>35, Spousal arguments</a:t>
            </a:r>
          </a:p>
          <a:p>
            <a:r>
              <a:rPr lang="en-IN" sz="1200" kern="1200" dirty="0">
                <a:solidFill>
                  <a:schemeClr val="tx1"/>
                </a:solidFill>
                <a:effectLst/>
                <a:latin typeface="+mn-lt"/>
                <a:ea typeface="+mn-ea"/>
                <a:cs typeface="+mn-cs"/>
              </a:rPr>
              <a:t>31, High mortgage payment</a:t>
            </a:r>
          </a:p>
          <a:p>
            <a:r>
              <a:rPr lang="en-IN" sz="1200" kern="1200" dirty="0">
                <a:solidFill>
                  <a:schemeClr val="tx1"/>
                </a:solidFill>
                <a:effectLst/>
                <a:latin typeface="+mn-lt"/>
                <a:ea typeface="+mn-ea"/>
                <a:cs typeface="+mn-cs"/>
              </a:rPr>
              <a:t>29, Child moving away from home</a:t>
            </a:r>
          </a:p>
          <a:p>
            <a:r>
              <a:rPr lang="en-IN" sz="1200" kern="1200" dirty="0">
                <a:solidFill>
                  <a:schemeClr val="tx1"/>
                </a:solidFill>
                <a:effectLst/>
                <a:latin typeface="+mn-lt"/>
                <a:ea typeface="+mn-ea"/>
                <a:cs typeface="+mn-cs"/>
              </a:rPr>
              <a:t>28, Notable personal achievement</a:t>
            </a:r>
          </a:p>
          <a:p>
            <a:r>
              <a:rPr lang="en-IN" sz="1200" kern="1200" dirty="0">
                <a:solidFill>
                  <a:schemeClr val="tx1"/>
                </a:solidFill>
                <a:effectLst/>
                <a:latin typeface="+mn-lt"/>
                <a:ea typeface="+mn-ea"/>
                <a:cs typeface="+mn-cs"/>
              </a:rPr>
              <a:t>26, Beginning or ending of school</a:t>
            </a:r>
          </a:p>
          <a:p>
            <a:r>
              <a:rPr lang="en-IN" sz="1200" kern="1200" dirty="0">
                <a:solidFill>
                  <a:schemeClr val="tx1"/>
                </a:solidFill>
                <a:effectLst/>
                <a:latin typeface="+mn-lt"/>
                <a:ea typeface="+mn-ea"/>
                <a:cs typeface="+mn-cs"/>
              </a:rPr>
              <a:t>25, New living conditions</a:t>
            </a:r>
          </a:p>
          <a:p>
            <a:r>
              <a:rPr lang="en-IN" sz="1200" kern="1200" dirty="0">
                <a:solidFill>
                  <a:schemeClr val="tx1"/>
                </a:solidFill>
                <a:effectLst/>
                <a:latin typeface="+mn-lt"/>
                <a:ea typeface="+mn-ea"/>
                <a:cs typeface="+mn-cs"/>
              </a:rPr>
              <a:t>23, Trouble with work supervisor/boss</a:t>
            </a:r>
          </a:p>
          <a:p>
            <a:r>
              <a:rPr lang="en-IN" sz="1200" kern="1200" dirty="0">
                <a:solidFill>
                  <a:schemeClr val="tx1"/>
                </a:solidFill>
                <a:effectLst/>
                <a:latin typeface="+mn-lt"/>
                <a:ea typeface="+mn-ea"/>
                <a:cs typeface="+mn-cs"/>
              </a:rPr>
              <a:t>20, Change or adjustment in residence situation</a:t>
            </a:r>
          </a:p>
          <a:p>
            <a:r>
              <a:rPr lang="en-IN" sz="1200" kern="1200" dirty="0">
                <a:solidFill>
                  <a:schemeClr val="tx1"/>
                </a:solidFill>
                <a:effectLst/>
                <a:latin typeface="+mn-lt"/>
                <a:ea typeface="+mn-ea"/>
                <a:cs typeface="+mn-cs"/>
              </a:rPr>
              <a:t>20, Changing schools</a:t>
            </a:r>
          </a:p>
          <a:p>
            <a:r>
              <a:rPr lang="en-IN" sz="1200" kern="1200" dirty="0">
                <a:solidFill>
                  <a:schemeClr val="tx1"/>
                </a:solidFill>
                <a:effectLst/>
                <a:latin typeface="+mn-lt"/>
                <a:ea typeface="+mn-ea"/>
                <a:cs typeface="+mn-cs"/>
              </a:rPr>
              <a:t>19, Change in recreation activity</a:t>
            </a:r>
          </a:p>
          <a:p>
            <a:r>
              <a:rPr lang="en-IN" sz="1200" kern="1200" dirty="0">
                <a:solidFill>
                  <a:schemeClr val="tx1"/>
                </a:solidFill>
                <a:effectLst/>
                <a:latin typeface="+mn-lt"/>
                <a:ea typeface="+mn-ea"/>
                <a:cs typeface="+mn-cs"/>
              </a:rPr>
              <a:t>16, Change in sleep habits/duration</a:t>
            </a:r>
          </a:p>
          <a:p>
            <a:r>
              <a:rPr lang="en-IN" sz="1200" kern="1200" dirty="0">
                <a:solidFill>
                  <a:schemeClr val="tx1"/>
                </a:solidFill>
                <a:effectLst/>
                <a:latin typeface="+mn-lt"/>
                <a:ea typeface="+mn-ea"/>
                <a:cs typeface="+mn-cs"/>
              </a:rPr>
              <a:t>15, Change in diet</a:t>
            </a:r>
          </a:p>
          <a:p>
            <a:r>
              <a:rPr lang="en-IN" sz="1200" kern="1200" dirty="0">
                <a:solidFill>
                  <a:schemeClr val="tx1"/>
                </a:solidFill>
                <a:effectLst/>
                <a:latin typeface="+mn-lt"/>
                <a:ea typeface="+mn-ea"/>
                <a:cs typeface="+mn-cs"/>
              </a:rPr>
              <a:t>13, Vacation</a:t>
            </a:r>
          </a:p>
          <a:p>
            <a:r>
              <a:rPr lang="en-IN" sz="1200" kern="1200" dirty="0">
                <a:solidFill>
                  <a:schemeClr val="tx1"/>
                </a:solidFill>
                <a:effectLst/>
                <a:latin typeface="+mn-lt"/>
                <a:ea typeface="+mn-ea"/>
                <a:cs typeface="+mn-cs"/>
              </a:rPr>
              <a:t>11, Minor violations of the law (e.g., traffic ticket)</a:t>
            </a:r>
          </a:p>
          <a:p>
            <a:pPr defTabSz="457200">
              <a:lnSpc>
                <a:spcPct val="80000"/>
              </a:lnSpc>
            </a:pP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3593329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To attempt to explain why and how people differ, psychologists Richard Lazarus and Susan Folkman developed a cognitive appraisal theory of stress (Figure 14.3). </a:t>
            </a: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Here, the term </a:t>
            </a:r>
            <a:r>
              <a:rPr lang="en-US" altLang="en-US" b="1" i="1" dirty="0">
                <a:latin typeface="Arial" pitchFamily="34" charset="0"/>
                <a:ea typeface="ＭＳ Ｐゴシック" pitchFamily="34" charset="-128"/>
              </a:rPr>
              <a:t>appraisal (p. 541)</a:t>
            </a:r>
            <a:r>
              <a:rPr lang="en-US" altLang="en-US" i="1" dirty="0">
                <a:latin typeface="Arial" pitchFamily="34" charset="0"/>
                <a:ea typeface="ＭＳ Ｐゴシック" pitchFamily="34" charset="-128"/>
              </a:rPr>
              <a:t> refers to the cognitive act of assessing and evaluating the potential threat and demands of an event</a:t>
            </a:r>
            <a:r>
              <a:rPr lang="en-US" altLang="en-US" dirty="0">
                <a:latin typeface="Arial" pitchFamily="34" charset="0"/>
                <a:ea typeface="ＭＳ Ｐゴシック" pitchFamily="34" charset="-128"/>
              </a:rPr>
              <a:t>. These appraisals occur in two steps. </a:t>
            </a:r>
          </a:p>
          <a:p>
            <a:r>
              <a:rPr lang="en-US" altLang="en-US" dirty="0">
                <a:latin typeface="Arial" pitchFamily="34" charset="0"/>
                <a:ea typeface="ＭＳ Ｐゴシック" pitchFamily="34" charset="-128"/>
              </a:rPr>
              <a:t>		a) First, the individual perceives a potential threat and begins the </a:t>
            </a:r>
            <a:r>
              <a:rPr lang="en-US" altLang="en-US" i="1" dirty="0">
                <a:latin typeface="Arial" pitchFamily="34" charset="0"/>
                <a:ea typeface="ＭＳ Ｐゴシック" pitchFamily="34" charset="-128"/>
              </a:rPr>
              <a:t>primary appraisal</a:t>
            </a:r>
            <a:r>
              <a:rPr lang="en-US" altLang="en-US" dirty="0">
                <a:latin typeface="Arial" pitchFamily="34" charset="0"/>
                <a:ea typeface="ＭＳ Ｐゴシック" pitchFamily="34" charset="-128"/>
              </a:rPr>
              <a:t> by asking herself, “Is this a threat?” Threats can be physical (e.g., someone trying to harm you) or psychosocial (e.g., trying to study for two exams on the same day or trying to deal with interpersonal conflicts). If the answer is no, then she will not experience any stress. But, if the answer is yes, she will experience a physiological stress reaction (perhaps a racing heart beat and sweaty palms) as well as an emotional reaction (perhaps anxiety and fear). </a:t>
            </a:r>
          </a:p>
          <a:p>
            <a:r>
              <a:rPr lang="en-US" altLang="en-US" dirty="0">
                <a:latin typeface="Arial" pitchFamily="34" charset="0"/>
                <a:ea typeface="ＭＳ Ｐゴシック" pitchFamily="34" charset="-128"/>
              </a:rPr>
              <a:t>		b) As these events unfold, the </a:t>
            </a:r>
            <a:r>
              <a:rPr lang="en-US" altLang="en-US" i="1" dirty="0">
                <a:latin typeface="Arial" pitchFamily="34" charset="0"/>
                <a:ea typeface="ＭＳ Ｐゴシック" pitchFamily="34" charset="-128"/>
              </a:rPr>
              <a:t>secondary appraisal</a:t>
            </a:r>
            <a:r>
              <a:rPr lang="en-US" altLang="en-US" dirty="0">
                <a:latin typeface="Arial" pitchFamily="34" charset="0"/>
                <a:ea typeface="ＭＳ Ｐゴシック" pitchFamily="34" charset="-128"/>
              </a:rPr>
              <a:t> begins—she must determine how to cope with the threat. During the secondary appraisal, she may determine that she knows how to cope with the stressor (e.g., studying for the exams over the course of several days); in this case, she will not feel much stress. However, if she believes that the stressor goes beyond her ability to cope, the physiological and emotional reactions to the stress will continue.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3337394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36459486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To attempt to explain why and how people differ, psychologists Richard Lazarus and Susan Folkman developed a cognitive appraisal theory of stress (Figure 14.3). </a:t>
            </a: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Here, the term </a:t>
            </a:r>
            <a:r>
              <a:rPr lang="en-US" altLang="en-US" b="1" i="1" dirty="0">
                <a:latin typeface="Arial" pitchFamily="34" charset="0"/>
                <a:ea typeface="ＭＳ Ｐゴシック" pitchFamily="34" charset="-128"/>
              </a:rPr>
              <a:t>appraisal (p. 541)</a:t>
            </a:r>
            <a:r>
              <a:rPr lang="en-US" altLang="en-US" i="1" dirty="0">
                <a:latin typeface="Arial" pitchFamily="34" charset="0"/>
                <a:ea typeface="ＭＳ Ｐゴシック" pitchFamily="34" charset="-128"/>
              </a:rPr>
              <a:t> refers to the cognitive act of assessing and evaluating the potential threat and demands of an event</a:t>
            </a:r>
            <a:r>
              <a:rPr lang="en-US" altLang="en-US" dirty="0">
                <a:latin typeface="Arial" pitchFamily="34" charset="0"/>
                <a:ea typeface="ＭＳ Ｐゴシック" pitchFamily="34" charset="-128"/>
              </a:rPr>
              <a:t>. These appraisals occur in two steps. </a:t>
            </a:r>
          </a:p>
          <a:p>
            <a:r>
              <a:rPr lang="en-US" altLang="en-US" dirty="0">
                <a:latin typeface="Arial" pitchFamily="34" charset="0"/>
                <a:ea typeface="ＭＳ Ｐゴシック" pitchFamily="34" charset="-128"/>
              </a:rPr>
              <a:t>		a) First, the individual perceives a potential threat and begins the </a:t>
            </a:r>
            <a:r>
              <a:rPr lang="en-US" altLang="en-US" i="1" dirty="0">
                <a:latin typeface="Arial" pitchFamily="34" charset="0"/>
                <a:ea typeface="ＭＳ Ｐゴシック" pitchFamily="34" charset="-128"/>
              </a:rPr>
              <a:t>primary appraisal</a:t>
            </a:r>
            <a:r>
              <a:rPr lang="en-US" altLang="en-US" dirty="0">
                <a:latin typeface="Arial" pitchFamily="34" charset="0"/>
                <a:ea typeface="ＭＳ Ｐゴシック" pitchFamily="34" charset="-128"/>
              </a:rPr>
              <a:t> by asking herself, “Is this a threat?” Threats can be physical (e.g., someone trying to harm you) or psychosocial (e.g., trying to study for two exams on the same day or trying to deal with interpersonal conflicts). If the answer is no, then she will not experience any stress. But, if the answer is yes, she will experience a physiological stress reaction (perhaps a racing heart beat and sweaty palms) as well as an emotional reaction (perhaps anxiety and fear). </a:t>
            </a:r>
          </a:p>
          <a:p>
            <a:r>
              <a:rPr lang="en-US" altLang="en-US" dirty="0">
                <a:latin typeface="Arial" pitchFamily="34" charset="0"/>
                <a:ea typeface="ＭＳ Ｐゴシック" pitchFamily="34" charset="-128"/>
              </a:rPr>
              <a:t>		b) As these events unfold, the </a:t>
            </a:r>
            <a:r>
              <a:rPr lang="en-US" altLang="en-US" i="1" dirty="0">
                <a:latin typeface="Arial" pitchFamily="34" charset="0"/>
                <a:ea typeface="ＭＳ Ｐゴシック" pitchFamily="34" charset="-128"/>
              </a:rPr>
              <a:t>secondary appraisal</a:t>
            </a:r>
            <a:r>
              <a:rPr lang="en-US" altLang="en-US" dirty="0">
                <a:latin typeface="Arial" pitchFamily="34" charset="0"/>
                <a:ea typeface="ＭＳ Ｐゴシック" pitchFamily="34" charset="-128"/>
              </a:rPr>
              <a:t> begins—she must determine how to cope with the threat. During the secondary appraisal, she may determine that she knows how to cope with the stressor (e.g., studying for the exams over the course of several days); in this case, she will not feel much stress. However, if she believes that the stressor goes beyond her ability to cope, the physiological and emotional reactions to the stress will continue.</a:t>
            </a:r>
          </a:p>
          <a:p>
            <a:endParaRPr lang="en-US" dirty="0">
              <a:latin typeface="Arial" pitchFamily="34" charset="0"/>
              <a:ea typeface="ＭＳ Ｐゴシック" pitchFamily="34" charset="-128"/>
            </a:endParaRPr>
          </a:p>
          <a:p>
            <a:r>
              <a:rPr lang="en-US" dirty="0">
                <a:latin typeface="Arial" pitchFamily="34" charset="0"/>
                <a:ea typeface="ＭＳ Ｐゴシック" pitchFamily="34" charset="-128"/>
              </a:rPr>
              <a:t>Long</a:t>
            </a:r>
            <a:r>
              <a:rPr lang="en-US" baseline="0" dirty="0">
                <a:latin typeface="Arial" pitchFamily="34" charset="0"/>
                <a:ea typeface="ＭＳ Ｐゴシック" pitchFamily="34" charset="-128"/>
              </a:rPr>
              <a:t> Description:</a:t>
            </a:r>
          </a:p>
          <a:p>
            <a:r>
              <a:rPr lang="en-IN" baseline="0" dirty="0">
                <a:latin typeface="Arial" pitchFamily="34" charset="0"/>
                <a:ea typeface="ＭＳ Ｐゴシック" pitchFamily="34" charset="-128"/>
              </a:rPr>
              <a:t>The flowchart is as follows.</a:t>
            </a:r>
          </a:p>
          <a:p>
            <a:endParaRPr lang="en-IN" baseline="0" dirty="0">
              <a:latin typeface="Arial" pitchFamily="34" charset="0"/>
              <a:ea typeface="ＭＳ Ｐゴシック" pitchFamily="34" charset="-128"/>
            </a:endParaRPr>
          </a:p>
          <a:p>
            <a:r>
              <a:rPr lang="en-IN" baseline="0" dirty="0">
                <a:latin typeface="Arial" pitchFamily="34" charset="0"/>
                <a:ea typeface="ＭＳ Ｐゴシック" pitchFamily="34" charset="-128"/>
              </a:rPr>
              <a:t>• Event (e.g. ‘pop quiz’)</a:t>
            </a:r>
          </a:p>
          <a:p>
            <a:r>
              <a:rPr lang="en-IN" baseline="0" dirty="0">
                <a:latin typeface="Arial" pitchFamily="34" charset="0"/>
                <a:ea typeface="ＭＳ Ｐゴシック" pitchFamily="34" charset="-128"/>
              </a:rPr>
              <a:t>• Evaluation of Event</a:t>
            </a:r>
          </a:p>
          <a:p>
            <a:r>
              <a:rPr lang="en-IN" baseline="0" dirty="0">
                <a:latin typeface="Arial" pitchFamily="34" charset="0"/>
                <a:ea typeface="ＭＳ Ｐゴシック" pitchFamily="34" charset="-128"/>
              </a:rPr>
              <a:t>• Threat</a:t>
            </a:r>
          </a:p>
          <a:p>
            <a:r>
              <a:rPr lang="en-IN" baseline="0" dirty="0">
                <a:latin typeface="Arial" pitchFamily="34" charset="0"/>
                <a:ea typeface="ＭＳ Ｐゴシック" pitchFamily="34" charset="-128"/>
              </a:rPr>
              <a:t>• Evaluation of Coping Resources</a:t>
            </a:r>
          </a:p>
          <a:p>
            <a:r>
              <a:rPr lang="en-IN" baseline="0" dirty="0">
                <a:latin typeface="Arial" pitchFamily="34" charset="0"/>
                <a:ea typeface="ＭＳ Ｐゴシック" pitchFamily="34" charset="-128"/>
              </a:rPr>
              <a:t>• Adequate</a:t>
            </a:r>
          </a:p>
          <a:p>
            <a:r>
              <a:rPr lang="en-IN" baseline="0" dirty="0">
                <a:latin typeface="Arial" pitchFamily="34" charset="0"/>
                <a:ea typeface="ＭＳ Ｐゴシック" pitchFamily="34" charset="-128"/>
              </a:rPr>
              <a:t>• No Stress</a:t>
            </a:r>
          </a:p>
          <a:p>
            <a:r>
              <a:rPr lang="en-IN" baseline="0" dirty="0">
                <a:latin typeface="Arial" pitchFamily="34" charset="0"/>
                <a:ea typeface="ＭＳ Ｐゴシック" pitchFamily="34" charset="-128"/>
              </a:rPr>
              <a:t>• Inadequate</a:t>
            </a:r>
          </a:p>
          <a:p>
            <a:r>
              <a:rPr lang="en-IN" baseline="0" dirty="0">
                <a:latin typeface="Arial" pitchFamily="34" charset="0"/>
                <a:ea typeface="ＭＳ Ｐゴシック" pitchFamily="34" charset="-128"/>
              </a:rPr>
              <a:t>• STRESS</a:t>
            </a:r>
          </a:p>
          <a:p>
            <a:r>
              <a:rPr lang="en-IN" baseline="0" dirty="0">
                <a:latin typeface="Arial" pitchFamily="34" charset="0"/>
                <a:ea typeface="ＭＳ Ｐゴシック" pitchFamily="34" charset="-128"/>
              </a:rPr>
              <a:t>• Not a Threat</a:t>
            </a:r>
          </a:p>
          <a:p>
            <a:endParaRPr lang="en-IN" baseline="0" dirty="0">
              <a:latin typeface="Arial" pitchFamily="34" charset="0"/>
              <a:ea typeface="ＭＳ Ｐゴシック" pitchFamily="34" charset="-128"/>
            </a:endParaRPr>
          </a:p>
          <a:p>
            <a:r>
              <a:rPr lang="en-IN" baseline="0" dirty="0">
                <a:latin typeface="Arial" pitchFamily="34" charset="0"/>
                <a:ea typeface="ＭＳ Ｐゴシック" pitchFamily="34" charset="-128"/>
              </a:rPr>
              <a:t>The figure labels the set of flowchart steps into “Primary Appraisal” and “Secondary Appraisal” as follows.</a:t>
            </a:r>
          </a:p>
          <a:p>
            <a:endParaRPr lang="en-IN" baseline="0" dirty="0">
              <a:latin typeface="Arial" pitchFamily="34" charset="0"/>
              <a:ea typeface="ＭＳ Ｐゴシック" pitchFamily="34" charset="-128"/>
            </a:endParaRPr>
          </a:p>
          <a:p>
            <a:r>
              <a:rPr lang="en-IN" b="1" baseline="0" dirty="0">
                <a:latin typeface="Arial" pitchFamily="34" charset="0"/>
                <a:ea typeface="ＭＳ Ｐゴシック" pitchFamily="34" charset="-128"/>
              </a:rPr>
              <a:t>Primary Appraisal</a:t>
            </a:r>
          </a:p>
          <a:p>
            <a:r>
              <a:rPr lang="en-IN" baseline="0" dirty="0">
                <a:latin typeface="Arial" pitchFamily="34" charset="0"/>
                <a:ea typeface="ＭＳ Ｐゴシック" pitchFamily="34" charset="-128"/>
              </a:rPr>
              <a:t>• Evaluation of Event</a:t>
            </a:r>
          </a:p>
          <a:p>
            <a:r>
              <a:rPr lang="en-IN" baseline="0" dirty="0">
                <a:latin typeface="Arial" pitchFamily="34" charset="0"/>
                <a:ea typeface="ＭＳ Ｐゴシック" pitchFamily="34" charset="-128"/>
              </a:rPr>
              <a:t>• Threat</a:t>
            </a:r>
          </a:p>
          <a:p>
            <a:r>
              <a:rPr lang="en-IN" baseline="0" dirty="0">
                <a:latin typeface="Arial" pitchFamily="34" charset="0"/>
                <a:ea typeface="ＭＳ Ｐゴシック" pitchFamily="34" charset="-128"/>
              </a:rPr>
              <a:t>• Not a Threat</a:t>
            </a:r>
          </a:p>
          <a:p>
            <a:endParaRPr lang="en-IN" baseline="0" dirty="0">
              <a:latin typeface="Arial" pitchFamily="34" charset="0"/>
              <a:ea typeface="ＭＳ Ｐゴシック" pitchFamily="34" charset="-128"/>
            </a:endParaRPr>
          </a:p>
          <a:p>
            <a:r>
              <a:rPr lang="en-IN" b="1" baseline="0" dirty="0">
                <a:latin typeface="Arial" pitchFamily="34" charset="0"/>
                <a:ea typeface="ＭＳ Ｐゴシック" pitchFamily="34" charset="-128"/>
              </a:rPr>
              <a:t>Secondary Appraisal</a:t>
            </a:r>
          </a:p>
          <a:p>
            <a:r>
              <a:rPr lang="en-IN" baseline="0" dirty="0">
                <a:latin typeface="Arial" pitchFamily="34" charset="0"/>
                <a:ea typeface="ＭＳ Ｐゴシック" pitchFamily="34" charset="-128"/>
              </a:rPr>
              <a:t>• Evaluation of Coping Resources</a:t>
            </a:r>
          </a:p>
          <a:p>
            <a:r>
              <a:rPr lang="en-IN" baseline="0" dirty="0">
                <a:latin typeface="Arial" pitchFamily="34" charset="0"/>
                <a:ea typeface="ＭＳ Ｐゴシック" pitchFamily="34" charset="-128"/>
              </a:rPr>
              <a:t>• Adequate</a:t>
            </a:r>
          </a:p>
          <a:p>
            <a:r>
              <a:rPr lang="en-IN" baseline="0" dirty="0">
                <a:latin typeface="Arial" pitchFamily="34" charset="0"/>
                <a:ea typeface="ＭＳ Ｐゴシック" pitchFamily="34" charset="-128"/>
              </a:rPr>
              <a:t>• Inadequate</a:t>
            </a:r>
            <a:endParaRPr lang="en-US" baseline="0" dirty="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1309830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smtClean="0">
                <a:latin typeface="Arial" pitchFamily="34" charset="0"/>
                <a:ea typeface="ＭＳ Ｐゴシック" pitchFamily="34" charset="-128"/>
              </a:rPr>
              <a:t>1) Some level of stress can be helpful.</a:t>
            </a:r>
          </a:p>
          <a:p>
            <a:pPr defTabSz="457200">
              <a:lnSpc>
                <a:spcPct val="80000"/>
              </a:lnSpc>
            </a:pPr>
            <a:r>
              <a:rPr lang="en-US" altLang="en-US" sz="1200" dirty="0" smtClean="0">
                <a:latin typeface="Arial" pitchFamily="34" charset="0"/>
                <a:ea typeface="ＭＳ Ｐゴシック" pitchFamily="34" charset="-128"/>
              </a:rPr>
              <a:t>	</a:t>
            </a:r>
            <a:r>
              <a:rPr lang="en-US" altLang="en-US" sz="1200" dirty="0" err="1" smtClean="0">
                <a:latin typeface="Arial" pitchFamily="34" charset="0"/>
                <a:ea typeface="ＭＳ Ｐゴシック" pitchFamily="34" charset="-128"/>
              </a:rPr>
              <a:t>i</a:t>
            </a:r>
            <a:r>
              <a:rPr lang="en-US" altLang="en-US" sz="1200" dirty="0" smtClean="0">
                <a:latin typeface="Arial" pitchFamily="34" charset="0"/>
                <a:ea typeface="ＭＳ Ｐゴシック" pitchFamily="34" charset="-128"/>
              </a:rPr>
              <a:t>) Without some stress, our motivation to perform can decline.</a:t>
            </a:r>
          </a:p>
          <a:p>
            <a:pPr defTabSz="457200">
              <a:lnSpc>
                <a:spcPct val="80000"/>
              </a:lnSpc>
            </a:pPr>
            <a:r>
              <a:rPr lang="en-US" altLang="en-US" sz="1200" dirty="0" smtClean="0">
                <a:latin typeface="Arial" pitchFamily="34" charset="0"/>
                <a:ea typeface="ＭＳ Ｐゴシック" pitchFamily="34" charset="-128"/>
              </a:rPr>
              <a:t>	ii) However, too much stress taxes cognitive resources, resulting in poorer performance in certain situations.</a:t>
            </a:r>
          </a:p>
          <a:p>
            <a:pPr defTabSz="457200">
              <a:lnSpc>
                <a:spcPct val="80000"/>
              </a:lnSpc>
            </a:pPr>
            <a:r>
              <a:rPr lang="en-US" altLang="en-US" sz="1200" dirty="0" smtClean="0">
                <a:latin typeface="Arial" pitchFamily="34" charset="0"/>
                <a:ea typeface="ＭＳ Ｐゴシック" pitchFamily="34" charset="-128"/>
              </a:rPr>
              <a:t>		a) Generally, higher levels of arousal facilitate solving relatively simple problems, while complex tasks are better performed under lower levels of arousal (Figure 14.4).</a:t>
            </a:r>
          </a:p>
          <a:p>
            <a:pPr defTabSz="457200">
              <a:lnSpc>
                <a:spcPct val="80000"/>
              </a:lnSpc>
            </a:pPr>
            <a:endParaRPr lang="en-US" altLang="en-US" sz="1200" dirty="0" smtClean="0">
              <a:latin typeface="Arial" pitchFamily="34" charset="0"/>
              <a:ea typeface="ＭＳ Ｐゴシック" pitchFamily="34" charset="-128"/>
            </a:endParaRPr>
          </a:p>
          <a:p>
            <a:pPr defTabSz="457200">
              <a:lnSpc>
                <a:spcPct val="80000"/>
              </a:lnSpc>
            </a:pPr>
            <a:r>
              <a:rPr lang="en-US" altLang="en-US" sz="1200" dirty="0" smtClean="0">
                <a:latin typeface="Arial" pitchFamily="34" charset="0"/>
                <a:ea typeface="ＭＳ Ｐゴシック" pitchFamily="34" charset="-128"/>
              </a:rPr>
              <a:t>2) Importantly, the stress levels associated with these graphs are not the same for everyone. Some people seem to thrive under intense stress while others do not. It appears that almost everyone has an individual zone of optimal functioning.</a:t>
            </a:r>
          </a:p>
          <a:p>
            <a:pPr defTabSz="457200">
              <a:lnSpc>
                <a:spcPct val="80000"/>
              </a:lnSpc>
            </a:pPr>
            <a:r>
              <a:rPr lang="en-US" altLang="en-US" sz="1200" dirty="0" smtClean="0">
                <a:latin typeface="Arial" pitchFamily="34" charset="0"/>
                <a:ea typeface="ＭＳ Ｐゴシック" pitchFamily="34" charset="-128"/>
              </a:rPr>
              <a:t>	</a:t>
            </a:r>
          </a:p>
          <a:p>
            <a:pPr defTabSz="457200">
              <a:lnSpc>
                <a:spcPct val="80000"/>
              </a:lnSpc>
            </a:pPr>
            <a:r>
              <a:rPr lang="en-US" altLang="en-US" sz="1200" dirty="0" smtClean="0">
                <a:latin typeface="Arial" pitchFamily="34" charset="0"/>
                <a:ea typeface="ＭＳ Ｐゴシック" pitchFamily="34" charset="-128"/>
              </a:rPr>
              <a:t>	</a:t>
            </a:r>
            <a:r>
              <a:rPr lang="en-US" altLang="en-US" sz="1200" b="1" i="1" dirty="0" smtClean="0">
                <a:latin typeface="Arial" pitchFamily="34" charset="0"/>
                <a:ea typeface="ＭＳ Ｐゴシック" pitchFamily="34" charset="-128"/>
              </a:rPr>
              <a:t>Individual zone of optimal functioning (IZOF) (p. 543)</a:t>
            </a:r>
            <a:r>
              <a:rPr lang="en-US" altLang="en-US" sz="1200" i="1" dirty="0" smtClean="0">
                <a:latin typeface="Arial" pitchFamily="34" charset="0"/>
                <a:ea typeface="ＭＳ Ｐゴシック" pitchFamily="34" charset="-128"/>
              </a:rPr>
              <a:t>: a range of emotional intensity in which he or she is most likely to perform at his or her best.</a:t>
            </a:r>
          </a:p>
          <a:p>
            <a:pPr defTabSz="457200">
              <a:lnSpc>
                <a:spcPct val="80000"/>
              </a:lnSpc>
            </a:pPr>
            <a:endParaRPr lang="en-US" sz="1200" i="1" dirty="0" smtClean="0">
              <a:latin typeface="Arial" pitchFamily="34" charset="0"/>
              <a:ea typeface="ＭＳ Ｐゴシック" pitchFamily="34" charset="-128"/>
            </a:endParaRPr>
          </a:p>
          <a:p>
            <a:pPr defTabSz="457200">
              <a:lnSpc>
                <a:spcPct val="80000"/>
              </a:lnSpc>
            </a:pPr>
            <a:r>
              <a:rPr lang="en-US" sz="1200" b="0" i="0" dirty="0" smtClean="0">
                <a:latin typeface="Arial" pitchFamily="34" charset="0"/>
                <a:ea typeface="ＭＳ Ｐゴシック" pitchFamily="34" charset="-128"/>
              </a:rPr>
              <a:t>Long Description:</a:t>
            </a:r>
          </a:p>
          <a:p>
            <a:pPr defTabSz="457200">
              <a:lnSpc>
                <a:spcPct val="80000"/>
              </a:lnSpc>
            </a:pPr>
            <a:endParaRPr lang="en-US" sz="1200" i="1" dirty="0" smtClean="0">
              <a:latin typeface="Arial" pitchFamily="34" charset="0"/>
              <a:ea typeface="ＭＳ Ｐゴシック" pitchFamily="34" charset="-128"/>
            </a:endParaRPr>
          </a:p>
          <a:p>
            <a:pPr marL="0" marR="0" indent="0" algn="l" defTabSz="457200" rtl="0" eaLnBrk="1" fontAlgn="auto" latinLnBrk="0" hangingPunct="1">
              <a:lnSpc>
                <a:spcPct val="8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The x-axis of the chart shows “Arousal” levels. Its values range from “Low” to “High.” The y-axis shows “Performance.” Its values also range from “Low” to “High.” The chart shows two inverted “U” shaped curves labelled “Difficult task” and “Easy task.” The curves are of the same size and overlap. The “Difficult task” curve is to the left of the “Easy task” curve. Both curves start and end on the x-axis.</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1169312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We tend to have a general response to stress, regardless of the type of stress.</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Walter Cannon described this as a fight-or-flight response.</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Fight-or-flight response (p. 543)</a:t>
            </a:r>
            <a:r>
              <a:rPr lang="en-US" altLang="en-US" i="1" dirty="0">
                <a:latin typeface="Arial" pitchFamily="34" charset="0"/>
                <a:ea typeface="ＭＳ Ｐゴシック" pitchFamily="34" charset="-128"/>
              </a:rPr>
              <a:t> is a set of physiological changes that occur in response to psychological or physical threats.</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Hans Selye looked beyond the immediate fight-or-flight response and saw a larger pattern of responding to stress he termed GAS (Figure 14.5).</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General adaptation syndrome (GAS) (p. 543)</a:t>
            </a:r>
            <a:r>
              <a:rPr lang="en-US" altLang="en-US" i="1" dirty="0">
                <a:latin typeface="Arial" pitchFamily="34" charset="0"/>
                <a:ea typeface="ＭＳ Ｐゴシック" pitchFamily="34" charset="-128"/>
              </a:rPr>
              <a:t> is a theory of stress responses involving stages of alarm, resistance, and exhaustion.</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A stressful event (e.g., a shock if you are an animal, a quiz if you are a student) elicits an </a:t>
            </a:r>
            <a:r>
              <a:rPr lang="en-US" altLang="en-US" i="1" dirty="0">
                <a:latin typeface="Arial" pitchFamily="34" charset="0"/>
                <a:ea typeface="ＭＳ Ｐゴシック" pitchFamily="34" charset="-128"/>
              </a:rPr>
              <a:t>alarm</a:t>
            </a:r>
            <a:r>
              <a:rPr lang="en-US" altLang="en-US" dirty="0">
                <a:latin typeface="Arial" pitchFamily="34" charset="0"/>
                <a:ea typeface="ＭＳ Ｐゴシック" pitchFamily="34" charset="-128"/>
              </a:rPr>
              <a:t> reaction.</a:t>
            </a:r>
          </a:p>
          <a:p>
            <a:pPr defTabSz="457200"/>
            <a:r>
              <a:rPr lang="en-US" altLang="en-US" dirty="0">
                <a:latin typeface="Arial" pitchFamily="34" charset="0"/>
                <a:ea typeface="ＭＳ Ｐゴシック" pitchFamily="34" charset="-128"/>
              </a:rPr>
              <a:t>		a) Alarm consists of your recognition of the threat and the physiological reactions that accompany it.</a:t>
            </a:r>
          </a:p>
          <a:p>
            <a:pPr defTabSz="457200"/>
            <a:r>
              <a:rPr lang="en-US" altLang="en-US" dirty="0">
                <a:latin typeface="Arial" pitchFamily="34" charset="0"/>
                <a:ea typeface="ＭＳ Ｐゴシック" pitchFamily="34" charset="-128"/>
              </a:rPr>
              <a:t>	ii) The second part of the adaptive response, </a:t>
            </a:r>
            <a:r>
              <a:rPr lang="en-US" altLang="en-US" i="1" dirty="0">
                <a:latin typeface="Arial" pitchFamily="34" charset="0"/>
                <a:ea typeface="ＭＳ Ｐゴシック" pitchFamily="34" charset="-128"/>
              </a:rPr>
              <a:t>resistance</a:t>
            </a:r>
            <a:r>
              <a:rPr lang="en-US" altLang="en-US" dirty="0">
                <a:latin typeface="Arial" pitchFamily="34" charset="0"/>
                <a:ea typeface="ＭＳ Ｐゴシック" pitchFamily="34" charset="-128"/>
              </a:rPr>
              <a:t>, occurs as the stressful event continues.</a:t>
            </a:r>
          </a:p>
          <a:p>
            <a:pPr defTabSz="457200"/>
            <a:r>
              <a:rPr lang="en-US" altLang="en-US" dirty="0">
                <a:latin typeface="Arial" pitchFamily="34" charset="0"/>
                <a:ea typeface="ＭＳ Ｐゴシック" pitchFamily="34" charset="-128"/>
              </a:rPr>
              <a:t>		a) This is characterized by coping with the event (freezing for the rat, and for you gathering your thoughts and mentally preparing for the quiz).</a:t>
            </a:r>
          </a:p>
          <a:p>
            <a:pPr defTabSz="457200"/>
            <a:r>
              <a:rPr lang="en-US" altLang="en-US" dirty="0">
                <a:latin typeface="Arial" pitchFamily="34" charset="0"/>
                <a:ea typeface="ＭＳ Ｐゴシック" pitchFamily="34" charset="-128"/>
              </a:rPr>
              <a:t>	iii) The final stage of GAS is </a:t>
            </a:r>
            <a:r>
              <a:rPr lang="en-US" altLang="en-US" i="1" dirty="0">
                <a:latin typeface="Arial" pitchFamily="34" charset="0"/>
                <a:ea typeface="ＭＳ Ｐゴシック" pitchFamily="34" charset="-128"/>
              </a:rPr>
              <a:t>exhaustion</a:t>
            </a:r>
            <a:r>
              <a:rPr lang="en-US" altLang="en-US" dirty="0">
                <a:latin typeface="Arial" pitchFamily="34" charset="0"/>
                <a:ea typeface="ＭＳ Ｐゴシック" pitchFamily="34" charset="-128"/>
              </a:rPr>
              <a:t>.</a:t>
            </a:r>
          </a:p>
          <a:p>
            <a:pPr defTabSz="457200"/>
            <a:r>
              <a:rPr lang="en-US" altLang="en-US" dirty="0">
                <a:latin typeface="Arial" pitchFamily="34" charset="0"/>
                <a:ea typeface="ＭＳ Ｐゴシック" pitchFamily="34" charset="-128"/>
              </a:rPr>
              <a:t>		a) The experience depletes your physical resources and your physiological response declines.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406001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dirty="0">
                <a:latin typeface="Arial" pitchFamily="34" charset="0"/>
                <a:ea typeface="ＭＳ Ｐゴシック" pitchFamily="34" charset="-128"/>
              </a:rPr>
              <a:t>1) The sensations of stress (e.g., racing heart, sweaty palms, stomach in knots) are the result of activity in the </a:t>
            </a:r>
            <a:r>
              <a:rPr lang="en-US" altLang="en-US" i="1" dirty="0">
                <a:latin typeface="Arial" pitchFamily="34" charset="0"/>
                <a:ea typeface="ＭＳ Ｐゴシック" pitchFamily="34" charset="-128"/>
              </a:rPr>
              <a:t>autonomic pathway</a:t>
            </a:r>
            <a:r>
              <a:rPr lang="en-US" altLang="en-US" dirty="0">
                <a:latin typeface="Arial" pitchFamily="34" charset="0"/>
                <a:ea typeface="ＭＳ Ｐゴシック" pitchFamily="34" charset="-128"/>
              </a:rPr>
              <a:t>, which originates in the brain and extends to the body where you </a:t>
            </a:r>
            <a:r>
              <a:rPr lang="en-US" altLang="en-US" i="1" dirty="0">
                <a:latin typeface="Arial" pitchFamily="34" charset="0"/>
                <a:ea typeface="ＭＳ Ｐゴシック" pitchFamily="34" charset="-128"/>
              </a:rPr>
              <a:t>feel</a:t>
            </a:r>
            <a:r>
              <a:rPr lang="en-US" altLang="en-US" dirty="0">
                <a:latin typeface="Arial" pitchFamily="34" charset="0"/>
                <a:ea typeface="ＭＳ Ｐゴシック" pitchFamily="34" charset="-128"/>
              </a:rPr>
              <a:t> stress the most.</a:t>
            </a: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nervous system consists of the central nervous system (brain and spinal cord) and the peripheral nervous system, which includes the autonomic nervous system (Module 3.3).</a:t>
            </a:r>
          </a:p>
          <a:p>
            <a:pPr defTabSz="457200">
              <a:lnSpc>
                <a:spcPct val="80000"/>
              </a:lnSpc>
            </a:pPr>
            <a:r>
              <a:rPr lang="en-US" altLang="en-US" dirty="0">
                <a:latin typeface="Arial" pitchFamily="34" charset="0"/>
                <a:ea typeface="ＭＳ Ｐゴシック" pitchFamily="34" charset="-128"/>
              </a:rPr>
              <a:t>	ii) In response to stress, the hypothalamus stimulates the sympathetic nervous system, which then causes the adrenal glands to release epinephrine and norepinephrine, which then trigger bodily changes associated with the fight-or-flight response (Figure 14.6).</a:t>
            </a: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dirty="0">
                <a:latin typeface="Arial" pitchFamily="34" charset="0"/>
                <a:ea typeface="ＭＳ Ｐゴシック" pitchFamily="34" charset="-128"/>
              </a:rPr>
              <a:t>2) Another physiological system involved in the stress response is the HPA axis.</a:t>
            </a: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Hypothalamic-pituitary-adrenal (HPA) axis (p. 545)</a:t>
            </a:r>
            <a:r>
              <a:rPr lang="en-US" altLang="en-US" i="1" dirty="0">
                <a:latin typeface="Arial" pitchFamily="34" charset="0"/>
                <a:ea typeface="ＭＳ Ｐゴシック" pitchFamily="34" charset="-128"/>
              </a:rPr>
              <a:t> a neural and endocrine circuit that provides communication between the nervous system (the hypothalamus) and the endocrine system (pituitary and adrenal glands).</a:t>
            </a:r>
            <a:endParaRPr lang="en-US" altLang="en-US" dirty="0">
              <a:latin typeface="Arial" pitchFamily="34" charset="0"/>
              <a:ea typeface="ＭＳ Ｐゴシック" pitchFamily="34" charset="-128"/>
            </a:endParaRP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sympathetic nervous system (through the release of epinephrine and norepinephrine) and the HPA axis (through the release of cortisol) function to prepare us to respond to stress.</a:t>
            </a:r>
          </a:p>
          <a:p>
            <a:pPr defTabSz="457200">
              <a:lnSpc>
                <a:spcPct val="80000"/>
              </a:lnSpc>
            </a:pPr>
            <a:r>
              <a:rPr lang="en-US" altLang="en-US" dirty="0">
                <a:latin typeface="Arial" pitchFamily="34" charset="0"/>
                <a:ea typeface="ＭＳ Ｐゴシック" pitchFamily="34" charset="-128"/>
              </a:rPr>
              <a:t>		a) When you perceive that you are in a stressful situation, the hypothalamus releases a substance called corticotrophin-releasing factor, which stimulates the pituitary gland to release adrenocorticotrophic hormone.</a:t>
            </a:r>
          </a:p>
          <a:p>
            <a:pPr defTabSz="457200">
              <a:lnSpc>
                <a:spcPct val="80000"/>
              </a:lnSpc>
            </a:pPr>
            <a:r>
              <a:rPr lang="en-US" altLang="en-US" dirty="0">
                <a:latin typeface="Arial" pitchFamily="34" charset="0"/>
                <a:ea typeface="ＭＳ Ｐゴシック" pitchFamily="34" charset="-128"/>
              </a:rPr>
              <a:t>		b) This hormone in turn stimulates the release of cortisol.</a:t>
            </a:r>
          </a:p>
          <a:p>
            <a:pPr defTabSz="457200">
              <a:lnSpc>
                <a:spcPct val="80000"/>
              </a:lnSpc>
            </a:pPr>
            <a:r>
              <a:rPr lang="en-US" altLang="en-US" dirty="0">
                <a:latin typeface="Arial" pitchFamily="34" charset="0"/>
                <a:ea typeface="ＭＳ Ｐゴシック" pitchFamily="34" charset="-128"/>
              </a:rPr>
              <a:t>		c) Cortisol may stimulate increased energy stores or lead to decreased inflammation.</a:t>
            </a: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Cortisol (p. 545)</a:t>
            </a:r>
            <a:r>
              <a:rPr lang="en-US" altLang="en-US" i="1" dirty="0">
                <a:latin typeface="Arial" pitchFamily="34" charset="0"/>
                <a:ea typeface="ＭＳ Ｐゴシック" pitchFamily="34" charset="-128"/>
              </a:rPr>
              <a:t> is a hormone secreted by the adrenal cortex that prepares the body to respond to stressful circumstances.</a:t>
            </a:r>
          </a:p>
          <a:p>
            <a:pPr defTabSz="457200">
              <a:lnSpc>
                <a:spcPct val="80000"/>
              </a:lnSpc>
            </a:pPr>
            <a:endParaRPr lang="en-US" i="1" dirty="0">
              <a:latin typeface="Arial" pitchFamily="34" charset="0"/>
              <a:ea typeface="ＭＳ Ｐゴシック" pitchFamily="34" charset="-128"/>
            </a:endParaRPr>
          </a:p>
          <a:p>
            <a:pPr defTabSz="457200">
              <a:lnSpc>
                <a:spcPct val="80000"/>
              </a:lnSpc>
            </a:pPr>
            <a:r>
              <a:rPr lang="en-US" i="0" dirty="0">
                <a:latin typeface="Arial" pitchFamily="34" charset="0"/>
                <a:ea typeface="ＭＳ Ｐゴシック" pitchFamily="34" charset="-128"/>
              </a:rPr>
              <a:t>Long Description:</a:t>
            </a:r>
          </a:p>
          <a:p>
            <a:pPr fontAlgn="auto"/>
            <a:r>
              <a:rPr lang="en-CA" sz="1200" kern="1200" dirty="0">
                <a:solidFill>
                  <a:schemeClr val="tx1"/>
                </a:solidFill>
                <a:effectLst/>
                <a:latin typeface="+mn-lt"/>
                <a:ea typeface="+mn-ea"/>
                <a:cs typeface="+mn-cs"/>
              </a:rPr>
              <a:t>The illustration shows two pathways, autonomic nervous system and the “HPA” axis.</a:t>
            </a:r>
            <a:endParaRPr lang="en-IN" sz="1200" kern="1200" dirty="0">
              <a:solidFill>
                <a:schemeClr val="tx1"/>
              </a:solidFill>
              <a:effectLst/>
              <a:latin typeface="+mn-lt"/>
              <a:ea typeface="+mn-ea"/>
              <a:cs typeface="+mn-cs"/>
            </a:endParaRPr>
          </a:p>
          <a:p>
            <a:pPr fontAlgn="auto"/>
            <a:r>
              <a:rPr lang="en-CA"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pPr fontAlgn="auto"/>
            <a:r>
              <a:rPr lang="en-CA" sz="1200" b="1" kern="1200" dirty="0">
                <a:solidFill>
                  <a:schemeClr val="tx1"/>
                </a:solidFill>
                <a:effectLst/>
                <a:latin typeface="+mn-lt"/>
                <a:ea typeface="+mn-ea"/>
                <a:cs typeface="+mn-cs"/>
              </a:rPr>
              <a:t>HPA Axis</a:t>
            </a:r>
            <a:endParaRPr lang="en-IN" sz="1200" kern="1200" dirty="0">
              <a:solidFill>
                <a:schemeClr val="tx1"/>
              </a:solidFill>
              <a:effectLst/>
              <a:latin typeface="+mn-lt"/>
              <a:ea typeface="+mn-ea"/>
              <a:cs typeface="+mn-cs"/>
            </a:endParaRPr>
          </a:p>
          <a:p>
            <a:pPr fontAlgn="auto"/>
            <a:r>
              <a:rPr lang="en-CA" sz="1200" kern="1200" dirty="0">
                <a:solidFill>
                  <a:schemeClr val="tx1"/>
                </a:solidFill>
                <a:effectLst/>
                <a:latin typeface="+mn-lt"/>
                <a:ea typeface="+mn-ea"/>
                <a:cs typeface="+mn-cs"/>
              </a:rPr>
              <a:t>Stress is shown to affect the hypothalamus (H) and the anterior pituitary (P) in the brain. It then affects the adrenal cortex (A) in the adrenal glands which releases cortisol. A note reads “Suppress immune system (reduce inflammation); Increase availability of blood sugar.”</a:t>
            </a:r>
            <a:endParaRPr lang="en-IN" sz="1200" kern="1200" dirty="0">
              <a:solidFill>
                <a:schemeClr val="tx1"/>
              </a:solidFill>
              <a:effectLst/>
              <a:latin typeface="+mn-lt"/>
              <a:ea typeface="+mn-ea"/>
              <a:cs typeface="+mn-cs"/>
            </a:endParaRPr>
          </a:p>
          <a:p>
            <a:pPr fontAlgn="auto"/>
            <a:r>
              <a:rPr lang="en-CA"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pPr fontAlgn="auto"/>
            <a:r>
              <a:rPr lang="en-CA" sz="1200" b="1" kern="1200" dirty="0">
                <a:solidFill>
                  <a:schemeClr val="tx1"/>
                </a:solidFill>
                <a:effectLst/>
                <a:latin typeface="+mn-lt"/>
                <a:ea typeface="+mn-ea"/>
                <a:cs typeface="+mn-cs"/>
              </a:rPr>
              <a:t>Autonomic nervous system</a:t>
            </a:r>
            <a:endParaRPr lang="en-IN" sz="1200" kern="1200" dirty="0">
              <a:solidFill>
                <a:schemeClr val="tx1"/>
              </a:solidFill>
              <a:effectLst/>
              <a:latin typeface="+mn-lt"/>
              <a:ea typeface="+mn-ea"/>
              <a:cs typeface="+mn-cs"/>
            </a:endParaRPr>
          </a:p>
          <a:p>
            <a:pPr fontAlgn="auto"/>
            <a:r>
              <a:rPr lang="en-CA" sz="1200" kern="1200" dirty="0">
                <a:solidFill>
                  <a:schemeClr val="tx1"/>
                </a:solidFill>
                <a:effectLst/>
                <a:latin typeface="+mn-lt"/>
                <a:ea typeface="+mn-ea"/>
                <a:cs typeface="+mn-cs"/>
              </a:rPr>
              <a:t>Stress is shown to affect the sympathetic branch of the autonomic nervous system in the brain. It then affects the adrenal medulla in the adrenal glands which releases epinephrine and norepinephrine. A note reads “Increased heart rate, perspiration, blood flow to muscles.”</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3277446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Sometimes stress leads people to seek close contact and social support.</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phenomenon is called the </a:t>
            </a:r>
            <a:r>
              <a:rPr lang="en-US" altLang="en-US" i="1" dirty="0">
                <a:latin typeface="Arial" pitchFamily="34" charset="0"/>
                <a:ea typeface="ＭＳ Ｐゴシック" pitchFamily="34" charset="-128"/>
              </a:rPr>
              <a:t>tend-and-befriend</a:t>
            </a:r>
            <a:r>
              <a:rPr lang="en-US" altLang="en-US" dirty="0">
                <a:latin typeface="Arial" pitchFamily="34" charset="0"/>
                <a:ea typeface="ＭＳ Ｐゴシック" pitchFamily="34" charset="-128"/>
              </a:rPr>
              <a:t> response.</a:t>
            </a:r>
          </a:p>
          <a:p>
            <a:pPr defTabSz="457200"/>
            <a:r>
              <a:rPr lang="en-US" altLang="en-US" dirty="0">
                <a:latin typeface="Arial" pitchFamily="34" charset="0"/>
                <a:ea typeface="ＭＳ Ｐゴシック" pitchFamily="34" charset="-128"/>
              </a:rPr>
              <a:t>		a) This reaction may be promoted by the release of oxytocin.</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Oxytocin (p. 545)</a:t>
            </a:r>
            <a:r>
              <a:rPr lang="en-US" altLang="en-US" i="1" dirty="0">
                <a:latin typeface="Arial" pitchFamily="34" charset="0"/>
                <a:ea typeface="ＭＳ Ｐゴシック" pitchFamily="34" charset="-128"/>
              </a:rPr>
              <a:t> is a stress-sensitive hormone that is typically associated with maternal bonding and social relationships.</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Oxytocin influences social bonding in both males and females, but women seem to rely more on this adaptation to cope with stress.</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From an evolutionary standpoint, the responsibility to avoid harm and protect and care for offspring under stressful circumstances has survival advantages over fighting or running away.</a:t>
            </a:r>
            <a:endParaRPr lang="en-US" dirty="0"/>
          </a:p>
          <a:p>
            <a:pPr defTabSz="45720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43858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70000"/>
              </a:lnSpc>
            </a:pPr>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What do we know about hormones, relationships and health?</a:t>
            </a:r>
            <a:endParaRPr lang="en-US" altLang="en-US" dirty="0">
              <a:latin typeface="Arial" pitchFamily="34" charset="0"/>
              <a:ea typeface="ＭＳ Ｐゴシック" pitchFamily="34" charset="-128"/>
            </a:endParaRPr>
          </a:p>
          <a:p>
            <a:pPr defTabSz="457200">
              <a:lnSpc>
                <a:spcPct val="7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Weddings, holidays, and family reunions can bring great joy, but can also be very stressful.</a:t>
            </a:r>
          </a:p>
          <a:p>
            <a:pPr defTabSz="457200">
              <a:lnSpc>
                <a:spcPct val="70000"/>
              </a:lnSpc>
            </a:pPr>
            <a:r>
              <a:rPr lang="en-US" altLang="en-US" dirty="0">
                <a:latin typeface="Arial" pitchFamily="34" charset="0"/>
                <a:ea typeface="ＭＳ Ｐゴシック" pitchFamily="34" charset="-128"/>
              </a:rPr>
              <a:t>	ii) Friendships and romantic relationships can also bring negative stress when there is conflict or when individuals feel misunderstood or disregarded.</a:t>
            </a:r>
          </a:p>
          <a:p>
            <a:pPr defTabSz="457200">
              <a:lnSpc>
                <a:spcPct val="70000"/>
              </a:lnSpc>
            </a:pPr>
            <a:r>
              <a:rPr lang="en-US" altLang="en-US" dirty="0">
                <a:latin typeface="Arial" pitchFamily="34" charset="0"/>
                <a:ea typeface="ＭＳ Ｐゴシック" pitchFamily="34" charset="-128"/>
              </a:rPr>
              <a:t>		a) This stress can affect performance at work or school as well as how the body responds to illness or injury.</a:t>
            </a:r>
          </a:p>
          <a:p>
            <a:pPr defTabSz="457200">
              <a:lnSpc>
                <a:spcPct val="70000"/>
              </a:lnSpc>
            </a:pPr>
            <a:r>
              <a:rPr lang="en-US" altLang="en-US" dirty="0">
                <a:latin typeface="Arial" pitchFamily="34" charset="0"/>
                <a:ea typeface="ＭＳ Ｐゴシック" pitchFamily="34" charset="-128"/>
              </a:rPr>
              <a:t>	iii) Two hormones, </a:t>
            </a:r>
            <a:r>
              <a:rPr lang="en-US" altLang="en-US" i="1" dirty="0">
                <a:latin typeface="Arial" pitchFamily="34" charset="0"/>
                <a:ea typeface="ＭＳ Ｐゴシック" pitchFamily="34" charset="-128"/>
              </a:rPr>
              <a:t>oxytocin</a:t>
            </a:r>
            <a:r>
              <a:rPr lang="en-US" altLang="en-US" dirty="0">
                <a:latin typeface="Arial" pitchFamily="34" charset="0"/>
                <a:ea typeface="ＭＳ Ｐゴシック" pitchFamily="34" charset="-128"/>
              </a:rPr>
              <a:t> and </a:t>
            </a:r>
            <a:r>
              <a:rPr lang="en-US" altLang="en-US" i="1" dirty="0">
                <a:latin typeface="Arial" pitchFamily="34" charset="0"/>
                <a:ea typeface="ＭＳ Ｐゴシック" pitchFamily="34" charset="-128"/>
              </a:rPr>
              <a:t>vasopressin</a:t>
            </a:r>
            <a:r>
              <a:rPr lang="en-US" altLang="en-US" dirty="0">
                <a:latin typeface="Arial" pitchFamily="34" charset="0"/>
                <a:ea typeface="ＭＳ Ｐゴシック" pitchFamily="34" charset="-128"/>
              </a:rPr>
              <a:t>, are involved in social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and bonding.</a:t>
            </a:r>
          </a:p>
          <a:p>
            <a:pPr defTabSz="457200">
              <a:lnSpc>
                <a:spcPct val="70000"/>
              </a:lnSpc>
            </a:pPr>
            <a:r>
              <a:rPr lang="en-US" altLang="en-US" dirty="0">
                <a:latin typeface="Arial" pitchFamily="34" charset="0"/>
                <a:ea typeface="ＭＳ Ｐゴシック" pitchFamily="34" charset="-128"/>
              </a:rPr>
              <a:t>		a) Oxytocin is a stress-sensitive hormone that is typically associated with maternal bonding and social relationships (as discussed above).</a:t>
            </a:r>
          </a:p>
          <a:p>
            <a:pPr defTabSz="457200">
              <a:lnSpc>
                <a:spcPct val="70000"/>
              </a:lnSpc>
            </a:pPr>
            <a:r>
              <a:rPr lang="en-US" altLang="en-US" dirty="0">
                <a:latin typeface="Arial" pitchFamily="34" charset="0"/>
                <a:ea typeface="ＭＳ Ｐゴシック" pitchFamily="34" charset="-128"/>
              </a:rPr>
              <a:t>		b) People with high vasopressin levels also tend to report better relationship quality with their spouses.</a:t>
            </a:r>
          </a:p>
          <a:p>
            <a:pPr defTabSz="457200">
              <a:lnSpc>
                <a:spcPct val="70000"/>
              </a:lnSpc>
            </a:pPr>
            <a:r>
              <a:rPr lang="en-US" altLang="en-US" dirty="0">
                <a:latin typeface="Arial" pitchFamily="34" charset="0"/>
                <a:ea typeface="ＭＳ Ｐゴシック" pitchFamily="34" charset="-128"/>
              </a:rPr>
              <a:t>		c) Both hormones also interact with the immune system to reduce inflammation.</a:t>
            </a:r>
          </a:p>
          <a:p>
            <a:pPr defTabSz="457200">
              <a:lnSpc>
                <a:spcPct val="70000"/>
              </a:lnSpc>
            </a:pPr>
            <a:r>
              <a:rPr lang="en-US" altLang="en-US" dirty="0">
                <a:latin typeface="Arial" pitchFamily="34" charset="0"/>
                <a:ea typeface="ＭＳ Ｐゴシック" pitchFamily="34" charset="-128"/>
              </a:rPr>
              <a:t> </a:t>
            </a:r>
          </a:p>
          <a:p>
            <a:pPr defTabSz="457200">
              <a:lnSpc>
                <a:spcPct val="70000"/>
              </a:lnSpc>
            </a:pPr>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How can scientists explain connections between hormones, relationships and health?</a:t>
            </a:r>
            <a:endParaRPr lang="en-US" altLang="en-US" dirty="0">
              <a:latin typeface="Arial" pitchFamily="34" charset="0"/>
              <a:ea typeface="ＭＳ Ｐゴシック" pitchFamily="34" charset="-128"/>
            </a:endParaRPr>
          </a:p>
          <a:p>
            <a:pPr defTabSz="457200">
              <a:lnSpc>
                <a:spcPct val="7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A common way for measuring immunity and health is to see how quickly people recover from a minor wound.</a:t>
            </a:r>
          </a:p>
          <a:p>
            <a:pPr defTabSz="457200">
              <a:lnSpc>
                <a:spcPct val="70000"/>
              </a:lnSpc>
            </a:pPr>
            <a:r>
              <a:rPr lang="en-US" altLang="en-US" dirty="0">
                <a:latin typeface="Arial" pitchFamily="34" charset="0"/>
                <a:ea typeface="ＭＳ Ｐゴシック" pitchFamily="34" charset="-128"/>
              </a:rPr>
              <a:t>	ii) In one study, the effect of marital stress on wound healing was tested in a group of 37 married couples.</a:t>
            </a:r>
          </a:p>
          <a:p>
            <a:pPr defTabSz="457200">
              <a:lnSpc>
                <a:spcPct val="70000"/>
              </a:lnSpc>
            </a:pPr>
            <a:r>
              <a:rPr lang="en-US" altLang="en-US" dirty="0">
                <a:latin typeface="Arial" pitchFamily="34" charset="0"/>
                <a:ea typeface="ＭＳ Ｐゴシック" pitchFamily="34" charset="-128"/>
              </a:rPr>
              <a:t>		a) Each couple was asked to sit alone together and complete a series of marital interaction tasks, including a discussion of the history of their marriage and a task in which both spouses were instructed to discuss something they wished to change about themselves.</a:t>
            </a:r>
          </a:p>
          <a:p>
            <a:pPr defTabSz="457200">
              <a:lnSpc>
                <a:spcPct val="70000"/>
              </a:lnSpc>
            </a:pPr>
            <a:r>
              <a:rPr lang="en-US" altLang="en-US" dirty="0">
                <a:latin typeface="Arial" pitchFamily="34" charset="0"/>
                <a:ea typeface="ＭＳ Ｐゴシック" pitchFamily="34" charset="-128"/>
              </a:rPr>
              <a:t>		b) These interactions were videotaped and the researchers also took blood draws to measure oxytocin and vasopressin levels.</a:t>
            </a:r>
          </a:p>
          <a:p>
            <a:pPr defTabSz="457200">
              <a:lnSpc>
                <a:spcPct val="70000"/>
              </a:lnSpc>
            </a:pPr>
            <a:r>
              <a:rPr lang="en-US" altLang="en-US" dirty="0">
                <a:latin typeface="Arial" pitchFamily="34" charset="0"/>
                <a:ea typeface="ＭＳ Ｐゴシック" pitchFamily="34" charset="-128"/>
              </a:rPr>
              <a:t>		c) Each participant was given a minor wound, a suction blister, with a medical vacuum pump.</a:t>
            </a:r>
          </a:p>
          <a:p>
            <a:pPr defTabSz="457200">
              <a:lnSpc>
                <a:spcPct val="70000"/>
              </a:lnSpc>
            </a:pPr>
            <a:r>
              <a:rPr lang="en-US" altLang="en-US" dirty="0">
                <a:latin typeface="Arial" pitchFamily="34" charset="0"/>
                <a:ea typeface="ＭＳ Ｐゴシック" pitchFamily="34" charset="-128"/>
              </a:rPr>
              <a:t>		d) Couples who engaged their partner with positive responses (e.g., acceptance and support) had higher levels of oxytocin and vasopressin (see Figure 14.7).</a:t>
            </a:r>
          </a:p>
          <a:p>
            <a:pPr defTabSz="457200">
              <a:lnSpc>
                <a:spcPct val="70000"/>
              </a:lnSpc>
            </a:pPr>
            <a:r>
              <a:rPr lang="en-US" altLang="en-US" dirty="0">
                <a:latin typeface="Arial" pitchFamily="34" charset="0"/>
                <a:ea typeface="ＭＳ Ｐゴシック" pitchFamily="34" charset="-128"/>
              </a:rPr>
              <a:t>		e) Those who responded with hostility, withdrawal, and distress had lower levels.</a:t>
            </a:r>
          </a:p>
          <a:p>
            <a:pPr defTabSz="457200">
              <a:lnSpc>
                <a:spcPct val="70000"/>
              </a:lnSpc>
            </a:pPr>
            <a:r>
              <a:rPr lang="en-US" altLang="en-US" dirty="0">
                <a:latin typeface="Arial" pitchFamily="34" charset="0"/>
                <a:ea typeface="ＭＳ Ｐゴシック" pitchFamily="34" charset="-128"/>
              </a:rPr>
              <a:t>		f) In addition, the suction blister wounds healed more quickly over an 8-day period in individuals with high oxytocin and vasopressin levels.</a:t>
            </a:r>
          </a:p>
          <a:p>
            <a:pPr defTabSz="457200">
              <a:lnSpc>
                <a:spcPct val="70000"/>
              </a:lnSpc>
            </a:pPr>
            <a:r>
              <a:rPr lang="en-US" altLang="en-US" dirty="0">
                <a:latin typeface="Arial" pitchFamily="34" charset="0"/>
                <a:ea typeface="ＭＳ Ｐゴシック" pitchFamily="34" charset="-128"/>
              </a:rPr>
              <a:t>	iii) In another experiment, married couples were given either an intranasal solution of oxytocin or a placebo. </a:t>
            </a:r>
          </a:p>
          <a:p>
            <a:pPr defTabSz="457200">
              <a:lnSpc>
                <a:spcPct val="70000"/>
              </a:lnSpc>
            </a:pPr>
            <a:r>
              <a:rPr lang="en-US" altLang="en-US" dirty="0">
                <a:latin typeface="Arial" pitchFamily="34" charset="0"/>
                <a:ea typeface="ＭＳ Ｐゴシック" pitchFamily="34" charset="-128"/>
              </a:rPr>
              <a:t>		a) The couples then engaged in discussion about conflict within their marriage.</a:t>
            </a:r>
          </a:p>
          <a:p>
            <a:pPr defTabSz="457200">
              <a:lnSpc>
                <a:spcPct val="70000"/>
              </a:lnSpc>
            </a:pPr>
            <a:r>
              <a:rPr lang="en-US" altLang="en-US" dirty="0">
                <a:latin typeface="Arial" pitchFamily="34" charset="0"/>
                <a:ea typeface="ＭＳ Ｐゴシック" pitchFamily="34" charset="-128"/>
              </a:rPr>
              <a:t>		b) Those who received the oxytocin showed more positive, constructive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a:t>
            </a:r>
          </a:p>
          <a:p>
            <a:pPr defTabSz="457200">
              <a:lnSpc>
                <a:spcPct val="70000"/>
              </a:lnSpc>
            </a:pPr>
            <a:r>
              <a:rPr lang="en-US" altLang="en-US" dirty="0">
                <a:latin typeface="Arial" pitchFamily="34" charset="0"/>
                <a:ea typeface="ＭＳ Ｐゴシック" pitchFamily="34" charset="-128"/>
              </a:rPr>
              <a:t>		c) Cortisol levels from saliva samples indicated that those in the oxytocin group had lower levels of this stress hormone.</a:t>
            </a:r>
            <a:endParaRPr lang="en-US" dirty="0"/>
          </a:p>
          <a:p>
            <a:pPr defTabSz="457200">
              <a:lnSpc>
                <a:spcPct val="90000"/>
              </a:lnSpc>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2445279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70000"/>
              </a:lnSpc>
            </a:pPr>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What do we know about hormones, relationships and health?</a:t>
            </a:r>
            <a:endParaRPr lang="en-US" altLang="en-US" dirty="0">
              <a:latin typeface="Arial" pitchFamily="34" charset="0"/>
              <a:ea typeface="ＭＳ Ｐゴシック" pitchFamily="34" charset="-128"/>
            </a:endParaRPr>
          </a:p>
          <a:p>
            <a:pPr defTabSz="457200">
              <a:lnSpc>
                <a:spcPct val="7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Weddings, holidays, and family reunions can bring great joy, but can also be very stressful.</a:t>
            </a:r>
          </a:p>
          <a:p>
            <a:pPr defTabSz="457200">
              <a:lnSpc>
                <a:spcPct val="70000"/>
              </a:lnSpc>
            </a:pPr>
            <a:r>
              <a:rPr lang="en-US" altLang="en-US" dirty="0">
                <a:latin typeface="Arial" pitchFamily="34" charset="0"/>
                <a:ea typeface="ＭＳ Ｐゴシック" pitchFamily="34" charset="-128"/>
              </a:rPr>
              <a:t>	ii) Friendships and romantic relationships can also bring negative stress when there is conflict or when individuals feel misunderstood or disregarded.</a:t>
            </a:r>
          </a:p>
          <a:p>
            <a:pPr defTabSz="457200">
              <a:lnSpc>
                <a:spcPct val="70000"/>
              </a:lnSpc>
            </a:pPr>
            <a:r>
              <a:rPr lang="en-US" altLang="en-US" dirty="0">
                <a:latin typeface="Arial" pitchFamily="34" charset="0"/>
                <a:ea typeface="ＭＳ Ｐゴシック" pitchFamily="34" charset="-128"/>
              </a:rPr>
              <a:t>		a) This stress can affect performance at work or school as well as how the body responds to illness or injury.</a:t>
            </a:r>
          </a:p>
          <a:p>
            <a:pPr defTabSz="457200">
              <a:lnSpc>
                <a:spcPct val="70000"/>
              </a:lnSpc>
            </a:pPr>
            <a:r>
              <a:rPr lang="en-US" altLang="en-US" dirty="0">
                <a:latin typeface="Arial" pitchFamily="34" charset="0"/>
                <a:ea typeface="ＭＳ Ｐゴシック" pitchFamily="34" charset="-128"/>
              </a:rPr>
              <a:t>	iii) Two hormones, </a:t>
            </a:r>
            <a:r>
              <a:rPr lang="en-US" altLang="en-US" i="1" dirty="0">
                <a:latin typeface="Arial" pitchFamily="34" charset="0"/>
                <a:ea typeface="ＭＳ Ｐゴシック" pitchFamily="34" charset="-128"/>
              </a:rPr>
              <a:t>oxytocin</a:t>
            </a:r>
            <a:r>
              <a:rPr lang="en-US" altLang="en-US" dirty="0">
                <a:latin typeface="Arial" pitchFamily="34" charset="0"/>
                <a:ea typeface="ＭＳ Ｐゴシック" pitchFamily="34" charset="-128"/>
              </a:rPr>
              <a:t> and </a:t>
            </a:r>
            <a:r>
              <a:rPr lang="en-US" altLang="en-US" i="1" dirty="0">
                <a:latin typeface="Arial" pitchFamily="34" charset="0"/>
                <a:ea typeface="ＭＳ Ｐゴシック" pitchFamily="34" charset="-128"/>
              </a:rPr>
              <a:t>vasopressin</a:t>
            </a:r>
            <a:r>
              <a:rPr lang="en-US" altLang="en-US" dirty="0">
                <a:latin typeface="Arial" pitchFamily="34" charset="0"/>
                <a:ea typeface="ＭＳ Ｐゴシック" pitchFamily="34" charset="-128"/>
              </a:rPr>
              <a:t>, are involved in social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and bonding.</a:t>
            </a:r>
          </a:p>
          <a:p>
            <a:pPr defTabSz="457200">
              <a:lnSpc>
                <a:spcPct val="70000"/>
              </a:lnSpc>
            </a:pPr>
            <a:r>
              <a:rPr lang="en-US" altLang="en-US" dirty="0">
                <a:latin typeface="Arial" pitchFamily="34" charset="0"/>
                <a:ea typeface="ＭＳ Ｐゴシック" pitchFamily="34" charset="-128"/>
              </a:rPr>
              <a:t>		a) Oxytocin is a stress-sensitive hormone that is typically associated with maternal bonding and social relationships (as discussed above).</a:t>
            </a:r>
          </a:p>
          <a:p>
            <a:pPr defTabSz="457200">
              <a:lnSpc>
                <a:spcPct val="70000"/>
              </a:lnSpc>
            </a:pPr>
            <a:r>
              <a:rPr lang="en-US" altLang="en-US" dirty="0">
                <a:latin typeface="Arial" pitchFamily="34" charset="0"/>
                <a:ea typeface="ＭＳ Ｐゴシック" pitchFamily="34" charset="-128"/>
              </a:rPr>
              <a:t>		b) People with high vasopressin levels also tend to report better relationship quality with their spouses.</a:t>
            </a:r>
          </a:p>
          <a:p>
            <a:pPr defTabSz="457200">
              <a:lnSpc>
                <a:spcPct val="70000"/>
              </a:lnSpc>
            </a:pPr>
            <a:r>
              <a:rPr lang="en-US" altLang="en-US" dirty="0">
                <a:latin typeface="Arial" pitchFamily="34" charset="0"/>
                <a:ea typeface="ＭＳ Ｐゴシック" pitchFamily="34" charset="-128"/>
              </a:rPr>
              <a:t>		c) Both hormones also interact with the immune system to reduce inflammation.</a:t>
            </a:r>
          </a:p>
          <a:p>
            <a:pPr defTabSz="457200">
              <a:lnSpc>
                <a:spcPct val="70000"/>
              </a:lnSpc>
            </a:pPr>
            <a:r>
              <a:rPr lang="en-US" altLang="en-US" dirty="0">
                <a:latin typeface="Arial" pitchFamily="34" charset="0"/>
                <a:ea typeface="ＭＳ Ｐゴシック" pitchFamily="34" charset="-128"/>
              </a:rPr>
              <a:t> </a:t>
            </a:r>
          </a:p>
          <a:p>
            <a:pPr defTabSz="457200">
              <a:lnSpc>
                <a:spcPct val="70000"/>
              </a:lnSpc>
            </a:pPr>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How can scientists explain connections between hormones, relationships and health?</a:t>
            </a:r>
            <a:endParaRPr lang="en-US" altLang="en-US" dirty="0">
              <a:latin typeface="Arial" pitchFamily="34" charset="0"/>
              <a:ea typeface="ＭＳ Ｐゴシック" pitchFamily="34" charset="-128"/>
            </a:endParaRPr>
          </a:p>
          <a:p>
            <a:pPr defTabSz="457200">
              <a:lnSpc>
                <a:spcPct val="7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A common way for measuring immunity and health is to see how quickly people recover from a minor wound.</a:t>
            </a:r>
          </a:p>
          <a:p>
            <a:pPr defTabSz="457200">
              <a:lnSpc>
                <a:spcPct val="70000"/>
              </a:lnSpc>
            </a:pPr>
            <a:r>
              <a:rPr lang="en-US" altLang="en-US" dirty="0">
                <a:latin typeface="Arial" pitchFamily="34" charset="0"/>
                <a:ea typeface="ＭＳ Ｐゴシック" pitchFamily="34" charset="-128"/>
              </a:rPr>
              <a:t>	ii) In one study, the effect of marital stress on wound healing was tested in a group of 37 married couples.</a:t>
            </a:r>
          </a:p>
          <a:p>
            <a:pPr defTabSz="457200">
              <a:lnSpc>
                <a:spcPct val="70000"/>
              </a:lnSpc>
            </a:pPr>
            <a:r>
              <a:rPr lang="en-US" altLang="en-US" dirty="0">
                <a:latin typeface="Arial" pitchFamily="34" charset="0"/>
                <a:ea typeface="ＭＳ Ｐゴシック" pitchFamily="34" charset="-128"/>
              </a:rPr>
              <a:t>		a) Each couple was asked to sit alone together and complete a series of marital interaction tasks, including a discussion of the history of their marriage and a task in which both spouses were instructed to discuss something they wished to change about themselves.</a:t>
            </a:r>
          </a:p>
          <a:p>
            <a:pPr defTabSz="457200">
              <a:lnSpc>
                <a:spcPct val="70000"/>
              </a:lnSpc>
            </a:pPr>
            <a:r>
              <a:rPr lang="en-US" altLang="en-US" dirty="0">
                <a:latin typeface="Arial" pitchFamily="34" charset="0"/>
                <a:ea typeface="ＭＳ Ｐゴシック" pitchFamily="34" charset="-128"/>
              </a:rPr>
              <a:t>		b) These interactions were videotaped and the researchers also took blood draws to measure oxytocin and vasopressin levels.</a:t>
            </a:r>
          </a:p>
          <a:p>
            <a:pPr defTabSz="457200">
              <a:lnSpc>
                <a:spcPct val="70000"/>
              </a:lnSpc>
            </a:pPr>
            <a:r>
              <a:rPr lang="en-US" altLang="en-US" dirty="0">
                <a:latin typeface="Arial" pitchFamily="34" charset="0"/>
                <a:ea typeface="ＭＳ Ｐゴシック" pitchFamily="34" charset="-128"/>
              </a:rPr>
              <a:t>		c) Each participant was given a minor wound, a suction blister, with a medical vacuum pump.</a:t>
            </a:r>
          </a:p>
          <a:p>
            <a:pPr defTabSz="457200">
              <a:lnSpc>
                <a:spcPct val="70000"/>
              </a:lnSpc>
            </a:pPr>
            <a:r>
              <a:rPr lang="en-US" altLang="en-US" dirty="0">
                <a:latin typeface="Arial" pitchFamily="34" charset="0"/>
                <a:ea typeface="ＭＳ Ｐゴシック" pitchFamily="34" charset="-128"/>
              </a:rPr>
              <a:t>		d) Couples who engaged their partner with positive responses (e.g., acceptance and support) had higher levels of oxytocin and vasopressin (see Figure 14.7).</a:t>
            </a:r>
          </a:p>
          <a:p>
            <a:pPr defTabSz="457200">
              <a:lnSpc>
                <a:spcPct val="70000"/>
              </a:lnSpc>
            </a:pPr>
            <a:r>
              <a:rPr lang="en-US" altLang="en-US" dirty="0">
                <a:latin typeface="Arial" pitchFamily="34" charset="0"/>
                <a:ea typeface="ＭＳ Ｐゴシック" pitchFamily="34" charset="-128"/>
              </a:rPr>
              <a:t>		e) Those who responded with hostility, withdrawal, and distress had lower levels.</a:t>
            </a:r>
          </a:p>
          <a:p>
            <a:pPr defTabSz="457200">
              <a:lnSpc>
                <a:spcPct val="70000"/>
              </a:lnSpc>
            </a:pPr>
            <a:r>
              <a:rPr lang="en-US" altLang="en-US" dirty="0">
                <a:latin typeface="Arial" pitchFamily="34" charset="0"/>
                <a:ea typeface="ＭＳ Ｐゴシック" pitchFamily="34" charset="-128"/>
              </a:rPr>
              <a:t>		f) In addition, the suction blister wounds healed more quickly over an 8-day period in individuals with high oxytocin and vasopressin levels.</a:t>
            </a:r>
          </a:p>
          <a:p>
            <a:pPr defTabSz="457200">
              <a:lnSpc>
                <a:spcPct val="70000"/>
              </a:lnSpc>
            </a:pPr>
            <a:r>
              <a:rPr lang="en-US" altLang="en-US" dirty="0">
                <a:latin typeface="Arial" pitchFamily="34" charset="0"/>
                <a:ea typeface="ＭＳ Ｐゴシック" pitchFamily="34" charset="-128"/>
              </a:rPr>
              <a:t>	iii) In another experiment, married couples were given either an intranasal solution of oxytocin or a placebo. </a:t>
            </a:r>
          </a:p>
          <a:p>
            <a:pPr defTabSz="457200">
              <a:lnSpc>
                <a:spcPct val="70000"/>
              </a:lnSpc>
            </a:pPr>
            <a:r>
              <a:rPr lang="en-US" altLang="en-US" dirty="0">
                <a:latin typeface="Arial" pitchFamily="34" charset="0"/>
                <a:ea typeface="ＭＳ Ｐゴシック" pitchFamily="34" charset="-128"/>
              </a:rPr>
              <a:t>		a) The couples then engaged in discussion about conflict within their marriage.</a:t>
            </a:r>
          </a:p>
          <a:p>
            <a:pPr defTabSz="457200">
              <a:lnSpc>
                <a:spcPct val="70000"/>
              </a:lnSpc>
            </a:pPr>
            <a:r>
              <a:rPr lang="en-US" altLang="en-US" dirty="0">
                <a:latin typeface="Arial" pitchFamily="34" charset="0"/>
                <a:ea typeface="ＭＳ Ｐゴシック" pitchFamily="34" charset="-128"/>
              </a:rPr>
              <a:t>		b) Those who received the oxytocin showed more positive, constructive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a:t>
            </a:r>
          </a:p>
          <a:p>
            <a:pPr defTabSz="457200">
              <a:lnSpc>
                <a:spcPct val="70000"/>
              </a:lnSpc>
            </a:pPr>
            <a:r>
              <a:rPr lang="en-US" altLang="en-US" dirty="0">
                <a:latin typeface="Arial" pitchFamily="34" charset="0"/>
                <a:ea typeface="ＭＳ Ｐゴシック" pitchFamily="34" charset="-128"/>
              </a:rPr>
              <a:t>		c) Cortisol levels from saliva samples indicated that those in the oxytocin group had lower levels of this stress hormone.</a:t>
            </a:r>
          </a:p>
          <a:p>
            <a:pPr defTabSz="457200">
              <a:lnSpc>
                <a:spcPct val="70000"/>
              </a:lnSpc>
            </a:pPr>
            <a:endParaRPr lang="en-US" dirty="0">
              <a:latin typeface="Arial" pitchFamily="34" charset="0"/>
              <a:ea typeface="ＭＳ Ｐゴシック" pitchFamily="34" charset="-128"/>
            </a:endParaRPr>
          </a:p>
          <a:p>
            <a:pPr defTabSz="457200">
              <a:lnSpc>
                <a:spcPct val="70000"/>
              </a:lnSpc>
            </a:pPr>
            <a:r>
              <a:rPr lang="en-US" dirty="0">
                <a:latin typeface="Arial" pitchFamily="34" charset="0"/>
                <a:ea typeface="ＭＳ Ｐゴシック" pitchFamily="34" charset="-128"/>
              </a:rPr>
              <a:t>Long Description:</a:t>
            </a:r>
          </a:p>
          <a:p>
            <a:r>
              <a:rPr lang="en-CA" sz="1200" kern="1200" dirty="0">
                <a:solidFill>
                  <a:schemeClr val="tx1"/>
                </a:solidFill>
                <a:effectLst/>
                <a:latin typeface="+mn-lt"/>
                <a:ea typeface="+mn-ea"/>
                <a:cs typeface="+mn-cs"/>
              </a:rPr>
              <a:t>The chart shows the categories of “Low” and “High” levels on the x-axis and the performance scores on the y-axis. The approximate scores for various levels are as follows.</a:t>
            </a:r>
            <a:endParaRPr lang="en-IN"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endParaRPr lang="en-IN" sz="1200"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Vasopressin levels</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CA" sz="1200" kern="1200" dirty="0">
                <a:solidFill>
                  <a:schemeClr val="tx1"/>
                </a:solidFill>
                <a:effectLst/>
                <a:latin typeface="+mn-lt"/>
                <a:ea typeface="+mn-ea"/>
                <a:cs typeface="+mn-cs"/>
              </a:rPr>
              <a:t>Low: 19.5</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CA" sz="1200" kern="1200" dirty="0">
                <a:solidFill>
                  <a:schemeClr val="tx1"/>
                </a:solidFill>
                <a:effectLst/>
                <a:latin typeface="+mn-lt"/>
                <a:ea typeface="+mn-ea"/>
                <a:cs typeface="+mn-cs"/>
              </a:rPr>
              <a:t>High: 21.5</a:t>
            </a:r>
            <a:endParaRPr lang="en-IN" sz="1200" kern="1200" dirty="0">
              <a:solidFill>
                <a:schemeClr val="tx1"/>
              </a:solidFill>
              <a:effectLst/>
              <a:latin typeface="+mn-lt"/>
              <a:ea typeface="+mn-ea"/>
              <a:cs typeface="+mn-cs"/>
            </a:endParaRPr>
          </a:p>
          <a:p>
            <a:r>
              <a:rPr lang="en-CA" sz="1200" b="1" kern="1200" dirty="0">
                <a:solidFill>
                  <a:schemeClr val="tx1"/>
                </a:solidFill>
                <a:effectLst/>
                <a:latin typeface="+mn-lt"/>
                <a:ea typeface="+mn-ea"/>
                <a:cs typeface="+mn-cs"/>
              </a:rPr>
              <a:t>Oxytocin levels</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CA" sz="1200" kern="1200" dirty="0">
                <a:solidFill>
                  <a:schemeClr val="tx1"/>
                </a:solidFill>
                <a:effectLst/>
                <a:latin typeface="+mn-lt"/>
                <a:ea typeface="+mn-ea"/>
                <a:cs typeface="+mn-cs"/>
              </a:rPr>
              <a:t>Low: 18</a:t>
            </a:r>
            <a:endParaRPr lang="en-IN"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CA" sz="1200" kern="1200" dirty="0">
                <a:solidFill>
                  <a:schemeClr val="tx1"/>
                </a:solidFill>
                <a:effectLst/>
                <a:latin typeface="+mn-lt"/>
                <a:ea typeface="+mn-ea"/>
                <a:cs typeface="+mn-cs"/>
              </a:rPr>
              <a:t>High: 23</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1565469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Can we critically evaluate this evidence?</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We must be careful to avoid oversimplifying what these results mean.</a:t>
            </a:r>
          </a:p>
          <a:p>
            <a:pPr defTabSz="457200"/>
            <a:r>
              <a:rPr lang="en-US" altLang="en-US" dirty="0">
                <a:latin typeface="Arial" pitchFamily="34" charset="0"/>
                <a:ea typeface="ＭＳ Ｐゴシック" pitchFamily="34" charset="-128"/>
              </a:rPr>
              <a:t>	ii) Scientists are still in the early stages of learning how oxytocin and vasopressin affect social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in humans and how they relate to immune function.</a:t>
            </a:r>
          </a:p>
          <a:p>
            <a:pPr defTabSz="457200"/>
            <a:r>
              <a:rPr lang="en-US" altLang="en-US" dirty="0">
                <a:latin typeface="Arial" pitchFamily="34" charset="0"/>
                <a:ea typeface="ＭＳ Ｐゴシック" pitchFamily="34" charset="-128"/>
              </a:rPr>
              <a:t>		a) We should not go out and buy homeopathic oxytocin remedies that claim to make us better in love, marriage, sex and so on.</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Why is this relevant?</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Current procedures for healing physical injury focus on repair to damaged areas and preventing infection.</a:t>
            </a:r>
          </a:p>
          <a:p>
            <a:pPr defTabSz="457200"/>
            <a:r>
              <a:rPr lang="en-US" altLang="en-US" dirty="0">
                <a:latin typeface="Arial" pitchFamily="34" charset="0"/>
                <a:ea typeface="ＭＳ Ｐゴシック" pitchFamily="34" charset="-128"/>
              </a:rPr>
              <a:t>		a) It appears that managing psychological stress is also important for facilitating recovery from wounds.</a:t>
            </a:r>
            <a:endParaRPr lang="en-US" dirty="0"/>
          </a:p>
          <a:p>
            <a:pPr defTabSz="457200">
              <a:lnSpc>
                <a:spcPct val="90000"/>
              </a:lnSpc>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31226940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The immune system, which is responsible for protecting the body against infectious disease, has numerous connections with the nervous system, including the stress response.</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Psychoneuroimmunology (p. 547)</a:t>
            </a:r>
            <a:r>
              <a:rPr lang="en-US" altLang="en-US" i="1" dirty="0">
                <a:latin typeface="Arial" pitchFamily="34" charset="0"/>
                <a:ea typeface="ＭＳ Ｐゴシック" pitchFamily="34" charset="-128"/>
              </a:rPr>
              <a:t> is the study of the relationship between immune system and nervous system functioning.</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For example, many students get sick during or shortly after final exams.</a:t>
            </a:r>
          </a:p>
          <a:p>
            <a:pPr defTabSz="457200"/>
            <a:r>
              <a:rPr lang="en-US" altLang="en-US" dirty="0">
                <a:latin typeface="Arial" pitchFamily="34" charset="0"/>
                <a:ea typeface="ＭＳ Ｐゴシック" pitchFamily="34" charset="-128"/>
              </a:rPr>
              <a:t>		a) In one study, medical students provided blood samples during the term and again during the final exam period. </a:t>
            </a:r>
          </a:p>
          <a:p>
            <a:pPr defTabSz="457200"/>
            <a:r>
              <a:rPr lang="en-US" altLang="en-US" dirty="0">
                <a:latin typeface="Arial" pitchFamily="34" charset="0"/>
                <a:ea typeface="ＭＳ Ｐゴシック" pitchFamily="34" charset="-128"/>
              </a:rPr>
              <a:t>		b) Analysis of these blood samples showed reduced immune responses during the high-stress period at the end of the term.</a:t>
            </a:r>
            <a:endParaRPr lang="en-US" dirty="0"/>
          </a:p>
          <a:p>
            <a:pPr defTabSz="45720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901168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dirty="0">
                <a:latin typeface="Arial" pitchFamily="34" charset="0"/>
                <a:ea typeface="ＭＳ Ｐゴシック" pitchFamily="34" charset="-128"/>
              </a:rPr>
              <a:t>1) High stress levels appear to put people at greater risk for developing coronary heart disease.</a:t>
            </a: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Coronary heart disease (p. 547)</a:t>
            </a:r>
            <a:r>
              <a:rPr lang="en-US" altLang="en-US" i="1" dirty="0">
                <a:latin typeface="Arial" pitchFamily="34" charset="0"/>
                <a:ea typeface="ＭＳ Ｐゴシック" pitchFamily="34" charset="-128"/>
              </a:rPr>
              <a:t> is a condition in which plaques form in the blood vessels that supply the heart with blood and oxygen, resulting in restricted blood flow.</a:t>
            </a:r>
            <a:endParaRPr lang="en-US" altLang="en-US" dirty="0">
              <a:latin typeface="Arial" pitchFamily="34" charset="0"/>
              <a:ea typeface="ＭＳ Ｐゴシック" pitchFamily="34" charset="-128"/>
            </a:endParaRP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One study followed 12,000 healthy males over nine years and found those who experienced chronic stress with family or work were 30% more likely to die from coronary heart disease.</a:t>
            </a: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dirty="0">
                <a:latin typeface="Arial" pitchFamily="34" charset="0"/>
                <a:ea typeface="ＭＳ Ｐゴシック" pitchFamily="34" charset="-128"/>
              </a:rPr>
              <a:t>2) Coronary heart disease begins when injury and infection damage the arteries of the heart.</a:t>
            </a: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damage triggers the inflammatory response by the immune system—white blood cells travel to affected areas in an attempt to repair the damaged tissue.</a:t>
            </a:r>
          </a:p>
          <a:p>
            <a:pPr defTabSz="457200">
              <a:lnSpc>
                <a:spcPct val="80000"/>
              </a:lnSpc>
            </a:pPr>
            <a:r>
              <a:rPr lang="en-US" altLang="en-US" dirty="0">
                <a:latin typeface="Arial" pitchFamily="34" charset="0"/>
                <a:ea typeface="ＭＳ Ｐゴシック" pitchFamily="34" charset="-128"/>
              </a:rPr>
              <a:t>		a) Stress causes an increased release of those molecules that cause the inflammation.</a:t>
            </a:r>
          </a:p>
          <a:p>
            <a:pPr defTabSz="457200">
              <a:lnSpc>
                <a:spcPct val="80000"/>
              </a:lnSpc>
            </a:pPr>
            <a:r>
              <a:rPr lang="en-US" altLang="en-US" dirty="0">
                <a:latin typeface="Arial" pitchFamily="34" charset="0"/>
                <a:ea typeface="ＭＳ Ｐゴシック" pitchFamily="34" charset="-128"/>
              </a:rPr>
              <a:t>	ii) These cells gather cholesterol and form dangerous plaques, which can rupture, break off, and block blood flow.</a:t>
            </a: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dirty="0">
                <a:latin typeface="Arial" pitchFamily="34" charset="0"/>
                <a:ea typeface="ＭＳ Ｐゴシック" pitchFamily="34" charset="-128"/>
              </a:rPr>
              <a:t>3) Our stress responses are affected by our personalities. Cardiologists—Meyer Friedman and Ray </a:t>
            </a:r>
            <a:r>
              <a:rPr lang="en-US" altLang="en-US" dirty="0" err="1">
                <a:latin typeface="Arial" pitchFamily="34" charset="0"/>
                <a:ea typeface="ＭＳ Ｐゴシック" pitchFamily="34" charset="-128"/>
              </a:rPr>
              <a:t>Rosenman</a:t>
            </a:r>
            <a:r>
              <a:rPr lang="en-US" altLang="en-US" dirty="0">
                <a:latin typeface="Arial" pitchFamily="34" charset="0"/>
                <a:ea typeface="ＭＳ Ｐゴシック" pitchFamily="34" charset="-128"/>
              </a:rPr>
              <a:t>—who were conducting an eight-and-a-half year study of cardiovascular health, found that people who were prone to stress had poorer physical health. Importantly, a subset of these patients also had a particular group of personality traits that the researchers labeled as Type A.</a:t>
            </a: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Type A personality (p. 548)</a:t>
            </a:r>
            <a:r>
              <a:rPr lang="en-US" altLang="en-US" i="1" dirty="0">
                <a:latin typeface="Arial" pitchFamily="34" charset="0"/>
                <a:ea typeface="ＭＳ Ｐゴシック" pitchFamily="34" charset="-128"/>
              </a:rPr>
              <a:t> describes people who tend to be impatient and worry about time, and are easily angered, competitive, and highly motivated.</a:t>
            </a:r>
          </a:p>
          <a:p>
            <a:pPr defTabSz="457200">
              <a:lnSpc>
                <a:spcPct val="80000"/>
              </a:lnSpc>
            </a:pPr>
            <a:endParaRPr lang="en-US" altLang="en-US" dirty="0">
              <a:latin typeface="Arial" pitchFamily="34" charset="0"/>
              <a:ea typeface="ＭＳ Ｐゴシック" pitchFamily="34" charset="-128"/>
            </a:endParaRPr>
          </a:p>
          <a:p>
            <a:pPr defTabSz="457200">
              <a:lnSpc>
                <a:spcPct val="8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Type B personality (p. 548)</a:t>
            </a:r>
            <a:r>
              <a:rPr lang="en-US" altLang="en-US" i="1" dirty="0">
                <a:latin typeface="Arial" pitchFamily="34" charset="0"/>
                <a:ea typeface="ＭＳ Ｐゴシック" pitchFamily="34" charset="-128"/>
              </a:rPr>
              <a:t> describes people who are more laid back and characterized by a patient, easygoing, and relaxed disposition.</a:t>
            </a: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Studies revealed that people who fall in the Type A category are far more likely to have heart attacks than are Type B people.</a:t>
            </a:r>
          </a:p>
          <a:p>
            <a:pPr defTabSz="457200">
              <a:lnSpc>
                <a:spcPct val="60000"/>
              </a:lnSpc>
            </a:pPr>
            <a:r>
              <a:rPr lang="en-US" altLang="en-US" dirty="0">
                <a:latin typeface="Arial" pitchFamily="34" charset="0"/>
                <a:ea typeface="ＭＳ Ｐゴシック" pitchFamily="34" charset="-128"/>
              </a:rPr>
              <a:t>	ii) Some </a:t>
            </a:r>
            <a:r>
              <a:rPr lang="en-US" altLang="en-US" dirty="0" err="1">
                <a:latin typeface="Arial" pitchFamily="34" charset="0"/>
                <a:ea typeface="ＭＳ Ｐゴシック" pitchFamily="34" charset="-128"/>
              </a:rPr>
              <a:t>behavioural</a:t>
            </a:r>
            <a:r>
              <a:rPr lang="en-US" altLang="en-US" dirty="0">
                <a:latin typeface="Arial" pitchFamily="34" charset="0"/>
                <a:ea typeface="ＭＳ Ｐゴシック" pitchFamily="34" charset="-128"/>
              </a:rPr>
              <a:t> scientists and physicians believe that more specific qualities of one’s personality increase risks of health problems.</a:t>
            </a:r>
          </a:p>
          <a:p>
            <a:pPr defTabSz="457200">
              <a:lnSpc>
                <a:spcPct val="60000"/>
              </a:lnSpc>
            </a:pPr>
            <a:r>
              <a:rPr lang="en-US" altLang="en-US" dirty="0">
                <a:latin typeface="Arial" pitchFamily="34" charset="0"/>
                <a:ea typeface="ＭＳ Ｐゴシック" pitchFamily="34" charset="-128"/>
              </a:rPr>
              <a:t>		a) For example, people who are prone to hostility and anger are at greater risk for developing coronary heart disease.</a:t>
            </a:r>
          </a:p>
          <a:p>
            <a:pPr defTabSz="457200">
              <a:lnSpc>
                <a:spcPct val="60000"/>
              </a:lnSpc>
            </a:pPr>
            <a:r>
              <a:rPr lang="en-US" altLang="en-US" dirty="0">
                <a:latin typeface="Arial" pitchFamily="34" charset="0"/>
                <a:ea typeface="ＭＳ Ｐゴシック" pitchFamily="34" charset="-128"/>
              </a:rPr>
              <a:t>		b) Other personality characteristics linked to coronary heart disease include anxiety and depression.</a:t>
            </a:r>
          </a:p>
          <a:p>
            <a:pPr defTabSz="457200">
              <a:lnSpc>
                <a:spcPct val="80000"/>
              </a:lnSpc>
            </a:pPr>
            <a:endParaRPr lang="en-US" altLang="en-US" dirty="0">
              <a:latin typeface="Arial" pitchFamily="34" charset="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091612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latin typeface="Arial" pitchFamily="34" charset="0"/>
                <a:ea typeface="ＭＳ Ｐゴシック" pitchFamily="34" charset="-128"/>
              </a:rPr>
              <a:t>Know</a:t>
            </a:r>
            <a:r>
              <a:rPr lang="en-US" altLang="en-US" dirty="0">
                <a:latin typeface="Arial" pitchFamily="34" charset="0"/>
                <a:ea typeface="ＭＳ Ｐゴシック" pitchFamily="34" charset="-128"/>
              </a:rPr>
              <a:t> the key terminology related to health psychology.</a:t>
            </a:r>
            <a:endParaRPr lang="en-US" altLang="en-US" sz="1100" dirty="0">
              <a:latin typeface="Arial" pitchFamily="34" charset="0"/>
              <a:ea typeface="ＭＳ Ｐゴシック" pitchFamily="34" charset="-128"/>
            </a:endParaRPr>
          </a:p>
          <a:p>
            <a:pPr lvl="1"/>
            <a:r>
              <a:rPr lang="en-US" altLang="en-US" dirty="0">
                <a:latin typeface="Arial" pitchFamily="34" charset="0"/>
                <a:ea typeface="ＭＳ Ｐゴシック" pitchFamily="34" charset="-128"/>
              </a:rPr>
              <a:t>See the bold, italicized terms below.</a:t>
            </a:r>
            <a:endParaRPr lang="en-US" altLang="en-US" sz="1100"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endParaRPr lang="en-US" altLang="en-US" sz="1100" dirty="0">
              <a:latin typeface="Arial" pitchFamily="34" charset="0"/>
              <a:ea typeface="ＭＳ Ｐゴシック" pitchFamily="34" charset="-128"/>
            </a:endParaRPr>
          </a:p>
          <a:p>
            <a:r>
              <a:rPr lang="en-US" altLang="en-US" b="1" dirty="0">
                <a:latin typeface="Arial" pitchFamily="34" charset="0"/>
                <a:ea typeface="ＭＳ Ｐゴシック" pitchFamily="34" charset="-128"/>
              </a:rPr>
              <a:t>Understand</a:t>
            </a:r>
            <a:r>
              <a:rPr lang="en-US" altLang="en-US" dirty="0">
                <a:latin typeface="Arial" pitchFamily="34" charset="0"/>
                <a:ea typeface="ＭＳ Ｐゴシック" pitchFamily="34" charset="-128"/>
              </a:rPr>
              <a:t> how genetic and environmental factors influence obesity.</a:t>
            </a:r>
            <a:endParaRPr lang="en-US" altLang="en-US" sz="1100" dirty="0">
              <a:latin typeface="Arial" pitchFamily="34" charset="0"/>
              <a:ea typeface="ＭＳ Ｐゴシック" pitchFamily="34" charset="-128"/>
            </a:endParaRPr>
          </a:p>
          <a:p>
            <a:pPr lvl="1"/>
            <a:r>
              <a:rPr lang="en-US" altLang="en-US" dirty="0">
                <a:latin typeface="Arial" pitchFamily="34" charset="0"/>
                <a:ea typeface="ＭＳ Ｐゴシック" pitchFamily="34" charset="-128"/>
              </a:rPr>
              <a:t>Twin and adoption studies indicate that inheritance plays a strong role as a risk factor for obesity (or, for that matter, as a predictor of healthy body weight). Furthermore, environmental influences on weight gain are abundant. Cultural, family, and socioeconomic factors influence activity levels and diet, even in very subtle ways, such as through social contagion.</a:t>
            </a:r>
            <a:endParaRPr lang="en-US" altLang="en-US" sz="1100"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endParaRPr lang="en-US" altLang="en-US" sz="1100" dirty="0">
              <a:latin typeface="Arial" pitchFamily="34" charset="0"/>
              <a:ea typeface="ＭＳ Ｐゴシック" pitchFamily="34" charset="-128"/>
            </a:endParaRPr>
          </a:p>
          <a:p>
            <a:r>
              <a:rPr lang="en-US" altLang="en-US" b="1" dirty="0">
                <a:latin typeface="Arial" pitchFamily="34" charset="0"/>
                <a:ea typeface="ＭＳ Ｐゴシック" pitchFamily="34" charset="-128"/>
              </a:rPr>
              <a:t>Apply</a:t>
            </a:r>
            <a:r>
              <a:rPr lang="en-US" altLang="en-US" dirty="0">
                <a:latin typeface="Arial" pitchFamily="34" charset="0"/>
                <a:ea typeface="ＭＳ Ｐゴシック" pitchFamily="34" charset="-128"/>
              </a:rPr>
              <a:t> </a:t>
            </a:r>
            <a:r>
              <a:rPr lang="en-CA" sz="1200" kern="1200" dirty="0">
                <a:solidFill>
                  <a:schemeClr val="tx1"/>
                </a:solidFill>
                <a:effectLst/>
                <a:latin typeface="+mn-lt"/>
                <a:ea typeface="+mn-ea"/>
                <a:cs typeface="+mn-cs"/>
              </a:rPr>
              <a:t>your beliefs about obesity to better understand sources of prejudice and stereotyping</a:t>
            </a:r>
            <a:r>
              <a:rPr lang="en-US" altLang="en-US" dirty="0">
                <a:latin typeface="Arial" pitchFamily="34" charset="0"/>
                <a:ea typeface="ＭＳ Ｐゴシック" pitchFamily="34" charset="-128"/>
              </a:rPr>
              <a:t>.</a:t>
            </a:r>
            <a:endParaRPr lang="en-US" altLang="en-US" sz="1100" dirty="0">
              <a:latin typeface="Arial" pitchFamily="34" charset="0"/>
              <a:ea typeface="ＭＳ Ｐゴシック" pitchFamily="34" charset="-128"/>
            </a:endParaRPr>
          </a:p>
          <a:p>
            <a:pPr lvl="1"/>
            <a:r>
              <a:rPr lang="en-CA" sz="1200" kern="1200" dirty="0">
                <a:solidFill>
                  <a:schemeClr val="tx1"/>
                </a:solidFill>
                <a:effectLst/>
                <a:latin typeface="+mn-lt"/>
                <a:ea typeface="+mn-ea"/>
                <a:cs typeface="+mn-cs"/>
              </a:rPr>
              <a:t>Stereotypes and prejudicial attitudes are commonly directed at people who are overweight or obese. Bacon and colleagues (2001) created a fat phobia scale as a metric for measuring thoughts about people who are obese. Students can complete the scale (found on page 539). Considering your own beliefs and thoughts about people who are overweight or obese can be an important step toward reducing prejudicial attitudes toward others, and toward recognizing negative stereotypes expressed by others. </a:t>
            </a:r>
            <a:endParaRPr lang="en-US" altLang="en-US" sz="1100" dirty="0">
              <a:latin typeface="Arial" pitchFamily="34" charset="0"/>
              <a:ea typeface="ＭＳ Ｐゴシック" pitchFamily="34" charset="-128"/>
            </a:endParaRPr>
          </a:p>
          <a:p>
            <a:r>
              <a:rPr lang="en-US" altLang="en-US" dirty="0">
                <a:latin typeface="Arial" pitchFamily="34" charset="0"/>
                <a:ea typeface="ＭＳ Ｐゴシック" pitchFamily="34" charset="-128"/>
              </a:rPr>
              <a:t> </a:t>
            </a:r>
            <a:endParaRPr lang="en-US" altLang="en-US" sz="1100" dirty="0">
              <a:latin typeface="Arial" pitchFamily="34" charset="0"/>
              <a:ea typeface="ＭＳ Ｐゴシック" pitchFamily="34" charset="-128"/>
            </a:endParaRPr>
          </a:p>
          <a:p>
            <a:r>
              <a:rPr lang="en-US" altLang="en-US" b="1" dirty="0">
                <a:latin typeface="Arial" pitchFamily="34" charset="0"/>
                <a:ea typeface="ＭＳ Ｐゴシック" pitchFamily="34" charset="-128"/>
              </a:rPr>
              <a:t>Analyze</a:t>
            </a:r>
            <a:r>
              <a:rPr lang="en-US" altLang="en-US" dirty="0">
                <a:latin typeface="Arial" pitchFamily="34" charset="0"/>
                <a:ea typeface="ＭＳ Ｐゴシック" pitchFamily="34" charset="-128"/>
              </a:rPr>
              <a:t> whether media depictions of smoking affect smoking in adolescents.</a:t>
            </a:r>
            <a:endParaRPr lang="en-US" altLang="en-US" sz="1100" dirty="0">
              <a:latin typeface="Arial" pitchFamily="34" charset="0"/>
              <a:ea typeface="ＭＳ Ｐゴシック" pitchFamily="34" charset="-128"/>
            </a:endParaRPr>
          </a:p>
          <a:p>
            <a:pPr lvl="1"/>
            <a:r>
              <a:rPr lang="en-US" altLang="en-US" dirty="0">
                <a:latin typeface="Arial" pitchFamily="34" charset="0"/>
                <a:ea typeface="ＭＳ Ｐゴシック" pitchFamily="34" charset="-128"/>
              </a:rPr>
              <a:t>Correlational trends certainly show that smoking in popular movies is positively related to smoking among adolescents (e.g., increased exposure is related to increased incidence of smoking). Controlled laboratory studies suggest a cause-and-effect relationship exists between identification with story protagonists who smoke and smoking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by young viewers.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1729401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dirty="0">
                <a:latin typeface="Arial" pitchFamily="34" charset="0"/>
                <a:ea typeface="ＭＳ Ｐゴシック" pitchFamily="34" charset="-128"/>
              </a:rPr>
              <a:t>1) Research suggests people are drawn toward sweet and fatty foods when they are stressed.</a:t>
            </a: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In one experiment, female participants were given stress-inducing tasks to complete including solving a </a:t>
            </a:r>
            <a:r>
              <a:rPr lang="en-US" altLang="en-US" dirty="0" err="1">
                <a:latin typeface="Arial" pitchFamily="34" charset="0"/>
                <a:ea typeface="ＭＳ Ｐゴシック" pitchFamily="34" charset="-128"/>
              </a:rPr>
              <a:t>visuospatial</a:t>
            </a:r>
            <a:r>
              <a:rPr lang="en-US" altLang="en-US" dirty="0">
                <a:latin typeface="Arial" pitchFamily="34" charset="0"/>
                <a:ea typeface="ＭＳ Ｐゴシック" pitchFamily="34" charset="-128"/>
              </a:rPr>
              <a:t> puzzle, performing math calculations, and giving a speech in front of what they thought was an audience seated behind a one-way mirror. The women who had the highest levels of the stress hormone cortisol ate more sweet, high-fat snacks than did the less-stressed women.</a:t>
            </a:r>
          </a:p>
          <a:p>
            <a:pPr defTabSz="457200">
              <a:lnSpc>
                <a:spcPct val="80000"/>
              </a:lnSpc>
            </a:pPr>
            <a:r>
              <a:rPr lang="en-US" altLang="en-US" dirty="0">
                <a:latin typeface="Arial" pitchFamily="34" charset="0"/>
                <a:ea typeface="ＭＳ Ｐゴシック" pitchFamily="34" charset="-128"/>
              </a:rPr>
              <a:t>	ii) The relationship between stress and unhealthy food extends to other species as well. Low-status females in a colony of monkeys are often bullied and harassed by high-status females; researchers have noted that the low-status females ate more banana-</a:t>
            </a:r>
            <a:r>
              <a:rPr lang="en-US" altLang="en-US" dirty="0" err="1">
                <a:latin typeface="Arial" pitchFamily="34" charset="0"/>
                <a:ea typeface="ＭＳ Ｐゴシック" pitchFamily="34" charset="-128"/>
              </a:rPr>
              <a:t>flavoured</a:t>
            </a:r>
            <a:r>
              <a:rPr lang="en-US" altLang="en-US" dirty="0">
                <a:latin typeface="Arial" pitchFamily="34" charset="0"/>
                <a:ea typeface="ＭＳ Ｐゴシック" pitchFamily="34" charset="-128"/>
              </a:rPr>
              <a:t> pellets than their social superiors.</a:t>
            </a:r>
          </a:p>
          <a:p>
            <a:pPr defTabSz="457200">
              <a:lnSpc>
                <a:spcPct val="80000"/>
              </a:lnSpc>
            </a:pPr>
            <a:endParaRPr lang="en-US" dirty="0">
              <a:latin typeface="Arial" pitchFamily="34" charset="0"/>
              <a:ea typeface="ＭＳ Ｐゴシック" pitchFamily="34" charset="-128"/>
            </a:endParaRPr>
          </a:p>
          <a:p>
            <a:pPr lvl="0" defTabSz="457200">
              <a:lnSpc>
                <a:spcPct val="80000"/>
              </a:lnSpc>
              <a:defRPr/>
            </a:pPr>
            <a:r>
              <a:rPr lang="en-US" dirty="0">
                <a:latin typeface="Arial" pitchFamily="34" charset="0"/>
                <a:ea typeface="ＭＳ Ｐゴシック" pitchFamily="34" charset="-128"/>
              </a:rPr>
              <a:t>2) </a:t>
            </a:r>
            <a:r>
              <a:rPr lang="en-CA" dirty="0"/>
              <a:t>Why do some people (and monkeys) use food and drugs to deal with stress?</a:t>
            </a:r>
          </a:p>
          <a:p>
            <a:pPr lvl="0" defTabSz="457200">
              <a:lnSpc>
                <a:spcPct val="80000"/>
              </a:lnSpc>
              <a:defRPr/>
            </a:pPr>
            <a:r>
              <a:rPr lang="en-CA" dirty="0"/>
              <a:t>	</a:t>
            </a:r>
            <a:r>
              <a:rPr lang="en-CA" dirty="0" err="1"/>
              <a:t>i</a:t>
            </a:r>
            <a:r>
              <a:rPr lang="en-CA" dirty="0"/>
              <a:t>) Although it is possible that these substances directly affect the hormones and brain areas associated with stress, most scientists agree that food (and drugs) influence the brain’s dopamine reward system (see Modules 5.3 and 6.2). Some research suggests that chronic stress suppresses the reward system (so stressed people would find less joy in things). It is possible that eating rewarding foods increases the activity in this system so that it is closer to normal levels.</a:t>
            </a:r>
          </a:p>
          <a:p>
            <a:pPr lvl="0" defTabSz="457200">
              <a:lnSpc>
                <a:spcPct val="80000"/>
              </a:lnSpc>
              <a:defRPr/>
            </a:pPr>
            <a:r>
              <a:rPr lang="en-CA" dirty="0"/>
              <a:t>	ii) Additionally, as discussed in Module 11.1, people who are stressed are mobilizing the body’s resources in case action is required; eating fatty and sugary foods provides the body with extra calories </a:t>
            </a:r>
            <a:r>
              <a:rPr lang="en-CA" i="1" dirty="0"/>
              <a:t>in anticipation </a:t>
            </a:r>
            <a:r>
              <a:rPr lang="en-CA" dirty="0"/>
              <a:t>of the person having to use additional energy to deal with a stressor. </a:t>
            </a:r>
          </a:p>
          <a:p>
            <a:pPr defTabSz="457200">
              <a:lnSpc>
                <a:spcPct val="80000"/>
              </a:lnSpc>
            </a:pPr>
            <a:endParaRPr lang="en-US" dirty="0"/>
          </a:p>
          <a:p>
            <a:pPr defTabSz="457200">
              <a:lnSpc>
                <a:spcPct val="80000"/>
              </a:lnSpc>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16598564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b="1" u="sng" dirty="0">
                <a:latin typeface="Arial" pitchFamily="34" charset="0"/>
                <a:ea typeface="ＭＳ Ｐゴシック" pitchFamily="34" charset="-128"/>
              </a:rPr>
              <a:t>AIDS</a:t>
            </a:r>
            <a:endParaRPr lang="en-US" altLang="en-US" dirty="0">
              <a:latin typeface="Arial" pitchFamily="34" charset="0"/>
              <a:ea typeface="ＭＳ Ｐゴシック" pitchFamily="34" charset="-128"/>
            </a:endParaRP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dirty="0">
                <a:latin typeface="Arial" pitchFamily="34" charset="0"/>
                <a:ea typeface="ＭＳ Ｐゴシック" pitchFamily="34" charset="-128"/>
              </a:rPr>
              <a:t>1) Acquired-immune deficiency syndrome (AIDS) is a disease caused by infection with the human immunodeficiency virus (HIV).</a:t>
            </a: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disease saps the immunes system’s ability to fight off infections.</a:t>
            </a:r>
          </a:p>
          <a:p>
            <a:pPr defTabSz="457200">
              <a:lnSpc>
                <a:spcPct val="80000"/>
              </a:lnSpc>
            </a:pPr>
            <a:r>
              <a:rPr lang="en-US" altLang="en-US" dirty="0">
                <a:latin typeface="Arial" pitchFamily="34" charset="0"/>
                <a:ea typeface="ＭＳ Ｐゴシック" pitchFamily="34" charset="-128"/>
              </a:rPr>
              <a:t>		a) Even conditions that are relatively harmless to most of the population can be devastating to an individual with AIDS.</a:t>
            </a:r>
          </a:p>
          <a:p>
            <a:pPr defTabSz="457200">
              <a:lnSpc>
                <a:spcPct val="80000"/>
              </a:lnSpc>
            </a:pPr>
            <a:r>
              <a:rPr lang="en-US" altLang="en-US" dirty="0">
                <a:latin typeface="Arial" pitchFamily="34" charset="0"/>
                <a:ea typeface="ＭＳ Ｐゴシック" pitchFamily="34" charset="-128"/>
              </a:rPr>
              <a:t>	ii) Those living in industrialized countries with more medical options have a better prognosis than those living in impoverished areas.</a:t>
            </a:r>
          </a:p>
          <a:p>
            <a:pPr defTabSz="457200">
              <a:lnSpc>
                <a:spcPct val="80000"/>
              </a:lnSpc>
            </a:pPr>
            <a:r>
              <a:rPr lang="en-US" altLang="en-US" dirty="0">
                <a:latin typeface="Arial" pitchFamily="34" charset="0"/>
                <a:ea typeface="ＭＳ Ｐゴシック" pitchFamily="34" charset="-128"/>
              </a:rPr>
              <a:t>		a) Retroviral therapies have greatly increased longevity, health, and overall quality of life of patients.</a:t>
            </a:r>
          </a:p>
          <a:p>
            <a:pPr defTabSz="457200">
              <a:lnSpc>
                <a:spcPct val="80000"/>
              </a:lnSpc>
            </a:pPr>
            <a:r>
              <a:rPr lang="en-US" altLang="en-US" dirty="0">
                <a:latin typeface="Arial" pitchFamily="34" charset="0"/>
                <a:ea typeface="ＭＳ Ｐゴシック" pitchFamily="34" charset="-128"/>
              </a:rPr>
              <a:t>		b) However, people who are HIV positive need regular vaccination treatments.</a:t>
            </a:r>
          </a:p>
          <a:p>
            <a:pPr defTabSz="457200">
              <a:lnSpc>
                <a:spcPct val="80000"/>
              </a:lnSpc>
            </a:pPr>
            <a:r>
              <a:rPr lang="en-US" altLang="en-US" dirty="0">
                <a:latin typeface="Arial" pitchFamily="34" charset="0"/>
                <a:ea typeface="ＭＳ Ｐゴシック" pitchFamily="34" charset="-128"/>
              </a:rPr>
              <a:t>		c) Unfortunately, stress impedes the body’s ability to respond to vaccinations, making treatments less effective for those experiencing serious emotional distress. </a:t>
            </a:r>
          </a:p>
          <a:p>
            <a:pPr defTabSz="457200">
              <a:lnSpc>
                <a:spcPct val="80000"/>
              </a:lnSpc>
            </a:pPr>
            <a:r>
              <a:rPr lang="en-US" altLang="en-US" dirty="0">
                <a:latin typeface="Arial" pitchFamily="34" charset="0"/>
                <a:ea typeface="ＭＳ Ｐゴシック" pitchFamily="34" charset="-128"/>
              </a:rPr>
              <a:t>	iii) Stress-induced elevation of norepinephrine can also worsen the condition of the various illnesses associated with AIDS.</a:t>
            </a:r>
          </a:p>
          <a:p>
            <a:pPr defTabSz="457200">
              <a:lnSpc>
                <a:spcPct val="80000"/>
              </a:lnSpc>
            </a:pPr>
            <a:r>
              <a:rPr lang="en-US" altLang="en-US" dirty="0">
                <a:latin typeface="Arial" pitchFamily="34" charset="0"/>
                <a:ea typeface="ＭＳ Ｐゴシック" pitchFamily="34" charset="-128"/>
              </a:rPr>
              <a:t>		a) Patients who have elevated activity of the autonomic nervous system are slower to respond to antiretroviral therapies.</a:t>
            </a:r>
          </a:p>
          <a:p>
            <a:pPr defTabSz="457200">
              <a:lnSpc>
                <a:spcPct val="80000"/>
              </a:lnSpc>
            </a:pPr>
            <a:r>
              <a:rPr lang="en-US" altLang="en-US" dirty="0">
                <a:latin typeface="Arial" pitchFamily="34" charset="0"/>
                <a:ea typeface="ＭＳ Ｐゴシック" pitchFamily="34" charset="-128"/>
              </a:rPr>
              <a:t>		b) This increases their risks of developing certain types of cancer.</a:t>
            </a: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b="1" u="sng" dirty="0">
                <a:latin typeface="Arial" pitchFamily="34" charset="0"/>
                <a:ea typeface="ＭＳ Ｐゴシック" pitchFamily="34" charset="-128"/>
              </a:rPr>
              <a:t>Cancer</a:t>
            </a:r>
            <a:endParaRPr lang="en-US" altLang="en-US" dirty="0">
              <a:latin typeface="Arial" pitchFamily="34" charset="0"/>
              <a:ea typeface="ＭＳ Ｐゴシック" pitchFamily="34" charset="-128"/>
            </a:endParaRP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dirty="0">
                <a:latin typeface="Arial" pitchFamily="34" charset="0"/>
                <a:ea typeface="ＭＳ Ｐゴシック" pitchFamily="34" charset="-128"/>
              </a:rPr>
              <a:t>1) Stress levels affect the progression of cancer.</a:t>
            </a: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autonomic nervous system and HPA axis naturally respond to stress, but their reactions compromise who well an individual can fight cancer.</a:t>
            </a:r>
          </a:p>
          <a:p>
            <a:pPr defTabSz="457200">
              <a:lnSpc>
                <a:spcPct val="80000"/>
              </a:lnSpc>
            </a:pPr>
            <a:r>
              <a:rPr lang="en-US" altLang="en-US" dirty="0">
                <a:latin typeface="Arial" pitchFamily="34" charset="0"/>
                <a:ea typeface="ＭＳ Ｐゴシック" pitchFamily="34" charset="-128"/>
              </a:rPr>
              <a:t>	ii) It appears that norepinephrine supports cancer cell growth, and that cortisol magnifies this effect.</a:t>
            </a:r>
          </a:p>
          <a:p>
            <a:pPr defTabSz="457200">
              <a:lnSpc>
                <a:spcPct val="80000"/>
              </a:lnSpc>
            </a:pPr>
            <a:r>
              <a:rPr lang="en-US" altLang="en-US" dirty="0">
                <a:latin typeface="Arial" pitchFamily="34" charset="0"/>
                <a:ea typeface="ＭＳ Ｐゴシック" pitchFamily="34" charset="-128"/>
              </a:rPr>
              <a:t>		a) Hormones from the autonomic nervous system stimulate cells that reside in tumors, which ultimately results in these masses’ growth and proliferation.</a:t>
            </a:r>
          </a:p>
          <a:p>
            <a:pPr defTabSz="457200">
              <a:lnSpc>
                <a:spcPct val="80000"/>
              </a:lnSpc>
            </a:pPr>
            <a:r>
              <a:rPr lang="en-US" altLang="en-US" dirty="0">
                <a:latin typeface="Arial" pitchFamily="34" charset="0"/>
                <a:ea typeface="ＭＳ Ｐゴシック" pitchFamily="34" charset="-128"/>
              </a:rPr>
              <a:t>	iii) Managing one’s stress through assertiveness training and anger management has shown to reduce autonomic activity and hormonal activity associated with the HPA axis.</a:t>
            </a:r>
          </a:p>
          <a:p>
            <a:pPr defTabSz="457200">
              <a:lnSpc>
                <a:spcPct val="80000"/>
              </a:lnSpc>
            </a:pPr>
            <a:r>
              <a:rPr lang="en-US" altLang="en-US" dirty="0">
                <a:latin typeface="Arial" pitchFamily="34" charset="0"/>
                <a:ea typeface="ＭＳ Ｐゴシック" pitchFamily="34" charset="-128"/>
              </a:rPr>
              <a:t>	iv) Greater immune response can also be influenced by an optimistic outlook, coping by using </a:t>
            </a:r>
            <a:r>
              <a:rPr lang="en-US" altLang="en-US" dirty="0" err="1">
                <a:latin typeface="Arial" pitchFamily="34" charset="0"/>
                <a:ea typeface="ＭＳ Ｐゴシック" pitchFamily="34" charset="-128"/>
              </a:rPr>
              <a:t>humour</a:t>
            </a:r>
            <a:r>
              <a:rPr lang="en-US" altLang="en-US" dirty="0">
                <a:latin typeface="Arial" pitchFamily="34" charset="0"/>
                <a:ea typeface="ＭＳ Ｐゴシック" pitchFamily="34" charset="-128"/>
              </a:rPr>
              <a:t>, and having a positive outlook on the disease.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9287408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There is a myth that those under extreme stress, such as police officers or air traffic controllers, develop ulcers.</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These are open sores in the lining of the esophagus, stomach, and small intestine.</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2) In actuality, most ulcers are caused by a bacterium, </a:t>
            </a:r>
            <a:r>
              <a:rPr lang="en-US" altLang="en-US" i="1" dirty="0">
                <a:latin typeface="Arial" pitchFamily="34" charset="0"/>
                <a:ea typeface="ＭＳ Ｐゴシック" pitchFamily="34" charset="-128"/>
              </a:rPr>
              <a:t>Helicobacter pylori</a:t>
            </a:r>
            <a:r>
              <a:rPr lang="en-US" altLang="en-US" dirty="0">
                <a:latin typeface="Arial" pitchFamily="34" charset="0"/>
                <a:ea typeface="ＭＳ Ｐゴシック" pitchFamily="34" charset="-128"/>
              </a:rPr>
              <a:t>, which can cause inflammation of the lining of various regions of the digestive tract.</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bacteria is rather common, and 10% to 15% of people exposed to it will develop an ulcer resulting from inflammation.</a:t>
            </a: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3) Thus, stress does not cause ulcers, but it can worsen the symptoms and slow healing.</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Smoking, alcohol, pain relievers and a poor diet—anything that can irritate the digestive system—also increases problems associated with ulcers.</a:t>
            </a:r>
          </a:p>
          <a:p>
            <a:pPr defTabSz="457200"/>
            <a:r>
              <a:rPr lang="en-US" altLang="en-US" dirty="0">
                <a:latin typeface="Arial" pitchFamily="34" charset="0"/>
                <a:ea typeface="ＭＳ Ｐゴシック" pitchFamily="34" charset="-128"/>
              </a:rPr>
              <a:t>		a) These factors are also related to stress.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1874205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b="1" dirty="0">
                <a:latin typeface="Arial" pitchFamily="34" charset="0"/>
                <a:ea typeface="ＭＳ Ｐゴシック" pitchFamily="34" charset="-128"/>
              </a:rPr>
              <a:t>Know</a:t>
            </a:r>
            <a:r>
              <a:rPr lang="en-US" altLang="en-US" dirty="0">
                <a:latin typeface="Arial" pitchFamily="34" charset="0"/>
                <a:ea typeface="ＭＳ Ｐゴシック" pitchFamily="34" charset="-128"/>
              </a:rPr>
              <a:t> the key terminology associated with coping and well-being.</a:t>
            </a:r>
            <a:endParaRPr lang="en-US" altLang="en-US" sz="1000" dirty="0">
              <a:latin typeface="Arial" pitchFamily="34" charset="0"/>
              <a:ea typeface="ＭＳ Ｐゴシック" pitchFamily="34" charset="-128"/>
            </a:endParaRPr>
          </a:p>
          <a:p>
            <a:pPr lvl="1">
              <a:lnSpc>
                <a:spcPct val="80000"/>
              </a:lnSpc>
            </a:pPr>
            <a:r>
              <a:rPr lang="en-US" altLang="en-US" dirty="0">
                <a:latin typeface="Arial" pitchFamily="34" charset="0"/>
                <a:ea typeface="ＭＳ Ｐゴシック" pitchFamily="34" charset="-128"/>
              </a:rPr>
              <a:t>See the bold, italicized terms below.</a:t>
            </a:r>
            <a:endParaRPr lang="en-US" altLang="en-US" sz="1000" dirty="0">
              <a:latin typeface="Arial" pitchFamily="34" charset="0"/>
              <a:ea typeface="ＭＳ Ｐゴシック" pitchFamily="34" charset="-128"/>
            </a:endParaRPr>
          </a:p>
          <a:p>
            <a:pPr>
              <a:lnSpc>
                <a:spcPct val="80000"/>
              </a:lnSpc>
            </a:pPr>
            <a:r>
              <a:rPr lang="en-US" altLang="en-US"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b="1" dirty="0">
                <a:latin typeface="Arial" pitchFamily="34" charset="0"/>
                <a:ea typeface="ＭＳ Ｐゴシック" pitchFamily="34" charset="-128"/>
              </a:rPr>
              <a:t>Understand</a:t>
            </a:r>
            <a:r>
              <a:rPr lang="en-US" altLang="en-US" dirty="0">
                <a:latin typeface="Arial" pitchFamily="34" charset="0"/>
                <a:ea typeface="ＭＳ Ｐゴシック" pitchFamily="34" charset="-128"/>
              </a:rPr>
              <a:t> how control over the environment influences coping and outlook.</a:t>
            </a:r>
            <a:endParaRPr lang="en-US" altLang="en-US" sz="1000" dirty="0">
              <a:latin typeface="Arial" pitchFamily="34" charset="0"/>
              <a:ea typeface="ＭＳ Ｐゴシック" pitchFamily="34" charset="-128"/>
            </a:endParaRPr>
          </a:p>
          <a:p>
            <a:pPr lvl="1">
              <a:lnSpc>
                <a:spcPct val="80000"/>
              </a:lnSpc>
            </a:pPr>
            <a:r>
              <a:rPr lang="en-US" altLang="en-US" dirty="0">
                <a:latin typeface="Arial" pitchFamily="34" charset="0"/>
                <a:ea typeface="ＭＳ Ｐゴシック" pitchFamily="34" charset="-128"/>
              </a:rPr>
              <a:t>Psychologists have discovered that people (and dogs) become more willing to allow unpleasant events to occur if they are exposed to a pattern of learning that their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brings no change. Having at least some degree of control helps people with coping and outlook. When control is threatened, people use compensatory responses, such as detecting order within random images.</a:t>
            </a:r>
            <a:endParaRPr lang="en-US" altLang="en-US" sz="1000" dirty="0">
              <a:latin typeface="Arial" pitchFamily="34" charset="0"/>
              <a:ea typeface="ＭＳ Ｐゴシック" pitchFamily="34" charset="-128"/>
            </a:endParaRPr>
          </a:p>
          <a:p>
            <a:pPr>
              <a:lnSpc>
                <a:spcPct val="80000"/>
              </a:lnSpc>
            </a:pPr>
            <a:r>
              <a:rPr lang="en-US" altLang="en-US"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b="1" dirty="0">
                <a:latin typeface="Arial" pitchFamily="34" charset="0"/>
                <a:ea typeface="ＭＳ Ｐゴシック" pitchFamily="34" charset="-128"/>
              </a:rPr>
              <a:t>Understand</a:t>
            </a:r>
            <a:r>
              <a:rPr lang="en-US" altLang="en-US" dirty="0">
                <a:latin typeface="Arial" pitchFamily="34" charset="0"/>
                <a:ea typeface="ＭＳ Ｐゴシック" pitchFamily="34" charset="-128"/>
              </a:rPr>
              <a:t> positive and negative styles of coping.</a:t>
            </a:r>
            <a:endParaRPr lang="en-US" altLang="en-US" sz="1000" dirty="0">
              <a:latin typeface="Arial" pitchFamily="34" charset="0"/>
              <a:ea typeface="ＭＳ Ｐゴシック" pitchFamily="34" charset="-128"/>
            </a:endParaRPr>
          </a:p>
          <a:p>
            <a:pPr lvl="1">
              <a:lnSpc>
                <a:spcPct val="80000"/>
              </a:lnSpc>
            </a:pPr>
            <a:r>
              <a:rPr lang="en-US" altLang="en-US" dirty="0">
                <a:latin typeface="Arial" pitchFamily="34" charset="0"/>
                <a:ea typeface="ＭＳ Ｐゴシック" pitchFamily="34" charset="-128"/>
              </a:rPr>
              <a:t>Whether someone copes using a positive or negative style is related to personality (e.g., optimism versus pessimism). Positive coping includes the concept of resilience—the ability to recover from adversity, and even benefit from the experience, as is the case with post-traumatic growth.</a:t>
            </a:r>
            <a:r>
              <a:rPr lang="en-US" altLang="en-US" sz="1000" dirty="0">
                <a:latin typeface="Arial" pitchFamily="34" charset="0"/>
                <a:ea typeface="ＭＳ Ｐゴシック" pitchFamily="34" charset="-128"/>
              </a:rPr>
              <a:t> </a:t>
            </a:r>
            <a:r>
              <a:rPr lang="en-US" altLang="en-US" dirty="0">
                <a:latin typeface="Arial" pitchFamily="34" charset="0"/>
                <a:ea typeface="ＭＳ Ｐゴシック" pitchFamily="34" charset="-128"/>
              </a:rPr>
              <a:t>Coping via negative affectivity and pessimism can have both psychological and physiological disadvantages.</a:t>
            </a:r>
            <a:endParaRPr lang="en-US" altLang="en-US" sz="1000" dirty="0">
              <a:latin typeface="Arial" pitchFamily="34" charset="0"/>
              <a:ea typeface="ＭＳ Ｐゴシック" pitchFamily="34" charset="-128"/>
            </a:endParaRPr>
          </a:p>
          <a:p>
            <a:pPr>
              <a:lnSpc>
                <a:spcPct val="80000"/>
              </a:lnSpc>
            </a:pPr>
            <a:r>
              <a:rPr lang="en-US" altLang="en-US"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b="1" dirty="0">
                <a:latin typeface="Arial" pitchFamily="34" charset="0"/>
                <a:ea typeface="ＭＳ Ｐゴシック" pitchFamily="34" charset="-128"/>
              </a:rPr>
              <a:t>Apply</a:t>
            </a:r>
            <a:r>
              <a:rPr lang="en-US" altLang="en-US" dirty="0">
                <a:latin typeface="Arial" pitchFamily="34" charset="0"/>
                <a:ea typeface="ＭＳ Ｐゴシック" pitchFamily="34" charset="-128"/>
              </a:rPr>
              <a:t> your knowledge of the beneficial effects of optimism to help you reframe stressful situations as positive opportunities.</a:t>
            </a:r>
            <a:endParaRPr lang="en-US" altLang="en-US" sz="1000" dirty="0">
              <a:latin typeface="Arial" pitchFamily="34" charset="0"/>
              <a:ea typeface="ＭＳ Ｐゴシック" pitchFamily="34" charset="-128"/>
            </a:endParaRPr>
          </a:p>
          <a:p>
            <a:pPr>
              <a:lnSpc>
                <a:spcPct val="80000"/>
              </a:lnSpc>
            </a:pPr>
            <a:r>
              <a:rPr lang="en-US" altLang="en-US" dirty="0">
                <a:latin typeface="Arial" pitchFamily="34" charset="0"/>
                <a:ea typeface="ＭＳ Ｐゴシック" pitchFamily="34" charset="-128"/>
              </a:rPr>
              <a:t> </a:t>
            </a:r>
            <a:endParaRPr lang="en-US" altLang="en-US" sz="1000" dirty="0">
              <a:latin typeface="Arial" pitchFamily="34" charset="0"/>
              <a:ea typeface="ＭＳ Ｐゴシック" pitchFamily="34" charset="-128"/>
            </a:endParaRPr>
          </a:p>
          <a:p>
            <a:pPr>
              <a:lnSpc>
                <a:spcPct val="80000"/>
              </a:lnSpc>
            </a:pPr>
            <a:r>
              <a:rPr lang="en-US" altLang="en-US" b="1" dirty="0">
                <a:latin typeface="Arial" pitchFamily="34" charset="0"/>
                <a:ea typeface="ＭＳ Ｐゴシック" pitchFamily="34" charset="-128"/>
              </a:rPr>
              <a:t>Analyze</a:t>
            </a:r>
            <a:r>
              <a:rPr lang="en-US" altLang="en-US" dirty="0">
                <a:latin typeface="Arial" pitchFamily="34" charset="0"/>
                <a:ea typeface="ＭＳ Ｐゴシック" pitchFamily="34" charset="-128"/>
              </a:rPr>
              <a:t> whether activities such as relaxation techniques and meditation actually help people cope with stress and problems.</a:t>
            </a:r>
            <a:endParaRPr lang="en-US" altLang="en-US" sz="1000" dirty="0">
              <a:latin typeface="Arial" pitchFamily="34" charset="0"/>
              <a:ea typeface="ＭＳ Ｐゴシック" pitchFamily="34" charset="-128"/>
            </a:endParaRPr>
          </a:p>
          <a:p>
            <a:pPr lvl="1">
              <a:lnSpc>
                <a:spcPct val="80000"/>
              </a:lnSpc>
            </a:pPr>
            <a:r>
              <a:rPr lang="en-US" altLang="en-US" dirty="0">
                <a:latin typeface="Arial" pitchFamily="34" charset="0"/>
                <a:ea typeface="ＭＳ Ｐゴシック" pitchFamily="34" charset="-128"/>
              </a:rPr>
              <a:t>Meditation and other relaxation methods have been found to be quite effective in reducing stress. Meditation has also shown to be effective in reducing blood pressure, which, in turn, reduces the potential for long-term problems with hypertension and cardiovascular disease. Although some training and practice may be necessary, these techniques are by no means inaccessible.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38676878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i="1" dirty="0">
                <a:latin typeface="Arial" pitchFamily="34" charset="0"/>
                <a:ea typeface="ＭＳ Ｐゴシック" pitchFamily="34" charset="-128"/>
              </a:rPr>
              <a:t>	</a:t>
            </a:r>
            <a:r>
              <a:rPr lang="en-US" altLang="en-US" b="1" i="1" dirty="0">
                <a:latin typeface="Arial" pitchFamily="34" charset="0"/>
                <a:ea typeface="ＭＳ Ｐゴシック" pitchFamily="34" charset="-128"/>
              </a:rPr>
              <a:t>Coping (p. 552)</a:t>
            </a:r>
            <a:r>
              <a:rPr lang="en-US" altLang="en-US" i="1" dirty="0">
                <a:latin typeface="Arial" pitchFamily="34" charset="0"/>
                <a:ea typeface="ＭＳ Ｐゴシック" pitchFamily="34" charset="-128"/>
              </a:rPr>
              <a:t> refers to the processes used to manage demands, stress, and conflict.</a:t>
            </a:r>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 </a:t>
            </a:r>
          </a:p>
          <a:p>
            <a:pPr defTabSz="457200"/>
            <a:r>
              <a:rPr lang="en-US" altLang="en-US" dirty="0">
                <a:latin typeface="Arial" pitchFamily="34" charset="0"/>
                <a:ea typeface="ＭＳ Ｐゴシック" pitchFamily="34" charset="-128"/>
              </a:rPr>
              <a:t>1) The type of coping approach we use will most likely depend on the situation.</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For example, we might take a </a:t>
            </a:r>
            <a:r>
              <a:rPr lang="en-US" altLang="en-US" i="1" dirty="0">
                <a:latin typeface="Arial" pitchFamily="34" charset="0"/>
                <a:ea typeface="ＭＳ Ｐゴシック" pitchFamily="34" charset="-128"/>
              </a:rPr>
              <a:t>problem-focused coping</a:t>
            </a:r>
            <a:r>
              <a:rPr lang="en-US" altLang="en-US" dirty="0">
                <a:latin typeface="Arial" pitchFamily="34" charset="0"/>
                <a:ea typeface="ＭＳ Ｐゴシック" pitchFamily="34" charset="-128"/>
              </a:rPr>
              <a:t> approach to deal with our massive amounts of debt or use </a:t>
            </a:r>
            <a:r>
              <a:rPr lang="en-US" altLang="en-US" i="1" dirty="0">
                <a:latin typeface="Arial" pitchFamily="34" charset="0"/>
                <a:ea typeface="ＭＳ Ｐゴシック" pitchFamily="34" charset="-128"/>
              </a:rPr>
              <a:t>emotion-focused coping</a:t>
            </a:r>
            <a:r>
              <a:rPr lang="en-US" altLang="en-US" dirty="0">
                <a:latin typeface="Arial" pitchFamily="34" charset="0"/>
                <a:ea typeface="ＭＳ Ｐゴシック" pitchFamily="34" charset="-128"/>
              </a:rPr>
              <a:t> to deal with a loss of a loved one.</a:t>
            </a:r>
          </a:p>
          <a:p>
            <a:pPr defTabSz="457200"/>
            <a:r>
              <a:rPr lang="en-US" altLang="en-US" dirty="0">
                <a:latin typeface="Arial" pitchFamily="34" charset="0"/>
                <a:ea typeface="ＭＳ Ｐゴシック" pitchFamily="34" charset="-128"/>
              </a:rPr>
              <a:t>		a) However, the two methods are also often combined.</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34658206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70000"/>
              </a:lnSpc>
            </a:pPr>
            <a:r>
              <a:rPr lang="en-US" altLang="en-US" dirty="0">
                <a:latin typeface="Arial" pitchFamily="34" charset="0"/>
                <a:ea typeface="ＭＳ Ｐゴシック" pitchFamily="34" charset="-128"/>
              </a:rPr>
              <a:t>1) One field of psychology focuses on what makes people thrive, even in the face of extreme stress.</a:t>
            </a:r>
          </a:p>
          <a:p>
            <a:pPr defTabSz="457200">
              <a:lnSpc>
                <a:spcPct val="70000"/>
              </a:lnSpc>
            </a:pPr>
            <a:r>
              <a:rPr lang="en-US" altLang="en-US" dirty="0">
                <a:latin typeface="Arial" pitchFamily="34" charset="0"/>
                <a:ea typeface="ＭＳ Ｐゴシック" pitchFamily="34" charset="-128"/>
              </a:rPr>
              <a:t> </a:t>
            </a:r>
          </a:p>
          <a:p>
            <a:pPr defTabSz="457200">
              <a:lnSpc>
                <a:spcPct val="7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Positive psychology (p. 552) </a:t>
            </a:r>
            <a:r>
              <a:rPr lang="en-US" altLang="en-US" i="1" dirty="0">
                <a:latin typeface="Arial" pitchFamily="34" charset="0"/>
                <a:ea typeface="ＭＳ Ｐゴシック" pitchFamily="34" charset="-128"/>
              </a:rPr>
              <a:t>uses scientific methods to study human strengths and potential.</a:t>
            </a:r>
            <a:endParaRPr lang="en-US" altLang="en-US" dirty="0">
              <a:latin typeface="Arial" pitchFamily="34" charset="0"/>
              <a:ea typeface="ＭＳ Ｐゴシック" pitchFamily="34" charset="-128"/>
            </a:endParaRPr>
          </a:p>
          <a:p>
            <a:pPr defTabSz="457200">
              <a:lnSpc>
                <a:spcPct val="70000"/>
              </a:lnSpc>
            </a:pPr>
            <a:r>
              <a:rPr lang="en-US" altLang="en-US" dirty="0">
                <a:latin typeface="Arial" pitchFamily="34" charset="0"/>
                <a:ea typeface="ＭＳ Ｐゴシック" pitchFamily="34" charset="-128"/>
              </a:rPr>
              <a:t> </a:t>
            </a:r>
          </a:p>
          <a:p>
            <a:pPr defTabSz="457200">
              <a:lnSpc>
                <a:spcPct val="70000"/>
              </a:lnSpc>
            </a:pPr>
            <a:r>
              <a:rPr lang="en-US" altLang="en-US" dirty="0">
                <a:latin typeface="Arial" pitchFamily="34" charset="0"/>
                <a:ea typeface="ＭＳ Ｐゴシック" pitchFamily="34" charset="-128"/>
              </a:rPr>
              <a:t>2) Effects of positive emotions:</a:t>
            </a:r>
          </a:p>
          <a:p>
            <a:pPr defTabSz="457200">
              <a:lnSpc>
                <a:spcPct val="7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Researchers have shown that a negative mood narrows your focus of attention so that you attend to a small part of your environment, whereas positive moods cause the focus of your attention to expand.</a:t>
            </a:r>
          </a:p>
          <a:p>
            <a:pPr defTabSz="457200">
              <a:lnSpc>
                <a:spcPct val="70000"/>
              </a:lnSpc>
            </a:pPr>
            <a:r>
              <a:rPr lang="en-US" altLang="en-US" dirty="0">
                <a:latin typeface="Arial" pitchFamily="34" charset="0"/>
                <a:ea typeface="ＭＳ Ｐゴシック" pitchFamily="34" charset="-128"/>
              </a:rPr>
              <a:t>	ii) Researchers have found that when participants watched positive films after seeing a scary movie clip, their heart rate returned to normal faster than when participants viewed a sad or neutral film.</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6614051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a:t>
            </a:r>
            <a:r>
              <a:rPr lang="en-US" altLang="en-US" b="1" i="1" dirty="0">
                <a:latin typeface="Arial" pitchFamily="34" charset="0"/>
                <a:ea typeface="ＭＳ Ｐゴシック" pitchFamily="34" charset="-128"/>
              </a:rPr>
              <a:t>Optimism (p. 552)</a:t>
            </a:r>
            <a:r>
              <a:rPr lang="en-US" altLang="en-US" i="1" dirty="0">
                <a:latin typeface="Arial" pitchFamily="34" charset="0"/>
                <a:ea typeface="ＭＳ Ｐゴシック" pitchFamily="34" charset="-128"/>
              </a:rPr>
              <a:t>, is the tendency to have a </a:t>
            </a:r>
            <a:r>
              <a:rPr lang="en-US" altLang="en-US" i="1" dirty="0" err="1">
                <a:latin typeface="Arial" pitchFamily="34" charset="0"/>
                <a:ea typeface="ＭＳ Ｐゴシック" pitchFamily="34" charset="-128"/>
              </a:rPr>
              <a:t>favourable</a:t>
            </a:r>
            <a:r>
              <a:rPr lang="en-US" altLang="en-US" i="1" dirty="0">
                <a:latin typeface="Arial" pitchFamily="34" charset="0"/>
                <a:ea typeface="ＭＳ Ｐゴシック" pitchFamily="34" charset="-128"/>
              </a:rPr>
              <a:t>, constructive view on situations and to expect positive outcomes. </a:t>
            </a:r>
            <a:r>
              <a:rPr lang="en-US" altLang="en-US" dirty="0">
                <a:latin typeface="Arial" pitchFamily="34" charset="0"/>
                <a:ea typeface="ＭＳ Ｐゴシック" pitchFamily="34" charset="-128"/>
              </a:rPr>
              <a:t>People who are optimistic tend to initially perceive situations in a positive way and are also more likely to find positive elements in situations. </a:t>
            </a:r>
          </a:p>
          <a:p>
            <a:endParaRPr lang="en-US" altLang="en-US" dirty="0">
              <a:latin typeface="Arial" pitchFamily="34" charset="0"/>
              <a:ea typeface="ＭＳ Ｐゴシック" pitchFamily="34" charset="-128"/>
            </a:endParaRPr>
          </a:p>
          <a:p>
            <a:pPr>
              <a:lnSpc>
                <a:spcPct val="70000"/>
              </a:lnSpc>
            </a:pPr>
            <a:r>
              <a:rPr lang="en-US" altLang="en-US" dirty="0">
                <a:latin typeface="Arial" pitchFamily="34" charset="0"/>
                <a:ea typeface="ＭＳ Ｐゴシック" pitchFamily="34" charset="-128"/>
              </a:rPr>
              <a:t>2) In contrast, </a:t>
            </a:r>
            <a:r>
              <a:rPr lang="en-US" altLang="en-US" b="1" i="1" dirty="0">
                <a:latin typeface="Arial" pitchFamily="34" charset="0"/>
                <a:ea typeface="ＭＳ Ｐゴシック" pitchFamily="34" charset="-128"/>
              </a:rPr>
              <a:t>pessimism (p. 552-553)</a:t>
            </a:r>
            <a:r>
              <a:rPr lang="en-US" altLang="en-US" i="1" dirty="0">
                <a:latin typeface="Arial" pitchFamily="34" charset="0"/>
                <a:ea typeface="ＭＳ Ｐゴシック" pitchFamily="34" charset="-128"/>
              </a:rPr>
              <a:t> is the tendency to have a negative perception of life and expect negative outcomes. </a:t>
            </a:r>
            <a:r>
              <a:rPr lang="en-US" altLang="en-US" dirty="0">
                <a:latin typeface="Arial" pitchFamily="34" charset="0"/>
                <a:ea typeface="ＭＳ Ｐゴシック" pitchFamily="34" charset="-128"/>
              </a:rPr>
              <a:t>These individuals often have what is known as:</a:t>
            </a:r>
          </a:p>
          <a:p>
            <a:pPr>
              <a:lnSpc>
                <a:spcPct val="7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A </a:t>
            </a:r>
            <a:r>
              <a:rPr lang="en-US" altLang="en-US" b="1" i="1" dirty="0">
                <a:latin typeface="Arial" pitchFamily="34" charset="0"/>
                <a:ea typeface="ＭＳ Ｐゴシック" pitchFamily="34" charset="-128"/>
              </a:rPr>
              <a:t>pessimistic explanatory style (p. 553)</a:t>
            </a:r>
            <a:r>
              <a:rPr lang="en-US" altLang="en-US" i="1" dirty="0">
                <a:latin typeface="Arial" pitchFamily="34" charset="0"/>
                <a:ea typeface="ＭＳ Ｐゴシック" pitchFamily="34" charset="-128"/>
              </a:rPr>
              <a:t>, which is the tendency to interpret and explain negative events as internally based (i.e., as being due to that person rather than to an external situation) and as a constant, stable quality.</a:t>
            </a:r>
          </a:p>
          <a:p>
            <a:pPr>
              <a:lnSpc>
                <a:spcPct val="70000"/>
              </a:lnSpc>
            </a:pPr>
            <a:r>
              <a:rPr lang="en-US" altLang="en-US" dirty="0">
                <a:latin typeface="Arial" pitchFamily="34" charset="0"/>
                <a:ea typeface="ＭＳ Ｐゴシック" pitchFamily="34" charset="-128"/>
              </a:rPr>
              <a:t>	ii) Pessimism is also often linked with </a:t>
            </a:r>
            <a:r>
              <a:rPr lang="en-US" altLang="en-US" b="1" i="1" dirty="0">
                <a:latin typeface="Arial" pitchFamily="34" charset="0"/>
                <a:ea typeface="ＭＳ Ｐゴシック" pitchFamily="34" charset="-128"/>
              </a:rPr>
              <a:t>negative affectivity (p. 553)</a:t>
            </a:r>
            <a:r>
              <a:rPr lang="en-US" altLang="en-US" i="1" dirty="0">
                <a:latin typeface="Arial" pitchFamily="34" charset="0"/>
                <a:ea typeface="ＭＳ Ｐゴシック" pitchFamily="34" charset="-128"/>
              </a:rPr>
              <a:t>, the tendency to respond to problems with a pattern of anxiety, hostility, anger, guilt, or nervousness.</a:t>
            </a:r>
            <a:endParaRPr lang="en-US" altLang="en-US" dirty="0">
              <a:latin typeface="Arial" pitchFamily="34" charset="0"/>
              <a:ea typeface="ＭＳ Ｐゴシック" pitchFamily="34" charset="-128"/>
            </a:endParaRPr>
          </a:p>
          <a:p>
            <a:pPr>
              <a:lnSpc>
                <a:spcPct val="70000"/>
              </a:lnSpc>
            </a:pPr>
            <a:endParaRPr lang="en-US" altLang="en-US" dirty="0">
              <a:latin typeface="Arial" pitchFamily="34" charset="0"/>
              <a:ea typeface="ＭＳ Ｐゴシック" pitchFamily="34" charset="-128"/>
            </a:endParaRPr>
          </a:p>
          <a:p>
            <a:pPr>
              <a:lnSpc>
                <a:spcPct val="70000"/>
              </a:lnSpc>
            </a:pPr>
            <a:r>
              <a:rPr lang="en-US" altLang="en-US" dirty="0">
                <a:latin typeface="Arial" pitchFamily="34" charset="0"/>
                <a:ea typeface="ＭＳ Ｐゴシック" pitchFamily="34" charset="-128"/>
              </a:rPr>
              <a:t>3) Optimism is correlated with better physical health than pessimism.</a:t>
            </a:r>
          </a:p>
          <a:p>
            <a:pPr>
              <a:lnSpc>
                <a:spcPct val="7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For example, scientists have shown that women who tend toward pessimism and test positive for the HPV virus (a papilloma virus known to cause cervical</a:t>
            </a:r>
          </a:p>
          <a:p>
            <a:pPr>
              <a:lnSpc>
                <a:spcPct val="70000"/>
              </a:lnSpc>
            </a:pPr>
            <a:r>
              <a:rPr lang="en-US" altLang="en-US" dirty="0">
                <a:latin typeface="Arial" pitchFamily="34" charset="0"/>
                <a:ea typeface="ＭＳ Ｐゴシック" pitchFamily="34" charset="-128"/>
              </a:rPr>
              <a:t>cancer) have lower counts of white blood cells that fight disease than do optimistic women with the HPV virus.</a:t>
            </a:r>
          </a:p>
          <a:p>
            <a:pPr>
              <a:lnSpc>
                <a:spcPct val="70000"/>
              </a:lnSpc>
            </a:pPr>
            <a:r>
              <a:rPr lang="en-US" altLang="en-US" dirty="0">
                <a:latin typeface="Arial" pitchFamily="34" charset="0"/>
                <a:ea typeface="ＭＳ Ｐゴシック" pitchFamily="34" charset="-128"/>
              </a:rPr>
              <a:t>	ii) Long-term studies show similar effects of optimism. In the U.S. Veterans Affairs Normative Aging Study involving a large cohort of male participants, optimists had a lower incidence of coronary heart disease than did pessimists. Similarly, researchers at the Mayo Clinic administered personality tests assessing optimism and pessimism to patients who came into the clinic for general medical issues during the 1960s. Thirty years later, the data on optimism and pessimism were compared to</a:t>
            </a:r>
          </a:p>
          <a:p>
            <a:pPr>
              <a:lnSpc>
                <a:spcPct val="70000"/>
              </a:lnSpc>
            </a:pPr>
            <a:r>
              <a:rPr lang="en-US" altLang="en-US" dirty="0">
                <a:latin typeface="Arial" pitchFamily="34" charset="0"/>
                <a:ea typeface="ＭＳ Ｐゴシック" pitchFamily="34" charset="-128"/>
              </a:rPr>
              <a:t>patient survival. The researchers found a 19% increase in mortality risk in people who were consistently pessimistic.</a:t>
            </a:r>
          </a:p>
          <a:p>
            <a:pPr>
              <a:lnSpc>
                <a:spcPct val="70000"/>
              </a:lnSpc>
            </a:pPr>
            <a:r>
              <a:rPr lang="en-US" altLang="en-US" dirty="0">
                <a:latin typeface="Arial" pitchFamily="34" charset="0"/>
                <a:ea typeface="ＭＳ Ｐゴシック" pitchFamily="34" charset="-128"/>
              </a:rPr>
              <a:t>	iii) There is, however, an alternative explanation for the results: Optimists and pessimists may simply have had different lifestyles (e.g., diet).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5512924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a:t>
            </a:r>
            <a:r>
              <a:rPr lang="en-US" altLang="en-US" b="1" i="1" dirty="0">
                <a:latin typeface="Arial" pitchFamily="34" charset="0"/>
                <a:ea typeface="ＭＳ Ｐゴシック" pitchFamily="34" charset="-128"/>
              </a:rPr>
              <a:t>Resilience (p. 554)</a:t>
            </a:r>
            <a:r>
              <a:rPr lang="en-US" altLang="en-US" i="1" dirty="0">
                <a:latin typeface="Arial" pitchFamily="34" charset="0"/>
                <a:ea typeface="ＭＳ Ｐゴシック" pitchFamily="34" charset="-128"/>
              </a:rPr>
              <a:t> refers to the ability to effectively recover from illness or adversity.</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2) One amazing example is that of </a:t>
            </a:r>
            <a:r>
              <a:rPr lang="en-US" altLang="en-US" i="1" dirty="0">
                <a:latin typeface="Arial" pitchFamily="34" charset="0"/>
                <a:ea typeface="ＭＳ Ｐゴシック" pitchFamily="34" charset="-128"/>
              </a:rPr>
              <a:t>Viktor </a:t>
            </a:r>
            <a:r>
              <a:rPr lang="en-US" altLang="en-US" i="1" dirty="0" err="1">
                <a:latin typeface="Arial" pitchFamily="34" charset="0"/>
                <a:ea typeface="ＭＳ Ｐゴシック" pitchFamily="34" charset="-128"/>
              </a:rPr>
              <a:t>Frankl</a:t>
            </a:r>
            <a:r>
              <a:rPr lang="en-US" altLang="en-US" dirty="0">
                <a:latin typeface="Arial" pitchFamily="34" charset="0"/>
                <a:ea typeface="ＭＳ Ｐゴシック" pitchFamily="34" charset="-128"/>
              </a:rPr>
              <a:t>, an early- and mid-20th-century Austrian psychiatrist. </a:t>
            </a:r>
            <a:r>
              <a:rPr lang="en-US" altLang="en-US" dirty="0" err="1">
                <a:latin typeface="Arial" pitchFamily="34" charset="0"/>
                <a:ea typeface="ＭＳ Ｐゴシック" pitchFamily="34" charset="-128"/>
              </a:rPr>
              <a:t>Frankl</a:t>
            </a:r>
            <a:r>
              <a:rPr lang="en-US" altLang="en-US" dirty="0">
                <a:latin typeface="Arial" pitchFamily="34" charset="0"/>
                <a:ea typeface="ＭＳ Ｐゴシック" pitchFamily="34" charset="-128"/>
              </a:rPr>
              <a:t> was already an influential physician and therapist when he, his wife, and family were forced into concentration camps during World War II. </a:t>
            </a:r>
            <a:r>
              <a:rPr lang="en-US" altLang="en-US" dirty="0" err="1">
                <a:latin typeface="Arial" pitchFamily="34" charset="0"/>
                <a:ea typeface="ＭＳ Ｐゴシック" pitchFamily="34" charset="-128"/>
              </a:rPr>
              <a:t>Frankl</a:t>
            </a:r>
            <a:r>
              <a:rPr lang="en-US" altLang="en-US" dirty="0">
                <a:latin typeface="Arial" pitchFamily="34" charset="0"/>
                <a:ea typeface="ＭＳ Ｐゴシック" pitchFamily="34" charset="-128"/>
              </a:rPr>
              <a:t> found himself in the role of helping people adjust to life in the concentration camp, even while he himself struggled to survive each day. He encouraged others to tap into whatever psychological re-sources they had left to cope with very bleak circumstances. </a:t>
            </a:r>
            <a:r>
              <a:rPr lang="en-US" altLang="en-US" dirty="0" err="1">
                <a:latin typeface="Arial" pitchFamily="34" charset="0"/>
                <a:ea typeface="ＭＳ Ｐゴシック" pitchFamily="34" charset="-128"/>
              </a:rPr>
              <a:t>Frankl</a:t>
            </a:r>
            <a:r>
              <a:rPr lang="en-US" altLang="en-US" dirty="0">
                <a:latin typeface="Arial" pitchFamily="34" charset="0"/>
                <a:ea typeface="ＭＳ Ｐゴシック" pitchFamily="34" charset="-128"/>
              </a:rPr>
              <a:t> found that one of the most critical parts of surviving in these camps was finding some sort of meaning in life. For some, this could be the desire to reunite with their family when the war eventually ended. For others, it was a love of poetry (astoundingly, some prisoners were able to write poetry in Auschwitz). But, if a prisoner seemed to lose this sense of meaningfulness in his life, </a:t>
            </a:r>
            <a:r>
              <a:rPr lang="en-US" altLang="en-US" dirty="0" err="1">
                <a:latin typeface="Arial" pitchFamily="34" charset="0"/>
                <a:ea typeface="ＭＳ Ｐゴシック" pitchFamily="34" charset="-128"/>
              </a:rPr>
              <a:t>Frankl</a:t>
            </a:r>
            <a:r>
              <a:rPr lang="en-US" altLang="en-US" dirty="0">
                <a:latin typeface="Arial" pitchFamily="34" charset="0"/>
                <a:ea typeface="ＭＳ Ｐゴシック" pitchFamily="34" charset="-128"/>
              </a:rPr>
              <a:t> could tell that this prisoner would soon die. As </a:t>
            </a:r>
            <a:r>
              <a:rPr lang="en-US" altLang="en-US" dirty="0" err="1">
                <a:latin typeface="Arial" pitchFamily="34" charset="0"/>
                <a:ea typeface="ＭＳ Ｐゴシック" pitchFamily="34" charset="-128"/>
              </a:rPr>
              <a:t>Frankl</a:t>
            </a:r>
            <a:r>
              <a:rPr lang="en-US" altLang="en-US" dirty="0">
                <a:latin typeface="Arial" pitchFamily="34" charset="0"/>
                <a:ea typeface="ＭＳ Ｐゴシック" pitchFamily="34" charset="-128"/>
              </a:rPr>
              <a:t> later noted, "Despair equals Suffering minus Meaning”.</a:t>
            </a:r>
          </a:p>
          <a:p>
            <a:endParaRPr lang="en-US" altLang="en-US" dirty="0">
              <a:latin typeface="Arial" pitchFamily="34" charset="0"/>
              <a:ea typeface="ＭＳ Ｐゴシック" pitchFamily="34" charset="-128"/>
            </a:endParaRPr>
          </a:p>
          <a:p>
            <a:r>
              <a:rPr lang="en-US" altLang="en-US" dirty="0">
                <a:latin typeface="Arial" pitchFamily="34" charset="0"/>
                <a:ea typeface="ＭＳ Ｐゴシック" pitchFamily="34" charset="-128"/>
              </a:rPr>
              <a:t>3) Psychologists have long focused on the negative outcomes of stress, but stories such as </a:t>
            </a:r>
            <a:r>
              <a:rPr lang="en-US" altLang="en-US" dirty="0" err="1">
                <a:latin typeface="Arial" pitchFamily="34" charset="0"/>
                <a:ea typeface="ＭＳ Ｐゴシック" pitchFamily="34" charset="-128"/>
              </a:rPr>
              <a:t>Frankl’s</a:t>
            </a:r>
            <a:r>
              <a:rPr lang="en-US" altLang="en-US" dirty="0">
                <a:latin typeface="Arial" pitchFamily="34" charset="0"/>
                <a:ea typeface="ＭＳ Ｐゴシック" pitchFamily="34" charset="-128"/>
              </a:rPr>
              <a:t> demonstrate that stress and trauma can also lead people to recognize how strong they really are. In fact, psychologists describe the phenomenon of </a:t>
            </a:r>
            <a:r>
              <a:rPr lang="en-US" altLang="en-US" b="1" i="1" dirty="0">
                <a:latin typeface="Arial" pitchFamily="34" charset="0"/>
                <a:ea typeface="ＭＳ Ｐゴシック" pitchFamily="34" charset="-128"/>
              </a:rPr>
              <a:t>post-traumatic growth (p. 554)</a:t>
            </a:r>
            <a:r>
              <a:rPr lang="en-US" altLang="en-US" i="1" dirty="0">
                <a:latin typeface="Arial" pitchFamily="34" charset="0"/>
                <a:ea typeface="ＭＳ Ｐゴシック" pitchFamily="34" charset="-128"/>
              </a:rPr>
              <a:t>, the capacity to grow and experience long-term positive effects in response to negative events.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5028138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dirty="0">
                <a:latin typeface="Arial" pitchFamily="34" charset="0"/>
                <a:ea typeface="ＭＳ Ｐゴシック" pitchFamily="34" charset="-128"/>
              </a:rPr>
              <a:t>1) Relaxation and meditation techniques are designed to calm emotional responses as well as physiological reactions to stress.</a:t>
            </a:r>
          </a:p>
          <a:p>
            <a:pPr defTabSz="457200">
              <a:lnSpc>
                <a:spcPct val="80000"/>
              </a:lnSpc>
            </a:pPr>
            <a:endParaRPr lang="en-US" altLang="en-US" dirty="0">
              <a:latin typeface="Arial" pitchFamily="34" charset="0"/>
              <a:ea typeface="ＭＳ Ｐゴシック" pitchFamily="34" charset="-128"/>
            </a:endParaRPr>
          </a:p>
          <a:p>
            <a:pPr defTabSz="457200">
              <a:lnSpc>
                <a:spcPct val="8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Meditation (p. 554</a:t>
            </a:r>
            <a:r>
              <a:rPr lang="en-US" altLang="en-US" i="1" dirty="0">
                <a:latin typeface="Arial" pitchFamily="34" charset="0"/>
                <a:ea typeface="ＭＳ Ｐゴシック" pitchFamily="34" charset="-128"/>
              </a:rPr>
              <a:t>) is any procedure that involves a shift in consciousness to a state in which an individual is highly focused, aware, and in control of mental processes.</a:t>
            </a:r>
          </a:p>
          <a:p>
            <a:pPr defTabSz="457200">
              <a:lnSpc>
                <a:spcPct val="80000"/>
              </a:lnSpc>
            </a:pPr>
            <a:endParaRPr lang="en-US" altLang="en-US" dirty="0">
              <a:latin typeface="Arial" pitchFamily="34" charset="0"/>
              <a:ea typeface="ＭＳ Ｐゴシック" pitchFamily="34" charset="-128"/>
            </a:endParaRP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Meditation comes in two general varieties: </a:t>
            </a:r>
          </a:p>
          <a:p>
            <a:pPr defTabSz="457200">
              <a:lnSpc>
                <a:spcPct val="80000"/>
              </a:lnSpc>
            </a:pPr>
            <a:r>
              <a:rPr lang="en-US" altLang="en-US" dirty="0">
                <a:latin typeface="Arial" pitchFamily="34" charset="0"/>
                <a:ea typeface="ＭＳ Ｐゴシック" pitchFamily="34" charset="-128"/>
              </a:rPr>
              <a:t>		a) Using a technique known as </a:t>
            </a:r>
            <a:r>
              <a:rPr lang="en-US" altLang="en-US" i="1" dirty="0">
                <a:latin typeface="Arial" pitchFamily="34" charset="0"/>
                <a:ea typeface="ＭＳ Ｐゴシック" pitchFamily="34" charset="-128"/>
              </a:rPr>
              <a:t>focused attention (FA) meditation</a:t>
            </a:r>
            <a:r>
              <a:rPr lang="en-US" altLang="en-US" dirty="0">
                <a:latin typeface="Arial" pitchFamily="34" charset="0"/>
                <a:ea typeface="ＭＳ Ｐゴシック" pitchFamily="34" charset="-128"/>
              </a:rPr>
              <a:t>, the individual focuses his or her attention on a chosen object, such as a point on the wall or a physical sensation like the feeling related to breathing. When distracting or negative thoughts enter into one’s awareness and interfere with meditation, people are taught to accept these thoughts in a nonjudgmental manner, and to then nudge their attention back to its original focus.</a:t>
            </a:r>
          </a:p>
          <a:p>
            <a:pPr defTabSz="457200">
              <a:lnSpc>
                <a:spcPct val="80000"/>
              </a:lnSpc>
            </a:pPr>
            <a:r>
              <a:rPr lang="en-US" altLang="en-US" dirty="0">
                <a:latin typeface="Arial" pitchFamily="34" charset="0"/>
                <a:ea typeface="ＭＳ Ｐゴシック" pitchFamily="34" charset="-128"/>
              </a:rPr>
              <a:t>		b) A second type of meditation is open monitoring (OM) meditation. This technique also uses focused attention to train the mind and to reduce the influence of distractions. After initial training with FA, people can transition into the use of OM styles of meditating. Here, meditators pay attention to moment-by-moment sensations without focusing on any particular object. A key feature of OM is to attempt to experience each sensation intensely, examining its rich sensory properties and emotional characteristics in great depth; however, these sensations should not become the sole focus of attention, preventing the meditator from responding to other sensations.</a:t>
            </a:r>
          </a:p>
          <a:p>
            <a:pPr defTabSz="457200">
              <a:lnSpc>
                <a:spcPct val="80000"/>
              </a:lnSpc>
            </a:pPr>
            <a:r>
              <a:rPr lang="en-US" altLang="en-US" dirty="0">
                <a:latin typeface="Arial" pitchFamily="34" charset="0"/>
                <a:ea typeface="ＭＳ Ｐゴシック" pitchFamily="34" charset="-128"/>
              </a:rPr>
              <a:t>	ii) Research suggests that meditation is very effective in reducing blood pressure.</a:t>
            </a:r>
          </a:p>
          <a:p>
            <a:pPr defTabSz="457200">
              <a:lnSpc>
                <a:spcPct val="80000"/>
              </a:lnSpc>
            </a:pPr>
            <a:r>
              <a:rPr lang="en-US" altLang="en-US" dirty="0">
                <a:latin typeface="Arial" pitchFamily="34" charset="0"/>
                <a:ea typeface="ＭＳ Ｐゴシック" pitchFamily="34" charset="-128"/>
              </a:rPr>
              <a:t>		a.) This, in turn, reduces the potential for long-term problems with hypertension and cardiovascular disease.</a:t>
            </a:r>
          </a:p>
          <a:p>
            <a:pPr defTabSz="457200">
              <a:lnSpc>
                <a:spcPct val="80000"/>
              </a:lnSpc>
            </a:pPr>
            <a:r>
              <a:rPr lang="en-US" altLang="en-US" dirty="0">
                <a:latin typeface="Arial" pitchFamily="34" charset="0"/>
                <a:ea typeface="ＭＳ Ｐゴシック" pitchFamily="34" charset="-128"/>
              </a:rPr>
              <a:t>	iii) </a:t>
            </a:r>
            <a:r>
              <a:rPr lang="en-US" altLang="en-US" b="1" i="1" dirty="0">
                <a:latin typeface="Arial" pitchFamily="34" charset="0"/>
                <a:ea typeface="ＭＳ Ｐゴシック" pitchFamily="34" charset="-128"/>
              </a:rPr>
              <a:t>Mindfulness-based stress reduction (MBSR) (p. 555)</a:t>
            </a:r>
            <a:r>
              <a:rPr lang="en-US" altLang="en-US" i="1" dirty="0">
                <a:latin typeface="Arial" pitchFamily="34" charset="0"/>
                <a:ea typeface="ＭＳ Ｐゴシック" pitchFamily="34" charset="-128"/>
              </a:rPr>
              <a:t> is a structured relaxation program based on elements of mindfulness meditation. </a:t>
            </a:r>
            <a:r>
              <a:rPr lang="en-US" altLang="en-US" dirty="0">
                <a:latin typeface="Arial" pitchFamily="34" charset="0"/>
                <a:ea typeface="ＭＳ Ｐゴシック" pitchFamily="34" charset="-128"/>
              </a:rPr>
              <a:t>The primary goal of MBSR is to help people to cope and to relax by increasing the link between one's body and one's mind. </a:t>
            </a: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dirty="0">
                <a:latin typeface="Arial" pitchFamily="34" charset="0"/>
                <a:ea typeface="ＭＳ Ｐゴシック" pitchFamily="34" charset="-128"/>
              </a:rPr>
              <a:t>2) A complex form of meditation called </a:t>
            </a:r>
            <a:r>
              <a:rPr lang="en-US" altLang="en-US" i="1" dirty="0">
                <a:latin typeface="Arial" pitchFamily="34" charset="0"/>
                <a:ea typeface="ＭＳ Ｐゴシック" pitchFamily="34" charset="-128"/>
              </a:rPr>
              <a:t>integrated mind-body training</a:t>
            </a:r>
            <a:r>
              <a:rPr lang="en-US" altLang="en-US" dirty="0">
                <a:latin typeface="Arial" pitchFamily="34" charset="0"/>
                <a:ea typeface="ＭＳ Ｐゴシック" pitchFamily="34" charset="-128"/>
              </a:rPr>
              <a:t> was developed from traditional Chinese medicine and studied with brain scans.</a:t>
            </a: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method involves bodily interaction with thinking and emotion.</a:t>
            </a:r>
          </a:p>
          <a:p>
            <a:pPr defTabSz="457200">
              <a:lnSpc>
                <a:spcPct val="80000"/>
              </a:lnSpc>
            </a:pPr>
            <a:r>
              <a:rPr lang="en-US" altLang="en-US" dirty="0">
                <a:latin typeface="Arial" pitchFamily="34" charset="0"/>
                <a:ea typeface="ＭＳ Ｐゴシック" pitchFamily="34" charset="-128"/>
              </a:rPr>
              <a:t>	ii) Brain scans on students practicing this technique showed students’ increased ability to control bodily physiology.</a:t>
            </a:r>
          </a:p>
          <a:p>
            <a:pPr defTabSz="457200">
              <a:lnSpc>
                <a:spcPct val="80000"/>
              </a:lnSpc>
            </a:pPr>
            <a:r>
              <a:rPr lang="en-US" altLang="en-US" dirty="0">
                <a:latin typeface="Arial" pitchFamily="34" charset="0"/>
                <a:ea typeface="ＭＳ Ｐゴシック" pitchFamily="34" charset="-128"/>
              </a:rPr>
              <a:t>		a) A region of the mid-frontal cortex called the </a:t>
            </a:r>
            <a:r>
              <a:rPr lang="en-US" altLang="en-US" i="1" dirty="0">
                <a:latin typeface="Arial" pitchFamily="34" charset="0"/>
                <a:ea typeface="ＭＳ Ｐゴシック" pitchFamily="34" charset="-128"/>
              </a:rPr>
              <a:t>anterior cingulate</a:t>
            </a:r>
            <a:r>
              <a:rPr lang="en-US" altLang="en-US" dirty="0">
                <a:latin typeface="Arial" pitchFamily="34" charset="0"/>
                <a:ea typeface="ＭＳ Ｐゴシック" pitchFamily="34" charset="-128"/>
              </a:rPr>
              <a:t> was particularly relevant, as it was involved with various aspects of processing reward and emotion.</a:t>
            </a:r>
          </a:p>
          <a:p>
            <a:pPr defTabSz="457200">
              <a:lnSpc>
                <a:spcPct val="80000"/>
              </a:lnSpc>
            </a:pPr>
            <a:r>
              <a:rPr lang="en-US" altLang="en-US" dirty="0">
                <a:latin typeface="Arial" pitchFamily="34" charset="0"/>
                <a:ea typeface="ＭＳ Ｐゴシック" pitchFamily="34" charset="-128"/>
              </a:rPr>
              <a:t>		b) Activity within the anterior cingulate was associated with the participants’ increased control over parasympathetic nervous system responses.</a:t>
            </a:r>
          </a:p>
          <a:p>
            <a:pPr defTabSz="457200">
              <a:lnSpc>
                <a:spcPct val="80000"/>
              </a:lnSpc>
            </a:pPr>
            <a:r>
              <a:rPr lang="en-US" altLang="en-US" dirty="0">
                <a:latin typeface="Arial" pitchFamily="34" charset="0"/>
                <a:ea typeface="ＭＳ Ｐゴシック" pitchFamily="34" charset="-128"/>
              </a:rPr>
              <a:t>		c) This accounts for the heightened sense of relaxation experienced while meditating versus just using simple relaxation techniques.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42250300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90000"/>
              </a:lnSpc>
            </a:pPr>
            <a:r>
              <a:rPr lang="en-US" altLang="en-US" dirty="0">
                <a:latin typeface="Arial" pitchFamily="34" charset="0"/>
                <a:ea typeface="ＭＳ Ｐゴシック" pitchFamily="34" charset="-128"/>
              </a:rPr>
              <a:t>1) Numerous studies have found that people who are very religious and are actively engaged with religious practices do live a bit longer than do people who are less religious or nonreligious.</a:t>
            </a:r>
          </a:p>
          <a:p>
            <a:pPr defTabSz="457200">
              <a:lnSpc>
                <a:spcPct val="9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This includes any combination of religious practices, depending on the specific nature of the faith: prayer, meditation, religious counseling, and social support from family and congregations.</a:t>
            </a: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dirty="0">
                <a:latin typeface="Arial" pitchFamily="34" charset="0"/>
                <a:ea typeface="ＭＳ Ｐゴシック" pitchFamily="34" charset="-128"/>
              </a:rPr>
              <a:t>2) However, these results are only correlational, and therefore we must consider alternative results.</a:t>
            </a:r>
          </a:p>
          <a:p>
            <a:pPr defTabSz="457200">
              <a:lnSpc>
                <a:spcPct val="9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For example, increased longevity is probably related to the greater self-control and self-regulation that are characteristic of many religious belief systems.</a:t>
            </a:r>
          </a:p>
          <a:p>
            <a:pPr defTabSz="457200">
              <a:lnSpc>
                <a:spcPct val="90000"/>
              </a:lnSpc>
            </a:pPr>
            <a:r>
              <a:rPr lang="en-US" altLang="en-US" dirty="0">
                <a:latin typeface="Arial" pitchFamily="34" charset="0"/>
                <a:ea typeface="ＭＳ Ｐゴシック" pitchFamily="34" charset="-128"/>
              </a:rPr>
              <a:t>		a) Many religions also tend to have negative views on criminal activity, drug abuse, and risky sexual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a:t>
            </a: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dirty="0">
                <a:latin typeface="Arial" pitchFamily="34" charset="0"/>
                <a:ea typeface="ＭＳ Ｐゴシック" pitchFamily="34" charset="-128"/>
              </a:rPr>
              <a:t>3) How one uses religion to cope also affects well-being.</a:t>
            </a:r>
          </a:p>
          <a:p>
            <a:pPr defTabSz="457200">
              <a:lnSpc>
                <a:spcPct val="9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Those who use positive aspects of religion tend to show greater well-being and lower levels of depression.</a:t>
            </a:r>
          </a:p>
          <a:p>
            <a:pPr defTabSz="457200">
              <a:lnSpc>
                <a:spcPct val="90000"/>
              </a:lnSpc>
            </a:pPr>
            <a:r>
              <a:rPr lang="en-US" altLang="en-US" dirty="0">
                <a:latin typeface="Arial" pitchFamily="34" charset="0"/>
                <a:ea typeface="ＭＳ Ｐゴシック" pitchFamily="34" charset="-128"/>
              </a:rPr>
              <a:t>		a) This includes viewing stressors with benevolence or collaborating with others in solving problems.</a:t>
            </a:r>
          </a:p>
          <a:p>
            <a:pPr defTabSz="457200">
              <a:lnSpc>
                <a:spcPct val="90000"/>
              </a:lnSpc>
            </a:pPr>
            <a:r>
              <a:rPr lang="en-US" altLang="en-US" dirty="0">
                <a:latin typeface="Arial" pitchFamily="34" charset="0"/>
                <a:ea typeface="ＭＳ Ｐゴシック" pitchFamily="34" charset="-128"/>
              </a:rPr>
              <a:t>	ii) Those who adopt negative appraisals of their problems tend to have higher levels of depression.</a:t>
            </a:r>
          </a:p>
          <a:p>
            <a:pPr defTabSz="457200">
              <a:lnSpc>
                <a:spcPct val="90000"/>
              </a:lnSpc>
            </a:pPr>
            <a:r>
              <a:rPr lang="en-US" altLang="en-US" dirty="0">
                <a:latin typeface="Arial" pitchFamily="34" charset="0"/>
                <a:ea typeface="ＭＳ Ｐゴシック" pitchFamily="34" charset="-128"/>
              </a:rPr>
              <a:t>		a) They might believe their problems are a result of God’s punishment.</a:t>
            </a:r>
            <a:endParaRPr lang="en-US" dirty="0"/>
          </a:p>
          <a:p>
            <a:pPr defTabSz="457200"/>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1584543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Health psychologists</a:t>
            </a:r>
            <a:r>
              <a:rPr lang="en-US" altLang="en-US" dirty="0">
                <a:latin typeface="Arial" pitchFamily="34" charset="0"/>
                <a:ea typeface="ＭＳ Ｐゴシック" pitchFamily="34" charset="-128"/>
              </a:rPr>
              <a:t> study both positive and negative impacts that humans’ </a:t>
            </a:r>
            <a:r>
              <a:rPr lang="en-US" altLang="en-US" dirty="0" err="1">
                <a:latin typeface="Arial" pitchFamily="34" charset="0"/>
                <a:ea typeface="ＭＳ Ｐゴシック" pitchFamily="34" charset="-128"/>
              </a:rPr>
              <a:t>behaviour</a:t>
            </a:r>
            <a:r>
              <a:rPr lang="en-US" altLang="en-US" dirty="0">
                <a:latin typeface="Arial" pitchFamily="34" charset="0"/>
                <a:ea typeface="ＭＳ Ｐゴシック" pitchFamily="34" charset="-128"/>
              </a:rPr>
              <a:t> and decisions have on their health, survival, and well-being.</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need for this field has increased considerably over the 20</a:t>
            </a:r>
            <a:r>
              <a:rPr lang="en-US" altLang="en-US" baseline="30000" dirty="0">
                <a:latin typeface="Arial" pitchFamily="34" charset="0"/>
                <a:ea typeface="ＭＳ Ｐゴシック" pitchFamily="34" charset="-128"/>
              </a:rPr>
              <a:t>th</a:t>
            </a:r>
            <a:r>
              <a:rPr lang="en-US" altLang="en-US" dirty="0">
                <a:latin typeface="Arial" pitchFamily="34" charset="0"/>
                <a:ea typeface="ＭＳ Ｐゴシック" pitchFamily="34" charset="-128"/>
              </a:rPr>
              <a:t> century, as most premature deaths are attributable to lifestyle factors.</a:t>
            </a:r>
          </a:p>
          <a:p>
            <a:pPr defTabSz="457200"/>
            <a:r>
              <a:rPr lang="en-US" altLang="en-US" dirty="0">
                <a:latin typeface="Arial" pitchFamily="34" charset="0"/>
                <a:ea typeface="ＭＳ Ｐゴシック" pitchFamily="34" charset="-128"/>
              </a:rPr>
              <a:t>		a) People are now much more likely to die from tobacco use, alcohol use, obesity, and inactivity. In fact, more than half of all deaths in Canada in 2009 were caused by heart disease, cancer, stroke, and diabetes; although genetics plays a role in these diseases, they have also been linked to unhealthy </a:t>
            </a:r>
            <a:r>
              <a:rPr lang="en-US" altLang="en-US" dirty="0" err="1">
                <a:latin typeface="Arial" pitchFamily="34" charset="0"/>
                <a:ea typeface="ＭＳ Ｐゴシック" pitchFamily="34" charset="-128"/>
              </a:rPr>
              <a:t>behaviours</a:t>
            </a:r>
            <a:r>
              <a:rPr lang="en-US" altLang="en-US" dirty="0">
                <a:latin typeface="Arial" pitchFamily="34" charset="0"/>
                <a:ea typeface="ＭＳ Ｐゴシック" pitchFamily="34" charset="-128"/>
              </a:rPr>
              <a:t> such as a poor diet and smoking.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8347006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dirty="0">
                <a:latin typeface="Arial" pitchFamily="34" charset="0"/>
                <a:ea typeface="ＭＳ Ｐゴシック" pitchFamily="34" charset="-128"/>
              </a:rPr>
              <a:t>1) There are obvious physiological benefits to exercise; furthermore, exercise has short-term benefits on mental function.</a:t>
            </a: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For example, researchers in Germany asked college student participants either to do all-out sprints, to jog, or to do nothing.</a:t>
            </a:r>
          </a:p>
          <a:p>
            <a:pPr defTabSz="457200">
              <a:lnSpc>
                <a:spcPct val="80000"/>
              </a:lnSpc>
            </a:pPr>
            <a:r>
              <a:rPr lang="en-US" altLang="en-US" dirty="0">
                <a:latin typeface="Arial" pitchFamily="34" charset="0"/>
                <a:ea typeface="ＭＳ Ｐゴシック" pitchFamily="34" charset="-128"/>
              </a:rPr>
              <a:t>		a) Those who sprinted were able to learn 20% more items on a vocabulary list.</a:t>
            </a:r>
          </a:p>
          <a:p>
            <a:pPr defTabSz="457200">
              <a:lnSpc>
                <a:spcPct val="80000"/>
              </a:lnSpc>
            </a:pPr>
            <a:r>
              <a:rPr lang="en-US" altLang="en-US" dirty="0">
                <a:latin typeface="Arial" pitchFamily="34" charset="0"/>
                <a:ea typeface="ＭＳ Ｐゴシック" pitchFamily="34" charset="-128"/>
              </a:rPr>
              <a:t>		b) Participants were randomly assigned, so the difference is most likely due to a physiological process associated with the intense exercise.</a:t>
            </a:r>
          </a:p>
          <a:p>
            <a:pPr defTabSz="457200">
              <a:lnSpc>
                <a:spcPct val="80000"/>
              </a:lnSpc>
            </a:pPr>
            <a:r>
              <a:rPr lang="en-US" altLang="en-US" dirty="0">
                <a:latin typeface="Arial" pitchFamily="34" charset="0"/>
                <a:ea typeface="ＭＳ Ｐゴシック" pitchFamily="34" charset="-128"/>
              </a:rPr>
              <a:t>		c) The researchers discovered that the students who did intense exercising had increased levels of dopamine, epinephrine, and brain-derived </a:t>
            </a:r>
            <a:r>
              <a:rPr lang="en-US" altLang="en-US" dirty="0" err="1">
                <a:latin typeface="Arial" pitchFamily="34" charset="0"/>
                <a:ea typeface="ＭＳ Ｐゴシック" pitchFamily="34" charset="-128"/>
              </a:rPr>
              <a:t>neurotrophic</a:t>
            </a:r>
            <a:r>
              <a:rPr lang="en-US" altLang="en-US" dirty="0">
                <a:latin typeface="Arial" pitchFamily="34" charset="0"/>
                <a:ea typeface="ＭＳ Ｐゴシック" pitchFamily="34" charset="-128"/>
              </a:rPr>
              <a:t> factor (BDNF).</a:t>
            </a: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Brain-derived </a:t>
            </a:r>
            <a:r>
              <a:rPr lang="en-US" altLang="en-US" b="1" i="1" dirty="0" err="1">
                <a:latin typeface="Arial" pitchFamily="34" charset="0"/>
                <a:ea typeface="ＭＳ Ｐゴシック" pitchFamily="34" charset="-128"/>
              </a:rPr>
              <a:t>neurotrophic</a:t>
            </a:r>
            <a:r>
              <a:rPr lang="en-US" altLang="en-US" b="1" i="1" dirty="0">
                <a:latin typeface="Arial" pitchFamily="34" charset="0"/>
                <a:ea typeface="ＭＳ Ｐゴシック" pitchFamily="34" charset="-128"/>
              </a:rPr>
              <a:t> factor (BDNF) (p. 557)</a:t>
            </a:r>
            <a:r>
              <a:rPr lang="en-US" altLang="en-US" i="1" dirty="0">
                <a:latin typeface="Arial" pitchFamily="34" charset="0"/>
                <a:ea typeface="ＭＳ Ｐゴシック" pitchFamily="34" charset="-128"/>
              </a:rPr>
              <a:t> is a protein in the nervous system that promotes survival, growth, and formation of new synapses.</a:t>
            </a:r>
            <a:endParaRPr lang="en-US" altLang="en-US" dirty="0">
              <a:latin typeface="Arial" pitchFamily="34" charset="0"/>
              <a:ea typeface="ＭＳ Ｐゴシック" pitchFamily="34" charset="-128"/>
            </a:endParaRPr>
          </a:p>
          <a:p>
            <a:pPr defTabSz="457200">
              <a:lnSpc>
                <a:spcPct val="80000"/>
              </a:lnSpc>
            </a:pPr>
            <a:r>
              <a:rPr lang="en-US" altLang="en-US" i="1" dirty="0">
                <a:latin typeface="Arial" pitchFamily="34" charset="0"/>
                <a:ea typeface="ＭＳ Ｐゴシック" pitchFamily="34" charset="-128"/>
              </a:rPr>
              <a:t> </a:t>
            </a:r>
            <a:endParaRPr lang="en-US" altLang="en-US" dirty="0">
              <a:latin typeface="Arial" pitchFamily="34" charset="0"/>
              <a:ea typeface="ＭＳ Ｐゴシック" pitchFamily="34" charset="-128"/>
            </a:endParaRPr>
          </a:p>
          <a:p>
            <a:pPr defTabSz="457200">
              <a:lnSpc>
                <a:spcPct val="80000"/>
              </a:lnSpc>
            </a:pPr>
            <a:r>
              <a:rPr lang="en-US" altLang="en-US" dirty="0">
                <a:latin typeface="Arial" pitchFamily="34" charset="0"/>
                <a:ea typeface="ＭＳ Ｐゴシック" pitchFamily="34" charset="-128"/>
              </a:rPr>
              <a:t>	ii) Additional studies on college students also show that cardiovascular exercise provides immediate benefits in cognitive processing speed.</a:t>
            </a:r>
          </a:p>
          <a:p>
            <a:pPr defTabSz="457200">
              <a:lnSpc>
                <a:spcPct val="80000"/>
              </a:lnSpc>
            </a:pPr>
            <a:r>
              <a:rPr lang="en-US" altLang="en-US" dirty="0">
                <a:latin typeface="Arial" pitchFamily="34" charset="0"/>
                <a:ea typeface="ＭＳ Ｐゴシック" pitchFamily="34" charset="-128"/>
              </a:rPr>
              <a:t>		a) However, sedentary adults between 60 and 85 years of age show improved brain functioning and cognitive performance when they take up a weekly exercise program.</a:t>
            </a: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dirty="0">
                <a:latin typeface="Arial" pitchFamily="34" charset="0"/>
                <a:ea typeface="ＭＳ Ｐゴシック" pitchFamily="34" charset="-128"/>
              </a:rPr>
              <a:t>2) Exercise has also been shown to have long-term effects on cognitive functioning.</a:t>
            </a: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Findings from long-term studies indicate that a lifestyle that includes regular exercise helps preserve cognitive function and brain systems.</a:t>
            </a:r>
          </a:p>
          <a:p>
            <a:pPr defTabSz="457200">
              <a:lnSpc>
                <a:spcPct val="80000"/>
              </a:lnSpc>
            </a:pPr>
            <a:r>
              <a:rPr lang="en-US" altLang="en-US" dirty="0">
                <a:latin typeface="Arial" pitchFamily="34" charset="0"/>
                <a:ea typeface="ＭＳ Ｐゴシック" pitchFamily="34" charset="-128"/>
              </a:rPr>
              <a:t>	ii) People who are at genetic risk for developing Alzheimer’s disease and who show cognitive impairments can slow the rate of memory decline by exercising.</a:t>
            </a:r>
          </a:p>
          <a:p>
            <a:pPr defTabSz="457200">
              <a:lnSpc>
                <a:spcPct val="80000"/>
              </a:lnSpc>
            </a:pPr>
            <a:r>
              <a:rPr lang="en-US" altLang="en-US" dirty="0">
                <a:latin typeface="Arial" pitchFamily="34" charset="0"/>
                <a:ea typeface="ＭＳ Ｐゴシック" pitchFamily="34" charset="-128"/>
              </a:rPr>
              <a:t>	iii) Along with increasing levels of BDNF, exercise also supports the development of new nerve cells in the hippocampus, a critical area for memory and cognitive activity.</a:t>
            </a:r>
            <a:endParaRPr lang="en-US" dirty="0"/>
          </a:p>
          <a:p>
            <a:pPr defTabSz="457200">
              <a:lnSpc>
                <a:spcPct val="90000"/>
              </a:lnSpc>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3752664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1) To attempt to explain why and how people differ, psychologists Richard Lazarus and Susan Folkman developed a cognitive appraisal theory of stress (Figure 14.3). </a:t>
            </a:r>
          </a:p>
          <a:p>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Here, the term </a:t>
            </a:r>
            <a:r>
              <a:rPr lang="en-US" altLang="en-US" b="1" i="1" dirty="0">
                <a:latin typeface="Arial" pitchFamily="34" charset="0"/>
                <a:ea typeface="ＭＳ Ｐゴシック" pitchFamily="34" charset="-128"/>
              </a:rPr>
              <a:t>appraisal (p. 541)</a:t>
            </a:r>
            <a:r>
              <a:rPr lang="en-US" altLang="en-US" i="1" dirty="0">
                <a:latin typeface="Arial" pitchFamily="34" charset="0"/>
                <a:ea typeface="ＭＳ Ｐゴシック" pitchFamily="34" charset="-128"/>
              </a:rPr>
              <a:t> refers to the cognitive act of assessing and evaluating the potential threat and demands of an event</a:t>
            </a:r>
            <a:r>
              <a:rPr lang="en-US" altLang="en-US" dirty="0">
                <a:latin typeface="Arial" pitchFamily="34" charset="0"/>
                <a:ea typeface="ＭＳ Ｐゴシック" pitchFamily="34" charset="-128"/>
              </a:rPr>
              <a:t>. These appraisals occur in two steps. </a:t>
            </a:r>
          </a:p>
          <a:p>
            <a:r>
              <a:rPr lang="en-US" altLang="en-US" dirty="0">
                <a:latin typeface="Arial" pitchFamily="34" charset="0"/>
                <a:ea typeface="ＭＳ Ｐゴシック" pitchFamily="34" charset="-128"/>
              </a:rPr>
              <a:t>		a) First, the individual perceives a potential threat and begins the </a:t>
            </a:r>
            <a:r>
              <a:rPr lang="en-US" altLang="en-US" i="1" dirty="0">
                <a:latin typeface="Arial" pitchFamily="34" charset="0"/>
                <a:ea typeface="ＭＳ Ｐゴシック" pitchFamily="34" charset="-128"/>
              </a:rPr>
              <a:t>primary appraisal</a:t>
            </a:r>
            <a:r>
              <a:rPr lang="en-US" altLang="en-US" dirty="0">
                <a:latin typeface="Arial" pitchFamily="34" charset="0"/>
                <a:ea typeface="ＭＳ Ｐゴシック" pitchFamily="34" charset="-128"/>
              </a:rPr>
              <a:t> by asking herself, “Is this a threat?” Threats can be physical (e.g., someone trying to harm you) or psychosocial (e.g., trying to study for two exams on the same day or trying to deal with interpersonal conflicts). If the answer is no, then she will not experience any stress. But, if the answer is yes, she will experience a physiological stress reaction (perhaps a racing heart beat and sweaty palms) as well as an emotional reaction (perhaps anxiety and fear). </a:t>
            </a:r>
          </a:p>
          <a:p>
            <a:r>
              <a:rPr lang="en-US" altLang="en-US" dirty="0">
                <a:latin typeface="Arial" pitchFamily="34" charset="0"/>
                <a:ea typeface="ＭＳ Ｐゴシック" pitchFamily="34" charset="-128"/>
              </a:rPr>
              <a:t>		b) As these events unfold, the </a:t>
            </a:r>
            <a:r>
              <a:rPr lang="en-US" altLang="en-US" i="1" dirty="0">
                <a:latin typeface="Arial" pitchFamily="34" charset="0"/>
                <a:ea typeface="ＭＳ Ｐゴシック" pitchFamily="34" charset="-128"/>
              </a:rPr>
              <a:t>secondary appraisal</a:t>
            </a:r>
            <a:r>
              <a:rPr lang="en-US" altLang="en-US" dirty="0">
                <a:latin typeface="Arial" pitchFamily="34" charset="0"/>
                <a:ea typeface="ＭＳ Ｐゴシック" pitchFamily="34" charset="-128"/>
              </a:rPr>
              <a:t> begins—she must determine how to cope with the threat. During the secondary appraisal, she may determine that she knows how to cope with the stressor (e.g., studying for the exams over the course of several days); in this case, she will not feel much stress. However, if she believes that the stressor goes beyond her ability to cope, the physiological and emotional reactions to the stress will continue.</a:t>
            </a:r>
          </a:p>
          <a:p>
            <a:endParaRPr lang="en-US" dirty="0">
              <a:latin typeface="Arial" pitchFamily="34" charset="0"/>
              <a:ea typeface="ＭＳ Ｐゴシック" pitchFamily="34" charset="-128"/>
            </a:endParaRPr>
          </a:p>
          <a:p>
            <a:r>
              <a:rPr lang="en-US" dirty="0">
                <a:latin typeface="Arial" pitchFamily="34" charset="0"/>
                <a:ea typeface="ＭＳ Ｐゴシック" pitchFamily="34" charset="-128"/>
              </a:rPr>
              <a:t>Long 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figure shows a dog in a kennel. The kennel has a light. A note reads “Light dims, warning of impending shock.” The kennel floor is divided into 2 equal areas. One area has a grid. A note reads “Grid floor in which shocks can be administered.” A note on the side on which the grid is present reads “Dog will be shocked on this side.” A note on the other side reads “Dog will be safe from shock on this side.” A low-height partition separates the two sides. The illustration shows a dog jumping across the partition from the side where there is a grid to the other side.</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12450051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90000"/>
              </a:lnSpc>
            </a:pPr>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What do we know about how people cope with seemingly random events?</a:t>
            </a: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idea that randomness dictates worldly events can create anxiety in people.</a:t>
            </a:r>
          </a:p>
          <a:p>
            <a:pPr defTabSz="457200">
              <a:lnSpc>
                <a:spcPct val="90000"/>
              </a:lnSpc>
            </a:pPr>
            <a:r>
              <a:rPr lang="en-US" altLang="en-US" dirty="0">
                <a:latin typeface="Arial" pitchFamily="34" charset="0"/>
                <a:ea typeface="ＭＳ Ｐゴシック" pitchFamily="34" charset="-128"/>
              </a:rPr>
              <a:t>		a) Even those who believe that randomness is the rule might still try to find the meaning of life, as if events are determined by the will of individuals or God.</a:t>
            </a:r>
          </a:p>
          <a:p>
            <a:pPr defTabSz="457200">
              <a:lnSpc>
                <a:spcPct val="90000"/>
              </a:lnSpc>
            </a:pPr>
            <a:r>
              <a:rPr lang="en-US" altLang="en-US" dirty="0">
                <a:latin typeface="Arial" pitchFamily="34" charset="0"/>
                <a:ea typeface="ＭＳ Ｐゴシック" pitchFamily="34" charset="-128"/>
              </a:rPr>
              <a:t>		b) In other words, they try to give a sense of order to the randomness.</a:t>
            </a: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Compensatory control (p. 558)</a:t>
            </a:r>
            <a:r>
              <a:rPr lang="en-US" altLang="en-US" i="1" dirty="0">
                <a:latin typeface="Arial" pitchFamily="34" charset="0"/>
                <a:ea typeface="ＭＳ Ｐゴシック" pitchFamily="34" charset="-128"/>
              </a:rPr>
              <a:t> involves psychological strategies people use to preserve a sense of non-random order when personal control is compromised.</a:t>
            </a: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dirty="0">
                <a:latin typeface="Arial" pitchFamily="34" charset="0"/>
                <a:ea typeface="ＭＳ Ｐゴシック" pitchFamily="34" charset="-128"/>
              </a:rPr>
              <a:t>	ii) For example, people who are skeptical of any divine purpose in the world may change their view in the wake of personal or societal tragedy.</a:t>
            </a: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How can scientists explain compensatory control?</a:t>
            </a: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It appears that when people feel that their sense of control is undermined, they compensate by heightening their search for structure in the world, to the point of calling upon their imagination.</a:t>
            </a:r>
          </a:p>
          <a:p>
            <a:pPr defTabSz="457200">
              <a:lnSpc>
                <a:spcPct val="90000"/>
              </a:lnSpc>
            </a:pPr>
            <a:r>
              <a:rPr lang="en-US" altLang="en-US" dirty="0">
                <a:latin typeface="Arial" pitchFamily="34" charset="0"/>
                <a:ea typeface="ＭＳ Ｐゴシック" pitchFamily="34" charset="-128"/>
              </a:rPr>
              <a:t>		a) For example, people become increasingly willing to believe in superstitious rituals and to endorse conspiracy theories when their sense of control is diminished.</a:t>
            </a:r>
          </a:p>
          <a:p>
            <a:pPr defTabSz="457200">
              <a:lnSpc>
                <a:spcPct val="90000"/>
              </a:lnSpc>
            </a:pPr>
            <a:r>
              <a:rPr lang="en-US" altLang="en-US" dirty="0">
                <a:latin typeface="Arial" pitchFamily="34" charset="0"/>
                <a:ea typeface="ＭＳ Ｐゴシック" pitchFamily="34" charset="-128"/>
              </a:rPr>
              <a:t>	ii) One study had participants identify which symbol on a screen correctly represented the concept the computer had chosen (e.g., </a:t>
            </a:r>
            <a:r>
              <a:rPr lang="en-US" altLang="en-US" dirty="0" err="1">
                <a:latin typeface="Arial" pitchFamily="34" charset="0"/>
                <a:ea typeface="ＭＳ Ｐゴシック" pitchFamily="34" charset="-128"/>
              </a:rPr>
              <a:t>colour</a:t>
            </a:r>
            <a:r>
              <a:rPr lang="en-US" altLang="en-US" dirty="0">
                <a:latin typeface="Arial" pitchFamily="34" charset="0"/>
                <a:ea typeface="ＭＳ Ｐゴシック" pitchFamily="34" charset="-128"/>
              </a:rPr>
              <a:t> of the symbol, its shape, etc.).</a:t>
            </a:r>
          </a:p>
          <a:p>
            <a:pPr defTabSz="457200">
              <a:lnSpc>
                <a:spcPct val="90000"/>
              </a:lnSpc>
            </a:pPr>
            <a:r>
              <a:rPr lang="en-US" altLang="en-US" dirty="0">
                <a:latin typeface="Arial" pitchFamily="34" charset="0"/>
                <a:ea typeface="ＭＳ Ｐゴシック" pitchFamily="34" charset="-128"/>
              </a:rPr>
              <a:t>		a) The computer provided correct feedback for half of the participants and random feedback for others (sometimes told them they were right when wrong and vice versa).</a:t>
            </a:r>
          </a:p>
          <a:p>
            <a:pPr defTabSz="457200">
              <a:lnSpc>
                <a:spcPct val="90000"/>
              </a:lnSpc>
            </a:pPr>
            <a:r>
              <a:rPr lang="en-US" altLang="en-US" dirty="0">
                <a:latin typeface="Arial" pitchFamily="34" charset="0"/>
                <a:ea typeface="ＭＳ Ｐゴシック" pitchFamily="34" charset="-128"/>
              </a:rPr>
              <a:t>		b) As expected, the participants in the random condition reported a lower sense of control.</a:t>
            </a:r>
          </a:p>
          <a:p>
            <a:pPr defTabSz="457200">
              <a:lnSpc>
                <a:spcPct val="90000"/>
              </a:lnSpc>
            </a:pPr>
            <a:r>
              <a:rPr lang="en-US" altLang="en-US" dirty="0">
                <a:latin typeface="Arial" pitchFamily="34" charset="0"/>
                <a:ea typeface="ＭＳ Ｐゴシック" pitchFamily="34" charset="-128"/>
              </a:rPr>
              <a:t>		c) Next, participants viewed pictures in which one had a hidden image of a horse and the other did not (Figure 14.10).</a:t>
            </a:r>
          </a:p>
          <a:p>
            <a:pPr defTabSz="457200">
              <a:lnSpc>
                <a:spcPct val="90000"/>
              </a:lnSpc>
            </a:pPr>
            <a:r>
              <a:rPr lang="en-US" altLang="en-US" dirty="0">
                <a:latin typeface="Arial" pitchFamily="34" charset="0"/>
                <a:ea typeface="ＭＳ Ｐゴシック" pitchFamily="34" charset="-128"/>
              </a:rPr>
              <a:t>		d) Participants in both conditions reported seeing faintly drawn figures, such as the horse; however, those who reported lowered self-control were more likely to report seeing patterns within completely random images.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18714300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90000"/>
              </a:lnSpc>
            </a:pPr>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What do we know about how people cope with seemingly random events?</a:t>
            </a: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The idea that randomness dictates worldly events can create anxiety in people.</a:t>
            </a:r>
          </a:p>
          <a:p>
            <a:pPr defTabSz="457200">
              <a:lnSpc>
                <a:spcPct val="90000"/>
              </a:lnSpc>
            </a:pPr>
            <a:r>
              <a:rPr lang="en-US" altLang="en-US" dirty="0">
                <a:latin typeface="Arial" pitchFamily="34" charset="0"/>
                <a:ea typeface="ＭＳ Ｐゴシック" pitchFamily="34" charset="-128"/>
              </a:rPr>
              <a:t>		a) Even those who believe that randomness is the rule might still try to find the meaning of life, as if events are determined by the will of individuals or God.</a:t>
            </a:r>
          </a:p>
          <a:p>
            <a:pPr defTabSz="457200">
              <a:lnSpc>
                <a:spcPct val="90000"/>
              </a:lnSpc>
            </a:pPr>
            <a:r>
              <a:rPr lang="en-US" altLang="en-US" dirty="0">
                <a:latin typeface="Arial" pitchFamily="34" charset="0"/>
                <a:ea typeface="ＭＳ Ｐゴシック" pitchFamily="34" charset="-128"/>
              </a:rPr>
              <a:t>		b) In other words, they try to give a sense of order to the randomness.</a:t>
            </a: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Compensatory control (p. 558)</a:t>
            </a:r>
            <a:r>
              <a:rPr lang="en-US" altLang="en-US" i="1" dirty="0">
                <a:latin typeface="Arial" pitchFamily="34" charset="0"/>
                <a:ea typeface="ＭＳ Ｐゴシック" pitchFamily="34" charset="-128"/>
              </a:rPr>
              <a:t> involves psychological strategies people use to preserve a sense of non-random order when personal control is compromised.</a:t>
            </a: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dirty="0">
                <a:latin typeface="Arial" pitchFamily="34" charset="0"/>
                <a:ea typeface="ＭＳ Ｐゴシック" pitchFamily="34" charset="-128"/>
              </a:rPr>
              <a:t>	ii) For example, people who are skeptical of any divine purpose in the world may change their view in the wake of personal or societal tragedy.</a:t>
            </a:r>
          </a:p>
          <a:p>
            <a:pPr defTabSz="457200">
              <a:lnSpc>
                <a:spcPct val="90000"/>
              </a:lnSpc>
            </a:pPr>
            <a:r>
              <a:rPr lang="en-US" altLang="en-US" dirty="0">
                <a:latin typeface="Arial" pitchFamily="34" charset="0"/>
                <a:ea typeface="ＭＳ Ｐゴシック" pitchFamily="34" charset="-128"/>
              </a:rPr>
              <a:t> </a:t>
            </a:r>
          </a:p>
          <a:p>
            <a:pPr defTabSz="457200">
              <a:lnSpc>
                <a:spcPct val="90000"/>
              </a:lnSpc>
            </a:pPr>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How can scientists explain compensatory control?</a:t>
            </a:r>
            <a:endParaRPr lang="en-US" altLang="en-US" dirty="0">
              <a:latin typeface="Arial" pitchFamily="34" charset="0"/>
              <a:ea typeface="ＭＳ Ｐゴシック" pitchFamily="34" charset="-128"/>
            </a:endParaRPr>
          </a:p>
          <a:p>
            <a:pPr defTabSz="457200">
              <a:lnSpc>
                <a:spcPct val="9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It appears that when people feel that their sense of control is undermined, they compensate by heightening their search for structure in the world, to the point of calling upon their imagination.</a:t>
            </a:r>
          </a:p>
          <a:p>
            <a:pPr defTabSz="457200">
              <a:lnSpc>
                <a:spcPct val="90000"/>
              </a:lnSpc>
            </a:pPr>
            <a:r>
              <a:rPr lang="en-US" altLang="en-US" dirty="0">
                <a:latin typeface="Arial" pitchFamily="34" charset="0"/>
                <a:ea typeface="ＭＳ Ｐゴシック" pitchFamily="34" charset="-128"/>
              </a:rPr>
              <a:t>		a) For example, people become increasingly willing to believe in superstitious rituals and to endorse conspiracy theories when their sense of control is diminished.</a:t>
            </a:r>
          </a:p>
          <a:p>
            <a:pPr defTabSz="457200">
              <a:lnSpc>
                <a:spcPct val="90000"/>
              </a:lnSpc>
            </a:pPr>
            <a:r>
              <a:rPr lang="en-US" altLang="en-US" dirty="0">
                <a:latin typeface="Arial" pitchFamily="34" charset="0"/>
                <a:ea typeface="ＭＳ Ｐゴシック" pitchFamily="34" charset="-128"/>
              </a:rPr>
              <a:t>	ii) One study had participants identify which symbol on a screen correctly represented the concept the computer had chosen (e.g., </a:t>
            </a:r>
            <a:r>
              <a:rPr lang="en-US" altLang="en-US" dirty="0" err="1">
                <a:latin typeface="Arial" pitchFamily="34" charset="0"/>
                <a:ea typeface="ＭＳ Ｐゴシック" pitchFamily="34" charset="-128"/>
              </a:rPr>
              <a:t>colour</a:t>
            </a:r>
            <a:r>
              <a:rPr lang="en-US" altLang="en-US" dirty="0">
                <a:latin typeface="Arial" pitchFamily="34" charset="0"/>
                <a:ea typeface="ＭＳ Ｐゴシック" pitchFamily="34" charset="-128"/>
              </a:rPr>
              <a:t> of the symbol, its shape, etc.).</a:t>
            </a:r>
          </a:p>
          <a:p>
            <a:pPr defTabSz="457200">
              <a:lnSpc>
                <a:spcPct val="90000"/>
              </a:lnSpc>
            </a:pPr>
            <a:r>
              <a:rPr lang="en-US" altLang="en-US" dirty="0">
                <a:latin typeface="Arial" pitchFamily="34" charset="0"/>
                <a:ea typeface="ＭＳ Ｐゴシック" pitchFamily="34" charset="-128"/>
              </a:rPr>
              <a:t>		a) The computer provided correct feedback for half of the participants and random feedback for others (sometimes told them they were right when wrong and vice versa).</a:t>
            </a:r>
          </a:p>
          <a:p>
            <a:pPr defTabSz="457200">
              <a:lnSpc>
                <a:spcPct val="90000"/>
              </a:lnSpc>
            </a:pPr>
            <a:r>
              <a:rPr lang="en-US" altLang="en-US" dirty="0">
                <a:latin typeface="Arial" pitchFamily="34" charset="0"/>
                <a:ea typeface="ＭＳ Ｐゴシック" pitchFamily="34" charset="-128"/>
              </a:rPr>
              <a:t>		b) As expected, the participants in the random condition reported a lower sense of control.</a:t>
            </a:r>
          </a:p>
          <a:p>
            <a:pPr defTabSz="457200">
              <a:lnSpc>
                <a:spcPct val="90000"/>
              </a:lnSpc>
            </a:pPr>
            <a:r>
              <a:rPr lang="en-US" altLang="en-US" dirty="0">
                <a:latin typeface="Arial" pitchFamily="34" charset="0"/>
                <a:ea typeface="ＭＳ Ｐゴシック" pitchFamily="34" charset="-128"/>
              </a:rPr>
              <a:t>		c) Next, participants viewed pictures in which one had a hidden image of a horse and the other did not (Figure 14.10).</a:t>
            </a:r>
          </a:p>
          <a:p>
            <a:pPr defTabSz="457200">
              <a:lnSpc>
                <a:spcPct val="90000"/>
              </a:lnSpc>
            </a:pPr>
            <a:r>
              <a:rPr lang="en-US" altLang="en-US" dirty="0">
                <a:latin typeface="Arial" pitchFamily="34" charset="0"/>
                <a:ea typeface="ＭＳ Ｐゴシック" pitchFamily="34" charset="-128"/>
              </a:rPr>
              <a:t>		d) Participants in both conditions reported seeing faintly drawn figures, such as the horse; however, those who reported lowered self-control were more likely to report seeing patterns within completely random images.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4643636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Can we critically evaluate this evidence?</a:t>
            </a:r>
            <a:endParaRPr lang="en-US" altLang="en-US" dirty="0">
              <a:latin typeface="Arial" pitchFamily="34" charset="0"/>
              <a:ea typeface="ＭＳ Ｐゴシック" pitchFamily="34" charset="-128"/>
            </a:endParaRPr>
          </a:p>
          <a:p>
            <a:pPr>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Real-world lack of control (e.g., natural disaster) is obviously much different from that created in a laboratory in the previous experiment. </a:t>
            </a:r>
          </a:p>
          <a:p>
            <a:pPr>
              <a:lnSpc>
                <a:spcPct val="80000"/>
              </a:lnSpc>
            </a:pPr>
            <a:r>
              <a:rPr lang="en-US" altLang="en-US" dirty="0">
                <a:latin typeface="Arial" pitchFamily="34" charset="0"/>
                <a:ea typeface="ＭＳ Ｐゴシック" pitchFamily="34" charset="-128"/>
              </a:rPr>
              <a:t>		a) Natural disasters or a loss of a job have far greater consequences.</a:t>
            </a:r>
          </a:p>
          <a:p>
            <a:pPr>
              <a:lnSpc>
                <a:spcPct val="80000"/>
              </a:lnSpc>
            </a:pPr>
            <a:r>
              <a:rPr lang="en-US" altLang="en-US" dirty="0">
                <a:latin typeface="Arial" pitchFamily="34" charset="0"/>
                <a:ea typeface="ＭＳ Ｐゴシック" pitchFamily="34" charset="-128"/>
              </a:rPr>
              <a:t>		b) Therefore, there is a limit to the generalizability of the results.</a:t>
            </a:r>
          </a:p>
          <a:p>
            <a:pPr>
              <a:lnSpc>
                <a:spcPct val="80000"/>
              </a:lnSpc>
            </a:pPr>
            <a:r>
              <a:rPr lang="en-US" altLang="en-US" dirty="0">
                <a:latin typeface="Arial" pitchFamily="34" charset="0"/>
                <a:ea typeface="ＭＳ Ｐゴシック" pitchFamily="34" charset="-128"/>
              </a:rPr>
              <a:t>	ii) In real-world events, people are more likely to believe in a divine force, which helps buffer them from random events.</a:t>
            </a:r>
          </a:p>
          <a:p>
            <a:pPr>
              <a:lnSpc>
                <a:spcPct val="80000"/>
              </a:lnSpc>
            </a:pPr>
            <a:r>
              <a:rPr lang="en-US" altLang="en-US" dirty="0">
                <a:latin typeface="Arial" pitchFamily="34" charset="0"/>
                <a:ea typeface="ＭＳ Ｐゴシック" pitchFamily="34" charset="-128"/>
              </a:rPr>
              <a:t> </a:t>
            </a:r>
          </a:p>
          <a:p>
            <a:pPr>
              <a:lnSpc>
                <a:spcPct val="80000"/>
              </a:lnSpc>
            </a:pPr>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Why is this relevant?</a:t>
            </a:r>
            <a:endParaRPr lang="en-US" altLang="en-US" dirty="0">
              <a:latin typeface="Arial" pitchFamily="34" charset="0"/>
              <a:ea typeface="ＭＳ Ｐゴシック" pitchFamily="34" charset="-128"/>
            </a:endParaRPr>
          </a:p>
          <a:p>
            <a:pPr>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Having a sense of control greatly affects how we think about and interpret the world, which can affect our well-being.</a:t>
            </a:r>
          </a:p>
          <a:p>
            <a:pPr>
              <a:lnSpc>
                <a:spcPct val="80000"/>
              </a:lnSpc>
            </a:pPr>
            <a:r>
              <a:rPr lang="en-US" altLang="en-US" dirty="0">
                <a:latin typeface="Arial" pitchFamily="34" charset="0"/>
                <a:ea typeface="ＭＳ Ｐゴシック" pitchFamily="34" charset="-128"/>
              </a:rPr>
              <a:t>		a) Those who believe they can predict and influence events and outcomes tend to have improved physical and mental health.</a:t>
            </a:r>
          </a:p>
          <a:p>
            <a:pPr>
              <a:lnSpc>
                <a:spcPct val="80000"/>
              </a:lnSpc>
            </a:pPr>
            <a:r>
              <a:rPr lang="en-US" altLang="en-US" dirty="0">
                <a:latin typeface="Arial" pitchFamily="34" charset="0"/>
                <a:ea typeface="ＭＳ Ｐゴシック" pitchFamily="34" charset="-128"/>
              </a:rPr>
              <a:t>		b) For example, patients about to undergo medical procedures have reduced anxiety if they are fully informed about the procedure before it occurs.</a:t>
            </a:r>
          </a:p>
          <a:p>
            <a:pPr>
              <a:lnSpc>
                <a:spcPct val="80000"/>
              </a:lnSpc>
            </a:pPr>
            <a:r>
              <a:rPr lang="en-US" altLang="en-US" dirty="0">
                <a:latin typeface="Arial" pitchFamily="34" charset="0"/>
                <a:ea typeface="ＭＳ Ｐゴシック" pitchFamily="34" charset="-128"/>
              </a:rPr>
              <a:t>	ii) People may also compensate for their lack of control by performing superstitious rituals, which can provide a sense of at least partial control over outcomes.</a:t>
            </a:r>
          </a:p>
          <a:p>
            <a:pPr>
              <a:lnSpc>
                <a:spcPct val="80000"/>
              </a:lnSpc>
            </a:pPr>
            <a:r>
              <a:rPr lang="en-US" altLang="en-US" dirty="0">
                <a:latin typeface="Arial" pitchFamily="34" charset="0"/>
                <a:ea typeface="ＭＳ Ｐゴシック" pitchFamily="34" charset="-128"/>
              </a:rPr>
              <a:t>		a) This can be seen in athletes as well as those with OCD (Module 13.3).</a:t>
            </a:r>
          </a:p>
          <a:p>
            <a:pPr>
              <a:lnSpc>
                <a:spcPct val="80000"/>
              </a:lnSpc>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35768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The life expectancy of the average smoker is between 7 and 14 years shorter than that of a nonsmoker (Table 14.1).</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Health problems include lung, mouth, and throat cancer; heart disease; and pulmonary diseases (e.g., emphysema).</a:t>
            </a:r>
          </a:p>
          <a:p>
            <a:pPr defTabSz="457200"/>
            <a:r>
              <a:rPr lang="en-US" altLang="en-US" dirty="0">
                <a:latin typeface="Arial" pitchFamily="34" charset="0"/>
                <a:ea typeface="ＭＳ Ｐゴシック" pitchFamily="34" charset="-128"/>
              </a:rPr>
              <a:t>	ii) This number depends upon how much, and for how long, a person smoked. Quitting by the age of 30 greatly reduces the likelihood that a person will die of smoking-related cancers, a statistic that is quite relevant to university students.</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2) Efforts to prevent smoking:</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Provincial and municipal laws are reducing the risks posed by secondhand smoke exposure by banning smoking in many public places—especially restaurants and public buildings. As mentioned at the beginning of the Module, steep taxes applied to unhealthy products such as tobacco also act as a deterrent against their use. Not only does such a policy tend to reduce the number of smokers, but it also raises funds for health care and anti-smoking campaigns.</a:t>
            </a:r>
          </a:p>
          <a:p>
            <a:pPr defTabSz="457200"/>
            <a:r>
              <a:rPr lang="en-US" altLang="en-US" dirty="0">
                <a:latin typeface="Arial" pitchFamily="34" charset="0"/>
                <a:ea typeface="ＭＳ Ｐゴシック" pitchFamily="34" charset="-128"/>
              </a:rPr>
              <a:t>	ii) In the 1990s, several countries added written warnings to cigarette packages (e.g., “Smoking seriously harms you and others around you”) in an attempt to reduce smoking rates. Unfortunately, these labels have had relatively little effect. However, in 2001, Canada became the first country to require companies to include graphic pictorial warnings on cigarette packages. These images included rotting teeth, black lungs, diseased hearts, and sick children; they were also paired with a verbal message. Researchers found that the image-based warnings were much more likely to be noticed by both smokers and non-smokers than were text-only messages.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62028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US" altLang="en-US" dirty="0">
                <a:latin typeface="Arial" pitchFamily="34" charset="0"/>
                <a:ea typeface="ＭＳ Ｐゴシック" pitchFamily="34" charset="-128"/>
              </a:rPr>
              <a:t>1) The life expectancy of the average smoker is between 7 and 14 years shorter than that of a nonsmoker (Table 14.1).</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Health problems include lung, mouth, and throat cancer; heart disease; and pulmonary diseases (e.g., emphysema).</a:t>
            </a:r>
          </a:p>
          <a:p>
            <a:pPr defTabSz="457200"/>
            <a:r>
              <a:rPr lang="en-US" altLang="en-US" dirty="0">
                <a:latin typeface="Arial" pitchFamily="34" charset="0"/>
                <a:ea typeface="ＭＳ Ｐゴシック" pitchFamily="34" charset="-128"/>
              </a:rPr>
              <a:t>	ii) This number depends upon how much, and for how long, a person smoked. Quitting by the age of 30 greatly reduces the likelihood that a person will die of smoking-related cancers, a statistic that is quite relevant to university students.</a:t>
            </a:r>
          </a:p>
          <a:p>
            <a:pPr defTabSz="457200"/>
            <a:endParaRPr lang="en-US" altLang="en-US" dirty="0">
              <a:latin typeface="Arial" pitchFamily="34" charset="0"/>
              <a:ea typeface="ＭＳ Ｐゴシック" pitchFamily="34" charset="-128"/>
            </a:endParaRPr>
          </a:p>
          <a:p>
            <a:pPr defTabSz="457200"/>
            <a:r>
              <a:rPr lang="en-US" altLang="en-US" dirty="0">
                <a:latin typeface="Arial" pitchFamily="34" charset="0"/>
                <a:ea typeface="ＭＳ Ｐゴシック" pitchFamily="34" charset="-128"/>
              </a:rPr>
              <a:t>2) Efforts to prevent smoking:</a:t>
            </a:r>
          </a:p>
          <a:p>
            <a:pPr defTabSz="457200"/>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Provincial and municipal laws are reducing the risks posed by secondhand smoke exposure by banning smoking in many public places—especially restaurants and public buildings. As mentioned at the beginning of the Module, steep taxes applied to unhealthy products such as tobacco also act as a deterrent against their use. Not only does such a policy tend to reduce the number of smokers, but it also raises funds for health care and anti-smoking campaigns.</a:t>
            </a:r>
          </a:p>
          <a:p>
            <a:pPr defTabSz="457200"/>
            <a:r>
              <a:rPr lang="en-US" altLang="en-US" dirty="0">
                <a:latin typeface="Arial" pitchFamily="34" charset="0"/>
                <a:ea typeface="ＭＳ Ｐゴシック" pitchFamily="34" charset="-128"/>
              </a:rPr>
              <a:t>	ii) In the 1990s, several countries added written warnings to cigarette packages (e.g., “Smoking seriously harms you and others around you”) in an attempt to reduce smoking rates. Unfortunately, these labels have had relatively little effect. However, in 2001, Canada became the first country to require companies to include graphic pictorial warnings on cigarette packages. These images included rotting teeth, black lungs, diseased hearts, and sick children; they were also paired with a verbal message. Researchers found that the image-based warnings were much more likely to be noticed by both smokers and non-smokers than were text-only messages.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527633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sz="1200" dirty="0">
                <a:latin typeface="Arial" pitchFamily="34" charset="0"/>
                <a:ea typeface="ＭＳ Ｐゴシック" pitchFamily="34" charset="-128"/>
              </a:rPr>
              <a:t>1) </a:t>
            </a:r>
            <a:r>
              <a:rPr lang="en-US" altLang="en-US" sz="1200" i="1" dirty="0">
                <a:latin typeface="Arial" pitchFamily="34" charset="0"/>
                <a:ea typeface="ＭＳ Ｐゴシック" pitchFamily="34" charset="-128"/>
              </a:rPr>
              <a:t>What do we know about media influences on smoking?</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Whether they become a smoker is influenced by family and local culture, personality characteristics, and socioeconomic status. People may smoke because this </a:t>
            </a:r>
            <a:r>
              <a:rPr lang="en-US" altLang="en-US" sz="1200" dirty="0" err="1">
                <a:latin typeface="Arial" pitchFamily="34" charset="0"/>
                <a:ea typeface="ＭＳ Ｐゴシック" pitchFamily="34" charset="-128"/>
              </a:rPr>
              <a:t>behaviour</a:t>
            </a:r>
            <a:r>
              <a:rPr lang="en-US" altLang="en-US" sz="1200" dirty="0">
                <a:latin typeface="Arial" pitchFamily="34" charset="0"/>
                <a:ea typeface="ＭＳ Ｐゴシック" pitchFamily="34" charset="-128"/>
              </a:rPr>
              <a:t> is associated with certain traits or societal roles, such as attractiveness, rebelliousness, and individualism.</a:t>
            </a:r>
          </a:p>
          <a:p>
            <a:pPr defTabSz="457200">
              <a:lnSpc>
                <a:spcPct val="80000"/>
              </a:lnSpc>
            </a:pPr>
            <a:r>
              <a:rPr lang="en-US" altLang="en-US" sz="1200" dirty="0">
                <a:latin typeface="Arial" pitchFamily="34" charset="0"/>
                <a:ea typeface="ＭＳ Ｐゴシック" pitchFamily="34" charset="-128"/>
              </a:rPr>
              <a:t>	ii) One influential factor that health psychologists study is the prevalence of smoking in movies and entertainment.</a:t>
            </a:r>
          </a:p>
          <a:p>
            <a:pPr defTabSz="457200">
              <a:lnSpc>
                <a:spcPct val="80000"/>
              </a:lnSpc>
            </a:pPr>
            <a:r>
              <a:rPr lang="en-US" altLang="en-US" sz="1200" dirty="0">
                <a:latin typeface="Arial" pitchFamily="34" charset="0"/>
                <a:ea typeface="ＭＳ Ｐゴシック" pitchFamily="34" charset="-128"/>
              </a:rPr>
              <a:t>		a) Although smoking in films has declined over the past decade, there are still numerous popular movies in which the characters smoke.</a:t>
            </a:r>
          </a:p>
          <a:p>
            <a:pPr defTabSz="457200">
              <a:lnSpc>
                <a:spcPct val="80000"/>
              </a:lnSpc>
            </a:pPr>
            <a:r>
              <a:rPr lang="en-US" altLang="en-US" sz="1200" dirty="0">
                <a:latin typeface="Arial" pitchFamily="34" charset="0"/>
                <a:ea typeface="ＭＳ Ｐゴシック" pitchFamily="34" charset="-128"/>
              </a:rPr>
              <a:t> </a:t>
            </a:r>
          </a:p>
          <a:p>
            <a:pPr defTabSz="457200">
              <a:lnSpc>
                <a:spcPct val="80000"/>
              </a:lnSpc>
            </a:pPr>
            <a:r>
              <a:rPr lang="en-US" altLang="en-US" sz="1200" dirty="0">
                <a:latin typeface="Arial" pitchFamily="34" charset="0"/>
                <a:ea typeface="ＭＳ Ｐゴシック" pitchFamily="34" charset="-128"/>
              </a:rPr>
              <a:t>2) </a:t>
            </a:r>
            <a:r>
              <a:rPr lang="en-US" altLang="en-US" sz="1200" i="1" dirty="0">
                <a:latin typeface="Arial" pitchFamily="34" charset="0"/>
                <a:ea typeface="ＭＳ Ｐゴシック" pitchFamily="34" charset="-128"/>
              </a:rPr>
              <a:t>How can science help us analyze the effects of smoking in the movies?</a:t>
            </a:r>
            <a:endParaRPr lang="en-US" altLang="en-US" sz="1200" dirty="0">
              <a:latin typeface="Arial" pitchFamily="34" charset="0"/>
              <a:ea typeface="ＭＳ Ｐゴシック" pitchFamily="34" charset="-128"/>
            </a:endParaRPr>
          </a:p>
          <a:p>
            <a:pPr defTabSz="457200">
              <a:lnSpc>
                <a:spcPct val="80000"/>
              </a:lnSpc>
            </a:pPr>
            <a:r>
              <a:rPr lang="en-US" altLang="en-US" sz="1200" dirty="0">
                <a:latin typeface="Arial" pitchFamily="34" charset="0"/>
                <a:ea typeface="ＭＳ Ｐゴシック" pitchFamily="34" charset="-128"/>
              </a:rPr>
              <a:t>	</a:t>
            </a:r>
            <a:r>
              <a:rPr lang="en-US" altLang="en-US" sz="1200" dirty="0" err="1">
                <a:latin typeface="Arial" pitchFamily="34" charset="0"/>
                <a:ea typeface="ＭＳ Ｐゴシック" pitchFamily="34" charset="-128"/>
              </a:rPr>
              <a:t>i</a:t>
            </a:r>
            <a:r>
              <a:rPr lang="en-US" altLang="en-US" sz="1200" dirty="0">
                <a:latin typeface="Arial" pitchFamily="34" charset="0"/>
                <a:ea typeface="ＭＳ Ｐゴシック" pitchFamily="34" charset="-128"/>
              </a:rPr>
              <a:t>) In one study, researchers conducted a random-digit-dialing survey of 6,522 U.S. adolescents from all major geographic regions and socioeconomic groups.</a:t>
            </a:r>
          </a:p>
          <a:p>
            <a:pPr defTabSz="457200">
              <a:lnSpc>
                <a:spcPct val="80000"/>
              </a:lnSpc>
            </a:pPr>
            <a:r>
              <a:rPr lang="en-US" altLang="en-US" sz="1200" dirty="0">
                <a:latin typeface="Arial" pitchFamily="34" charset="0"/>
                <a:ea typeface="ＭＳ Ｐゴシック" pitchFamily="34" charset="-128"/>
              </a:rPr>
              <a:t>		a) The adolescents reported their age and indicated whether they smoked and were asked to identify whether they had seen specific popular movies that featured smoking.</a:t>
            </a:r>
          </a:p>
          <a:p>
            <a:pPr defTabSz="457200">
              <a:lnSpc>
                <a:spcPct val="80000"/>
              </a:lnSpc>
            </a:pPr>
            <a:r>
              <a:rPr lang="en-US" altLang="en-US" sz="1200" dirty="0">
                <a:latin typeface="Arial" pitchFamily="34" charset="0"/>
                <a:ea typeface="ＭＳ Ｐゴシック" pitchFamily="34" charset="-128"/>
              </a:rPr>
              <a:t>		b) The more exposure teens had to these movies, the more likely they were to have tried smoking.</a:t>
            </a:r>
          </a:p>
          <a:p>
            <a:pPr defTabSz="457200">
              <a:lnSpc>
                <a:spcPct val="80000"/>
              </a:lnSpc>
            </a:pPr>
            <a:r>
              <a:rPr lang="en-US" altLang="en-US" sz="1200" dirty="0">
                <a:latin typeface="Arial" pitchFamily="34" charset="0"/>
                <a:ea typeface="ＭＳ Ｐゴシック" pitchFamily="34" charset="-128"/>
              </a:rPr>
              <a:t>		c) This relation persisted even after controlling for socioeconomic status, personality, and parental and peer influences on smoking.</a:t>
            </a:r>
          </a:p>
          <a:p>
            <a:pPr defTabSz="457200">
              <a:lnSpc>
                <a:spcPct val="80000"/>
              </a:lnSpc>
            </a:pPr>
            <a:r>
              <a:rPr lang="en-US" altLang="en-US" sz="1200" dirty="0">
                <a:latin typeface="Arial" pitchFamily="34" charset="0"/>
                <a:ea typeface="ＭＳ Ｐゴシック" pitchFamily="34" charset="-128"/>
              </a:rPr>
              <a:t>		d) However, this study only shows us the correlation; it does not tell us why the correlation exists.</a:t>
            </a:r>
          </a:p>
          <a:p>
            <a:pPr defTabSz="457200">
              <a:lnSpc>
                <a:spcPct val="80000"/>
              </a:lnSpc>
            </a:pPr>
            <a:r>
              <a:rPr lang="en-US" altLang="en-US" sz="1200" dirty="0">
                <a:latin typeface="Arial" pitchFamily="34" charset="0"/>
                <a:ea typeface="ＭＳ Ｐゴシック" pitchFamily="34" charset="-128"/>
              </a:rPr>
              <a:t>	ii) An experimental study suggests that how people identify with smokers may influence their decision to smoke.</a:t>
            </a:r>
          </a:p>
          <a:p>
            <a:pPr defTabSz="457200">
              <a:lnSpc>
                <a:spcPct val="80000"/>
              </a:lnSpc>
            </a:pPr>
            <a:r>
              <a:rPr lang="en-US" altLang="en-US" sz="1200" dirty="0">
                <a:latin typeface="Arial" pitchFamily="34" charset="0"/>
                <a:ea typeface="ＭＳ Ｐゴシック" pitchFamily="34" charset="-128"/>
              </a:rPr>
              <a:t>		a) Adolescents who had positive responses to a protagonist who smoked were much more likely to associate smoking with their own identities.</a:t>
            </a:r>
          </a:p>
          <a:p>
            <a:pPr defTabSz="457200">
              <a:lnSpc>
                <a:spcPct val="80000"/>
              </a:lnSpc>
            </a:pPr>
            <a:r>
              <a:rPr lang="en-US" altLang="en-US" sz="1200" dirty="0">
                <a:latin typeface="Arial" pitchFamily="34" charset="0"/>
                <a:ea typeface="ＭＳ Ｐゴシック" pitchFamily="34" charset="-128"/>
              </a:rPr>
              <a:t>		b) This correlation was observed in adolescents who already smoked and those who did not.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371967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80000"/>
              </a:lnSpc>
            </a:pPr>
            <a:r>
              <a:rPr lang="en-US" altLang="en-US" dirty="0">
                <a:latin typeface="Arial" pitchFamily="34" charset="0"/>
                <a:ea typeface="ＭＳ Ｐゴシック" pitchFamily="34" charset="-128"/>
              </a:rPr>
              <a:t>1) </a:t>
            </a:r>
            <a:r>
              <a:rPr lang="en-US" altLang="en-US" i="1" dirty="0">
                <a:latin typeface="Arial" pitchFamily="34" charset="0"/>
                <a:ea typeface="ＭＳ Ｐゴシック" pitchFamily="34" charset="-128"/>
              </a:rPr>
              <a:t>Can we critically evaluate this evidence?</a:t>
            </a:r>
            <a:endParaRPr lang="en-US" altLang="en-US" dirty="0">
              <a:latin typeface="Arial" pitchFamily="34" charset="0"/>
              <a:ea typeface="ＭＳ Ｐゴシック" pitchFamily="34" charset="-128"/>
            </a:endParaRP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It is very difficult to establish that exposure to movies with characters that smoke actually causes adolescents to smoke.</a:t>
            </a:r>
          </a:p>
          <a:p>
            <a:pPr defTabSz="457200">
              <a:lnSpc>
                <a:spcPct val="80000"/>
              </a:lnSpc>
            </a:pPr>
            <a:r>
              <a:rPr lang="en-US" altLang="en-US" dirty="0">
                <a:latin typeface="Arial" pitchFamily="34" charset="0"/>
                <a:ea typeface="ＭＳ Ｐゴシック" pitchFamily="34" charset="-128"/>
              </a:rPr>
              <a:t>	ii) For example, researchers tracked the amount of smoking featured in popular movies from 1990 to 2007.</a:t>
            </a:r>
          </a:p>
          <a:p>
            <a:pPr defTabSz="457200">
              <a:lnSpc>
                <a:spcPct val="80000"/>
              </a:lnSpc>
            </a:pPr>
            <a:r>
              <a:rPr lang="en-US" altLang="en-US" dirty="0">
                <a:latin typeface="Arial" pitchFamily="34" charset="0"/>
                <a:ea typeface="ＭＳ Ｐゴシック" pitchFamily="34" charset="-128"/>
              </a:rPr>
              <a:t>		a) They found that as the smoking in movies rose, smoking among adolescents increased after a short period of time.</a:t>
            </a:r>
          </a:p>
          <a:p>
            <a:pPr defTabSz="457200">
              <a:lnSpc>
                <a:spcPct val="80000"/>
              </a:lnSpc>
            </a:pPr>
            <a:r>
              <a:rPr lang="en-US" altLang="en-US" dirty="0">
                <a:latin typeface="Arial" pitchFamily="34" charset="0"/>
                <a:ea typeface="ＭＳ Ｐゴシック" pitchFamily="34" charset="-128"/>
              </a:rPr>
              <a:t>		b) When smoking in movies decreased, a decline in adolescent smoking followed.</a:t>
            </a:r>
          </a:p>
          <a:p>
            <a:pPr defTabSz="457200">
              <a:lnSpc>
                <a:spcPct val="80000"/>
              </a:lnSpc>
            </a:pPr>
            <a:r>
              <a:rPr lang="en-US" altLang="en-US" dirty="0">
                <a:latin typeface="Arial" pitchFamily="34" charset="0"/>
                <a:ea typeface="ＭＳ Ｐゴシック" pitchFamily="34" charset="-128"/>
              </a:rPr>
              <a:t>	iii) However, multiple explanations could explain such correlations.</a:t>
            </a:r>
          </a:p>
          <a:p>
            <a:pPr defTabSz="457200">
              <a:lnSpc>
                <a:spcPct val="80000"/>
              </a:lnSpc>
            </a:pPr>
            <a:r>
              <a:rPr lang="en-US" altLang="en-US" dirty="0">
                <a:latin typeface="Arial" pitchFamily="34" charset="0"/>
                <a:ea typeface="ＭＳ Ｐゴシック" pitchFamily="34" charset="-128"/>
              </a:rPr>
              <a:t>		a) It could be that people who are already willing to smoke are more attracted to movies that feature smoking.</a:t>
            </a:r>
          </a:p>
          <a:p>
            <a:pPr defTabSz="457200">
              <a:lnSpc>
                <a:spcPct val="80000"/>
              </a:lnSpc>
            </a:pPr>
            <a:r>
              <a:rPr lang="en-US" altLang="en-US" dirty="0">
                <a:latin typeface="Arial" pitchFamily="34" charset="0"/>
                <a:ea typeface="ＭＳ Ｐゴシック" pitchFamily="34" charset="-128"/>
              </a:rPr>
              <a:t> </a:t>
            </a:r>
          </a:p>
          <a:p>
            <a:pPr defTabSz="457200">
              <a:lnSpc>
                <a:spcPct val="80000"/>
              </a:lnSpc>
            </a:pPr>
            <a:r>
              <a:rPr lang="en-US" altLang="en-US" dirty="0">
                <a:latin typeface="Arial" pitchFamily="34" charset="0"/>
                <a:ea typeface="ＭＳ Ｐゴシック" pitchFamily="34" charset="-128"/>
              </a:rPr>
              <a:t>2) </a:t>
            </a:r>
            <a:r>
              <a:rPr lang="en-US" altLang="en-US" i="1" dirty="0">
                <a:latin typeface="Arial" pitchFamily="34" charset="0"/>
                <a:ea typeface="ＭＳ Ｐゴシック" pitchFamily="34" charset="-128"/>
              </a:rPr>
              <a:t>Why is this relevant?</a:t>
            </a:r>
            <a:endParaRPr lang="en-US" altLang="en-US" dirty="0">
              <a:latin typeface="Arial" pitchFamily="34" charset="0"/>
              <a:ea typeface="ＭＳ Ｐゴシック" pitchFamily="34" charset="-128"/>
            </a:endParaRPr>
          </a:p>
          <a:p>
            <a:pPr defTabSz="457200">
              <a:lnSpc>
                <a:spcPct val="8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Cigarette-related illness imposes a major societal burden in terms of lost work productivity and rising health care costs.</a:t>
            </a:r>
          </a:p>
          <a:p>
            <a:pPr defTabSz="457200">
              <a:lnSpc>
                <a:spcPct val="80000"/>
              </a:lnSpc>
            </a:pPr>
            <a:r>
              <a:rPr lang="en-US" altLang="en-US" dirty="0">
                <a:latin typeface="Arial" pitchFamily="34" charset="0"/>
                <a:ea typeface="ＭＳ Ｐゴシック" pitchFamily="34" charset="-128"/>
              </a:rPr>
              <a:t>		a) There are serious concerns about the health and well-being of those who start smoking at an early age. </a:t>
            </a:r>
          </a:p>
          <a:p>
            <a:pPr defTabSz="457200">
              <a:lnSpc>
                <a:spcPct val="80000"/>
              </a:lnSpc>
            </a:pPr>
            <a:r>
              <a:rPr lang="en-US" altLang="en-US" dirty="0">
                <a:latin typeface="Arial" pitchFamily="34" charset="0"/>
                <a:ea typeface="ＭＳ Ｐゴシック" pitchFamily="34" charset="-128"/>
              </a:rPr>
              <a:t>	ii) Movies are just one influence, but they are easier to control than other factors, such as peer pressure.</a:t>
            </a:r>
          </a:p>
          <a:p>
            <a:pPr defTabSz="457200">
              <a:lnSpc>
                <a:spcPct val="80000"/>
              </a:lnSpc>
            </a:pPr>
            <a:r>
              <a:rPr lang="en-US" altLang="en-US" dirty="0">
                <a:latin typeface="Arial" pitchFamily="34" charset="0"/>
                <a:ea typeface="ＭＳ Ｐゴシック" pitchFamily="34" charset="-128"/>
              </a:rPr>
              <a:t>		a) Group such as Smoke Free Movies and the National Association of Attorneys General use this research to argue against smoking in movies.</a:t>
            </a:r>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a:latin typeface="Arial" pitchFamily="34" charset="0"/>
                <a:ea typeface="ＭＳ Ｐゴシック" pitchFamily="34" charset="-128"/>
              </a:rPr>
              <a:t>	iii) </a:t>
            </a:r>
            <a:r>
              <a:rPr lang="en-CA" sz="1200" kern="1200" dirty="0">
                <a:solidFill>
                  <a:schemeClr val="tx1"/>
                </a:solidFill>
                <a:effectLst/>
                <a:latin typeface="+mn-lt"/>
                <a:ea typeface="+mn-ea"/>
                <a:cs typeface="+mn-cs"/>
              </a:rPr>
              <a:t>After peaking in the middle of the past decade, the number of films including smoking is on the decline (Polansky, 2016). The number of “tobacco incidents” in PG-13 movies specifically targeted to teens increased from 565 in 2010 to 1155 in 2012; therefore, the curtain hasn’t fallen on this issue. </a:t>
            </a:r>
            <a:endParaRPr lang="en-CA" dirty="0"/>
          </a:p>
          <a:p>
            <a:pPr defTabSz="457200">
              <a:lnSpc>
                <a:spcPct val="80000"/>
              </a:lnSpc>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132707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lnSpc>
                <a:spcPct val="70000"/>
              </a:lnSpc>
            </a:pPr>
            <a:r>
              <a:rPr lang="en-US" altLang="en-US" dirty="0">
                <a:latin typeface="Arial" pitchFamily="34" charset="0"/>
                <a:ea typeface="ＭＳ Ｐゴシック" pitchFamily="34" charset="-128"/>
              </a:rPr>
              <a:t>1) The lifestyle changes that students face during college affect physical health.</a:t>
            </a:r>
          </a:p>
          <a:p>
            <a:pPr defTabSz="457200">
              <a:lnSpc>
                <a:spcPct val="7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Many have heard of the “freshman 15," that most first-year students put on 15 pounds, but research shows students actually average an extra 6 pounds.</a:t>
            </a:r>
          </a:p>
          <a:p>
            <a:pPr defTabSz="457200">
              <a:lnSpc>
                <a:spcPct val="70000"/>
              </a:lnSpc>
            </a:pPr>
            <a:r>
              <a:rPr lang="en-US" altLang="en-US" dirty="0">
                <a:latin typeface="Arial" pitchFamily="34" charset="0"/>
                <a:ea typeface="ＭＳ Ｐゴシック" pitchFamily="34" charset="-128"/>
              </a:rPr>
              <a:t>		a) This is most likely due to increased food intake, decreased physical activity, and, for many students, increased levels of alcohol consumption.</a:t>
            </a:r>
          </a:p>
          <a:p>
            <a:pPr defTabSz="457200">
              <a:lnSpc>
                <a:spcPct val="70000"/>
              </a:lnSpc>
            </a:pPr>
            <a:r>
              <a:rPr lang="en-US" altLang="en-US" dirty="0">
                <a:latin typeface="Arial" pitchFamily="34" charset="0"/>
                <a:ea typeface="ＭＳ Ｐゴシック" pitchFamily="34" charset="-128"/>
              </a:rPr>
              <a:t>	ii) Six pounds is not a lot of weight, but the habits formed can be hard to break.</a:t>
            </a:r>
          </a:p>
          <a:p>
            <a:pPr defTabSz="457200">
              <a:lnSpc>
                <a:spcPct val="70000"/>
              </a:lnSpc>
            </a:pPr>
            <a:r>
              <a:rPr lang="en-US" altLang="en-US" dirty="0">
                <a:latin typeface="Arial" pitchFamily="34" charset="0"/>
                <a:ea typeface="ＭＳ Ｐゴシック" pitchFamily="34" charset="-128"/>
              </a:rPr>
              <a:t> </a:t>
            </a:r>
          </a:p>
          <a:p>
            <a:pPr defTabSz="457200">
              <a:lnSpc>
                <a:spcPct val="70000"/>
              </a:lnSpc>
            </a:pPr>
            <a:r>
              <a:rPr lang="en-US" altLang="en-US" dirty="0">
                <a:latin typeface="Arial" pitchFamily="34" charset="0"/>
                <a:ea typeface="ＭＳ Ｐゴシック" pitchFamily="34" charset="-128"/>
              </a:rPr>
              <a:t>2) Obesity is a significant problem in Canada</a:t>
            </a:r>
          </a:p>
          <a:p>
            <a:pPr defTabSz="457200">
              <a:lnSpc>
                <a:spcPct val="7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24% of Canadians are obese.</a:t>
            </a:r>
          </a:p>
          <a:p>
            <a:pPr defTabSz="457200">
              <a:lnSpc>
                <a:spcPct val="70000"/>
              </a:lnSpc>
            </a:pPr>
            <a:r>
              <a:rPr lang="en-US" altLang="en-US" dirty="0">
                <a:latin typeface="Arial" pitchFamily="34" charset="0"/>
                <a:ea typeface="ＭＳ Ｐゴシック" pitchFamily="34" charset="-128"/>
              </a:rPr>
              <a:t>	ii) Obesity is associated with detrimental health consequences, such as cardiovascular disease, diabetes, osteoarthritis (degeneration of bone and cartilage material), and some forms of cancer.</a:t>
            </a:r>
          </a:p>
          <a:p>
            <a:pPr defTabSz="457200">
              <a:lnSpc>
                <a:spcPct val="70000"/>
              </a:lnSpc>
            </a:pPr>
            <a:r>
              <a:rPr lang="en-US" altLang="en-US" dirty="0">
                <a:latin typeface="Arial" pitchFamily="34" charset="0"/>
                <a:ea typeface="ＭＳ Ｐゴシック" pitchFamily="34" charset="-128"/>
              </a:rPr>
              <a:t> </a:t>
            </a:r>
          </a:p>
          <a:p>
            <a:pPr defTabSz="457200">
              <a:lnSpc>
                <a:spcPct val="70000"/>
              </a:lnSpc>
            </a:pPr>
            <a:r>
              <a:rPr lang="en-US" altLang="en-US" dirty="0">
                <a:latin typeface="Arial" pitchFamily="34" charset="0"/>
                <a:ea typeface="ＭＳ Ｐゴシック" pitchFamily="34" charset="-128"/>
              </a:rPr>
              <a:t>3) BMI is used to screen people for weight categories that indicate whether they are considered normal weight, underweight, overweight, or obese.</a:t>
            </a:r>
          </a:p>
          <a:p>
            <a:pPr defTabSz="457200">
              <a:lnSpc>
                <a:spcPct val="70000"/>
              </a:lnSpc>
            </a:pPr>
            <a:r>
              <a:rPr lang="en-US" altLang="en-US" dirty="0">
                <a:latin typeface="Arial" pitchFamily="34" charset="0"/>
                <a:ea typeface="ＭＳ Ｐゴシック" pitchFamily="34" charset="-128"/>
              </a:rPr>
              <a:t> </a:t>
            </a:r>
          </a:p>
          <a:p>
            <a:pPr defTabSz="457200">
              <a:lnSpc>
                <a:spcPct val="70000"/>
              </a:lnSpc>
            </a:pPr>
            <a:r>
              <a:rPr lang="en-US" altLang="en-US" dirty="0">
                <a:latin typeface="Arial" pitchFamily="34" charset="0"/>
                <a:ea typeface="ＭＳ Ｐゴシック" pitchFamily="34" charset="-128"/>
              </a:rPr>
              <a:t>	</a:t>
            </a:r>
            <a:r>
              <a:rPr lang="en-US" altLang="en-US" b="1" i="1" dirty="0">
                <a:latin typeface="Arial" pitchFamily="34" charset="0"/>
                <a:ea typeface="ＭＳ Ｐゴシック" pitchFamily="34" charset="-128"/>
              </a:rPr>
              <a:t>Body mass index (BMI) (p. 534)</a:t>
            </a:r>
            <a:r>
              <a:rPr lang="en-US" altLang="en-US" i="1" dirty="0">
                <a:latin typeface="Arial" pitchFamily="34" charset="0"/>
                <a:ea typeface="ＭＳ Ｐゴシック" pitchFamily="34" charset="-128"/>
              </a:rPr>
              <a:t> is a statistic commonly used for estimating a healthy body weight that factors in an individual’s height.</a:t>
            </a:r>
            <a:endParaRPr lang="en-US" altLang="en-US" dirty="0">
              <a:latin typeface="Arial" pitchFamily="34" charset="0"/>
              <a:ea typeface="ＭＳ Ｐゴシック" pitchFamily="34" charset="-128"/>
            </a:endParaRPr>
          </a:p>
          <a:p>
            <a:pPr defTabSz="457200">
              <a:lnSpc>
                <a:spcPct val="70000"/>
              </a:lnSpc>
            </a:pPr>
            <a:r>
              <a:rPr lang="en-US" altLang="en-US" dirty="0">
                <a:latin typeface="Arial" pitchFamily="34" charset="0"/>
                <a:ea typeface="ＭＳ Ｐゴシック" pitchFamily="34" charset="-128"/>
              </a:rPr>
              <a:t> </a:t>
            </a:r>
          </a:p>
          <a:p>
            <a:pPr defTabSz="457200">
              <a:lnSpc>
                <a:spcPct val="70000"/>
              </a:lnSpc>
            </a:pPr>
            <a:r>
              <a:rPr lang="en-US" altLang="en-US" dirty="0">
                <a:latin typeface="Arial" pitchFamily="34" charset="0"/>
                <a:ea typeface="ＭＳ Ｐゴシック" pitchFamily="34" charset="-128"/>
              </a:rPr>
              <a:t>4) Weight is gained because of a </a:t>
            </a:r>
            <a:r>
              <a:rPr lang="en-US" altLang="en-US" i="1" dirty="0">
                <a:latin typeface="Arial" pitchFamily="34" charset="0"/>
                <a:ea typeface="ＭＳ Ｐゴシック" pitchFamily="34" charset="-128"/>
              </a:rPr>
              <a:t>positive energy balance</a:t>
            </a:r>
            <a:r>
              <a:rPr lang="en-US" altLang="en-US" dirty="0">
                <a:latin typeface="Arial" pitchFamily="34" charset="0"/>
                <a:ea typeface="ＭＳ Ｐゴシック" pitchFamily="34" charset="-128"/>
              </a:rPr>
              <a:t>, meaning that too many calories come in and not enough are expended (Module 11.1).</a:t>
            </a:r>
          </a:p>
          <a:p>
            <a:pPr defTabSz="457200">
              <a:lnSpc>
                <a:spcPct val="70000"/>
              </a:lnSpc>
            </a:pPr>
            <a:r>
              <a:rPr lang="en-US" altLang="en-US" dirty="0">
                <a:latin typeface="Arial" pitchFamily="34" charset="0"/>
                <a:ea typeface="ＭＳ Ｐゴシック" pitchFamily="34" charset="-128"/>
              </a:rPr>
              <a:t>	</a:t>
            </a:r>
            <a:r>
              <a:rPr lang="en-US" altLang="en-US" dirty="0" err="1">
                <a:latin typeface="Arial" pitchFamily="34" charset="0"/>
                <a:ea typeface="ＭＳ Ｐゴシック" pitchFamily="34" charset="-128"/>
              </a:rPr>
              <a:t>i</a:t>
            </a:r>
            <a:r>
              <a:rPr lang="en-US" altLang="en-US" dirty="0">
                <a:latin typeface="Arial" pitchFamily="34" charset="0"/>
                <a:ea typeface="ＭＳ Ｐゴシック" pitchFamily="34" charset="-128"/>
              </a:rPr>
              <a:t>) In addition to overeating, genetic, lifestyle, and social variables contribute to obesity.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852234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9DF6EFB-3F44-496C-A842-1E0B3D3B975A}" type="datetimeFigureOut">
              <a:rPr lang="en-US" smtClean="0"/>
              <a:pPr/>
              <a:t>9/1/2021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14 -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9/1/2021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9/1/2021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Figures+Tabl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4"/>
          </p:nvPr>
        </p:nvSpPr>
        <p:spPr>
          <a:xfrm>
            <a:off x="457200" y="5410200"/>
            <a:ext cx="8229600" cy="758952"/>
          </a:xfrm>
        </p:spPr>
        <p:txBody>
          <a:bodyPr/>
          <a:lstStyle>
            <a:lvl1pPr marL="0" indent="0">
              <a:buNone/>
              <a:defRPr/>
            </a:lvl1pPr>
          </a:lstStyle>
          <a:p>
            <a:pPr lvl="0"/>
            <a:endParaRPr lang="en-US" dirty="0"/>
          </a:p>
        </p:txBody>
      </p:sp>
      <p:sp>
        <p:nvSpPr>
          <p:cNvPr id="4" name="Content Placeholder 3"/>
          <p:cNvSpPr>
            <a:spLocks noGrp="1"/>
          </p:cNvSpPr>
          <p:nvPr>
            <p:ph sz="quarter" idx="13"/>
          </p:nvPr>
        </p:nvSpPr>
        <p:spPr>
          <a:xfrm>
            <a:off x="457200" y="4495800"/>
            <a:ext cx="8229600" cy="762000"/>
          </a:xfrm>
        </p:spPr>
        <p:txBody>
          <a:bodyPr/>
          <a:lstStyle>
            <a:lvl1pPr marL="0" indent="0">
              <a:buNone/>
              <a:defRPr/>
            </a:lvl1pPr>
          </a:lstStyle>
          <a:p>
            <a:pPr lvl="0"/>
            <a:endParaRPr lang="en-US" dirty="0"/>
          </a:p>
        </p:txBody>
      </p:sp>
      <p:sp>
        <p:nvSpPr>
          <p:cNvPr id="3" name="Content Placeholder 2"/>
          <p:cNvSpPr>
            <a:spLocks noGrp="1"/>
          </p:cNvSpPr>
          <p:nvPr>
            <p:ph idx="1"/>
          </p:nvPr>
        </p:nvSpPr>
        <p:spPr>
          <a:xfrm>
            <a:off x="457200" y="1600201"/>
            <a:ext cx="8229600" cy="762000"/>
          </a:xfrm>
        </p:spPr>
        <p:txBody>
          <a:bodyPr/>
          <a:lstStyle>
            <a:lvl1pPr marL="0" indent="0">
              <a:buClr>
                <a:srgbClr val="007FA3"/>
              </a:buClr>
              <a:buSzPct val="100000"/>
              <a:buNone/>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a:prstGeom prst="rect">
            <a:avLst/>
          </a:prstGeom>
        </p:spPr>
        <p:txBody>
          <a:bodyPr/>
          <a:lstStyle/>
          <a:p>
            <a:fld id="{A9DF6EFB-3F44-496C-A842-1E0B3D3B975A}" type="datetimeFigureOut">
              <a:rPr lang="en-US" smtClean="0"/>
              <a:pPr/>
              <a:t>9/1/2021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42705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9/1/2021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9/1/2021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Box 10"/>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14 -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4"/>
          <p:cNvSpPr>
            <a:spLocks noGrp="1" noChangeArrowheads="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Rectangle 6"/>
          <p:cNvSpPr>
            <a:spLocks noGrp="1" noChangeArrowheads="1"/>
          </p:cNvSpPr>
          <p:nvPr>
            <p:ph type="sldNum" sz="quarter" idx="12"/>
          </p:nvPr>
        </p:nvSpPr>
        <p:spPr/>
        <p:txBody>
          <a:bodyPr/>
          <a:lstStyle>
            <a:lvl1pPr>
              <a:defRPr smtClean="0"/>
            </a:lvl1pPr>
          </a:lstStyle>
          <a:p>
            <a:pPr>
              <a:defRPr/>
            </a:pPr>
            <a:fld id="{3214D605-4964-4AEF-BFC2-4092802006AB}" type="slidenum">
              <a:rPr lang="en-US"/>
              <a:pPr>
                <a:defRPr/>
              </a:pPr>
              <a:t>‹#›</a:t>
            </a:fld>
            <a:endParaRPr lang="en-US"/>
          </a:p>
        </p:txBody>
      </p:sp>
    </p:spTree>
    <p:extLst>
      <p:ext uri="{BB962C8B-B14F-4D97-AF65-F5344CB8AC3E}">
        <p14:creationId xmlns:p14="http://schemas.microsoft.com/office/powerpoint/2010/main" val="1687992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solidFill>
                <a:prstClr val="black"/>
              </a:solidFill>
            </a:endParaRP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9/1/2021</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Content Placeholder 16"/>
          <p:cNvSpPr>
            <a:spLocks noGrp="1"/>
          </p:cNvSpPr>
          <p:nvPr>
            <p:ph sz="quarter" idx="19" hasCustomPrompt="1"/>
          </p:nvPr>
        </p:nvSpPr>
        <p:spPr>
          <a:xfrm>
            <a:off x="2906049" y="6416475"/>
            <a:ext cx="5943600" cy="369332"/>
          </a:xfrm>
          <a:prstGeom prst="rect">
            <a:avLst/>
          </a:prstGeom>
        </p:spPr>
        <p:txBody>
          <a:bodyPr wrap="square" lIns="0" tIns="0" rIns="0" bIns="0">
            <a:spAutoFit/>
          </a:bodyPr>
          <a:lstStyle>
            <a:lvl1pPr marL="0" indent="0" eaLnBrk="1" fontAlgn="auto" hangingPunct="1">
              <a:spcBef>
                <a:spcPts val="0"/>
              </a:spcBef>
              <a:spcAft>
                <a:spcPts val="0"/>
              </a:spcAft>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200">
                <a:latin typeface="Verdana" panose="020B0604030504040204" pitchFamily="34" charset="0"/>
                <a:ea typeface="Verdana" panose="020B0604030504040204" pitchFamily="34" charset="0"/>
                <a:cs typeface="Verdana" panose="020B0604030504040204" pitchFamily="34" charset="0"/>
              </a:defRPr>
            </a:lvl2pPr>
            <a:lvl3pPr marL="914400" indent="0">
              <a:buNone/>
              <a:defRPr sz="1200">
                <a:latin typeface="Verdana" panose="020B0604030504040204" pitchFamily="34" charset="0"/>
                <a:ea typeface="Verdana" panose="020B0604030504040204" pitchFamily="34" charset="0"/>
                <a:cs typeface="Verdana" panose="020B0604030504040204" pitchFamily="34" charset="0"/>
              </a:defRPr>
            </a:lvl3pPr>
            <a:lvl4pPr marL="1371600" indent="0">
              <a:buNone/>
              <a:defRPr sz="1200">
                <a:latin typeface="Verdana" panose="020B0604030504040204" pitchFamily="34" charset="0"/>
                <a:ea typeface="Verdana" panose="020B0604030504040204" pitchFamily="34" charset="0"/>
                <a:cs typeface="Verdana" panose="020B0604030504040204" pitchFamily="34" charset="0"/>
              </a:defRPr>
            </a:lvl4pPr>
            <a:lvl5pPr marL="1828800" indent="0">
              <a:buNone/>
              <a:defRPr sz="1200">
                <a:latin typeface="Verdana" panose="020B0604030504040204" pitchFamily="34" charset="0"/>
                <a:ea typeface="Verdana" panose="020B0604030504040204" pitchFamily="34" charset="0"/>
                <a:cs typeface="Verdana" panose="020B0604030504040204" pitchFamily="34" charset="0"/>
              </a:defRPr>
            </a:lvl5pPr>
          </a:lstStyle>
          <a:p>
            <a:pPr eaLnBrk="1" fontAlgn="auto" hangingPunct="1">
              <a:spcBef>
                <a:spcPts val="0"/>
              </a:spcBef>
              <a:spcAft>
                <a:spcPts val="0"/>
              </a:spcAft>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a:t>
            </a:r>
            <a:r>
              <a:rPr lang="en-IN" sz="1200" dirty="0">
                <a:latin typeface="Verdana" panose="020B0604030504040204" pitchFamily="34" charset="0"/>
                <a:ea typeface="Verdana" panose="020B0604030504040204" pitchFamily="34" charset="0"/>
                <a:cs typeface="Verdana" panose="020B0604030504040204" pitchFamily="34" charset="0"/>
              </a:rPr>
              <a:t>2021, 2018, 2015, 2012</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TextBox 12"/>
          <p:cNvSpPr txBox="1"/>
          <p:nvPr userDrawn="1"/>
        </p:nvSpPr>
        <p:spPr>
          <a:xfrm>
            <a:off x="8015565" y="6581775"/>
            <a:ext cx="679994"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r>
              <a:rPr lang="en-US" sz="1200" dirty="0">
                <a:solidFill>
                  <a:srgbClr val="A6A6A6"/>
                </a:solidFill>
                <a:latin typeface="Arial" charset="0"/>
              </a:rPr>
              <a:t>14 - </a:t>
            </a:r>
            <a:fld id="{02DAD016-8EBF-CF47-ACE8-593B4CD31605}" type="slidenum">
              <a:rPr lang="en-US" sz="1200">
                <a:solidFill>
                  <a:srgbClr val="A6A6A6"/>
                </a:solidFill>
                <a:latin typeface="Arial" charset="0"/>
              </a:rPr>
              <a:pPr/>
              <a:t>‹#›</a:t>
            </a:fld>
            <a:endParaRPr lang="en-US" sz="1200" dirty="0">
              <a:solidFill>
                <a:srgbClr val="A6A6A6"/>
              </a:solidFill>
              <a:latin typeface="Arial" charset="0"/>
            </a:endParaRPr>
          </a:p>
        </p:txBody>
      </p:sp>
      <p:sp>
        <p:nvSpPr>
          <p:cNvPr id="3" name="Picture Placeholder 2"/>
          <p:cNvSpPr>
            <a:spLocks noGrp="1"/>
          </p:cNvSpPr>
          <p:nvPr>
            <p:ph type="pic" sz="quarter" idx="20"/>
          </p:nvPr>
        </p:nvSpPr>
        <p:spPr>
          <a:xfrm>
            <a:off x="457200" y="2590800"/>
            <a:ext cx="3733800" cy="1447800"/>
          </a:xfrm>
        </p:spPr>
        <p:txBody>
          <a:bodyPr/>
          <a:lstStyle/>
          <a:p>
            <a:endParaRPr lang="en-IN"/>
          </a:p>
        </p:txBody>
      </p:sp>
    </p:spTree>
    <p:extLst>
      <p:ext uri="{BB962C8B-B14F-4D97-AF65-F5344CB8AC3E}">
        <p14:creationId xmlns:p14="http://schemas.microsoft.com/office/powerpoint/2010/main" val="2311356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239712" y="3200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1295400" y="5410200"/>
            <a:ext cx="6629400" cy="685800"/>
          </a:xfrm>
        </p:spPr>
        <p:txBody>
          <a:bodyPr/>
          <a:lstStyle/>
          <a:p>
            <a:endParaRPr lang="en-IN"/>
          </a:p>
        </p:txBody>
      </p:sp>
    </p:spTree>
    <p:extLst>
      <p:ext uri="{BB962C8B-B14F-4D97-AF65-F5344CB8AC3E}">
        <p14:creationId xmlns:p14="http://schemas.microsoft.com/office/powerpoint/2010/main" val="1297941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315912" y="4712133"/>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Picture Placeholder 8">
            <a:extLst>
              <a:ext uri="{FF2B5EF4-FFF2-40B4-BE49-F238E27FC236}">
                <a16:creationId xmlns:a16="http://schemas.microsoft.com/office/drawing/2014/main" id="{0D17F386-657A-4D11-B482-41B291892652}"/>
              </a:ext>
            </a:extLst>
          </p:cNvPr>
          <p:cNvSpPr>
            <a:spLocks noGrp="1"/>
          </p:cNvSpPr>
          <p:nvPr>
            <p:ph type="pic" sz="quarter" idx="15"/>
          </p:nvPr>
        </p:nvSpPr>
        <p:spPr>
          <a:xfrm>
            <a:off x="1524000" y="3962400"/>
            <a:ext cx="6172200" cy="609600"/>
          </a:xfrm>
        </p:spPr>
        <p:txBody>
          <a:bodyPr/>
          <a:lstStyle/>
          <a:p>
            <a:endParaRPr lang="en-IN"/>
          </a:p>
        </p:txBody>
      </p:sp>
      <p:sp>
        <p:nvSpPr>
          <p:cNvPr id="10" name="Content Placeholder 9">
            <a:extLst>
              <a:ext uri="{FF2B5EF4-FFF2-40B4-BE49-F238E27FC236}">
                <a16:creationId xmlns:a16="http://schemas.microsoft.com/office/drawing/2014/main" id="{B3DA3B49-A6AB-4BAF-86AD-9BE15DF03962}"/>
              </a:ext>
            </a:extLst>
          </p:cNvPr>
          <p:cNvSpPr>
            <a:spLocks noGrp="1"/>
          </p:cNvSpPr>
          <p:nvPr>
            <p:ph sz="quarter" idx="16"/>
          </p:nvPr>
        </p:nvSpPr>
        <p:spPr>
          <a:xfrm>
            <a:off x="457200" y="5486400"/>
            <a:ext cx="8012113"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302170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9/1/2021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29842" y="2505075"/>
            <a:ext cx="386834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629150" y="2505075"/>
            <a:ext cx="3887391"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9/1/2021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631372" y="4278084"/>
            <a:ext cx="386834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637312" y="4288972"/>
            <a:ext cx="3887391"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7716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5" name="Date Placeholder 14"/>
          <p:cNvSpPr>
            <a:spLocks noGrp="1"/>
          </p:cNvSpPr>
          <p:nvPr>
            <p:ph type="dt" sz="half" idx="16"/>
          </p:nvPr>
        </p:nvSpPr>
        <p:spPr>
          <a:xfrm>
            <a:off x="6335713" y="113072"/>
            <a:ext cx="2133600" cy="182880"/>
          </a:xfrm>
          <a:prstGeom prst="rect">
            <a:avLst/>
          </a:prstGeom>
        </p:spPr>
        <p:txBody>
          <a:bodyPr/>
          <a:lstStyle/>
          <a:p>
            <a:fld id="{A9DF6EFB-3F44-496C-A842-1E0B3D3B975A}" type="datetimeFigureOut">
              <a:rPr lang="en-US" smtClean="0"/>
              <a:pPr/>
              <a:t>9/1/2021</a:t>
            </a:fld>
            <a:endParaRPr lang="en-US" dirty="0"/>
          </a:p>
        </p:txBody>
      </p:sp>
      <p:sp>
        <p:nvSpPr>
          <p:cNvPr id="17" name="Slide Number Placeholder 16"/>
          <p:cNvSpPr>
            <a:spLocks noGrp="1"/>
          </p:cNvSpPr>
          <p:nvPr>
            <p:ph type="sldNum" sz="quarter" idx="17"/>
          </p:nvPr>
        </p:nvSpPr>
        <p:spPr/>
        <p:txBody>
          <a:bodyPr/>
          <a:lstStyle>
            <a:lvl1pPr>
              <a:defRPr sz="900"/>
            </a:lvl1pPr>
          </a:lstStyle>
          <a:p>
            <a:fld id="{200B2350-5261-4F5C-9DF5-EF0D264FC8D2}" type="slidenum">
              <a:rPr lang="en-US" smtClean="0"/>
              <a:pPr/>
              <a:t>‹#›</a:t>
            </a:fld>
            <a:endParaRPr lang="en-US" dirty="0"/>
          </a:p>
        </p:txBody>
      </p:sp>
      <p:sp>
        <p:nvSpPr>
          <p:cNvPr id="18" name="Footer Placeholder 17"/>
          <p:cNvSpPr>
            <a:spLocks noGrp="1"/>
          </p:cNvSpPr>
          <p:nvPr>
            <p:ph type="ftr" sz="quarter" idx="18"/>
          </p:nvPr>
        </p:nvSpPr>
        <p:spPr/>
        <p:txBody>
          <a:bodyPr/>
          <a:lstStyle/>
          <a:p>
            <a:endParaRPr lang="en-US" dirty="0"/>
          </a:p>
        </p:txBody>
      </p:sp>
      <p:sp>
        <p:nvSpPr>
          <p:cNvPr id="27" name="Text Placeholder 25"/>
          <p:cNvSpPr>
            <a:spLocks noGrp="1"/>
          </p:cNvSpPr>
          <p:nvPr>
            <p:ph type="body" sz="quarter" idx="19" hasCustomPrompt="1"/>
          </p:nvPr>
        </p:nvSpPr>
        <p:spPr>
          <a:xfrm>
            <a:off x="2743200" y="6428232"/>
            <a:ext cx="3657600" cy="201168"/>
          </a:xfrm>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700" b="1" kern="1200" dirty="0">
                <a:solidFill>
                  <a:schemeClr val="tx1"/>
                </a:solidFill>
                <a:latin typeface="+mn-lt"/>
                <a:ea typeface="Verdana" panose="020B0604030504040204" pitchFamily="34" charset="0"/>
                <a:cs typeface="Verdana" panose="020B0604030504040204" pitchFamily="34" charset="0"/>
              </a:defRPr>
            </a:lvl1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pic>
        <p:nvPicPr>
          <p:cNvPr id="19" name="Picture 1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21"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14 -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9/1/2021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9/1/2021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9/1/2021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buNone/>
              <a:defRPr lang="en-US" sz="2400" kern="1200" dirty="0">
                <a:solidFill>
                  <a:schemeClr val="tx1"/>
                </a:solidFill>
                <a:latin typeface="+mn-lt"/>
                <a:ea typeface="+mn-ea"/>
                <a:cs typeface="+mn-cs"/>
              </a:defRPr>
            </a:lvl1pPr>
            <a:lvl2pPr marL="569913" indent="-285750">
              <a:buClr>
                <a:srgbClr val="007FA3"/>
              </a:buClr>
              <a:buNone/>
              <a:defRPr lang="en-US" sz="2400" kern="1200" dirty="0">
                <a:solidFill>
                  <a:schemeClr val="tx1"/>
                </a:solidFill>
                <a:latin typeface="+mn-lt"/>
                <a:ea typeface="+mn-ea"/>
                <a:cs typeface="+mn-cs"/>
              </a:defRPr>
            </a:lvl2pPr>
            <a:lvl3pPr>
              <a:buClr>
                <a:srgbClr val="007FA3"/>
              </a:buClr>
              <a:defRPr sz="2400"/>
            </a:lvl3pPr>
            <a:lvl4pPr>
              <a:buClr>
                <a:srgbClr val="007FA3"/>
              </a:buClr>
              <a:defRPr sz="2400"/>
            </a:lvl4pPr>
            <a:lvl5pPr>
              <a:buClr>
                <a:srgbClr val="007FA3"/>
              </a:buClr>
              <a:defRPr sz="2400"/>
            </a:lvl5pPr>
            <a:lvl6pPr>
              <a:buClr>
                <a:srgbClr val="007FA3"/>
              </a:buClr>
              <a:defRPr sz="2400"/>
            </a:lvl6pPr>
            <a:lvl7pPr>
              <a:buClr>
                <a:srgbClr val="007FA3"/>
              </a:buClr>
              <a:defRPr sz="2400"/>
            </a:lvl7pPr>
            <a:lvl8pPr>
              <a:buClr>
                <a:srgbClr val="007FA3"/>
              </a:buClr>
              <a:defRPr sz="2400"/>
            </a:lvl8pPr>
            <a:lvl9pPr>
              <a:buClr>
                <a:srgbClr val="007FA3"/>
              </a:buClr>
              <a:defRPr sz="24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9/1/2021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2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9/1/2021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14 -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9/1/2021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990600" y="6429345"/>
            <a:ext cx="7162800" cy="20005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2018 Pearson Canada Inc.</a:t>
            </a:r>
          </a:p>
        </p:txBody>
      </p:sp>
      <p:sp>
        <p:nvSpPr>
          <p:cNvPr id="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700" b="1" kern="1200" noProof="0" dirty="0">
                <a:solidFill>
                  <a:schemeClr val="tx1"/>
                </a:solidFill>
                <a:latin typeface="+mn-lt"/>
                <a:ea typeface="Verdana" panose="020B0604030504040204" pitchFamily="34" charset="0"/>
                <a:cs typeface="Verdana" panose="020B0604030504040204" pitchFamily="34" charset="0"/>
              </a:rPr>
              <a:t>14 - </a:t>
            </a:r>
            <a:fld id="{876BFF75-7A20-4B22-803D-E5D1449082FD}" type="slidenum">
              <a:rPr lang="en-US" altLang="en-US" sz="700" b="1" kern="1200" noProof="0" smtClean="0">
                <a:solidFill>
                  <a:schemeClr val="tx1"/>
                </a:solidFill>
                <a:latin typeface="+mn-lt"/>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700" b="1" kern="1200" noProof="0" dirty="0">
              <a:solidFill>
                <a:schemeClr val="tx1"/>
              </a:solidFill>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62" r:id="rId4"/>
    <p:sldLayoutId id="2147483656" r:id="rId5"/>
    <p:sldLayoutId id="2147483650" r:id="rId6"/>
    <p:sldLayoutId id="2147483665" r:id="rId7"/>
    <p:sldLayoutId id="2147483659" r:id="rId8"/>
    <p:sldLayoutId id="2147483658" r:id="rId9"/>
    <p:sldLayoutId id="2147483660" r:id="rId10"/>
    <p:sldLayoutId id="2147483651" r:id="rId11"/>
    <p:sldLayoutId id="2147483661" r:id="rId12"/>
    <p:sldLayoutId id="2147483654" r:id="rId13"/>
    <p:sldLayoutId id="2147483655" r:id="rId14"/>
    <p:sldLayoutId id="2147483666" r:id="rId15"/>
    <p:sldLayoutId id="2147483667" r:id="rId16"/>
    <p:sldLayoutId id="2147483668" r:id="rId17"/>
    <p:sldLayoutId id="2147483669" r:id="rId18"/>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85800" y="152400"/>
            <a:ext cx="7772400" cy="838200"/>
          </a:xfrm>
        </p:spPr>
        <p:txBody>
          <a:bodyPr/>
          <a:lstStyle/>
          <a:p>
            <a:endParaRPr lang="en-CA" altLang="en-US" dirty="0"/>
          </a:p>
        </p:txBody>
      </p:sp>
      <p:sp>
        <p:nvSpPr>
          <p:cNvPr id="4099" name="Content Placeholder 2"/>
          <p:cNvSpPr>
            <a:spLocks noGrp="1"/>
          </p:cNvSpPr>
          <p:nvPr>
            <p:ph idx="1"/>
          </p:nvPr>
        </p:nvSpPr>
        <p:spPr>
          <a:xfrm>
            <a:off x="685800" y="1066800"/>
            <a:ext cx="7772400" cy="5029200"/>
          </a:xfrm>
        </p:spPr>
        <p:txBody>
          <a:bodyPr/>
          <a:lstStyle/>
          <a:p>
            <a:pPr>
              <a:buFontTx/>
              <a:buNone/>
            </a:pPr>
            <a:r>
              <a:rPr lang="en-CA" altLang="en-US" dirty="0"/>
              <a:t>Agenda</a:t>
            </a:r>
          </a:p>
          <a:p>
            <a:r>
              <a:rPr lang="en-CA" altLang="en-US" dirty="0"/>
              <a:t>Spiritual Orientations </a:t>
            </a:r>
          </a:p>
          <a:p>
            <a:r>
              <a:rPr lang="en-CA" altLang="en-US" dirty="0"/>
              <a:t>Health, Stress, and Coping</a:t>
            </a:r>
          </a:p>
          <a:p>
            <a:r>
              <a:rPr lang="en-US" altLang="en-US" dirty="0">
                <a:solidFill>
                  <a:srgbClr val="0000FF"/>
                </a:solidFill>
                <a:latin typeface="Palatino Linotype" panose="02040502050505030304" pitchFamily="18" charset="0"/>
              </a:rPr>
              <a:t>What is creating stress in your life?</a:t>
            </a:r>
            <a:endParaRPr lang="en-US" altLang="en-US" dirty="0">
              <a:latin typeface="Palatino Linotype" panose="02040502050505030304" pitchFamily="18" charset="0"/>
            </a:endParaRPr>
          </a:p>
          <a:p>
            <a:endParaRPr lang="en-CA" altLang="en-US" dirty="0"/>
          </a:p>
        </p:txBody>
      </p:sp>
      <p:sp>
        <p:nvSpPr>
          <p:cNvPr id="41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28AE0A9-F362-404E-BD47-83465D96EDAA}" type="slidenum">
              <a:rPr lang="en-US" altLang="en-US" sz="1400">
                <a:solidFill>
                  <a:prstClr val="black"/>
                </a:solidFill>
                <a:latin typeface="Times New Roman" panose="02020603050405020304" pitchFamily="18" charset="0"/>
              </a:rPr>
              <a:pPr>
                <a:spcBef>
                  <a:spcPct val="0"/>
                </a:spcBef>
                <a:buFontTx/>
                <a:buNone/>
              </a:pPr>
              <a:t>1</a:t>
            </a:fld>
            <a:endParaRPr lang="en-US" altLang="en-US" sz="140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115824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222"/>
            <a:ext cx="8229600" cy="612578"/>
          </a:xfrm>
        </p:spPr>
        <p:txBody>
          <a:bodyPr wrap="square" anchor="ctr" anchorCtr="0">
            <a:noAutofit/>
          </a:bodyPr>
          <a:lstStyle/>
          <a:p>
            <a:r>
              <a:rPr lang="en-US" altLang="en-US" sz="3600" dirty="0">
                <a:latin typeface="+mj-lt"/>
              </a:rPr>
              <a:t>Smoking </a:t>
            </a:r>
            <a:r>
              <a:rPr lang="en-IN" sz="2800" dirty="0">
                <a:latin typeface="Arial"/>
              </a:rPr>
              <a:t>(2 of 2)</a:t>
            </a:r>
            <a:endParaRPr lang="en-US" sz="2800" dirty="0">
              <a:latin typeface="+mj-lt"/>
            </a:endParaRPr>
          </a:p>
        </p:txBody>
      </p:sp>
      <p:sp>
        <p:nvSpPr>
          <p:cNvPr id="4" name="Content Placeholder 3"/>
          <p:cNvSpPr>
            <a:spLocks noGrp="1"/>
          </p:cNvSpPr>
          <p:nvPr>
            <p:ph idx="1"/>
          </p:nvPr>
        </p:nvSpPr>
        <p:spPr>
          <a:xfrm>
            <a:off x="457200" y="849351"/>
            <a:ext cx="8229600" cy="1492716"/>
          </a:xfrm>
        </p:spPr>
        <p:txBody>
          <a:bodyPr wrap="square">
            <a:spAutoFit/>
          </a:bodyPr>
          <a:lstStyle/>
          <a:p>
            <a:pPr marL="0" indent="0">
              <a:buNone/>
              <a:defRPr/>
            </a:pPr>
            <a:r>
              <a:rPr lang="en-US" sz="2400" b="1" dirty="0">
                <a:latin typeface="Arial" charset="0"/>
                <a:ea typeface="ＭＳ Ｐゴシック" charset="0"/>
                <a:cs typeface="ＭＳ Ｐゴシック" charset="0"/>
              </a:rPr>
              <a:t>Efforts to prevent smoking</a:t>
            </a:r>
          </a:p>
          <a:p>
            <a:pPr>
              <a:buFont typeface="Arial"/>
              <a:buChar char="•"/>
              <a:defRPr/>
            </a:pPr>
            <a:r>
              <a:rPr lang="en-US" sz="2400" dirty="0">
                <a:latin typeface="Arial" charset="0"/>
                <a:ea typeface="ＭＳ Ｐゴシック" charset="0"/>
                <a:cs typeface="ＭＳ Ｐゴシック" charset="0"/>
              </a:rPr>
              <a:t>Non-smoking laws</a:t>
            </a:r>
          </a:p>
          <a:p>
            <a:pPr>
              <a:buFont typeface="Arial"/>
              <a:buChar char="•"/>
              <a:defRPr/>
            </a:pPr>
            <a:r>
              <a:rPr lang="en-US" sz="2400" dirty="0">
                <a:latin typeface="Arial" charset="0"/>
                <a:ea typeface="ＭＳ Ｐゴシック" charset="0"/>
                <a:cs typeface="ＭＳ Ｐゴシック" charset="0"/>
              </a:rPr>
              <a:t>Warnings on packages</a:t>
            </a:r>
          </a:p>
        </p:txBody>
      </p:sp>
    </p:spTree>
    <p:extLst>
      <p:ext uri="{BB962C8B-B14F-4D97-AF65-F5344CB8AC3E}">
        <p14:creationId xmlns:p14="http://schemas.microsoft.com/office/powerpoint/2010/main" val="327117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272"/>
            <a:ext cx="8229600" cy="1635175"/>
          </a:xfrm>
        </p:spPr>
        <p:txBody>
          <a:bodyPr wrap="square" anchor="ctr" anchorCtr="0">
            <a:noAutofit/>
          </a:bodyPr>
          <a:lstStyle/>
          <a:p>
            <a:r>
              <a:rPr lang="en-IN" sz="3600" dirty="0">
                <a:latin typeface="+mj-lt"/>
              </a:rPr>
              <a:t>Working the Scientific Literacy Model: Media Exposure and Smoking </a:t>
            </a:r>
            <a:r>
              <a:rPr lang="en-IN" sz="2800" dirty="0">
                <a:latin typeface="+mj-lt"/>
              </a:rPr>
              <a:t>(1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905000"/>
            <a:ext cx="8229600" cy="931024"/>
          </a:xfrm>
        </p:spPr>
        <p:txBody>
          <a:bodyPr>
            <a:noAutofit/>
          </a:bodyPr>
          <a:lstStyle/>
          <a:p>
            <a:pPr marL="0" indent="0">
              <a:buNone/>
            </a:pPr>
            <a:r>
              <a:rPr lang="en-IN" sz="2400" b="1" dirty="0"/>
              <a:t>What do we know about media influences on smoking?</a:t>
            </a:r>
          </a:p>
          <a:p>
            <a:r>
              <a:rPr lang="en-IN" sz="2400" dirty="0"/>
              <a:t>Smoking in movies has declined, but still present</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2971800"/>
            <a:ext cx="8229600" cy="738664"/>
          </a:xfrm>
        </p:spPr>
        <p:txBody>
          <a:bodyPr>
            <a:noAutofit/>
          </a:bodyPr>
          <a:lstStyle/>
          <a:p>
            <a:pPr marL="0" indent="0">
              <a:buFontTx/>
              <a:buNone/>
            </a:pPr>
            <a:r>
              <a:rPr lang="en-US" altLang="en-US" sz="2400" b="1" dirty="0">
                <a:ea typeface="ＭＳ Ｐゴシック" pitchFamily="34" charset="-128"/>
              </a:rPr>
              <a:t>How can science help us analyze the effects of smoking in the movies?</a:t>
            </a:r>
            <a:endParaRPr lang="en-US" sz="2400" b="1" dirty="0"/>
          </a:p>
        </p:txBody>
      </p:sp>
    </p:spTree>
    <p:extLst>
      <p:ext uri="{BB962C8B-B14F-4D97-AF65-F5344CB8AC3E}">
        <p14:creationId xmlns:p14="http://schemas.microsoft.com/office/powerpoint/2010/main" val="2361344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18"/>
            <a:ext cx="8229600" cy="1643182"/>
          </a:xfrm>
        </p:spPr>
        <p:txBody>
          <a:bodyPr wrap="square" anchor="ctr" anchorCtr="0">
            <a:noAutofit/>
          </a:bodyPr>
          <a:lstStyle/>
          <a:p>
            <a:r>
              <a:rPr lang="en-IN" sz="3600" dirty="0">
                <a:latin typeface="+mj-lt"/>
              </a:rPr>
              <a:t>Working the Scientific Literacy Model: Media Exposure and Smoking </a:t>
            </a:r>
            <a:r>
              <a:rPr lang="en-IN" sz="2800" dirty="0">
                <a:latin typeface="+mj-lt"/>
              </a:rPr>
              <a:t>(2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905000"/>
            <a:ext cx="8229600" cy="1492716"/>
          </a:xfrm>
        </p:spPr>
        <p:txBody>
          <a:bodyPr>
            <a:noAutofit/>
          </a:bodyPr>
          <a:lstStyle/>
          <a:p>
            <a:pPr marL="0" indent="0">
              <a:buNone/>
            </a:pPr>
            <a:r>
              <a:rPr lang="en-IN" sz="2400" b="1" dirty="0"/>
              <a:t>Can we critically evaluate this evidence?</a:t>
            </a:r>
          </a:p>
          <a:p>
            <a:r>
              <a:rPr lang="en-IN" sz="2400" dirty="0"/>
              <a:t>Correlations exist</a:t>
            </a:r>
          </a:p>
          <a:p>
            <a:pPr lvl="1"/>
            <a:r>
              <a:rPr lang="en-IN" sz="2400" dirty="0"/>
              <a:t>Number of explanations</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3546090"/>
            <a:ext cx="8229600" cy="931024"/>
          </a:xfrm>
        </p:spPr>
        <p:txBody>
          <a:bodyPr>
            <a:noAutofit/>
          </a:bodyPr>
          <a:lstStyle/>
          <a:p>
            <a:pPr marL="0" indent="0">
              <a:buFontTx/>
              <a:buNone/>
            </a:pPr>
            <a:r>
              <a:rPr lang="en-IN" altLang="en-US" sz="2400" b="1" dirty="0">
                <a:ea typeface="ＭＳ Ｐゴシック" pitchFamily="34" charset="-128"/>
              </a:rPr>
              <a:t>Why is this relevant?</a:t>
            </a:r>
          </a:p>
          <a:p>
            <a:r>
              <a:rPr lang="en-IN" altLang="en-US" sz="2400" dirty="0">
                <a:ea typeface="ＭＳ Ｐゴシック" pitchFamily="34" charset="-128"/>
              </a:rPr>
              <a:t>Cigarette-related illnesses</a:t>
            </a:r>
          </a:p>
        </p:txBody>
      </p:sp>
    </p:spTree>
    <p:extLst>
      <p:ext uri="{BB962C8B-B14F-4D97-AF65-F5344CB8AC3E}">
        <p14:creationId xmlns:p14="http://schemas.microsoft.com/office/powerpoint/2010/main" val="3964876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054"/>
            <a:ext cx="8229600" cy="596745"/>
          </a:xfrm>
        </p:spPr>
        <p:txBody>
          <a:bodyPr wrap="square" anchor="ctr" anchorCtr="0">
            <a:noAutofit/>
          </a:bodyPr>
          <a:lstStyle/>
          <a:p>
            <a:r>
              <a:rPr lang="en-IN" sz="3600" dirty="0">
                <a:latin typeface="+mj-lt"/>
              </a:rPr>
              <a:t>Obesity</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9351"/>
            <a:ext cx="8229600" cy="3062377"/>
          </a:xfrm>
        </p:spPr>
        <p:txBody>
          <a:bodyPr>
            <a:noAutofit/>
          </a:bodyPr>
          <a:lstStyle/>
          <a:p>
            <a:pPr marL="0" indent="0">
              <a:buNone/>
            </a:pPr>
            <a:r>
              <a:rPr lang="en-IN" sz="2400" b="1" dirty="0"/>
              <a:t>“Freshman 15”</a:t>
            </a:r>
          </a:p>
          <a:p>
            <a:pPr marL="0" indent="0">
              <a:buNone/>
            </a:pPr>
            <a:r>
              <a:rPr lang="en-IN" sz="2400" b="1" dirty="0"/>
              <a:t>24% of Canadians are obese</a:t>
            </a:r>
          </a:p>
          <a:p>
            <a:pPr marL="0" indent="0">
              <a:buNone/>
            </a:pPr>
            <a:r>
              <a:rPr lang="en-IN" sz="2400" b="1" dirty="0"/>
              <a:t>Defining healthy weights and obesity</a:t>
            </a:r>
          </a:p>
          <a:p>
            <a:r>
              <a:rPr lang="en-IN" sz="2400" dirty="0"/>
              <a:t>Body mass index (BMI) (p. 534)</a:t>
            </a:r>
          </a:p>
          <a:p>
            <a:r>
              <a:rPr lang="en-IN" sz="2400" dirty="0"/>
              <a:t>Weight gain</a:t>
            </a:r>
          </a:p>
          <a:p>
            <a:pPr lvl="1"/>
            <a:r>
              <a:rPr lang="en-IN" sz="2400" dirty="0"/>
              <a:t>Positive energy balance</a:t>
            </a:r>
          </a:p>
        </p:txBody>
      </p:sp>
    </p:spTree>
    <p:extLst>
      <p:ext uri="{BB962C8B-B14F-4D97-AF65-F5344CB8AC3E}">
        <p14:creationId xmlns:p14="http://schemas.microsoft.com/office/powerpoint/2010/main" val="1477313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255"/>
            <a:ext cx="8229600" cy="644812"/>
          </a:xfrm>
        </p:spPr>
        <p:txBody>
          <a:bodyPr wrap="square" anchor="ctr" anchorCtr="0">
            <a:noAutofit/>
          </a:bodyPr>
          <a:lstStyle/>
          <a:p>
            <a:r>
              <a:rPr lang="en-IN" sz="3600" dirty="0">
                <a:latin typeface="+mj-lt"/>
              </a:rPr>
              <a:t>Genetics and Body Weight</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7494"/>
            <a:ext cx="8229600" cy="931024"/>
          </a:xfrm>
        </p:spPr>
        <p:txBody>
          <a:bodyPr>
            <a:noAutofit/>
          </a:bodyPr>
          <a:lstStyle/>
          <a:p>
            <a:pPr marL="0" indent="0">
              <a:buNone/>
            </a:pPr>
            <a:r>
              <a:rPr lang="en-IN" sz="2400" b="1" dirty="0"/>
              <a:t>Genetic contribution to weight</a:t>
            </a:r>
          </a:p>
          <a:p>
            <a:r>
              <a:rPr lang="en-IN" sz="2400" dirty="0"/>
              <a:t>50-90%</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1893849"/>
            <a:ext cx="8229600" cy="1492716"/>
          </a:xfrm>
        </p:spPr>
        <p:txBody>
          <a:bodyPr>
            <a:noAutofit/>
          </a:bodyPr>
          <a:lstStyle/>
          <a:p>
            <a:pPr>
              <a:buFontTx/>
              <a:buNone/>
            </a:pPr>
            <a:r>
              <a:rPr lang="en-US" altLang="en-US" sz="2400" b="1" dirty="0">
                <a:ea typeface="ＭＳ Ｐゴシック" pitchFamily="34" charset="-128"/>
              </a:rPr>
              <a:t>Set point (p. 534)</a:t>
            </a:r>
          </a:p>
          <a:p>
            <a:r>
              <a:rPr lang="en-US" altLang="en-US" sz="2400" dirty="0">
                <a:ea typeface="ＭＳ Ｐゴシック" pitchFamily="34" charset="-128"/>
              </a:rPr>
              <a:t>10-20% range in weight</a:t>
            </a:r>
          </a:p>
          <a:p>
            <a:r>
              <a:rPr lang="en-US" altLang="en-US" sz="2400" dirty="0">
                <a:ea typeface="ＭＳ Ｐゴシック" pitchFamily="34" charset="-128"/>
              </a:rPr>
              <a:t>Theory challenged</a:t>
            </a:r>
          </a:p>
        </p:txBody>
      </p:sp>
    </p:spTree>
    <p:extLst>
      <p:ext uri="{BB962C8B-B14F-4D97-AF65-F5344CB8AC3E}">
        <p14:creationId xmlns:p14="http://schemas.microsoft.com/office/powerpoint/2010/main" val="3443483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014"/>
            <a:ext cx="8229600" cy="613786"/>
          </a:xfrm>
        </p:spPr>
        <p:txBody>
          <a:bodyPr wrap="square" anchor="ctr" anchorCtr="0">
            <a:noAutofit/>
          </a:bodyPr>
          <a:lstStyle/>
          <a:p>
            <a:r>
              <a:rPr lang="en-IN" sz="3600" dirty="0">
                <a:latin typeface="+mj-lt"/>
              </a:rPr>
              <a:t>The Sedentary Lifestyle</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9351"/>
            <a:ext cx="8229600" cy="2054409"/>
          </a:xfrm>
        </p:spPr>
        <p:txBody>
          <a:bodyPr>
            <a:noAutofit/>
          </a:bodyPr>
          <a:lstStyle/>
          <a:p>
            <a:pPr>
              <a:buFontTx/>
              <a:buNone/>
            </a:pPr>
            <a:r>
              <a:rPr lang="en-US" altLang="en-US" sz="2400" b="1" dirty="0">
                <a:ea typeface="ＭＳ Ｐゴシック" pitchFamily="34" charset="-128"/>
              </a:rPr>
              <a:t>How we spend our time</a:t>
            </a:r>
          </a:p>
          <a:p>
            <a:r>
              <a:rPr lang="en-US" altLang="en-US" sz="2400" dirty="0">
                <a:ea typeface="ＭＳ Ｐゴシック" pitchFamily="34" charset="-128"/>
              </a:rPr>
              <a:t>Television</a:t>
            </a:r>
          </a:p>
          <a:p>
            <a:r>
              <a:rPr lang="en-US" altLang="en-US" sz="2400" dirty="0">
                <a:ea typeface="ＭＳ Ｐゴシック" pitchFamily="34" charset="-128"/>
              </a:rPr>
              <a:t>Home entertainment = sitting and snacking</a:t>
            </a:r>
          </a:p>
          <a:p>
            <a:r>
              <a:rPr lang="en-US" altLang="en-US" sz="2400" dirty="0">
                <a:ea typeface="ＭＳ Ｐゴシック" pitchFamily="34" charset="-128"/>
              </a:rPr>
              <a:t>Children indoctrinated into this lifestyle</a:t>
            </a:r>
            <a:endParaRPr lang="en-US" sz="2400" dirty="0"/>
          </a:p>
        </p:txBody>
      </p:sp>
    </p:spTree>
    <p:extLst>
      <p:ext uri="{BB962C8B-B14F-4D97-AF65-F5344CB8AC3E}">
        <p14:creationId xmlns:p14="http://schemas.microsoft.com/office/powerpoint/2010/main" val="2426946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488"/>
            <a:ext cx="8229600" cy="602312"/>
          </a:xfrm>
        </p:spPr>
        <p:txBody>
          <a:bodyPr wrap="square" anchor="ctr" anchorCtr="0">
            <a:noAutofit/>
          </a:bodyPr>
          <a:lstStyle/>
          <a:p>
            <a:r>
              <a:rPr lang="en-IN" sz="3600" dirty="0">
                <a:latin typeface="+mj-lt"/>
              </a:rPr>
              <a:t>Social Factors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9351"/>
            <a:ext cx="8229600" cy="931024"/>
          </a:xfrm>
        </p:spPr>
        <p:txBody>
          <a:bodyPr>
            <a:noAutofit/>
          </a:bodyPr>
          <a:lstStyle/>
          <a:p>
            <a:pPr>
              <a:buFontTx/>
              <a:buNone/>
            </a:pPr>
            <a:r>
              <a:rPr lang="en-IN" altLang="en-US" sz="2400" dirty="0">
                <a:ea typeface="ＭＳ Ｐゴシック" pitchFamily="34" charset="-128"/>
              </a:rPr>
              <a:t>Children influenced by parents</a:t>
            </a:r>
          </a:p>
          <a:p>
            <a:pPr>
              <a:buFontTx/>
              <a:buNone/>
            </a:pPr>
            <a:r>
              <a:rPr lang="en-IN" altLang="en-US" sz="2400" dirty="0">
                <a:ea typeface="ＭＳ Ｐゴシック" pitchFamily="34" charset="-128"/>
              </a:rPr>
              <a:t>Media</a:t>
            </a:r>
          </a:p>
        </p:txBody>
      </p:sp>
    </p:spTree>
    <p:extLst>
      <p:ext uri="{BB962C8B-B14F-4D97-AF65-F5344CB8AC3E}">
        <p14:creationId xmlns:p14="http://schemas.microsoft.com/office/powerpoint/2010/main" val="2491140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923"/>
            <a:ext cx="8229600" cy="721029"/>
          </a:xfrm>
        </p:spPr>
        <p:txBody>
          <a:bodyPr wrap="square" anchor="ctr" anchorCtr="0">
            <a:noAutofit/>
          </a:bodyPr>
          <a:lstStyle/>
          <a:p>
            <a:r>
              <a:rPr lang="en-IN" sz="3600" dirty="0">
                <a:latin typeface="+mj-lt"/>
              </a:rPr>
              <a:t>Psychology and Weight Loss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9351"/>
            <a:ext cx="8229600" cy="2054409"/>
          </a:xfrm>
        </p:spPr>
        <p:txBody>
          <a:bodyPr>
            <a:noAutofit/>
          </a:bodyPr>
          <a:lstStyle/>
          <a:p>
            <a:pPr>
              <a:buFontTx/>
              <a:buNone/>
              <a:defRPr/>
            </a:pPr>
            <a:r>
              <a:rPr lang="en-US" sz="2400" b="1" dirty="0"/>
              <a:t>Positive emotion</a:t>
            </a:r>
          </a:p>
          <a:p>
            <a:pPr>
              <a:buFontTx/>
              <a:buNone/>
              <a:defRPr/>
            </a:pPr>
            <a:r>
              <a:rPr lang="en-US" sz="2400" b="1" dirty="0"/>
              <a:t>Challenges for maintaining weight loss</a:t>
            </a:r>
          </a:p>
          <a:p>
            <a:pPr>
              <a:buFont typeface="Arial"/>
              <a:buChar char="•"/>
              <a:defRPr/>
            </a:pPr>
            <a:r>
              <a:rPr lang="en-US" sz="2400" dirty="0"/>
              <a:t>Cues</a:t>
            </a:r>
          </a:p>
          <a:p>
            <a:pPr>
              <a:buFont typeface="Arial"/>
              <a:buChar char="•"/>
              <a:defRPr/>
            </a:pPr>
            <a:r>
              <a:rPr lang="en-US" sz="2400" dirty="0"/>
              <a:t>Dieting reinforces cravings</a:t>
            </a:r>
          </a:p>
        </p:txBody>
      </p:sp>
    </p:spTree>
    <p:extLst>
      <p:ext uri="{BB962C8B-B14F-4D97-AF65-F5344CB8AC3E}">
        <p14:creationId xmlns:p14="http://schemas.microsoft.com/office/powerpoint/2010/main" val="184179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28"/>
            <a:ext cx="8229600" cy="708076"/>
          </a:xfrm>
        </p:spPr>
        <p:txBody>
          <a:bodyPr wrap="square" anchor="ctr">
            <a:noAutofit/>
          </a:bodyPr>
          <a:lstStyle/>
          <a:p>
            <a:r>
              <a:rPr lang="en-IN" sz="3600" dirty="0">
                <a:latin typeface="+mj-lt"/>
              </a:rPr>
              <a:t>Poverty and Discrimination</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37166"/>
            <a:ext cx="8229600" cy="4230650"/>
          </a:xfrm>
        </p:spPr>
        <p:txBody>
          <a:bodyPr>
            <a:noAutofit/>
          </a:bodyPr>
          <a:lstStyle/>
          <a:p>
            <a:pPr>
              <a:buFontTx/>
              <a:buNone/>
            </a:pPr>
            <a:r>
              <a:rPr lang="en-US" altLang="en-US" sz="2400" b="1" dirty="0">
                <a:ea typeface="ＭＳ Ｐゴシック" pitchFamily="34" charset="-128"/>
              </a:rPr>
              <a:t>Less access to healthcare</a:t>
            </a:r>
            <a:endParaRPr lang="en-US" altLang="en-US" sz="2400" dirty="0">
              <a:ea typeface="ＭＳ Ｐゴシック" pitchFamily="34" charset="-128"/>
            </a:endParaRPr>
          </a:p>
          <a:p>
            <a:pPr>
              <a:spcBef>
                <a:spcPts val="1200"/>
              </a:spcBef>
              <a:buFontTx/>
              <a:buNone/>
            </a:pPr>
            <a:r>
              <a:rPr lang="en-US" altLang="en-US" sz="2400" b="1" dirty="0">
                <a:ea typeface="ＭＳ Ｐゴシック" pitchFamily="34" charset="-128"/>
              </a:rPr>
              <a:t>Lack of control</a:t>
            </a:r>
          </a:p>
          <a:p>
            <a:pPr>
              <a:spcBef>
                <a:spcPts val="1200"/>
              </a:spcBef>
              <a:buFontTx/>
              <a:buNone/>
            </a:pPr>
            <a:r>
              <a:rPr lang="en-US" altLang="en-US" sz="2400" b="1" dirty="0">
                <a:ea typeface="ＭＳ Ｐゴシック" pitchFamily="34" charset="-128"/>
              </a:rPr>
              <a:t>Magnified by stress</a:t>
            </a:r>
            <a:endParaRPr lang="en-US" altLang="en-US" sz="2400" dirty="0">
              <a:ea typeface="ＭＳ Ｐゴシック" pitchFamily="34" charset="-128"/>
            </a:endParaRPr>
          </a:p>
          <a:p>
            <a:pPr>
              <a:spcBef>
                <a:spcPts val="1200"/>
              </a:spcBef>
              <a:buFontTx/>
              <a:buNone/>
            </a:pPr>
            <a:r>
              <a:rPr lang="en-US" altLang="en-US" sz="2400" b="1" dirty="0">
                <a:ea typeface="ＭＳ Ｐゴシック" pitchFamily="34" charset="-128"/>
              </a:rPr>
              <a:t>Poorer diets</a:t>
            </a:r>
          </a:p>
          <a:p>
            <a:pPr>
              <a:spcBef>
                <a:spcPts val="1200"/>
              </a:spcBef>
              <a:buFontTx/>
              <a:buNone/>
            </a:pPr>
            <a:r>
              <a:rPr lang="en-US" altLang="en-US" sz="2400" b="1" dirty="0">
                <a:ea typeface="ＭＳ Ｐゴシック" pitchFamily="34" charset="-128"/>
              </a:rPr>
              <a:t>Discrimination</a:t>
            </a:r>
          </a:p>
          <a:p>
            <a:r>
              <a:rPr lang="en-US" altLang="en-US" sz="2400" dirty="0">
                <a:ea typeface="ＭＳ Ｐゴシック" pitchFamily="34" charset="-128"/>
              </a:rPr>
              <a:t>Uncontrollable and unpredictable</a:t>
            </a:r>
          </a:p>
          <a:p>
            <a:r>
              <a:rPr lang="en-US" altLang="en-US" sz="2400" dirty="0">
                <a:ea typeface="ＭＳ Ｐゴシック" pitchFamily="34" charset="-128"/>
              </a:rPr>
              <a:t>Increased blood pressure</a:t>
            </a:r>
          </a:p>
          <a:p>
            <a:r>
              <a:rPr lang="en-US" altLang="en-US" sz="2400" dirty="0">
                <a:ea typeface="ＭＳ Ｐゴシック" pitchFamily="34" charset="-128"/>
              </a:rPr>
              <a:t>Unhealthy </a:t>
            </a:r>
            <a:r>
              <a:rPr lang="en-US" altLang="en-US" sz="2400" dirty="0" err="1">
                <a:ea typeface="ＭＳ Ｐゴシック" pitchFamily="34" charset="-128"/>
              </a:rPr>
              <a:t>behaviours</a:t>
            </a:r>
            <a:endParaRPr lang="en-US" sz="2400" dirty="0"/>
          </a:p>
        </p:txBody>
      </p:sp>
    </p:spTree>
    <p:extLst>
      <p:ext uri="{BB962C8B-B14F-4D97-AF65-F5344CB8AC3E}">
        <p14:creationId xmlns:p14="http://schemas.microsoft.com/office/powerpoint/2010/main" val="1472017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870"/>
            <a:ext cx="8229600" cy="689986"/>
          </a:xfrm>
        </p:spPr>
        <p:txBody>
          <a:bodyPr wrap="square" anchor="ctr" anchorCtr="0">
            <a:noAutofit/>
          </a:bodyPr>
          <a:lstStyle/>
          <a:p>
            <a:r>
              <a:rPr lang="en-IN" sz="3600" dirty="0">
                <a:latin typeface="+mj-lt"/>
              </a:rPr>
              <a:t>Family and Social Environment</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9351"/>
            <a:ext cx="8229600" cy="4324261"/>
          </a:xfrm>
        </p:spPr>
        <p:txBody>
          <a:bodyPr>
            <a:noAutofit/>
          </a:bodyPr>
          <a:lstStyle/>
          <a:p>
            <a:pPr>
              <a:buFontTx/>
              <a:buNone/>
            </a:pPr>
            <a:r>
              <a:rPr lang="en-IN" altLang="en-US" sz="2400" b="1" dirty="0">
                <a:ea typeface="ＭＳ Ｐゴシック" pitchFamily="34" charset="-128"/>
              </a:rPr>
              <a:t>Interpersonal relationships</a:t>
            </a:r>
          </a:p>
          <a:p>
            <a:r>
              <a:rPr lang="en-IN" altLang="en-US" sz="2400" dirty="0">
                <a:ea typeface="ＭＳ Ｐゴシック" pitchFamily="34" charset="-128"/>
              </a:rPr>
              <a:t>Social Resilience (p. 537) </a:t>
            </a:r>
          </a:p>
          <a:p>
            <a:r>
              <a:rPr lang="en-IN" altLang="en-US" sz="2400" dirty="0">
                <a:ea typeface="ＭＳ Ｐゴシック" pitchFamily="34" charset="-128"/>
              </a:rPr>
              <a:t>Social isolation</a:t>
            </a:r>
          </a:p>
          <a:p>
            <a:pPr lvl="1"/>
            <a:r>
              <a:rPr lang="en-IN" altLang="en-US" sz="2400" dirty="0">
                <a:ea typeface="ＭＳ Ｐゴシック" pitchFamily="34" charset="-128"/>
              </a:rPr>
              <a:t>As great a risk as smoking, obesity, and high blood pressure</a:t>
            </a:r>
          </a:p>
          <a:p>
            <a:r>
              <a:rPr lang="en-IN" altLang="en-US" sz="2400" dirty="0">
                <a:ea typeface="ＭＳ Ｐゴシック" pitchFamily="34" charset="-128"/>
              </a:rPr>
              <a:t>Married couples tend to live longer</a:t>
            </a:r>
          </a:p>
          <a:p>
            <a:pPr lvl="1"/>
            <a:r>
              <a:rPr lang="en-IN" altLang="en-US" sz="2400" dirty="0">
                <a:ea typeface="ＭＳ Ｐゴシック" pitchFamily="34" charset="-128"/>
              </a:rPr>
              <a:t>Men enjoy more health benefits</a:t>
            </a:r>
          </a:p>
          <a:p>
            <a:r>
              <a:rPr lang="en-IN" altLang="en-US" sz="2400" dirty="0">
                <a:ea typeface="ＭＳ Ｐゴシック" pitchFamily="34" charset="-128"/>
              </a:rPr>
              <a:t>Marriage is also a large source of stress</a:t>
            </a:r>
          </a:p>
          <a:p>
            <a:pPr lvl="1"/>
            <a:r>
              <a:rPr lang="en-IN" altLang="en-US" sz="2400" dirty="0">
                <a:ea typeface="ＭＳ Ｐゴシック" pitchFamily="34" charset="-128"/>
              </a:rPr>
              <a:t>Children</a:t>
            </a:r>
          </a:p>
        </p:txBody>
      </p:sp>
    </p:spTree>
    <p:extLst>
      <p:ext uri="{BB962C8B-B14F-4D97-AF65-F5344CB8AC3E}">
        <p14:creationId xmlns:p14="http://schemas.microsoft.com/office/powerpoint/2010/main" val="205818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0"/>
            <a:ext cx="7772400" cy="457200"/>
          </a:xfrm>
        </p:spPr>
        <p:txBody>
          <a:bodyPr/>
          <a:lstStyle/>
          <a:p>
            <a:r>
              <a:rPr lang="en-CA" altLang="en-US" dirty="0"/>
              <a:t>Spiritual Orientations</a:t>
            </a:r>
          </a:p>
        </p:txBody>
      </p:sp>
      <p:sp>
        <p:nvSpPr>
          <p:cNvPr id="5123" name="Text Placeholder 2"/>
          <p:cNvSpPr>
            <a:spLocks noGrp="1"/>
          </p:cNvSpPr>
          <p:nvPr>
            <p:ph type="body" sz="half" idx="1"/>
          </p:nvPr>
        </p:nvSpPr>
        <p:spPr>
          <a:xfrm>
            <a:off x="152400" y="457200"/>
            <a:ext cx="4419600" cy="5943600"/>
          </a:xfrm>
        </p:spPr>
        <p:txBody>
          <a:bodyPr/>
          <a:lstStyle/>
          <a:p>
            <a:pPr>
              <a:buFontTx/>
              <a:buNone/>
            </a:pPr>
            <a:r>
              <a:rPr lang="en-CA" altLang="en-US" dirty="0"/>
              <a:t>Performance-Based</a:t>
            </a:r>
          </a:p>
          <a:p>
            <a:r>
              <a:rPr lang="en-CA" altLang="en-US" dirty="0"/>
              <a:t>I must do right to be accepted</a:t>
            </a:r>
          </a:p>
          <a:p>
            <a:r>
              <a:rPr lang="en-CA" altLang="en-US" dirty="0"/>
              <a:t>If people knew what I was really like they wouldn’t like me</a:t>
            </a:r>
          </a:p>
          <a:p>
            <a:r>
              <a:rPr lang="en-CA" altLang="en-US" dirty="0"/>
              <a:t>Life is based in fear</a:t>
            </a:r>
          </a:p>
          <a:p>
            <a:r>
              <a:rPr lang="en-CA" altLang="en-US" dirty="0"/>
              <a:t>Need external praise</a:t>
            </a:r>
          </a:p>
          <a:p>
            <a:r>
              <a:rPr lang="en-CA" altLang="en-US" dirty="0"/>
              <a:t>Can’t accept criticism</a:t>
            </a:r>
          </a:p>
          <a:p>
            <a:r>
              <a:rPr lang="en-CA" altLang="en-US" dirty="0"/>
              <a:t>Always have to be busy</a:t>
            </a:r>
          </a:p>
          <a:p>
            <a:r>
              <a:rPr lang="en-CA" altLang="en-US" dirty="0"/>
              <a:t>Have to be in control and have it together</a:t>
            </a:r>
          </a:p>
          <a:p>
            <a:r>
              <a:rPr lang="en-CA" altLang="en-US" dirty="0"/>
              <a:t>Always wants rules</a:t>
            </a:r>
          </a:p>
        </p:txBody>
      </p:sp>
      <p:sp>
        <p:nvSpPr>
          <p:cNvPr id="5124" name="Content Placeholder 3"/>
          <p:cNvSpPr>
            <a:spLocks noGrp="1"/>
          </p:cNvSpPr>
          <p:nvPr>
            <p:ph sz="half" idx="2"/>
          </p:nvPr>
        </p:nvSpPr>
        <p:spPr>
          <a:xfrm>
            <a:off x="4572000" y="457200"/>
            <a:ext cx="4419600" cy="5943600"/>
          </a:xfrm>
        </p:spPr>
        <p:txBody>
          <a:bodyPr/>
          <a:lstStyle/>
          <a:p>
            <a:pPr>
              <a:buFontTx/>
              <a:buNone/>
            </a:pPr>
            <a:r>
              <a:rPr lang="en-CA" altLang="en-US" dirty="0"/>
              <a:t>Trust-Based</a:t>
            </a:r>
          </a:p>
          <a:p>
            <a:r>
              <a:rPr lang="en-CA" altLang="en-US" dirty="0"/>
              <a:t>I am accepted because of who I am</a:t>
            </a:r>
          </a:p>
          <a:p>
            <a:r>
              <a:rPr lang="en-CA" altLang="en-US" dirty="0"/>
              <a:t>I know that I’m a good person, if people knew me they’d like me</a:t>
            </a:r>
          </a:p>
          <a:p>
            <a:r>
              <a:rPr lang="en-CA" altLang="en-US" dirty="0"/>
              <a:t>Life is based in love</a:t>
            </a:r>
          </a:p>
          <a:p>
            <a:r>
              <a:rPr lang="en-CA" altLang="en-US" dirty="0"/>
              <a:t>Internally secure</a:t>
            </a:r>
          </a:p>
          <a:p>
            <a:r>
              <a:rPr lang="en-CA" altLang="en-US" dirty="0"/>
              <a:t>Welcome criticism</a:t>
            </a:r>
          </a:p>
          <a:p>
            <a:r>
              <a:rPr lang="en-CA" altLang="en-US" dirty="0"/>
              <a:t>Enjoys rest</a:t>
            </a:r>
          </a:p>
          <a:p>
            <a:r>
              <a:rPr lang="en-CA" altLang="en-US" dirty="0"/>
              <a:t>Observes and appreciates the use of multiple talents</a:t>
            </a:r>
          </a:p>
          <a:p>
            <a:r>
              <a:rPr lang="en-CA" altLang="en-US" dirty="0"/>
              <a:t>Delights in freedom</a:t>
            </a:r>
          </a:p>
          <a:p>
            <a:endParaRPr lang="en-CA" altLang="en-US" sz="2600" dirty="0"/>
          </a:p>
          <a:p>
            <a:endParaRPr lang="en-CA" altLang="en-US" sz="2600" dirty="0"/>
          </a:p>
        </p:txBody>
      </p:sp>
      <p:sp>
        <p:nvSpPr>
          <p:cNvPr id="51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1651F38-4221-47E1-ADB1-F5BCB3271703}" type="slidenum">
              <a:rPr lang="en-US" altLang="en-US" sz="1400">
                <a:solidFill>
                  <a:prstClr val="black"/>
                </a:solidFill>
                <a:latin typeface="Times New Roman" panose="02020603050405020304" pitchFamily="18" charset="0"/>
              </a:rPr>
              <a:pPr>
                <a:spcBef>
                  <a:spcPct val="0"/>
                </a:spcBef>
                <a:buFontTx/>
                <a:buNone/>
              </a:pPr>
              <a:t>2</a:t>
            </a:fld>
            <a:endParaRPr lang="en-US" altLang="en-US" sz="140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834816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39"/>
            <a:ext cx="8229600" cy="637261"/>
          </a:xfrm>
        </p:spPr>
        <p:txBody>
          <a:bodyPr wrap="square" anchor="ctr" anchorCtr="0">
            <a:noAutofit/>
          </a:bodyPr>
          <a:lstStyle/>
          <a:p>
            <a:r>
              <a:rPr lang="en-IN" sz="3600" dirty="0">
                <a:latin typeface="+mj-lt"/>
              </a:rPr>
              <a:t>Social Contagion</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7494"/>
            <a:ext cx="8229600" cy="2054409"/>
          </a:xfrm>
        </p:spPr>
        <p:txBody>
          <a:bodyPr>
            <a:noAutofit/>
          </a:bodyPr>
          <a:lstStyle/>
          <a:p>
            <a:pPr>
              <a:buFontTx/>
              <a:buNone/>
            </a:pPr>
            <a:r>
              <a:rPr lang="en-US" altLang="en-US" sz="2400" b="1" dirty="0">
                <a:ea typeface="ＭＳ Ｐゴシック" pitchFamily="34" charset="-128"/>
              </a:rPr>
              <a:t>Social contagion (p. 538)</a:t>
            </a:r>
          </a:p>
          <a:p>
            <a:r>
              <a:rPr lang="en-US" altLang="en-US" sz="2400" dirty="0">
                <a:ea typeface="ＭＳ Ｐゴシック" pitchFamily="34" charset="-128"/>
              </a:rPr>
              <a:t>Food consumption</a:t>
            </a:r>
          </a:p>
          <a:p>
            <a:r>
              <a:rPr lang="en-US" altLang="en-US" sz="2400" dirty="0">
                <a:ea typeface="ＭＳ Ｐゴシック" pitchFamily="34" charset="-128"/>
              </a:rPr>
              <a:t>Weight loss</a:t>
            </a:r>
          </a:p>
          <a:p>
            <a:r>
              <a:rPr lang="en-US" altLang="en-US" sz="2400" dirty="0">
                <a:ea typeface="ＭＳ Ｐゴシック" pitchFamily="34" charset="-128"/>
              </a:rPr>
              <a:t>Smoking</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3124200"/>
            <a:ext cx="8229600" cy="931024"/>
          </a:xfrm>
        </p:spPr>
        <p:txBody>
          <a:bodyPr>
            <a:noAutofit/>
          </a:bodyPr>
          <a:lstStyle/>
          <a:p>
            <a:pPr>
              <a:buFontTx/>
              <a:buNone/>
            </a:pPr>
            <a:r>
              <a:rPr lang="en-US" altLang="en-US" sz="2400" b="1" dirty="0">
                <a:ea typeface="ＭＳ Ｐゴシック" pitchFamily="34" charset="-128"/>
              </a:rPr>
              <a:t>National Heart Institute</a:t>
            </a:r>
          </a:p>
          <a:p>
            <a:r>
              <a:rPr lang="en-US" altLang="en-US" sz="2400" dirty="0">
                <a:ea typeface="ＭＳ Ｐゴシック" pitchFamily="34" charset="-128"/>
              </a:rPr>
              <a:t>1948 study tracking 15,000</a:t>
            </a:r>
            <a:endParaRPr lang="en-US" sz="2400" dirty="0"/>
          </a:p>
        </p:txBody>
      </p:sp>
    </p:spTree>
    <p:extLst>
      <p:ext uri="{BB962C8B-B14F-4D97-AF65-F5344CB8AC3E}">
        <p14:creationId xmlns:p14="http://schemas.microsoft.com/office/powerpoint/2010/main" val="718349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263"/>
            <a:ext cx="8229600" cy="633537"/>
          </a:xfrm>
        </p:spPr>
        <p:txBody>
          <a:bodyPr wrap="square" anchor="ctr" anchorCtr="0">
            <a:noAutofit/>
          </a:bodyPr>
          <a:lstStyle/>
          <a:p>
            <a:r>
              <a:rPr lang="en-US" sz="3600" dirty="0">
                <a:latin typeface="+mj-lt"/>
              </a:rPr>
              <a:t>14.2 Learning Objectives</a:t>
            </a:r>
            <a:endParaRPr lang="en-US" sz="2800" dirty="0">
              <a:latin typeface="+mj-lt"/>
            </a:endParaRPr>
          </a:p>
        </p:txBody>
      </p:sp>
      <p:sp>
        <p:nvSpPr>
          <p:cNvPr id="4" name="Content Placeholder 3"/>
          <p:cNvSpPr>
            <a:spLocks noGrp="1"/>
          </p:cNvSpPr>
          <p:nvPr>
            <p:ph idx="1"/>
          </p:nvPr>
        </p:nvSpPr>
        <p:spPr>
          <a:xfrm>
            <a:off x="457200" y="838200"/>
            <a:ext cx="8229600" cy="4093428"/>
          </a:xfrm>
        </p:spPr>
        <p:txBody>
          <a:bodyPr wrap="square">
            <a:spAutoFit/>
          </a:bodyPr>
          <a:lstStyle/>
          <a:p>
            <a:r>
              <a:rPr lang="en-IN" sz="2400" dirty="0"/>
              <a:t>Know the key terminology associated with stress and illness.</a:t>
            </a:r>
          </a:p>
          <a:p>
            <a:r>
              <a:rPr lang="en-IN" sz="2400" dirty="0"/>
              <a:t>Understand the physiological reactions that occur under stress.</a:t>
            </a:r>
          </a:p>
          <a:p>
            <a:r>
              <a:rPr lang="en-IN" sz="2400" dirty="0"/>
              <a:t>Understand how the immune system is connected to stress responses.</a:t>
            </a:r>
          </a:p>
          <a:p>
            <a:r>
              <a:rPr lang="en-IN" sz="2400" dirty="0"/>
              <a:t>Apply a measure of stressful events to your own experiences.</a:t>
            </a:r>
          </a:p>
          <a:p>
            <a:r>
              <a:rPr lang="en-IN" sz="2400" dirty="0" err="1"/>
              <a:t>Analyze</a:t>
            </a:r>
            <a:r>
              <a:rPr lang="en-IN" sz="2400" dirty="0"/>
              <a:t> the claim that ulcers are caused by stress.</a:t>
            </a:r>
          </a:p>
        </p:txBody>
      </p:sp>
    </p:spTree>
    <p:extLst>
      <p:ext uri="{BB962C8B-B14F-4D97-AF65-F5344CB8AC3E}">
        <p14:creationId xmlns:p14="http://schemas.microsoft.com/office/powerpoint/2010/main" val="107738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375"/>
            <a:ext cx="8229600" cy="625106"/>
          </a:xfrm>
        </p:spPr>
        <p:txBody>
          <a:bodyPr wrap="square" anchor="ctr" anchorCtr="0">
            <a:noAutofit/>
          </a:bodyPr>
          <a:lstStyle/>
          <a:p>
            <a:r>
              <a:rPr lang="en-IN" sz="3600" dirty="0">
                <a:latin typeface="+mj-lt"/>
              </a:rPr>
              <a:t>Stress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95051" y="871682"/>
            <a:ext cx="1790950" cy="2462213"/>
          </a:xfrm>
        </p:spPr>
        <p:txBody>
          <a:bodyPr wrap="square">
            <a:spAutoFit/>
          </a:bodyPr>
          <a:lstStyle/>
          <a:p>
            <a:pPr marL="0" indent="0">
              <a:buNone/>
            </a:pPr>
            <a:r>
              <a:rPr lang="en-IN" sz="2000" b="1" dirty="0"/>
              <a:t>Table 14.2 </a:t>
            </a:r>
            <a:r>
              <a:rPr lang="en-IN" sz="2000" dirty="0"/>
              <a:t>Life Stress Inventories for the General Adult Population and for University Students</a:t>
            </a:r>
          </a:p>
        </p:txBody>
      </p:sp>
      <p:pic>
        <p:nvPicPr>
          <p:cNvPr id="10" name="Picture Placeholder 9" descr="A table provides the Life Events Scale from Holmes and Rahe, 1967.&#10;Long description is available in notes, press F6">
            <a:extLst>
              <a:ext uri="{FF2B5EF4-FFF2-40B4-BE49-F238E27FC236}">
                <a16:creationId xmlns:a16="http://schemas.microsoft.com/office/drawing/2014/main" id="{7A6A64FC-B66D-4F8E-BE1D-39D10A62F3E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2438400" y="47375"/>
            <a:ext cx="6477000" cy="5794204"/>
          </a:xfrm>
        </p:spPr>
      </p:pic>
      <p:sp>
        <p:nvSpPr>
          <p:cNvPr id="3" name="Content Placeholder 2">
            <a:extLst>
              <a:ext uri="{FF2B5EF4-FFF2-40B4-BE49-F238E27FC236}">
                <a16:creationId xmlns:a16="http://schemas.microsoft.com/office/drawing/2014/main" id="{5460353C-742D-4A2C-BC9D-2794A5970B93}"/>
              </a:ext>
            </a:extLst>
          </p:cNvPr>
          <p:cNvSpPr>
            <a:spLocks noGrp="1"/>
          </p:cNvSpPr>
          <p:nvPr>
            <p:ph sz="quarter" idx="14"/>
          </p:nvPr>
        </p:nvSpPr>
        <p:spPr>
          <a:xfrm>
            <a:off x="457200" y="5955268"/>
            <a:ext cx="8153400" cy="369332"/>
          </a:xfrm>
        </p:spPr>
        <p:txBody>
          <a:bodyPr>
            <a:noAutofit/>
          </a:bodyPr>
          <a:lstStyle/>
          <a:p>
            <a:pPr marL="0" indent="0">
              <a:buNone/>
            </a:pPr>
            <a:r>
              <a:rPr lang="en-IN" sz="1200" b="1" dirty="0"/>
              <a:t>Source: </a:t>
            </a:r>
            <a:r>
              <a:rPr lang="en-IN" sz="1200" dirty="0"/>
              <a:t>Based on Holmes, T. H. &amp; Rahe, R. H. (1967). The social readjustment rating scale. </a:t>
            </a:r>
            <a:r>
              <a:rPr lang="en-IN" sz="1200" i="1" dirty="0"/>
              <a:t>Journal of Psychosomatic Research, 11</a:t>
            </a:r>
            <a:r>
              <a:rPr lang="en-IN" sz="1200" dirty="0"/>
              <a:t>(2), 213–221.</a:t>
            </a:r>
          </a:p>
        </p:txBody>
      </p:sp>
    </p:spTree>
    <p:extLst>
      <p:ext uri="{BB962C8B-B14F-4D97-AF65-F5344CB8AC3E}">
        <p14:creationId xmlns:p14="http://schemas.microsoft.com/office/powerpoint/2010/main" val="4204010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054"/>
            <a:ext cx="8229600" cy="594233"/>
          </a:xfrm>
        </p:spPr>
        <p:txBody>
          <a:bodyPr wrap="square" anchor="ctr" anchorCtr="0">
            <a:noAutofit/>
          </a:bodyPr>
          <a:lstStyle/>
          <a:p>
            <a:r>
              <a:rPr lang="en-IN" sz="3600" dirty="0">
                <a:latin typeface="+mj-lt"/>
              </a:rPr>
              <a:t>What Causes Stress? </a:t>
            </a:r>
            <a:r>
              <a:rPr lang="en-IN" sz="2800" dirty="0">
                <a:latin typeface="+mj-lt"/>
              </a:rPr>
              <a:t>(1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9351"/>
            <a:ext cx="8229600" cy="2054409"/>
          </a:xfrm>
        </p:spPr>
        <p:txBody>
          <a:bodyPr>
            <a:noAutofit/>
          </a:bodyPr>
          <a:lstStyle/>
          <a:p>
            <a:pPr>
              <a:buFontTx/>
              <a:buNone/>
            </a:pPr>
            <a:r>
              <a:rPr lang="en-IN" altLang="en-US" sz="2400" dirty="0">
                <a:ea typeface="ＭＳ Ｐゴシック" pitchFamily="34" charset="-128"/>
              </a:rPr>
              <a:t>Individual differences in stress response</a:t>
            </a:r>
          </a:p>
          <a:p>
            <a:pPr>
              <a:buFontTx/>
              <a:buNone/>
            </a:pPr>
            <a:r>
              <a:rPr lang="en-IN" altLang="en-US" sz="2400" dirty="0">
                <a:ea typeface="ＭＳ Ｐゴシック" pitchFamily="34" charset="-128"/>
              </a:rPr>
              <a:t>Appraisal (p. 541)</a:t>
            </a:r>
          </a:p>
          <a:p>
            <a:pPr>
              <a:buFontTx/>
              <a:buNone/>
            </a:pPr>
            <a:r>
              <a:rPr lang="en-IN" altLang="en-US" sz="2400" dirty="0">
                <a:ea typeface="ＭＳ Ｐゴシック" pitchFamily="34" charset="-128"/>
              </a:rPr>
              <a:t>Primary appraisal</a:t>
            </a:r>
          </a:p>
          <a:p>
            <a:pPr>
              <a:buFontTx/>
              <a:buNone/>
            </a:pPr>
            <a:r>
              <a:rPr lang="en-IN" altLang="en-US" sz="2400" dirty="0">
                <a:ea typeface="ＭＳ Ｐゴシック" pitchFamily="34" charset="-128"/>
              </a:rPr>
              <a:t>Secondary appraisal</a:t>
            </a:r>
          </a:p>
        </p:txBody>
      </p:sp>
    </p:spTree>
    <p:extLst>
      <p:ext uri="{BB962C8B-B14F-4D97-AF65-F5344CB8AC3E}">
        <p14:creationId xmlns:p14="http://schemas.microsoft.com/office/powerpoint/2010/main" val="4114740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961"/>
            <a:ext cx="8229600" cy="625164"/>
          </a:xfrm>
        </p:spPr>
        <p:txBody>
          <a:bodyPr wrap="square" anchor="ctr" anchorCtr="0">
            <a:noAutofit/>
          </a:bodyPr>
          <a:lstStyle/>
          <a:p>
            <a:r>
              <a:rPr lang="en-IN" sz="3600" dirty="0">
                <a:latin typeface="+mj-lt"/>
              </a:rPr>
              <a:t>What Causes Stress? </a:t>
            </a:r>
            <a:r>
              <a:rPr lang="en-IN" sz="2800" dirty="0">
                <a:latin typeface="+mj-lt"/>
              </a:rPr>
              <a:t>(2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03869"/>
            <a:ext cx="8229600" cy="353260"/>
          </a:xfrm>
        </p:spPr>
        <p:txBody>
          <a:bodyPr>
            <a:noAutofit/>
          </a:bodyPr>
          <a:lstStyle/>
          <a:p>
            <a:pPr marL="0" indent="0">
              <a:buNone/>
            </a:pPr>
            <a:r>
              <a:rPr lang="en-IN" sz="2000" b="1" dirty="0"/>
              <a:t>Figure 14.3 </a:t>
            </a:r>
            <a:r>
              <a:rPr lang="en-IN" sz="2000" dirty="0"/>
              <a:t>The Cognitive Appraisal Theory of Stress</a:t>
            </a:r>
          </a:p>
        </p:txBody>
      </p:sp>
      <p:sp>
        <p:nvSpPr>
          <p:cNvPr id="3" name="Content Placeholder 2">
            <a:extLst>
              <a:ext uri="{FF2B5EF4-FFF2-40B4-BE49-F238E27FC236}">
                <a16:creationId xmlns:a16="http://schemas.microsoft.com/office/drawing/2014/main" id="{5930F03D-ABFF-4DD9-A595-26412BC2FA31}"/>
              </a:ext>
            </a:extLst>
          </p:cNvPr>
          <p:cNvSpPr>
            <a:spLocks noGrp="1"/>
          </p:cNvSpPr>
          <p:nvPr>
            <p:ph idx="13"/>
          </p:nvPr>
        </p:nvSpPr>
        <p:spPr>
          <a:xfrm>
            <a:off x="447675" y="1219200"/>
            <a:ext cx="8229600" cy="830997"/>
          </a:xfrm>
        </p:spPr>
        <p:txBody>
          <a:bodyPr>
            <a:noAutofit/>
          </a:bodyPr>
          <a:lstStyle/>
          <a:p>
            <a:pPr marL="0" indent="0">
              <a:buNone/>
            </a:pPr>
            <a:r>
              <a:rPr lang="en-IN" sz="1800" dirty="0"/>
              <a:t>The cognitive appraisal theory of stress involves two steps: (1) an evaluation of whether a stimulus or event is a threat, and (2) whether you have the resources to cope with that threat.</a:t>
            </a:r>
          </a:p>
        </p:txBody>
      </p:sp>
      <p:pic>
        <p:nvPicPr>
          <p:cNvPr id="14" name="Picture Placeholder 13" descr="A flowchart explains the cognitive appraisal theory of stress.&#10;Long description is available in notes, press F6">
            <a:extLst>
              <a:ext uri="{FF2B5EF4-FFF2-40B4-BE49-F238E27FC236}">
                <a16:creationId xmlns:a16="http://schemas.microsoft.com/office/drawing/2014/main" id="{2EE1704C-5C0E-4FEC-AAB8-FD69B265B46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762000" y="2050198"/>
            <a:ext cx="7915275" cy="4655402"/>
          </a:xfrm>
        </p:spPr>
      </p:pic>
    </p:spTree>
    <p:extLst>
      <p:ext uri="{BB962C8B-B14F-4D97-AF65-F5344CB8AC3E}">
        <p14:creationId xmlns:p14="http://schemas.microsoft.com/office/powerpoint/2010/main" val="3644466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9"/>
            <a:ext cx="8229600" cy="394228"/>
          </a:xfrm>
        </p:spPr>
        <p:txBody>
          <a:bodyPr/>
          <a:lstStyle/>
          <a:p>
            <a:r>
              <a:rPr lang="en-US" altLang="en-US" dirty="0" smtClean="0"/>
              <a:t>Stress and Performance</a:t>
            </a:r>
            <a:endParaRPr lang="en-US" sz="2000" b="0" dirty="0"/>
          </a:p>
        </p:txBody>
      </p:sp>
      <p:pic>
        <p:nvPicPr>
          <p:cNvPr id="4" name="Content Placeholder 3" descr="The graph shows that the performance peaks at lower arousal levels for difficult task (red curve) and at higher arousal levels for easy task (blue curv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0" y="762000"/>
            <a:ext cx="7391399" cy="5983061"/>
          </a:xfrm>
        </p:spPr>
      </p:pic>
    </p:spTree>
    <p:extLst>
      <p:ext uri="{BB962C8B-B14F-4D97-AF65-F5344CB8AC3E}">
        <p14:creationId xmlns:p14="http://schemas.microsoft.com/office/powerpoint/2010/main" val="3462063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926"/>
            <a:ext cx="8229600" cy="610874"/>
          </a:xfrm>
        </p:spPr>
        <p:txBody>
          <a:bodyPr wrap="square" anchor="ctr" anchorCtr="0">
            <a:noAutofit/>
          </a:bodyPr>
          <a:lstStyle/>
          <a:p>
            <a:r>
              <a:rPr lang="en-IN" sz="3600" dirty="0">
                <a:latin typeface="+mj-lt"/>
              </a:rPr>
              <a:t>Physiology of Stress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9351"/>
            <a:ext cx="8229600" cy="2616101"/>
          </a:xfrm>
        </p:spPr>
        <p:txBody>
          <a:bodyPr>
            <a:noAutofit/>
          </a:bodyPr>
          <a:lstStyle/>
          <a:p>
            <a:pPr>
              <a:buFontTx/>
              <a:buNone/>
            </a:pPr>
            <a:r>
              <a:rPr lang="en-IN" altLang="en-US" sz="2400" b="1" dirty="0">
                <a:ea typeface="ＭＳ Ｐゴシック" pitchFamily="34" charset="-128"/>
              </a:rPr>
              <a:t>Fight-or-flight response (p. 543)</a:t>
            </a:r>
          </a:p>
          <a:p>
            <a:pPr>
              <a:buFontTx/>
              <a:buNone/>
            </a:pPr>
            <a:r>
              <a:rPr lang="en-IN" altLang="en-US" sz="2400" b="1" dirty="0">
                <a:ea typeface="ＭＳ Ｐゴシック" pitchFamily="34" charset="-128"/>
              </a:rPr>
              <a:t>General adaptation syndrome (GAS) (p. 543)</a:t>
            </a:r>
          </a:p>
          <a:p>
            <a:r>
              <a:rPr lang="en-IN" altLang="en-US" sz="2400" dirty="0">
                <a:ea typeface="ＭＳ Ｐゴシック" pitchFamily="34" charset="-128"/>
              </a:rPr>
              <a:t>Alarm reaction</a:t>
            </a:r>
          </a:p>
          <a:p>
            <a:r>
              <a:rPr lang="en-IN" altLang="en-US" sz="2400" dirty="0">
                <a:ea typeface="ＭＳ Ｐゴシック" pitchFamily="34" charset="-128"/>
              </a:rPr>
              <a:t>Resistance</a:t>
            </a:r>
          </a:p>
          <a:p>
            <a:r>
              <a:rPr lang="en-IN" altLang="en-US" sz="2400" dirty="0">
                <a:ea typeface="ＭＳ Ｐゴシック" pitchFamily="34" charset="-128"/>
              </a:rPr>
              <a:t>Exhaustion</a:t>
            </a:r>
          </a:p>
        </p:txBody>
      </p:sp>
    </p:spTree>
    <p:extLst>
      <p:ext uri="{BB962C8B-B14F-4D97-AF65-F5344CB8AC3E}">
        <p14:creationId xmlns:p14="http://schemas.microsoft.com/office/powerpoint/2010/main" val="3244147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051"/>
            <a:ext cx="8229600" cy="402150"/>
          </a:xfrm>
        </p:spPr>
        <p:txBody>
          <a:bodyPr wrap="square" anchor="ctr" anchorCtr="0">
            <a:noAutofit/>
          </a:bodyPr>
          <a:lstStyle/>
          <a:p>
            <a:r>
              <a:rPr lang="en-IN" sz="3600" dirty="0">
                <a:latin typeface="+mj-lt"/>
              </a:rPr>
              <a:t>The Stress Pathways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457202"/>
            <a:ext cx="8229600" cy="207558"/>
          </a:xfrm>
        </p:spPr>
        <p:txBody>
          <a:bodyPr>
            <a:noAutofit/>
          </a:bodyPr>
          <a:lstStyle/>
          <a:p>
            <a:pPr marL="0" indent="0">
              <a:buNone/>
            </a:pPr>
            <a:r>
              <a:rPr lang="en-IN" sz="1800" b="1" dirty="0"/>
              <a:t>Figure 14.6 </a:t>
            </a:r>
            <a:r>
              <a:rPr lang="en-IN" sz="1800" dirty="0"/>
              <a:t>Stress Pathways of the Body</a:t>
            </a:r>
          </a:p>
        </p:txBody>
      </p:sp>
      <p:sp>
        <p:nvSpPr>
          <p:cNvPr id="3" name="Content Placeholder 2">
            <a:extLst>
              <a:ext uri="{FF2B5EF4-FFF2-40B4-BE49-F238E27FC236}">
                <a16:creationId xmlns:a16="http://schemas.microsoft.com/office/drawing/2014/main" id="{5930F03D-ABFF-4DD9-A595-26412BC2FA31}"/>
              </a:ext>
            </a:extLst>
          </p:cNvPr>
          <p:cNvSpPr>
            <a:spLocks noGrp="1"/>
          </p:cNvSpPr>
          <p:nvPr>
            <p:ph idx="13"/>
          </p:nvPr>
        </p:nvSpPr>
        <p:spPr>
          <a:xfrm>
            <a:off x="228600" y="838200"/>
            <a:ext cx="8686799" cy="1295400"/>
          </a:xfrm>
        </p:spPr>
        <p:txBody>
          <a:bodyPr>
            <a:noAutofit/>
          </a:bodyPr>
          <a:lstStyle/>
          <a:p>
            <a:pPr marL="0" indent="0">
              <a:buNone/>
            </a:pPr>
            <a:r>
              <a:rPr lang="en-IN" dirty="0"/>
              <a:t>The stress pathways of the body include the autonomic nervous system and the HPA axis. Both systems converge on the adrenal glands. The autonomic response involves stimulation of the adrenal medulla by the sympathetic nervous system, resulting in the release of epinephrine and norepinephrine—chemicals that stimulate the fight-or-flight response. Activity of the HPA axis results in stimulation of the adrenal cortex, which releases cortisol into the bloodstream.</a:t>
            </a:r>
          </a:p>
        </p:txBody>
      </p:sp>
      <p:pic>
        <p:nvPicPr>
          <p:cNvPr id="5" name="Picture Placeholder 4" descr="An illustration explains the stress pathways of the body. &#10;Long description is available in notes, press F6"/>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762000" y="2133600"/>
            <a:ext cx="7924800" cy="4572000"/>
          </a:xfrm>
          <a:prstGeom prst="rect">
            <a:avLst/>
          </a:prstGeom>
          <a:noFill/>
          <a:ln>
            <a:noFill/>
          </a:ln>
        </p:spPr>
      </p:pic>
    </p:spTree>
    <p:extLst>
      <p:ext uri="{BB962C8B-B14F-4D97-AF65-F5344CB8AC3E}">
        <p14:creationId xmlns:p14="http://schemas.microsoft.com/office/powerpoint/2010/main" val="2037532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30"/>
            <a:ext cx="8229600" cy="687074"/>
          </a:xfrm>
        </p:spPr>
        <p:txBody>
          <a:bodyPr wrap="square" anchor="ctr" anchorCtr="0">
            <a:noAutofit/>
          </a:bodyPr>
          <a:lstStyle/>
          <a:p>
            <a:r>
              <a:rPr lang="en-IN" sz="3600" dirty="0">
                <a:latin typeface="+mj-lt"/>
              </a:rPr>
              <a:t>Oxytocin: To Tend and Befriend</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9351"/>
            <a:ext cx="8229600" cy="1492716"/>
          </a:xfrm>
        </p:spPr>
        <p:txBody>
          <a:bodyPr>
            <a:noAutofit/>
          </a:bodyPr>
          <a:lstStyle/>
          <a:p>
            <a:pPr>
              <a:buFontTx/>
              <a:buNone/>
            </a:pPr>
            <a:r>
              <a:rPr lang="en-US" altLang="en-US" sz="2400" b="1" dirty="0">
                <a:ea typeface="ＭＳ Ｐゴシック" pitchFamily="34" charset="-128"/>
              </a:rPr>
              <a:t>Tend-and-befriend response</a:t>
            </a:r>
          </a:p>
          <a:p>
            <a:r>
              <a:rPr lang="en-US" altLang="en-US" sz="2400" dirty="0">
                <a:ea typeface="ＭＳ Ｐゴシック" pitchFamily="34" charset="-128"/>
              </a:rPr>
              <a:t>Oxytocin (p. 595)</a:t>
            </a:r>
          </a:p>
          <a:p>
            <a:r>
              <a:rPr lang="en-US" altLang="en-US" sz="2400" dirty="0">
                <a:ea typeface="ＭＳ Ｐゴシック" pitchFamily="34" charset="-128"/>
              </a:rPr>
              <a:t>More women than men</a:t>
            </a:r>
            <a:endParaRPr lang="en-US" sz="2400" dirty="0"/>
          </a:p>
        </p:txBody>
      </p:sp>
    </p:spTree>
    <p:extLst>
      <p:ext uri="{BB962C8B-B14F-4D97-AF65-F5344CB8AC3E}">
        <p14:creationId xmlns:p14="http://schemas.microsoft.com/office/powerpoint/2010/main" val="3363919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536"/>
            <a:ext cx="8229600" cy="1514964"/>
          </a:xfrm>
        </p:spPr>
        <p:txBody>
          <a:bodyPr wrap="square" anchor="ctr" anchorCtr="0">
            <a:noAutofit/>
          </a:bodyPr>
          <a:lstStyle/>
          <a:p>
            <a:r>
              <a:rPr lang="en-IN" sz="3200" dirty="0">
                <a:latin typeface="+mj-lt"/>
              </a:rPr>
              <a:t>Working the Scientific Literacy Model: Hormones, Relationships and Health         </a:t>
            </a:r>
            <a:r>
              <a:rPr lang="en-IN" sz="2600" dirty="0">
                <a:latin typeface="+mj-lt"/>
              </a:rPr>
              <a:t>(1 of 3)</a:t>
            </a:r>
            <a:endParaRPr lang="en-US" sz="26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917516"/>
            <a:ext cx="8229600" cy="2115964"/>
          </a:xfrm>
        </p:spPr>
        <p:txBody>
          <a:bodyPr>
            <a:noAutofit/>
          </a:bodyPr>
          <a:lstStyle/>
          <a:p>
            <a:pPr marL="0" indent="0">
              <a:buFontTx/>
              <a:buNone/>
            </a:pPr>
            <a:r>
              <a:rPr lang="en-US" altLang="en-US" sz="2400" b="1" dirty="0">
                <a:ea typeface="ＭＳ Ｐゴシック" pitchFamily="34" charset="-128"/>
              </a:rPr>
              <a:t>What do we know about hormones, relationships and health?</a:t>
            </a:r>
          </a:p>
          <a:p>
            <a:r>
              <a:rPr lang="en-US" altLang="en-US" sz="2400" dirty="0">
                <a:ea typeface="ＭＳ Ｐゴシック" pitchFamily="34" charset="-128"/>
              </a:rPr>
              <a:t>Social events and relationships can bring joy, but also be very stressful</a:t>
            </a:r>
          </a:p>
          <a:p>
            <a:pPr lvl="1">
              <a:spcAft>
                <a:spcPts val="1200"/>
              </a:spcAft>
            </a:pPr>
            <a:r>
              <a:rPr lang="en-US" altLang="en-US" sz="2400" dirty="0">
                <a:ea typeface="ＭＳ Ｐゴシック" pitchFamily="34" charset="-128"/>
              </a:rPr>
              <a:t>Oxytocin and vasopressin</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4343400"/>
            <a:ext cx="8229600" cy="738664"/>
          </a:xfrm>
        </p:spPr>
        <p:txBody>
          <a:bodyPr>
            <a:noAutofit/>
          </a:bodyPr>
          <a:lstStyle/>
          <a:p>
            <a:pPr marL="0" indent="0">
              <a:buFontTx/>
              <a:buNone/>
            </a:pPr>
            <a:r>
              <a:rPr lang="en-US" altLang="en-US" sz="2400" b="1" dirty="0">
                <a:ea typeface="ＭＳ Ｐゴシック" pitchFamily="34" charset="-128"/>
              </a:rPr>
              <a:t>How can scientists explains connections between hormones, relationships and health?</a:t>
            </a:r>
            <a:endParaRPr lang="en-US" sz="2400" b="1" dirty="0"/>
          </a:p>
        </p:txBody>
      </p:sp>
    </p:spTree>
    <p:extLst>
      <p:ext uri="{BB962C8B-B14F-4D97-AF65-F5344CB8AC3E}">
        <p14:creationId xmlns:p14="http://schemas.microsoft.com/office/powerpoint/2010/main" val="1171207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85800" y="0"/>
            <a:ext cx="7772400" cy="609600"/>
          </a:xfrm>
        </p:spPr>
        <p:txBody>
          <a:bodyPr/>
          <a:lstStyle/>
          <a:p>
            <a:r>
              <a:rPr lang="en-CA" altLang="en-US"/>
              <a:t>True or False?</a:t>
            </a:r>
          </a:p>
        </p:txBody>
      </p:sp>
      <p:sp>
        <p:nvSpPr>
          <p:cNvPr id="6147" name="Content Placeholder 2"/>
          <p:cNvSpPr>
            <a:spLocks noGrp="1"/>
          </p:cNvSpPr>
          <p:nvPr>
            <p:ph idx="1"/>
          </p:nvPr>
        </p:nvSpPr>
        <p:spPr>
          <a:xfrm>
            <a:off x="685800" y="609600"/>
            <a:ext cx="7772400" cy="5486400"/>
          </a:xfrm>
        </p:spPr>
        <p:txBody>
          <a:bodyPr/>
          <a:lstStyle/>
          <a:p>
            <a:r>
              <a:rPr lang="en-CA" altLang="en-US" sz="3000" b="1" dirty="0"/>
              <a:t>T F </a:t>
            </a:r>
            <a:r>
              <a:rPr lang="en-CA" altLang="en-US" sz="3000" dirty="0"/>
              <a:t>1. The polygraph has proved to be extremely effective in detecting lies.</a:t>
            </a:r>
          </a:p>
          <a:p>
            <a:r>
              <a:rPr lang="en-CA" altLang="en-US" sz="3000" b="1" dirty="0"/>
              <a:t>T F </a:t>
            </a:r>
            <a:r>
              <a:rPr lang="en-CA" altLang="en-US" sz="3000" dirty="0"/>
              <a:t>2. Some emotional responses involve no conscious thinking.</a:t>
            </a:r>
          </a:p>
          <a:p>
            <a:r>
              <a:rPr lang="en-CA" altLang="en-US" sz="3000" b="1" dirty="0"/>
              <a:t>T F </a:t>
            </a:r>
            <a:r>
              <a:rPr lang="en-CA" altLang="en-US" sz="3000" dirty="0"/>
              <a:t>3. Introverts are superior to extraverts at reading others’ emotions.</a:t>
            </a:r>
          </a:p>
          <a:p>
            <a:r>
              <a:rPr lang="en-CA" altLang="en-US" sz="3000" b="1" dirty="0"/>
              <a:t>T F </a:t>
            </a:r>
            <a:r>
              <a:rPr lang="en-CA" altLang="en-US" sz="3000" dirty="0"/>
              <a:t>4. Facial expressions associated with emotions such as happiness and fear are the same the world over.</a:t>
            </a:r>
          </a:p>
          <a:p>
            <a:r>
              <a:rPr lang="en-CA" altLang="en-US" sz="3000" b="1" dirty="0"/>
              <a:t>T F </a:t>
            </a:r>
            <a:r>
              <a:rPr lang="en-CA" altLang="en-US" sz="3000" dirty="0"/>
              <a:t>5. Occasionally blowing off steam seems to reduce anger and aggression in the long run.</a:t>
            </a:r>
          </a:p>
        </p:txBody>
      </p:sp>
      <p:sp>
        <p:nvSpPr>
          <p:cNvPr id="61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25448A8-DDB4-4158-B8BC-DD0A363B7D4B}" type="slidenum">
              <a:rPr lang="en-US" altLang="en-US" sz="1400">
                <a:solidFill>
                  <a:prstClr val="black"/>
                </a:solidFill>
                <a:latin typeface="Times New Roman" panose="02020603050405020304" pitchFamily="18" charset="0"/>
              </a:rPr>
              <a:pPr>
                <a:spcBef>
                  <a:spcPct val="0"/>
                </a:spcBef>
                <a:buFontTx/>
                <a:buNone/>
              </a:pPr>
              <a:t>3</a:t>
            </a:fld>
            <a:endParaRPr lang="en-US" altLang="en-US" sz="140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633150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659"/>
            <a:ext cx="8229600" cy="943563"/>
          </a:xfrm>
        </p:spPr>
        <p:txBody>
          <a:bodyPr wrap="square" anchor="ctr" anchorCtr="0">
            <a:noAutofit/>
          </a:bodyPr>
          <a:lstStyle/>
          <a:p>
            <a:r>
              <a:rPr lang="en-IN" sz="2800" dirty="0">
                <a:latin typeface="+mj-lt"/>
              </a:rPr>
              <a:t>Working the Scientific Literacy Model: Hormones, Relationships and Health </a:t>
            </a:r>
            <a:r>
              <a:rPr lang="en-IN" sz="2000" dirty="0">
                <a:latin typeface="+mj-lt"/>
              </a:rPr>
              <a:t>(2 of 3)</a:t>
            </a:r>
            <a:endParaRPr lang="en-US" sz="20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085223"/>
            <a:ext cx="8229600" cy="405442"/>
          </a:xfrm>
        </p:spPr>
        <p:txBody>
          <a:bodyPr>
            <a:noAutofit/>
          </a:bodyPr>
          <a:lstStyle/>
          <a:p>
            <a:pPr marL="0" indent="0">
              <a:buNone/>
            </a:pPr>
            <a:r>
              <a:rPr lang="en-IN" sz="2000" b="1" dirty="0"/>
              <a:t>Figure 14.7 </a:t>
            </a:r>
            <a:r>
              <a:rPr lang="en-IN" sz="2000" dirty="0"/>
              <a:t>Relationship Quality Is Related to Physiological Responses</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1490665"/>
            <a:ext cx="8229600" cy="566735"/>
          </a:xfrm>
        </p:spPr>
        <p:txBody>
          <a:bodyPr>
            <a:noAutofit/>
          </a:bodyPr>
          <a:lstStyle/>
          <a:p>
            <a:pPr marL="0" indent="0">
              <a:buNone/>
            </a:pPr>
            <a:r>
              <a:rPr lang="en-IN" sz="1800" dirty="0"/>
              <a:t>Higher oxytocin and vasopressin levels are associated with positive social interactions between married couples.</a:t>
            </a:r>
          </a:p>
        </p:txBody>
      </p:sp>
      <p:pic>
        <p:nvPicPr>
          <p:cNvPr id="5" name="Picture Placeholder 4" descr="A bar chart shows a couple’s positive behaviour in relation to vasopressin and oxcytocin levels.&#10;Long description is available in notes, press F6"/>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228601" y="2057400"/>
            <a:ext cx="8762999" cy="3549314"/>
          </a:xfrm>
          <a:prstGeom prst="rect">
            <a:avLst/>
          </a:prstGeom>
          <a:noFill/>
          <a:ln>
            <a:noFill/>
          </a:ln>
        </p:spPr>
      </p:pic>
      <p:sp>
        <p:nvSpPr>
          <p:cNvPr id="3" name="Content Placeholder 2">
            <a:extLst>
              <a:ext uri="{FF2B5EF4-FFF2-40B4-BE49-F238E27FC236}">
                <a16:creationId xmlns:a16="http://schemas.microsoft.com/office/drawing/2014/main" id="{7A6CBE36-F954-44E8-AC25-C12AA5A030F6}"/>
              </a:ext>
            </a:extLst>
          </p:cNvPr>
          <p:cNvSpPr>
            <a:spLocks noGrp="1"/>
          </p:cNvSpPr>
          <p:nvPr>
            <p:ph sz="quarter" idx="14"/>
          </p:nvPr>
        </p:nvSpPr>
        <p:spPr>
          <a:xfrm>
            <a:off x="457200" y="5800725"/>
            <a:ext cx="8229600" cy="553998"/>
          </a:xfrm>
        </p:spPr>
        <p:txBody>
          <a:bodyPr>
            <a:noAutofit/>
          </a:bodyPr>
          <a:lstStyle/>
          <a:p>
            <a:pPr marL="0" indent="0">
              <a:buNone/>
            </a:pPr>
            <a:r>
              <a:rPr lang="en-IN" sz="1200" b="1" dirty="0"/>
              <a:t>SOURCE: </a:t>
            </a:r>
            <a:r>
              <a:rPr lang="en-IN" sz="1200" dirty="0"/>
              <a:t>Republished with permission of Elsevier Science, Inc., from </a:t>
            </a:r>
            <a:r>
              <a:rPr lang="en-IN" sz="1200" dirty="0" err="1"/>
              <a:t>Gouin</a:t>
            </a:r>
            <a:r>
              <a:rPr lang="en-IN" sz="1200" dirty="0"/>
              <a:t>, J.-P., Carter, C. S.,</a:t>
            </a:r>
            <a:r>
              <a:rPr lang="en-IN" sz="1200" dirty="0" err="1"/>
              <a:t>Pournajafi-Nazarloo</a:t>
            </a:r>
            <a:r>
              <a:rPr lang="en-IN" sz="1200" dirty="0"/>
              <a:t>, H., Glaser, R., Malarkey, W. B., Loving, T. J., et al. (2010). Marital </a:t>
            </a:r>
            <a:r>
              <a:rPr lang="en-IN" sz="1200" dirty="0" err="1"/>
              <a:t>behavior</a:t>
            </a:r>
            <a:r>
              <a:rPr lang="en-IN" sz="1200" dirty="0"/>
              <a:t>, oxytocin, vasopressin, and wound healing. </a:t>
            </a:r>
            <a:r>
              <a:rPr lang="en-IN" sz="1200" i="1" dirty="0" err="1"/>
              <a:t>Psychoneuroendocrinology</a:t>
            </a:r>
            <a:r>
              <a:rPr lang="en-IN" sz="1200" dirty="0"/>
              <a:t>, 35(7):1082–1090. Permission conveyed through Copyright Clearance </a:t>
            </a:r>
            <a:r>
              <a:rPr lang="en-IN" sz="1200" dirty="0" err="1"/>
              <a:t>Center</a:t>
            </a:r>
            <a:r>
              <a:rPr lang="en-IN" sz="1200" dirty="0"/>
              <a:t>, </a:t>
            </a:r>
            <a:r>
              <a:rPr lang="en-IN" sz="1200" dirty="0" err="1"/>
              <a:t>Inc</a:t>
            </a:r>
            <a:endParaRPr lang="en-IN" sz="1200" dirty="0"/>
          </a:p>
        </p:txBody>
      </p:sp>
    </p:spTree>
    <p:extLst>
      <p:ext uri="{BB962C8B-B14F-4D97-AF65-F5344CB8AC3E}">
        <p14:creationId xmlns:p14="http://schemas.microsoft.com/office/powerpoint/2010/main" val="270812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258"/>
            <a:ext cx="8229600" cy="1546977"/>
          </a:xfrm>
        </p:spPr>
        <p:txBody>
          <a:bodyPr wrap="square" anchor="ctr" anchorCtr="0">
            <a:noAutofit/>
          </a:bodyPr>
          <a:lstStyle/>
          <a:p>
            <a:r>
              <a:rPr lang="en-IN" sz="3200" dirty="0">
                <a:latin typeface="+mj-lt"/>
              </a:rPr>
              <a:t>Working the Scientific Literacy Model: Hormones, Relationships and Health         </a:t>
            </a:r>
            <a:r>
              <a:rPr lang="en-IN" sz="2600" dirty="0">
                <a:latin typeface="+mj-lt"/>
              </a:rPr>
              <a:t>(3 of 3)</a:t>
            </a:r>
            <a:endParaRPr lang="en-US" sz="26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917516"/>
            <a:ext cx="8229600" cy="931024"/>
          </a:xfrm>
        </p:spPr>
        <p:txBody>
          <a:bodyPr>
            <a:noAutofit/>
          </a:bodyPr>
          <a:lstStyle/>
          <a:p>
            <a:pPr>
              <a:buFontTx/>
              <a:buNone/>
              <a:defRPr/>
            </a:pPr>
            <a:r>
              <a:rPr lang="en-US" sz="2400" b="1" dirty="0">
                <a:ea typeface="ＭＳ Ｐゴシック" charset="0"/>
                <a:cs typeface="ＭＳ Ｐゴシック" charset="0"/>
              </a:rPr>
              <a:t>Can we critically evaluate this evidence?</a:t>
            </a:r>
          </a:p>
          <a:p>
            <a:pPr>
              <a:buFont typeface="Arial" charset="0"/>
              <a:buChar char="•"/>
              <a:defRPr/>
            </a:pPr>
            <a:r>
              <a:rPr lang="en-US" sz="2400" dirty="0">
                <a:ea typeface="ＭＳ Ｐゴシック" charset="0"/>
              </a:rPr>
              <a:t>Need better understanding of oxytocin and vasopressin</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3133725"/>
            <a:ext cx="8229600" cy="931024"/>
          </a:xfrm>
        </p:spPr>
        <p:txBody>
          <a:bodyPr>
            <a:noAutofit/>
          </a:bodyPr>
          <a:lstStyle/>
          <a:p>
            <a:pPr>
              <a:buFontTx/>
              <a:buNone/>
              <a:defRPr/>
            </a:pPr>
            <a:r>
              <a:rPr lang="en-US" sz="2400" b="1" dirty="0">
                <a:ea typeface="ＭＳ Ｐゴシック" charset="0"/>
                <a:cs typeface="ＭＳ Ｐゴシック" charset="0"/>
              </a:rPr>
              <a:t>Why is this relevant?</a:t>
            </a:r>
          </a:p>
          <a:p>
            <a:pPr>
              <a:buFont typeface="Arial" charset="0"/>
              <a:buChar char="•"/>
              <a:defRPr/>
            </a:pPr>
            <a:r>
              <a:rPr lang="en-US" sz="2400" dirty="0">
                <a:ea typeface="ＭＳ Ｐゴシック" charset="0"/>
              </a:rPr>
              <a:t>Psychological stress involved with healing</a:t>
            </a:r>
            <a:endParaRPr lang="en-US" sz="2400" dirty="0"/>
          </a:p>
        </p:txBody>
      </p:sp>
    </p:spTree>
    <p:extLst>
      <p:ext uri="{BB962C8B-B14F-4D97-AF65-F5344CB8AC3E}">
        <p14:creationId xmlns:p14="http://schemas.microsoft.com/office/powerpoint/2010/main" val="3157611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554"/>
            <a:ext cx="8229600" cy="714350"/>
          </a:xfrm>
        </p:spPr>
        <p:txBody>
          <a:bodyPr wrap="square" anchor="ctr">
            <a:noAutofit/>
          </a:bodyPr>
          <a:lstStyle/>
          <a:p>
            <a:r>
              <a:rPr lang="en-IN" sz="3600" dirty="0">
                <a:latin typeface="+mj-lt"/>
              </a:rPr>
              <a:t>Stress, Immunity, and Illness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0282"/>
            <a:ext cx="8229600" cy="968826"/>
          </a:xfrm>
        </p:spPr>
        <p:txBody>
          <a:bodyPr>
            <a:noAutofit/>
          </a:bodyPr>
          <a:lstStyle/>
          <a:p>
            <a:pPr>
              <a:buFontTx/>
              <a:buNone/>
            </a:pPr>
            <a:r>
              <a:rPr lang="en-US" altLang="en-US" sz="2400" b="1" dirty="0">
                <a:ea typeface="ＭＳ Ｐゴシック" pitchFamily="34" charset="-128"/>
              </a:rPr>
              <a:t>Psychoneuroimmunology (p. 547) </a:t>
            </a:r>
          </a:p>
          <a:p>
            <a:r>
              <a:rPr lang="en-US" altLang="en-US" sz="2400" dirty="0">
                <a:ea typeface="ＭＳ Ｐゴシック" pitchFamily="34" charset="-128"/>
              </a:rPr>
              <a:t>Final exams and illness</a:t>
            </a:r>
            <a:endParaRPr lang="en-US" sz="2400" dirty="0"/>
          </a:p>
        </p:txBody>
      </p:sp>
    </p:spTree>
    <p:extLst>
      <p:ext uri="{BB962C8B-B14F-4D97-AF65-F5344CB8AC3E}">
        <p14:creationId xmlns:p14="http://schemas.microsoft.com/office/powerpoint/2010/main" val="31414584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444"/>
            <a:ext cx="8229600" cy="1166756"/>
          </a:xfrm>
        </p:spPr>
        <p:txBody>
          <a:bodyPr wrap="square" anchor="ctr" anchorCtr="0">
            <a:noAutofit/>
          </a:bodyPr>
          <a:lstStyle/>
          <a:p>
            <a:r>
              <a:rPr lang="en-IN" sz="3600" dirty="0">
                <a:latin typeface="+mj-lt"/>
              </a:rPr>
              <a:t>Stress, Personality, and Heart Disease</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381125"/>
            <a:ext cx="8229600" cy="3839513"/>
          </a:xfrm>
        </p:spPr>
        <p:txBody>
          <a:bodyPr>
            <a:noAutofit/>
          </a:bodyPr>
          <a:lstStyle/>
          <a:p>
            <a:pPr>
              <a:buFontTx/>
              <a:buNone/>
            </a:pPr>
            <a:r>
              <a:rPr lang="en-US" altLang="en-US" sz="2400" b="1" dirty="0">
                <a:ea typeface="ＭＳ Ｐゴシック" pitchFamily="34" charset="-128"/>
              </a:rPr>
              <a:t>Coronary heart disease (p. 547)</a:t>
            </a:r>
          </a:p>
          <a:p>
            <a:r>
              <a:rPr lang="en-US" altLang="en-US" sz="2400" dirty="0">
                <a:ea typeface="ＭＳ Ｐゴシック" pitchFamily="34" charset="-128"/>
              </a:rPr>
              <a:t>Chronic stress</a:t>
            </a:r>
          </a:p>
          <a:p>
            <a:r>
              <a:rPr lang="en-US" altLang="en-US" sz="2400" dirty="0">
                <a:ea typeface="ＭＳ Ｐゴシック" pitchFamily="34" charset="-128"/>
              </a:rPr>
              <a:t>Damage to arteries</a:t>
            </a:r>
          </a:p>
          <a:p>
            <a:pPr lvl="1"/>
            <a:r>
              <a:rPr lang="en-US" altLang="en-US" sz="2400" dirty="0">
                <a:ea typeface="ＭＳ Ｐゴシック" pitchFamily="34" charset="-128"/>
              </a:rPr>
              <a:t>Trigger inflammation</a:t>
            </a:r>
          </a:p>
          <a:p>
            <a:pPr lvl="1"/>
            <a:r>
              <a:rPr lang="en-US" altLang="en-US" sz="2400" dirty="0">
                <a:ea typeface="ＭＳ Ｐゴシック" pitchFamily="34" charset="-128"/>
              </a:rPr>
              <a:t>Stress increases inflammation</a:t>
            </a:r>
          </a:p>
          <a:p>
            <a:r>
              <a:rPr lang="en-US" altLang="en-US" sz="2400" dirty="0">
                <a:ea typeface="ＭＳ Ｐゴシック" pitchFamily="34" charset="-128"/>
              </a:rPr>
              <a:t>Type A and Type B personalities (p. 548)</a:t>
            </a:r>
          </a:p>
          <a:p>
            <a:pPr lvl="1"/>
            <a:r>
              <a:rPr lang="en-US" altLang="en-US" sz="2400" dirty="0">
                <a:ea typeface="ＭＳ Ｐゴシック" pitchFamily="34" charset="-128"/>
              </a:rPr>
              <a:t>Hostility and anger</a:t>
            </a:r>
          </a:p>
          <a:p>
            <a:pPr lvl="1"/>
            <a:r>
              <a:rPr lang="en-US" altLang="en-US" sz="2400" dirty="0">
                <a:ea typeface="ＭＳ Ｐゴシック" pitchFamily="34" charset="-128"/>
              </a:rPr>
              <a:t>Anxiety and depression</a:t>
            </a:r>
          </a:p>
        </p:txBody>
      </p:sp>
    </p:spTree>
    <p:extLst>
      <p:ext uri="{BB962C8B-B14F-4D97-AF65-F5344CB8AC3E}">
        <p14:creationId xmlns:p14="http://schemas.microsoft.com/office/powerpoint/2010/main" val="1745637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58"/>
            <a:ext cx="8229600" cy="619541"/>
          </a:xfrm>
        </p:spPr>
        <p:txBody>
          <a:bodyPr wrap="square" anchor="ctr" anchorCtr="0">
            <a:noAutofit/>
          </a:bodyPr>
          <a:lstStyle/>
          <a:p>
            <a:r>
              <a:rPr lang="en-IN" sz="3600" dirty="0">
                <a:latin typeface="+mj-lt"/>
              </a:rPr>
              <a:t>Stress, Food, and Drugs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6787"/>
            <a:ext cx="8229600" cy="2616101"/>
          </a:xfrm>
        </p:spPr>
        <p:txBody>
          <a:bodyPr>
            <a:noAutofit/>
          </a:bodyPr>
          <a:lstStyle/>
          <a:p>
            <a:pPr>
              <a:buFontTx/>
              <a:buNone/>
            </a:pPr>
            <a:r>
              <a:rPr lang="en-US" sz="2400" b="1" dirty="0">
                <a:ea typeface="ＭＳ Ｐゴシック" pitchFamily="34" charset="-128"/>
              </a:rPr>
              <a:t>Preference for sweet and fatty foods when stressed</a:t>
            </a:r>
          </a:p>
          <a:p>
            <a:r>
              <a:rPr lang="en-US" sz="2400" dirty="0">
                <a:ea typeface="ＭＳ Ｐゴシック" pitchFamily="34" charset="-128"/>
              </a:rPr>
              <a:t>Link to cortisol</a:t>
            </a:r>
          </a:p>
          <a:p>
            <a:r>
              <a:rPr lang="en-US" sz="2400" dirty="0">
                <a:ea typeface="ＭＳ Ｐゴシック" pitchFamily="34" charset="-128"/>
              </a:rPr>
              <a:t>Other species</a:t>
            </a:r>
          </a:p>
          <a:p>
            <a:r>
              <a:rPr lang="en-US" sz="2400" dirty="0">
                <a:ea typeface="ＭＳ Ｐゴシック" pitchFamily="34" charset="-128"/>
              </a:rPr>
              <a:t>Dopamine reward system</a:t>
            </a:r>
          </a:p>
          <a:p>
            <a:r>
              <a:rPr lang="en-US" sz="2400" dirty="0">
                <a:ea typeface="ＭＳ Ｐゴシック" pitchFamily="34" charset="-128"/>
              </a:rPr>
              <a:t>Anticipatory?</a:t>
            </a:r>
          </a:p>
        </p:txBody>
      </p:sp>
    </p:spTree>
    <p:extLst>
      <p:ext uri="{BB962C8B-B14F-4D97-AF65-F5344CB8AC3E}">
        <p14:creationId xmlns:p14="http://schemas.microsoft.com/office/powerpoint/2010/main" val="1384190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352"/>
            <a:ext cx="8229600" cy="562448"/>
          </a:xfrm>
        </p:spPr>
        <p:txBody>
          <a:bodyPr wrap="square" anchor="ctr" anchorCtr="0">
            <a:noAutofit/>
          </a:bodyPr>
          <a:lstStyle/>
          <a:p>
            <a:r>
              <a:rPr lang="en-IN" sz="3200" dirty="0">
                <a:latin typeface="+mj-lt"/>
              </a:rPr>
              <a:t>Stress, the Brain, and Disease</a:t>
            </a:r>
            <a:endParaRPr lang="en-US" sz="26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7725"/>
            <a:ext cx="8229600" cy="1377300"/>
          </a:xfrm>
        </p:spPr>
        <p:txBody>
          <a:bodyPr>
            <a:noAutofit/>
          </a:bodyPr>
          <a:lstStyle/>
          <a:p>
            <a:pPr>
              <a:buFontTx/>
              <a:buNone/>
            </a:pPr>
            <a:r>
              <a:rPr lang="en-US" altLang="en-US" sz="2400" b="1" dirty="0">
                <a:ea typeface="ＭＳ Ｐゴシック" pitchFamily="34" charset="-128"/>
              </a:rPr>
              <a:t>Acquired-immune deficiency syndrome (AIDS)</a:t>
            </a:r>
          </a:p>
          <a:p>
            <a:r>
              <a:rPr lang="en-US" altLang="en-US" sz="2400" dirty="0">
                <a:ea typeface="ＭＳ Ｐゴシック" pitchFamily="34" charset="-128"/>
              </a:rPr>
              <a:t>Stress impedes medicine</a:t>
            </a:r>
          </a:p>
          <a:p>
            <a:pPr lvl="1"/>
            <a:r>
              <a:rPr lang="en-US" altLang="en-US" sz="2400" dirty="0">
                <a:ea typeface="ＭＳ Ｐゴシック" pitchFamily="34" charset="-128"/>
              </a:rPr>
              <a:t>Can worsen conditions</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2488451"/>
            <a:ext cx="8229600" cy="931024"/>
          </a:xfrm>
        </p:spPr>
        <p:txBody>
          <a:bodyPr>
            <a:noAutofit/>
          </a:bodyPr>
          <a:lstStyle/>
          <a:p>
            <a:pPr>
              <a:buFontTx/>
              <a:buNone/>
            </a:pPr>
            <a:r>
              <a:rPr lang="en-US" altLang="en-US" sz="2400" b="1" dirty="0">
                <a:ea typeface="ＭＳ Ｐゴシック" pitchFamily="34" charset="-128"/>
              </a:rPr>
              <a:t>Cancer</a:t>
            </a:r>
          </a:p>
          <a:p>
            <a:r>
              <a:rPr lang="en-US" altLang="en-US" sz="2400" dirty="0">
                <a:ea typeface="ＭＳ Ｐゴシック" pitchFamily="34" charset="-128"/>
              </a:rPr>
              <a:t>Stress affects progression</a:t>
            </a:r>
            <a:endParaRPr lang="en-US" sz="2400" dirty="0"/>
          </a:p>
        </p:txBody>
      </p:sp>
    </p:spTree>
    <p:extLst>
      <p:ext uri="{BB962C8B-B14F-4D97-AF65-F5344CB8AC3E}">
        <p14:creationId xmlns:p14="http://schemas.microsoft.com/office/powerpoint/2010/main" val="3971827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6"/>
            <a:ext cx="8229600" cy="704389"/>
          </a:xfrm>
        </p:spPr>
        <p:txBody>
          <a:bodyPr wrap="square" anchor="ctr" anchorCtr="0">
            <a:noAutofit/>
          </a:bodyPr>
          <a:lstStyle/>
          <a:p>
            <a:r>
              <a:rPr lang="en-IN" sz="3600" dirty="0">
                <a:latin typeface="+mj-lt"/>
              </a:rPr>
              <a:t>MYTHS IN MIND: Stress and Ulcers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6787"/>
            <a:ext cx="8229600" cy="1938992"/>
          </a:xfrm>
        </p:spPr>
        <p:txBody>
          <a:bodyPr>
            <a:noAutofit/>
          </a:bodyPr>
          <a:lstStyle/>
          <a:p>
            <a:pPr>
              <a:buFontTx/>
              <a:buNone/>
            </a:pPr>
            <a:r>
              <a:rPr lang="en-US" altLang="en-US" sz="2400" b="1" dirty="0">
                <a:ea typeface="ＭＳ Ｐゴシック" pitchFamily="34" charset="-128"/>
              </a:rPr>
              <a:t>Most ulcers caused by</a:t>
            </a:r>
          </a:p>
          <a:p>
            <a:r>
              <a:rPr lang="en-US" altLang="en-US" sz="2400" dirty="0">
                <a:ea typeface="ＭＳ Ｐゴシック" pitchFamily="34" charset="-128"/>
              </a:rPr>
              <a:t>Bacterium called </a:t>
            </a:r>
            <a:r>
              <a:rPr lang="en-US" altLang="en-US" sz="2400" i="1" dirty="0">
                <a:ea typeface="ＭＳ Ｐゴシック" pitchFamily="34" charset="-128"/>
              </a:rPr>
              <a:t>Helicobacter pylori</a:t>
            </a:r>
          </a:p>
          <a:p>
            <a:r>
              <a:rPr lang="en-US" altLang="en-US" sz="2400" dirty="0">
                <a:ea typeface="ＭＳ Ｐゴシック" pitchFamily="34" charset="-128"/>
              </a:rPr>
              <a:t>Stress worsens symptoms</a:t>
            </a:r>
          </a:p>
          <a:p>
            <a:pPr lvl="1"/>
            <a:r>
              <a:rPr lang="en-US" altLang="en-US" sz="2400" dirty="0">
                <a:ea typeface="ＭＳ Ｐゴシック" pitchFamily="34" charset="-128"/>
              </a:rPr>
              <a:t>Slows healing</a:t>
            </a:r>
            <a:endParaRPr lang="en-US" sz="2400" dirty="0"/>
          </a:p>
        </p:txBody>
      </p:sp>
    </p:spTree>
    <p:extLst>
      <p:ext uri="{BB962C8B-B14F-4D97-AF65-F5344CB8AC3E}">
        <p14:creationId xmlns:p14="http://schemas.microsoft.com/office/powerpoint/2010/main" val="494547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671"/>
            <a:ext cx="8229600" cy="631129"/>
          </a:xfrm>
        </p:spPr>
        <p:txBody>
          <a:bodyPr wrap="square" anchor="ctr" anchorCtr="0">
            <a:noAutofit/>
          </a:bodyPr>
          <a:lstStyle/>
          <a:p>
            <a:r>
              <a:rPr lang="en-IN" sz="3600" dirty="0">
                <a:latin typeface="+mj-lt"/>
              </a:rPr>
              <a:t>14.3 Learning Objectives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6787"/>
            <a:ext cx="8229600" cy="4678204"/>
          </a:xfrm>
        </p:spPr>
        <p:txBody>
          <a:bodyPr>
            <a:noAutofit/>
          </a:bodyPr>
          <a:lstStyle/>
          <a:p>
            <a:pPr>
              <a:spcBef>
                <a:spcPts val="1200"/>
              </a:spcBef>
              <a:buSzPct val="100000"/>
              <a:defRPr/>
            </a:pPr>
            <a:r>
              <a:rPr lang="en-US" sz="2400" dirty="0"/>
              <a:t>Know the key terminology associated with coping and well-being.</a:t>
            </a:r>
          </a:p>
          <a:p>
            <a:pPr>
              <a:spcBef>
                <a:spcPts val="1200"/>
              </a:spcBef>
              <a:buSzPct val="100000"/>
              <a:defRPr/>
            </a:pPr>
            <a:r>
              <a:rPr lang="en-US" sz="2400" dirty="0"/>
              <a:t>Understand how control over the environment influences coping and outlook.</a:t>
            </a:r>
          </a:p>
          <a:p>
            <a:pPr>
              <a:spcBef>
                <a:spcPts val="1200"/>
              </a:spcBef>
              <a:buSzPct val="100000"/>
              <a:defRPr/>
            </a:pPr>
            <a:r>
              <a:rPr lang="en-US" sz="2400" dirty="0"/>
              <a:t>Understand positive and negative styles of coping.</a:t>
            </a:r>
          </a:p>
          <a:p>
            <a:pPr>
              <a:spcBef>
                <a:spcPts val="1200"/>
              </a:spcBef>
              <a:buSzPct val="100000"/>
              <a:defRPr/>
            </a:pPr>
            <a:r>
              <a:rPr lang="en-US" sz="2400" dirty="0"/>
              <a:t>Apply your knowledge of the beneficial effects of optimism to help you reframe stressful situations as positive opportunities.</a:t>
            </a:r>
          </a:p>
          <a:p>
            <a:pPr>
              <a:spcBef>
                <a:spcPts val="1200"/>
              </a:spcBef>
              <a:buSzPct val="100000"/>
              <a:defRPr/>
            </a:pPr>
            <a:r>
              <a:rPr lang="en-US" sz="2400" dirty="0"/>
              <a:t>Analyze whether activities such as relaxation techniques and meditation actually help people cope with stress and problems.</a:t>
            </a:r>
          </a:p>
        </p:txBody>
      </p:sp>
    </p:spTree>
    <p:extLst>
      <p:ext uri="{BB962C8B-B14F-4D97-AF65-F5344CB8AC3E}">
        <p14:creationId xmlns:p14="http://schemas.microsoft.com/office/powerpoint/2010/main" val="1596155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23"/>
            <a:ext cx="8229600" cy="625277"/>
          </a:xfrm>
        </p:spPr>
        <p:txBody>
          <a:bodyPr wrap="square" anchor="ctr" anchorCtr="0">
            <a:noAutofit/>
          </a:bodyPr>
          <a:lstStyle/>
          <a:p>
            <a:r>
              <a:rPr lang="en-IN" sz="3600" dirty="0">
                <a:latin typeface="+mj-lt"/>
              </a:rPr>
              <a:t>Coping</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46787"/>
            <a:ext cx="8229600" cy="1823576"/>
          </a:xfrm>
        </p:spPr>
        <p:txBody>
          <a:bodyPr>
            <a:noAutofit/>
          </a:bodyPr>
          <a:lstStyle/>
          <a:p>
            <a:pPr>
              <a:buFontTx/>
              <a:buNone/>
            </a:pPr>
            <a:r>
              <a:rPr lang="en-US" altLang="en-US" sz="2400" b="1" dirty="0">
                <a:ea typeface="ＭＳ Ｐゴシック" pitchFamily="34" charset="-128"/>
              </a:rPr>
              <a:t>Coping (p. 552)</a:t>
            </a:r>
          </a:p>
          <a:p>
            <a:r>
              <a:rPr lang="en-US" altLang="en-US" sz="2400" dirty="0">
                <a:ea typeface="ＭＳ Ｐゴシック" pitchFamily="34" charset="-128"/>
              </a:rPr>
              <a:t>Coping approaches</a:t>
            </a:r>
          </a:p>
          <a:p>
            <a:pPr lvl="1"/>
            <a:r>
              <a:rPr lang="en-US" altLang="en-US" sz="2400" dirty="0">
                <a:ea typeface="ＭＳ Ｐゴシック" pitchFamily="34" charset="-128"/>
              </a:rPr>
              <a:t>Problem-focused</a:t>
            </a:r>
          </a:p>
          <a:p>
            <a:pPr lvl="1"/>
            <a:r>
              <a:rPr lang="en-US" altLang="en-US" sz="2400" dirty="0">
                <a:ea typeface="ＭＳ Ｐゴシック" pitchFamily="34" charset="-128"/>
              </a:rPr>
              <a:t>Emotion-focused</a:t>
            </a:r>
            <a:endParaRPr lang="en-US" sz="2400" dirty="0"/>
          </a:p>
        </p:txBody>
      </p:sp>
    </p:spTree>
    <p:extLst>
      <p:ext uri="{BB962C8B-B14F-4D97-AF65-F5344CB8AC3E}">
        <p14:creationId xmlns:p14="http://schemas.microsoft.com/office/powerpoint/2010/main" val="286127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701"/>
            <a:ext cx="8229600" cy="634099"/>
          </a:xfrm>
        </p:spPr>
        <p:txBody>
          <a:bodyPr wrap="square" anchor="ctr" anchorCtr="0">
            <a:noAutofit/>
          </a:bodyPr>
          <a:lstStyle/>
          <a:p>
            <a:r>
              <a:rPr lang="en-IN" sz="3600" dirty="0">
                <a:latin typeface="+mj-lt"/>
              </a:rPr>
              <a:t>Positive Coping Strategies</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37262"/>
            <a:ext cx="8229600" cy="1823576"/>
          </a:xfrm>
        </p:spPr>
        <p:txBody>
          <a:bodyPr>
            <a:noAutofit/>
          </a:bodyPr>
          <a:lstStyle/>
          <a:p>
            <a:pPr>
              <a:buFontTx/>
              <a:buNone/>
              <a:defRPr/>
            </a:pPr>
            <a:r>
              <a:rPr lang="en-US" sz="2400" b="1" dirty="0">
                <a:ea typeface="ＭＳ Ｐゴシック" charset="0"/>
                <a:cs typeface="ＭＳ Ｐゴシック" charset="0"/>
              </a:rPr>
              <a:t>Positive psychology (p. 552)</a:t>
            </a:r>
          </a:p>
          <a:p>
            <a:pPr>
              <a:buFont typeface="Arial"/>
              <a:buChar char="•"/>
              <a:defRPr/>
            </a:pPr>
            <a:r>
              <a:rPr lang="en-US" sz="2400" dirty="0">
                <a:ea typeface="ＭＳ Ｐゴシック" charset="0"/>
                <a:cs typeface="ＭＳ Ｐゴシック" charset="0"/>
              </a:rPr>
              <a:t>Effects of positive emotions</a:t>
            </a:r>
          </a:p>
          <a:p>
            <a:pPr lvl="1">
              <a:buSzPct val="100000"/>
              <a:defRPr/>
            </a:pPr>
            <a:r>
              <a:rPr lang="en-US" sz="2400" dirty="0">
                <a:ea typeface="ＭＳ Ｐゴシック" charset="0"/>
                <a:cs typeface="ＭＳ Ｐゴシック" charset="0"/>
              </a:rPr>
              <a:t>Broaden attention</a:t>
            </a:r>
            <a:endParaRPr lang="en-US" sz="2400" dirty="0"/>
          </a:p>
          <a:p>
            <a:pPr lvl="1">
              <a:buSzPct val="100000"/>
              <a:defRPr/>
            </a:pPr>
            <a:r>
              <a:rPr lang="en-US" sz="2400" dirty="0">
                <a:ea typeface="ＭＳ Ｐゴシック" charset="0"/>
                <a:cs typeface="ＭＳ Ｐゴシック" charset="0"/>
              </a:rPr>
              <a:t>Autonomic nervous system</a:t>
            </a:r>
            <a:endParaRPr lang="en-US" sz="2400" dirty="0"/>
          </a:p>
        </p:txBody>
      </p:sp>
    </p:spTree>
    <p:extLst>
      <p:ext uri="{BB962C8B-B14F-4D97-AF65-F5344CB8AC3E}">
        <p14:creationId xmlns:p14="http://schemas.microsoft.com/office/powerpoint/2010/main" val="2046821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85800" y="0"/>
            <a:ext cx="7772400" cy="295952"/>
          </a:xfrm>
        </p:spPr>
        <p:txBody>
          <a:bodyPr/>
          <a:lstStyle/>
          <a:p>
            <a:endParaRPr lang="en-CA" altLang="en-US" dirty="0"/>
          </a:p>
        </p:txBody>
      </p:sp>
      <p:sp>
        <p:nvSpPr>
          <p:cNvPr id="7171" name="Content Placeholder 2"/>
          <p:cNvSpPr>
            <a:spLocks noGrp="1"/>
          </p:cNvSpPr>
          <p:nvPr>
            <p:ph idx="1"/>
          </p:nvPr>
        </p:nvSpPr>
        <p:spPr>
          <a:xfrm>
            <a:off x="685800" y="295952"/>
            <a:ext cx="7772400" cy="5800048"/>
          </a:xfrm>
        </p:spPr>
        <p:txBody>
          <a:bodyPr/>
          <a:lstStyle/>
          <a:p>
            <a:r>
              <a:rPr lang="en-CA" altLang="en-US" sz="2800" b="1" dirty="0"/>
              <a:t>T F </a:t>
            </a:r>
            <a:r>
              <a:rPr lang="en-CA" altLang="en-US" sz="2800" dirty="0"/>
              <a:t>6. Kidney dialysis patients report being just as happy as healthy non-patients.</a:t>
            </a:r>
          </a:p>
          <a:p>
            <a:r>
              <a:rPr lang="en-CA" altLang="en-US" sz="2800" b="1" dirty="0"/>
              <a:t>T F </a:t>
            </a:r>
            <a:r>
              <a:rPr lang="en-CA" altLang="en-US" sz="2800" dirty="0"/>
              <a:t>7. Compared with others, pessimists are more than twice as likely to develop heart disease.</a:t>
            </a:r>
            <a:endParaRPr lang="en-CA" altLang="en-US" sz="2800" b="1" dirty="0"/>
          </a:p>
          <a:p>
            <a:r>
              <a:rPr lang="en-CA" altLang="en-US" sz="2800" b="1" dirty="0"/>
              <a:t>T F </a:t>
            </a:r>
            <a:r>
              <a:rPr lang="en-CA" altLang="en-US" sz="2800" dirty="0"/>
              <a:t>8. Writing about personal traumas in a diary reduces stress and the likelihood of health problems during ensuing months.</a:t>
            </a:r>
          </a:p>
          <a:p>
            <a:r>
              <a:rPr lang="en-CA" altLang="en-US" sz="2800" b="1" dirty="0"/>
              <a:t>T F </a:t>
            </a:r>
            <a:r>
              <a:rPr lang="en-CA" altLang="en-US" sz="2800" dirty="0"/>
              <a:t>9. Those who do not exercise are twice as likely as exercisers to report being not “too happy.”</a:t>
            </a:r>
          </a:p>
          <a:p>
            <a:r>
              <a:rPr lang="en-CA" altLang="en-US" sz="2800" b="1" dirty="0"/>
              <a:t>T F </a:t>
            </a:r>
            <a:r>
              <a:rPr lang="en-CA" altLang="en-US" sz="2800" dirty="0"/>
              <a:t>10. Religious faith and health show a strong positive correlation.</a:t>
            </a:r>
          </a:p>
          <a:p>
            <a:endParaRPr lang="en-CA" altLang="en-US" dirty="0"/>
          </a:p>
        </p:txBody>
      </p:sp>
      <p:sp>
        <p:nvSpPr>
          <p:cNvPr id="71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CD65112-5072-463E-AEDE-10EFEC09CE1C}" type="slidenum">
              <a:rPr lang="en-US" altLang="en-US" sz="1400">
                <a:solidFill>
                  <a:prstClr val="black"/>
                </a:solidFill>
                <a:latin typeface="Times New Roman" panose="02020603050405020304" pitchFamily="18" charset="0"/>
              </a:rPr>
              <a:pPr>
                <a:spcBef>
                  <a:spcPct val="0"/>
                </a:spcBef>
                <a:buFontTx/>
                <a:buNone/>
              </a:pPr>
              <a:t>4</a:t>
            </a:fld>
            <a:endParaRPr lang="en-US" altLang="en-US" sz="140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82538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23"/>
            <a:ext cx="8229600" cy="582257"/>
          </a:xfrm>
        </p:spPr>
        <p:txBody>
          <a:bodyPr wrap="square" anchor="ctr" anchorCtr="0">
            <a:noAutofit/>
          </a:bodyPr>
          <a:lstStyle/>
          <a:p>
            <a:r>
              <a:rPr lang="en-IN" sz="3600" dirty="0">
                <a:latin typeface="+mj-lt"/>
              </a:rPr>
              <a:t>Optimism and Pessimism</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37262"/>
            <a:ext cx="8229600" cy="2616101"/>
          </a:xfrm>
        </p:spPr>
        <p:txBody>
          <a:bodyPr>
            <a:noAutofit/>
          </a:bodyPr>
          <a:lstStyle/>
          <a:p>
            <a:pPr>
              <a:buFontTx/>
              <a:buNone/>
            </a:pPr>
            <a:r>
              <a:rPr lang="en-US" altLang="en-US" sz="2400" dirty="0">
                <a:ea typeface="ＭＳ Ｐゴシック" pitchFamily="34" charset="-128"/>
              </a:rPr>
              <a:t>Optimism (p. 552)</a:t>
            </a:r>
          </a:p>
          <a:p>
            <a:pPr>
              <a:buFontTx/>
              <a:buNone/>
            </a:pPr>
            <a:r>
              <a:rPr lang="en-US" altLang="en-US" sz="2400" dirty="0">
                <a:ea typeface="ＭＳ Ｐゴシック" pitchFamily="34" charset="-128"/>
              </a:rPr>
              <a:t>Pessimism (p. 552-553)</a:t>
            </a:r>
          </a:p>
          <a:p>
            <a:pPr>
              <a:buFontTx/>
              <a:buNone/>
            </a:pPr>
            <a:r>
              <a:rPr lang="en-US" altLang="en-US" sz="2400" dirty="0">
                <a:ea typeface="ＭＳ Ｐゴシック" pitchFamily="34" charset="-128"/>
              </a:rPr>
              <a:t>Pessimistic explanatory style (p. 553)</a:t>
            </a:r>
          </a:p>
          <a:p>
            <a:pPr>
              <a:buFontTx/>
              <a:buNone/>
            </a:pPr>
            <a:r>
              <a:rPr lang="en-US" altLang="en-US" sz="2400" dirty="0">
                <a:ea typeface="ＭＳ Ｐゴシック" pitchFamily="34" charset="-128"/>
              </a:rPr>
              <a:t>Negative affectivity (p. 553)</a:t>
            </a:r>
          </a:p>
          <a:p>
            <a:pPr>
              <a:buFontTx/>
              <a:buNone/>
            </a:pPr>
            <a:r>
              <a:rPr lang="en-US" altLang="en-US" sz="2400" dirty="0">
                <a:ea typeface="ＭＳ Ｐゴシック" pitchFamily="34" charset="-128"/>
              </a:rPr>
              <a:t>Correlations with health</a:t>
            </a:r>
            <a:endParaRPr lang="en-US" sz="2400" dirty="0"/>
          </a:p>
        </p:txBody>
      </p:sp>
    </p:spTree>
    <p:extLst>
      <p:ext uri="{BB962C8B-B14F-4D97-AF65-F5344CB8AC3E}">
        <p14:creationId xmlns:p14="http://schemas.microsoft.com/office/powerpoint/2010/main" val="4982582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44"/>
            <a:ext cx="8229600" cy="687348"/>
          </a:xfrm>
        </p:spPr>
        <p:txBody>
          <a:bodyPr wrap="square" anchor="ctr" anchorCtr="0">
            <a:noAutofit/>
          </a:bodyPr>
          <a:lstStyle/>
          <a:p>
            <a:r>
              <a:rPr lang="en-IN" sz="3600" dirty="0">
                <a:latin typeface="+mj-lt"/>
              </a:rPr>
              <a:t>Resilience</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37262"/>
            <a:ext cx="8229600" cy="1492716"/>
          </a:xfrm>
        </p:spPr>
        <p:txBody>
          <a:bodyPr>
            <a:noAutofit/>
          </a:bodyPr>
          <a:lstStyle/>
          <a:p>
            <a:pPr>
              <a:buFontTx/>
              <a:buNone/>
            </a:pPr>
            <a:r>
              <a:rPr lang="en-US" altLang="en-US" sz="2400" dirty="0"/>
              <a:t>Resilience (p. 554)</a:t>
            </a:r>
          </a:p>
          <a:p>
            <a:pPr>
              <a:buFontTx/>
              <a:buNone/>
            </a:pPr>
            <a:r>
              <a:rPr lang="en-US" altLang="en-US" sz="2400" dirty="0"/>
              <a:t>Viktor </a:t>
            </a:r>
            <a:r>
              <a:rPr lang="en-US" altLang="en-US" sz="2400" dirty="0" err="1"/>
              <a:t>Frankl</a:t>
            </a:r>
            <a:endParaRPr lang="en-US" altLang="en-US" sz="2400" dirty="0"/>
          </a:p>
          <a:p>
            <a:pPr>
              <a:buFontTx/>
              <a:buNone/>
            </a:pPr>
            <a:r>
              <a:rPr lang="en-US" altLang="en-US" sz="2400" dirty="0"/>
              <a:t>Post-traumatic growth (p. 554)</a:t>
            </a:r>
            <a:endParaRPr lang="en-US" sz="2400" dirty="0"/>
          </a:p>
        </p:txBody>
      </p:sp>
    </p:spTree>
    <p:extLst>
      <p:ext uri="{BB962C8B-B14F-4D97-AF65-F5344CB8AC3E}">
        <p14:creationId xmlns:p14="http://schemas.microsoft.com/office/powerpoint/2010/main" val="30907111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404"/>
            <a:ext cx="8229600" cy="622395"/>
          </a:xfrm>
        </p:spPr>
        <p:txBody>
          <a:bodyPr wrap="square" anchor="ctr" anchorCtr="0">
            <a:noAutofit/>
          </a:bodyPr>
          <a:lstStyle/>
          <a:p>
            <a:r>
              <a:rPr lang="en-IN" sz="3600" dirty="0">
                <a:latin typeface="+mj-lt"/>
              </a:rPr>
              <a:t>Meditation and Relaxation</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37262"/>
            <a:ext cx="8229600" cy="2054409"/>
          </a:xfrm>
        </p:spPr>
        <p:txBody>
          <a:bodyPr>
            <a:noAutofit/>
          </a:bodyPr>
          <a:lstStyle/>
          <a:p>
            <a:pPr>
              <a:buFontTx/>
              <a:buNone/>
            </a:pPr>
            <a:r>
              <a:rPr lang="en-US" altLang="en-US" sz="2400" b="1" dirty="0">
                <a:ea typeface="ＭＳ Ｐゴシック" pitchFamily="34" charset="-128"/>
              </a:rPr>
              <a:t>Meditation (p. 554)</a:t>
            </a:r>
          </a:p>
          <a:p>
            <a:r>
              <a:rPr lang="en-US" altLang="en-US" sz="2400" dirty="0">
                <a:ea typeface="ＭＳ Ｐゴシック" pitchFamily="34" charset="-128"/>
              </a:rPr>
              <a:t>Focused attention/open-monitoring</a:t>
            </a:r>
          </a:p>
          <a:p>
            <a:r>
              <a:rPr lang="en-US" altLang="en-US" sz="2400" dirty="0">
                <a:ea typeface="ＭＳ Ｐゴシック" pitchFamily="34" charset="-128"/>
              </a:rPr>
              <a:t>Mindfulness-based stress reduction (p. 555)</a:t>
            </a:r>
          </a:p>
          <a:p>
            <a:r>
              <a:rPr lang="en-US" altLang="en-US" sz="2400" dirty="0">
                <a:ea typeface="ＭＳ Ｐゴシック" pitchFamily="34" charset="-128"/>
              </a:rPr>
              <a:t>Integrated mind-body training</a:t>
            </a:r>
            <a:endParaRPr lang="en-US" sz="2400" dirty="0"/>
          </a:p>
        </p:txBody>
      </p:sp>
    </p:spTree>
    <p:extLst>
      <p:ext uri="{BB962C8B-B14F-4D97-AF65-F5344CB8AC3E}">
        <p14:creationId xmlns:p14="http://schemas.microsoft.com/office/powerpoint/2010/main" val="1379209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612"/>
            <a:ext cx="8229600" cy="643188"/>
          </a:xfrm>
        </p:spPr>
        <p:txBody>
          <a:bodyPr wrap="square" anchor="ctr" anchorCtr="0">
            <a:noAutofit/>
          </a:bodyPr>
          <a:lstStyle/>
          <a:p>
            <a:r>
              <a:rPr lang="en-IN" sz="3600" dirty="0">
                <a:latin typeface="+mj-lt"/>
              </a:rPr>
              <a:t>PSYCH @ Church</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37262"/>
            <a:ext cx="8229600" cy="2054409"/>
          </a:xfrm>
        </p:spPr>
        <p:txBody>
          <a:bodyPr>
            <a:noAutofit/>
          </a:bodyPr>
          <a:lstStyle/>
          <a:p>
            <a:pPr>
              <a:buFontTx/>
              <a:buNone/>
            </a:pPr>
            <a:r>
              <a:rPr lang="en-US" altLang="en-US" sz="2400" b="1" dirty="0">
                <a:ea typeface="ＭＳ Ｐゴシック" pitchFamily="34" charset="-128"/>
              </a:rPr>
              <a:t>Religious practice and life expectancy</a:t>
            </a:r>
          </a:p>
          <a:p>
            <a:r>
              <a:rPr lang="en-US" altLang="en-US" sz="2400" dirty="0">
                <a:ea typeface="ＭＳ Ｐゴシック" pitchFamily="34" charset="-128"/>
              </a:rPr>
              <a:t>Correlational</a:t>
            </a:r>
          </a:p>
          <a:p>
            <a:r>
              <a:rPr lang="en-US" altLang="en-US" sz="2400" dirty="0">
                <a:ea typeface="ＭＳ Ｐゴシック" pitchFamily="34" charset="-128"/>
              </a:rPr>
              <a:t>Many explanations</a:t>
            </a:r>
          </a:p>
          <a:p>
            <a:r>
              <a:rPr lang="en-US" altLang="en-US" sz="2400" dirty="0">
                <a:ea typeface="ＭＳ Ｐゴシック" pitchFamily="34" charset="-128"/>
              </a:rPr>
              <a:t>Coping and well-being</a:t>
            </a:r>
            <a:endParaRPr lang="en-US" sz="2400" dirty="0"/>
          </a:p>
        </p:txBody>
      </p:sp>
    </p:spTree>
    <p:extLst>
      <p:ext uri="{BB962C8B-B14F-4D97-AF65-F5344CB8AC3E}">
        <p14:creationId xmlns:p14="http://schemas.microsoft.com/office/powerpoint/2010/main" val="20037748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506"/>
            <a:ext cx="8229600" cy="612294"/>
          </a:xfrm>
        </p:spPr>
        <p:txBody>
          <a:bodyPr wrap="square" anchor="ctr" anchorCtr="0">
            <a:noAutofit/>
          </a:bodyPr>
          <a:lstStyle/>
          <a:p>
            <a:r>
              <a:rPr lang="en-IN" sz="3600" dirty="0">
                <a:latin typeface="+mj-lt"/>
              </a:rPr>
              <a:t>Exercise</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850151"/>
            <a:ext cx="8229600" cy="1492716"/>
          </a:xfrm>
        </p:spPr>
        <p:txBody>
          <a:bodyPr>
            <a:noAutofit/>
          </a:bodyPr>
          <a:lstStyle/>
          <a:p>
            <a:pPr>
              <a:buFontTx/>
              <a:buNone/>
            </a:pPr>
            <a:r>
              <a:rPr lang="en-US" altLang="en-US" sz="2400" b="1" dirty="0">
                <a:ea typeface="ＭＳ Ｐゴシック" pitchFamily="34" charset="-128"/>
              </a:rPr>
              <a:t>Short-term effects on cognition</a:t>
            </a:r>
          </a:p>
          <a:p>
            <a:r>
              <a:rPr lang="en-US" altLang="en-US" sz="2400" dirty="0">
                <a:ea typeface="ＭＳ Ｐゴシック" pitchFamily="34" charset="-128"/>
              </a:rPr>
              <a:t>Brain-derived </a:t>
            </a:r>
            <a:r>
              <a:rPr lang="en-US" altLang="en-US" sz="2400" dirty="0" err="1">
                <a:ea typeface="ＭＳ Ｐゴシック" pitchFamily="34" charset="-128"/>
              </a:rPr>
              <a:t>neurotrophic</a:t>
            </a:r>
            <a:r>
              <a:rPr lang="en-US" altLang="en-US" sz="2400" dirty="0">
                <a:ea typeface="ＭＳ Ｐゴシック" pitchFamily="34" charset="-128"/>
              </a:rPr>
              <a:t> factor (BDNF) (p. 557)</a:t>
            </a:r>
          </a:p>
          <a:p>
            <a:r>
              <a:rPr lang="en-US" altLang="en-US" sz="2400" dirty="0">
                <a:ea typeface="ＭＳ Ｐゴシック" pitchFamily="34" charset="-128"/>
              </a:rPr>
              <a:t>Cardiovascular exercise</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2590800"/>
            <a:ext cx="8229600" cy="369332"/>
          </a:xfrm>
        </p:spPr>
        <p:txBody>
          <a:bodyPr>
            <a:noAutofit/>
          </a:bodyPr>
          <a:lstStyle/>
          <a:p>
            <a:pPr>
              <a:buFontTx/>
              <a:buNone/>
              <a:defRPr/>
            </a:pPr>
            <a:r>
              <a:rPr lang="en-US" sz="2400" b="1" dirty="0">
                <a:ea typeface="ＭＳ Ｐゴシック" charset="0"/>
                <a:cs typeface="ＭＳ Ｐゴシック" charset="0"/>
              </a:rPr>
              <a:t>Long-term effects</a:t>
            </a:r>
          </a:p>
        </p:txBody>
      </p:sp>
    </p:spTree>
    <p:extLst>
      <p:ext uri="{BB962C8B-B14F-4D97-AF65-F5344CB8AC3E}">
        <p14:creationId xmlns:p14="http://schemas.microsoft.com/office/powerpoint/2010/main" val="23059392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065"/>
            <a:ext cx="8229600" cy="454335"/>
          </a:xfrm>
        </p:spPr>
        <p:txBody>
          <a:bodyPr wrap="square" anchor="ctr" anchorCtr="0">
            <a:noAutofit/>
          </a:bodyPr>
          <a:lstStyle/>
          <a:p>
            <a:r>
              <a:rPr lang="en-IN" sz="3600" dirty="0">
                <a:latin typeface="+mj-lt"/>
              </a:rPr>
              <a:t>Perceived Control</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47675" y="533400"/>
            <a:ext cx="8239125" cy="274423"/>
          </a:xfrm>
        </p:spPr>
        <p:txBody>
          <a:bodyPr>
            <a:noAutofit/>
          </a:bodyPr>
          <a:lstStyle/>
          <a:p>
            <a:pPr marL="0" indent="0">
              <a:buNone/>
            </a:pPr>
            <a:r>
              <a:rPr lang="en-IN" sz="1800" b="1" dirty="0"/>
              <a:t>Figure 14.9 </a:t>
            </a:r>
            <a:r>
              <a:rPr lang="en-IN" sz="1800" dirty="0"/>
              <a:t>The Learned Helplessness Procedure</a:t>
            </a:r>
          </a:p>
        </p:txBody>
      </p:sp>
      <p:sp>
        <p:nvSpPr>
          <p:cNvPr id="3" name="Content Placeholder 2">
            <a:extLst>
              <a:ext uri="{FF2B5EF4-FFF2-40B4-BE49-F238E27FC236}">
                <a16:creationId xmlns:a16="http://schemas.microsoft.com/office/drawing/2014/main" id="{5930F03D-ABFF-4DD9-A595-26412BC2FA31}"/>
              </a:ext>
            </a:extLst>
          </p:cNvPr>
          <p:cNvSpPr>
            <a:spLocks noGrp="1"/>
          </p:cNvSpPr>
          <p:nvPr>
            <p:ph idx="13"/>
          </p:nvPr>
        </p:nvSpPr>
        <p:spPr>
          <a:xfrm>
            <a:off x="228600" y="987735"/>
            <a:ext cx="8686800" cy="993465"/>
          </a:xfrm>
        </p:spPr>
        <p:txBody>
          <a:bodyPr>
            <a:noAutofit/>
          </a:bodyPr>
          <a:lstStyle/>
          <a:p>
            <a:pPr marL="0" indent="0">
              <a:buNone/>
            </a:pPr>
            <a:r>
              <a:rPr lang="en-IN" dirty="0"/>
              <a:t>In Seligman and Maier’s study, dogs that could avoid a painful shock would quickly learn to do so. Conversely, dogs that initially learned they could not avoid a shock remained passive when the opportunity to do so was given. The acquired failure to avoid or escape unpleasant circumstances that are perceived as uncontrollable is referred to as learned helplessness.</a:t>
            </a:r>
          </a:p>
        </p:txBody>
      </p:sp>
      <p:pic>
        <p:nvPicPr>
          <p:cNvPr id="7" name="Picture Placeholder 6" descr="A figure illustrates the learned helplessness procedure.&#10;Long description is available in notes, press F6"/>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447674" y="1981200"/>
            <a:ext cx="8239125" cy="4876800"/>
          </a:xfrm>
          <a:prstGeom prst="rect">
            <a:avLst/>
          </a:prstGeom>
          <a:noFill/>
          <a:ln>
            <a:noFill/>
          </a:ln>
        </p:spPr>
      </p:pic>
    </p:spTree>
    <p:extLst>
      <p:ext uri="{BB962C8B-B14F-4D97-AF65-F5344CB8AC3E}">
        <p14:creationId xmlns:p14="http://schemas.microsoft.com/office/powerpoint/2010/main" val="26023480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553"/>
            <a:ext cx="8229600" cy="1652896"/>
          </a:xfrm>
        </p:spPr>
        <p:txBody>
          <a:bodyPr wrap="square" anchor="ctr" anchorCtr="0">
            <a:noAutofit/>
          </a:bodyPr>
          <a:lstStyle/>
          <a:p>
            <a:r>
              <a:rPr lang="en-IN" sz="3600" dirty="0">
                <a:latin typeface="+mj-lt"/>
              </a:rPr>
              <a:t>Working Scientific Literacy Model: Compensatory Control and Health     </a:t>
            </a:r>
            <a:r>
              <a:rPr lang="en-IN" sz="2800" dirty="0">
                <a:latin typeface="+mj-lt"/>
              </a:rPr>
              <a:t>(1 of 3)</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905000"/>
            <a:ext cx="8229600" cy="1862048"/>
          </a:xfrm>
        </p:spPr>
        <p:txBody>
          <a:bodyPr>
            <a:noAutofit/>
          </a:bodyPr>
          <a:lstStyle/>
          <a:p>
            <a:pPr marL="0" indent="0">
              <a:buFontTx/>
              <a:buNone/>
            </a:pPr>
            <a:r>
              <a:rPr lang="en-US" altLang="en-US" sz="2400" b="1" dirty="0">
                <a:ea typeface="ＭＳ Ｐゴシック" pitchFamily="34" charset="-128"/>
              </a:rPr>
              <a:t>What do we know about how people cope with seemingly random events?</a:t>
            </a:r>
          </a:p>
          <a:p>
            <a:r>
              <a:rPr lang="en-US" altLang="en-US" sz="2400" dirty="0">
                <a:ea typeface="ＭＳ Ｐゴシック" pitchFamily="34" charset="-128"/>
              </a:rPr>
              <a:t>Randomness can create anxiety</a:t>
            </a:r>
          </a:p>
          <a:p>
            <a:r>
              <a:rPr lang="en-US" altLang="en-US" sz="2400" dirty="0">
                <a:ea typeface="ＭＳ Ｐゴシック" pitchFamily="34" charset="-128"/>
              </a:rPr>
              <a:t>Compensatory control (p. 558)</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4038600"/>
            <a:ext cx="8229600" cy="369332"/>
          </a:xfrm>
        </p:spPr>
        <p:txBody>
          <a:bodyPr>
            <a:noAutofit/>
          </a:bodyPr>
          <a:lstStyle/>
          <a:p>
            <a:pPr>
              <a:buFontTx/>
              <a:buNone/>
              <a:defRPr/>
            </a:pPr>
            <a:r>
              <a:rPr lang="en-IN" sz="2400" b="1" dirty="0">
                <a:ea typeface="ＭＳ Ｐゴシック" charset="0"/>
                <a:cs typeface="ＭＳ Ｐゴシック" charset="0"/>
              </a:rPr>
              <a:t>How can scientists explain compensatory control?</a:t>
            </a:r>
          </a:p>
        </p:txBody>
      </p:sp>
    </p:spTree>
    <p:extLst>
      <p:ext uri="{BB962C8B-B14F-4D97-AF65-F5344CB8AC3E}">
        <p14:creationId xmlns:p14="http://schemas.microsoft.com/office/powerpoint/2010/main" val="40304088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297"/>
            <a:ext cx="8229600" cy="543504"/>
          </a:xfrm>
        </p:spPr>
        <p:txBody>
          <a:bodyPr wrap="square" anchor="ctr" anchorCtr="0">
            <a:noAutofit/>
          </a:bodyPr>
          <a:lstStyle/>
          <a:p>
            <a:r>
              <a:rPr lang="en-IN" sz="2800" dirty="0">
                <a:latin typeface="+mj-lt"/>
              </a:rPr>
              <a:t>Working Scientific Literacy Model: Compensatory Control and Health </a:t>
            </a:r>
            <a:r>
              <a:rPr lang="en-IN" sz="2000" dirty="0">
                <a:latin typeface="+mj-lt"/>
              </a:rPr>
              <a:t>(2 of 3)</a:t>
            </a:r>
            <a:endParaRPr lang="en-US" sz="20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47676" y="875906"/>
            <a:ext cx="8239124" cy="267094"/>
          </a:xfrm>
        </p:spPr>
        <p:txBody>
          <a:bodyPr>
            <a:noAutofit/>
          </a:bodyPr>
          <a:lstStyle/>
          <a:p>
            <a:pPr marL="0" indent="0">
              <a:buNone/>
            </a:pPr>
            <a:r>
              <a:rPr lang="en-IN" sz="1800" b="1" dirty="0"/>
              <a:t>Figure 14.10 </a:t>
            </a:r>
            <a:r>
              <a:rPr lang="en-IN" sz="1800" dirty="0"/>
              <a:t>Seeing Images Where There Are None</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228600" y="1333105"/>
            <a:ext cx="8610600" cy="1181495"/>
          </a:xfrm>
        </p:spPr>
        <p:txBody>
          <a:bodyPr>
            <a:noAutofit/>
          </a:bodyPr>
          <a:lstStyle/>
          <a:p>
            <a:pPr marL="0" indent="0">
              <a:buNone/>
            </a:pPr>
            <a:r>
              <a:rPr lang="en-IN" dirty="0"/>
              <a:t>Do you see a figure in the image on the left? You may see a figure resembling a horse. What about on the right? There is no discernible image intended for this image. Psychologists have found that individuals who feel as though they lack control are more likely to detect patterns in the image at right than are people who feel a greater sense of control (Whitson &amp; </a:t>
            </a:r>
            <a:r>
              <a:rPr lang="en-IN" dirty="0" err="1"/>
              <a:t>Galinsky</a:t>
            </a:r>
            <a:r>
              <a:rPr lang="en-IN" dirty="0"/>
              <a:t>, 2008).</a:t>
            </a:r>
          </a:p>
        </p:txBody>
      </p:sp>
      <p:pic>
        <p:nvPicPr>
          <p:cNvPr id="8" name="Picture Placeholder 7" descr="A figure shows two rectangular panels. Each panel has black streaks on a blue background."/>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228600" y="2704705"/>
            <a:ext cx="8763000" cy="3924695"/>
          </a:xfrm>
          <a:prstGeom prst="rect">
            <a:avLst/>
          </a:prstGeom>
          <a:noFill/>
          <a:ln>
            <a:noFill/>
          </a:ln>
        </p:spPr>
      </p:pic>
      <p:sp>
        <p:nvSpPr>
          <p:cNvPr id="3" name="Content Placeholder 2">
            <a:extLst>
              <a:ext uri="{FF2B5EF4-FFF2-40B4-BE49-F238E27FC236}">
                <a16:creationId xmlns:a16="http://schemas.microsoft.com/office/drawing/2014/main" id="{7A6CBE36-F954-44E8-AC25-C12AA5A030F6}"/>
              </a:ext>
            </a:extLst>
          </p:cNvPr>
          <p:cNvSpPr>
            <a:spLocks noGrp="1"/>
          </p:cNvSpPr>
          <p:nvPr>
            <p:ph sz="quarter" idx="14"/>
          </p:nvPr>
        </p:nvSpPr>
        <p:spPr>
          <a:xfrm>
            <a:off x="8492562" y="5945743"/>
            <a:ext cx="194238" cy="369332"/>
          </a:xfrm>
        </p:spPr>
        <p:txBody>
          <a:bodyPr>
            <a:noAutofit/>
          </a:bodyPr>
          <a:lstStyle/>
          <a:p>
            <a:pPr marL="0" indent="0">
              <a:buNone/>
            </a:pPr>
            <a:endParaRPr lang="en-IN" sz="1200" dirty="0"/>
          </a:p>
        </p:txBody>
      </p:sp>
    </p:spTree>
    <p:extLst>
      <p:ext uri="{BB962C8B-B14F-4D97-AF65-F5344CB8AC3E}">
        <p14:creationId xmlns:p14="http://schemas.microsoft.com/office/powerpoint/2010/main" val="22409226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592"/>
            <a:ext cx="8229600" cy="1644808"/>
          </a:xfrm>
        </p:spPr>
        <p:txBody>
          <a:bodyPr wrap="square" anchor="ctr" anchorCtr="0">
            <a:noAutofit/>
          </a:bodyPr>
          <a:lstStyle/>
          <a:p>
            <a:r>
              <a:rPr lang="en-IN" sz="3600" dirty="0">
                <a:latin typeface="+mj-lt"/>
              </a:rPr>
              <a:t>Working Scientific Literacy Model: Compensatory Control and Health     </a:t>
            </a:r>
            <a:r>
              <a:rPr lang="en-IN" sz="2800" dirty="0">
                <a:latin typeface="+mj-lt"/>
              </a:rPr>
              <a:t>(3 of 3)</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1905000"/>
            <a:ext cx="8229600" cy="931024"/>
          </a:xfrm>
        </p:spPr>
        <p:txBody>
          <a:bodyPr>
            <a:noAutofit/>
          </a:bodyPr>
          <a:lstStyle/>
          <a:p>
            <a:pPr>
              <a:buFontTx/>
              <a:buNone/>
            </a:pPr>
            <a:r>
              <a:rPr lang="en-US" altLang="en-US" sz="2400" b="1" dirty="0">
                <a:ea typeface="ＭＳ Ｐゴシック" pitchFamily="34" charset="-128"/>
              </a:rPr>
              <a:t>Can we critically evaluate this evidence?</a:t>
            </a:r>
          </a:p>
          <a:p>
            <a:r>
              <a:rPr lang="en-US" altLang="en-US" sz="2400" dirty="0">
                <a:ea typeface="ＭＳ Ｐゴシック" pitchFamily="34" charset="-128"/>
              </a:rPr>
              <a:t>Real-world lack of control has greater consequences</a:t>
            </a:r>
          </a:p>
        </p:txBody>
      </p:sp>
      <p:sp>
        <p:nvSpPr>
          <p:cNvPr id="7" name="Content Placeholder 6">
            <a:extLst>
              <a:ext uri="{FF2B5EF4-FFF2-40B4-BE49-F238E27FC236}">
                <a16:creationId xmlns:a16="http://schemas.microsoft.com/office/drawing/2014/main" id="{0F508875-E330-4321-BB9E-653F7E280FB3}"/>
              </a:ext>
            </a:extLst>
          </p:cNvPr>
          <p:cNvSpPr>
            <a:spLocks noGrp="1"/>
          </p:cNvSpPr>
          <p:nvPr>
            <p:ph idx="13"/>
          </p:nvPr>
        </p:nvSpPr>
        <p:spPr>
          <a:xfrm>
            <a:off x="457200" y="3124200"/>
            <a:ext cx="8229600" cy="1862048"/>
          </a:xfrm>
        </p:spPr>
        <p:txBody>
          <a:bodyPr>
            <a:noAutofit/>
          </a:bodyPr>
          <a:lstStyle/>
          <a:p>
            <a:pPr>
              <a:buFontTx/>
              <a:buNone/>
            </a:pPr>
            <a:r>
              <a:rPr lang="en-US" altLang="en-US" sz="2400" b="1" dirty="0">
                <a:ea typeface="ＭＳ Ｐゴシック" pitchFamily="34" charset="-128"/>
              </a:rPr>
              <a:t>Why is this relevant?</a:t>
            </a:r>
          </a:p>
          <a:p>
            <a:r>
              <a:rPr lang="en-US" altLang="en-US" sz="2400" dirty="0">
                <a:ea typeface="ＭＳ Ｐゴシック" pitchFamily="34" charset="-128"/>
              </a:rPr>
              <a:t>Sense of control affects outlook on world and affects well-being</a:t>
            </a:r>
          </a:p>
          <a:p>
            <a:r>
              <a:rPr lang="en-US" altLang="en-US" sz="2400" dirty="0">
                <a:ea typeface="ＭＳ Ｐゴシック" pitchFamily="34" charset="-128"/>
              </a:rPr>
              <a:t>OCD</a:t>
            </a:r>
            <a:endParaRPr lang="en-US" sz="2400" dirty="0"/>
          </a:p>
        </p:txBody>
      </p:sp>
    </p:spTree>
    <p:extLst>
      <p:ext uri="{BB962C8B-B14F-4D97-AF65-F5344CB8AC3E}">
        <p14:creationId xmlns:p14="http://schemas.microsoft.com/office/powerpoint/2010/main" val="1430645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100"/>
            <a:ext cx="8229600" cy="1205623"/>
          </a:xfrm>
        </p:spPr>
        <p:txBody>
          <a:bodyPr anchor="ctr" anchorCtr="0">
            <a:noAutofit/>
          </a:bodyPr>
          <a:lstStyle/>
          <a:p>
            <a:r>
              <a:rPr lang="en-US" sz="3600" dirty="0">
                <a:latin typeface="+mj-lt"/>
              </a:rPr>
              <a:t>An Introduction to Psychological Science</a:t>
            </a:r>
            <a:endParaRPr lang="en-IN" sz="3600" dirty="0">
              <a:latin typeface="+mj-lt"/>
            </a:endParaRPr>
          </a:p>
        </p:txBody>
      </p:sp>
      <p:sp>
        <p:nvSpPr>
          <p:cNvPr id="3" name="Text Placeholder 2"/>
          <p:cNvSpPr>
            <a:spLocks noGrp="1"/>
          </p:cNvSpPr>
          <p:nvPr>
            <p:ph type="body" sz="quarter" idx="13"/>
          </p:nvPr>
        </p:nvSpPr>
        <p:spPr>
          <a:xfrm>
            <a:off x="457200" y="1307771"/>
            <a:ext cx="8229600" cy="330111"/>
          </a:xfrm>
        </p:spPr>
        <p:txBody>
          <a:bodyPr>
            <a:noAutofit/>
          </a:bodyPr>
          <a:lstStyle/>
          <a:p>
            <a:r>
              <a:rPr lang="en-US" dirty="0"/>
              <a:t>Third Canadian Edition</a:t>
            </a:r>
          </a:p>
        </p:txBody>
      </p:sp>
      <p:sp>
        <p:nvSpPr>
          <p:cNvPr id="4" name="Text Placeholder 3"/>
          <p:cNvSpPr>
            <a:spLocks noGrp="1"/>
          </p:cNvSpPr>
          <p:nvPr>
            <p:ph type="body" sz="quarter" idx="14"/>
          </p:nvPr>
        </p:nvSpPr>
        <p:spPr>
          <a:xfrm>
            <a:off x="4557486" y="2926559"/>
            <a:ext cx="4143828" cy="512438"/>
          </a:xfrm>
        </p:spPr>
        <p:txBody>
          <a:bodyPr vert="horz" wrap="square" lIns="0" tIns="0" rIns="0" bIns="0" rtlCol="0" anchor="ctr">
            <a:spAutoFit/>
          </a:bodyPr>
          <a:lstStyle/>
          <a:p>
            <a:r>
              <a:rPr lang="en-US" sz="3200" dirty="0"/>
              <a:t>Chapter 14</a:t>
            </a:r>
          </a:p>
        </p:txBody>
      </p:sp>
      <p:sp>
        <p:nvSpPr>
          <p:cNvPr id="5" name="Text Placeholder 4"/>
          <p:cNvSpPr>
            <a:spLocks noGrp="1"/>
          </p:cNvSpPr>
          <p:nvPr>
            <p:ph type="body" sz="quarter" idx="15"/>
          </p:nvPr>
        </p:nvSpPr>
        <p:spPr>
          <a:xfrm>
            <a:off x="4572000" y="3682014"/>
            <a:ext cx="4114800" cy="353784"/>
          </a:xfrm>
        </p:spPr>
        <p:txBody>
          <a:bodyPr vert="horz" wrap="square" lIns="0" tIns="0" rIns="0" bIns="0" rtlCol="0" anchor="ctr">
            <a:spAutoFit/>
          </a:bodyPr>
          <a:lstStyle/>
          <a:p>
            <a:r>
              <a:rPr lang="en-US" sz="2000" dirty="0"/>
              <a:t>Health, Stress, and Coping</a:t>
            </a:r>
          </a:p>
        </p:txBody>
      </p:sp>
      <p:pic>
        <p:nvPicPr>
          <p:cNvPr id="11" name="Picture 2" descr="Front Cover: An Introduction to Psychological Science, Third Canadian Edition by Krause,Corts and Smith"/>
          <p:cNvPicPr>
            <a:picLocks noGrp="1" noChangeAspect="1" noChangeArrowheads="1"/>
          </p:cNvPicPr>
          <p:nvPr>
            <p:ph type="pic" sz="quarter" idx="20"/>
          </p:nvPr>
        </p:nvPicPr>
        <p:blipFill>
          <a:blip r:embed="rId3" cstate="print">
            <a:extLst>
              <a:ext uri="{28A0092B-C50C-407E-A947-70E740481C1C}">
                <a14:useLocalDpi xmlns:a14="http://schemas.microsoft.com/office/drawing/2010/main" val="0"/>
              </a:ext>
            </a:extLst>
          </a:blip>
          <a:stretch>
            <a:fillRect/>
          </a:stretch>
        </p:blipFill>
        <p:spPr bwMode="auto">
          <a:xfrm>
            <a:off x="459705" y="1750288"/>
            <a:ext cx="3465168" cy="4566631"/>
          </a:xfrm>
          <a:prstGeom prst="rect">
            <a:avLst/>
          </a:prstGeom>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B90BF7CC-C13E-4975-9A72-17609AD86A49}"/>
              </a:ext>
            </a:extLst>
          </p:cNvPr>
          <p:cNvSpPr>
            <a:spLocks noGrp="1"/>
          </p:cNvSpPr>
          <p:nvPr>
            <p:ph type="body" sz="quarter" idx="4294967295"/>
          </p:nvPr>
        </p:nvSpPr>
        <p:spPr>
          <a:xfrm>
            <a:off x="5615303" y="6419850"/>
            <a:ext cx="3111450" cy="228600"/>
          </a:xfrm>
        </p:spPr>
        <p:txBody>
          <a:bodyPr wrap="square">
            <a:noAutofit/>
          </a:bodyPr>
          <a:lstStyle/>
          <a:p>
            <a:pPr marL="0" indent="0">
              <a:buNone/>
            </a:pPr>
            <a:r>
              <a:rPr lang="en-IN" sz="1200" dirty="0">
                <a:latin typeface="Verdana" panose="020B0604030504040204" pitchFamily="34" charset="0"/>
                <a:ea typeface="Verdana" panose="020B0604030504040204" pitchFamily="34" charset="0"/>
                <a:cs typeface="Verdana" panose="020B0604030504040204" pitchFamily="34" charset="0"/>
              </a:rPr>
              <a:t>Copyright © 2021 Pearson Canada, Inc.</a:t>
            </a:r>
          </a:p>
        </p:txBody>
      </p:sp>
    </p:spTree>
    <p:extLst>
      <p:ext uri="{BB962C8B-B14F-4D97-AF65-F5344CB8AC3E}">
        <p14:creationId xmlns:p14="http://schemas.microsoft.com/office/powerpoint/2010/main" val="2604852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033"/>
            <a:ext cx="8229600" cy="612230"/>
          </a:xfrm>
        </p:spPr>
        <p:txBody>
          <a:bodyPr wrap="square" anchor="ctr" anchorCtr="0">
            <a:noAutofit/>
          </a:bodyPr>
          <a:lstStyle/>
          <a:p>
            <a:r>
              <a:rPr lang="en-US" sz="3600" dirty="0">
                <a:latin typeface="+mj-lt"/>
              </a:rPr>
              <a:t>Modules</a:t>
            </a:r>
            <a:endParaRPr lang="en-US" sz="2800" dirty="0">
              <a:latin typeface="+mj-lt"/>
            </a:endParaRPr>
          </a:p>
        </p:txBody>
      </p:sp>
      <p:sp>
        <p:nvSpPr>
          <p:cNvPr id="4" name="Content Placeholder 3"/>
          <p:cNvSpPr>
            <a:spLocks noGrp="1"/>
          </p:cNvSpPr>
          <p:nvPr>
            <p:ph idx="1"/>
          </p:nvPr>
        </p:nvSpPr>
        <p:spPr>
          <a:xfrm>
            <a:off x="457200" y="800100"/>
            <a:ext cx="8229600" cy="1308050"/>
          </a:xfrm>
        </p:spPr>
        <p:txBody>
          <a:bodyPr wrap="square">
            <a:noAutofit/>
          </a:bodyPr>
          <a:lstStyle/>
          <a:p>
            <a:pPr marL="0" indent="0">
              <a:buNone/>
            </a:pPr>
            <a:r>
              <a:rPr lang="en-IN" sz="2000" dirty="0"/>
              <a:t>14.1: Behaviour and Health</a:t>
            </a:r>
          </a:p>
          <a:p>
            <a:pPr marL="0" indent="0">
              <a:buNone/>
            </a:pPr>
            <a:r>
              <a:rPr lang="en-IN" sz="2000" dirty="0"/>
              <a:t>14.2: Stress and Illness</a:t>
            </a:r>
          </a:p>
          <a:p>
            <a:pPr marL="0" indent="0">
              <a:buNone/>
            </a:pPr>
            <a:r>
              <a:rPr lang="en-IN" sz="2000" dirty="0"/>
              <a:t>14.3: Coping and Well-Being</a:t>
            </a:r>
          </a:p>
        </p:txBody>
      </p:sp>
      <p:pic>
        <p:nvPicPr>
          <p:cNvPr id="9" name="Picture Placeholder 8" descr="A photo shows a stout man sitting on a bench on a seashore.">
            <a:extLst>
              <a:ext uri="{FF2B5EF4-FFF2-40B4-BE49-F238E27FC236}">
                <a16:creationId xmlns:a16="http://schemas.microsoft.com/office/drawing/2014/main" id="{29B48A86-7FBC-4989-B392-B69957DFF982}"/>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1503891" y="2229987"/>
            <a:ext cx="6136218" cy="3747973"/>
          </a:xfrm>
        </p:spPr>
      </p:pic>
      <p:sp>
        <p:nvSpPr>
          <p:cNvPr id="7" name="Content Placeholder 6">
            <a:extLst>
              <a:ext uri="{FF2B5EF4-FFF2-40B4-BE49-F238E27FC236}">
                <a16:creationId xmlns:a16="http://schemas.microsoft.com/office/drawing/2014/main" id="{E3487A55-4DC9-45D6-B102-5C4861046628}"/>
              </a:ext>
            </a:extLst>
          </p:cNvPr>
          <p:cNvSpPr>
            <a:spLocks noGrp="1"/>
          </p:cNvSpPr>
          <p:nvPr>
            <p:ph idx="13"/>
          </p:nvPr>
        </p:nvSpPr>
        <p:spPr>
          <a:xfrm>
            <a:off x="457200" y="6122983"/>
            <a:ext cx="8229600" cy="184666"/>
          </a:xfrm>
        </p:spPr>
        <p:txBody>
          <a:bodyPr>
            <a:noAutofit/>
          </a:bodyPr>
          <a:lstStyle/>
          <a:p>
            <a:pPr marL="0" indent="0">
              <a:buNone/>
            </a:pPr>
            <a:r>
              <a:rPr lang="en-IN" sz="1200" dirty="0" err="1"/>
              <a:t>Stock_wales</a:t>
            </a:r>
            <a:r>
              <a:rPr lang="en-IN" sz="1200" dirty="0"/>
              <a:t>/</a:t>
            </a:r>
            <a:r>
              <a:rPr lang="en-IN" sz="1200" dirty="0" err="1"/>
              <a:t>Alamy</a:t>
            </a:r>
            <a:r>
              <a:rPr lang="en-IN" sz="1200" dirty="0"/>
              <a:t> Stock Photo</a:t>
            </a:r>
          </a:p>
        </p:txBody>
      </p:sp>
    </p:spTree>
    <p:extLst>
      <p:ext uri="{BB962C8B-B14F-4D97-AF65-F5344CB8AC3E}">
        <p14:creationId xmlns:p14="http://schemas.microsoft.com/office/powerpoint/2010/main" val="1621574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029"/>
            <a:ext cx="8229600" cy="702875"/>
          </a:xfrm>
        </p:spPr>
        <p:txBody>
          <a:bodyPr wrap="square" anchor="ctr" anchorCtr="0">
            <a:noAutofit/>
          </a:bodyPr>
          <a:lstStyle/>
          <a:p>
            <a:r>
              <a:rPr lang="en-US" sz="3600" dirty="0">
                <a:latin typeface="+mj-lt"/>
              </a:rPr>
              <a:t>14.1 Learning Objectives</a:t>
            </a:r>
            <a:endParaRPr lang="en-US" sz="2800" dirty="0">
              <a:latin typeface="+mj-lt"/>
            </a:endParaRPr>
          </a:p>
        </p:txBody>
      </p:sp>
      <p:sp>
        <p:nvSpPr>
          <p:cNvPr id="4" name="Content Placeholder 3"/>
          <p:cNvSpPr>
            <a:spLocks noGrp="1"/>
          </p:cNvSpPr>
          <p:nvPr>
            <p:ph idx="1"/>
          </p:nvPr>
        </p:nvSpPr>
        <p:spPr>
          <a:xfrm>
            <a:off x="457200" y="838200"/>
            <a:ext cx="8229600" cy="3162404"/>
          </a:xfrm>
        </p:spPr>
        <p:txBody>
          <a:bodyPr wrap="square">
            <a:spAutoFit/>
          </a:bodyPr>
          <a:lstStyle/>
          <a:p>
            <a:r>
              <a:rPr lang="en-IN" sz="2400" dirty="0"/>
              <a:t>Know the key terminology related to health psychology.</a:t>
            </a:r>
          </a:p>
          <a:p>
            <a:r>
              <a:rPr lang="en-IN" sz="2400" dirty="0"/>
              <a:t>Understand how genetic and environmental factors influence obesity.</a:t>
            </a:r>
          </a:p>
          <a:p>
            <a:r>
              <a:rPr lang="en-IN" sz="2400" dirty="0"/>
              <a:t>Apply your beliefs about obesity to better understand sources of prejudice and stereotyping.</a:t>
            </a:r>
          </a:p>
          <a:p>
            <a:r>
              <a:rPr lang="en-IN" sz="2400" dirty="0" err="1"/>
              <a:t>Analyze</a:t>
            </a:r>
            <a:r>
              <a:rPr lang="en-IN" sz="2400" dirty="0"/>
              <a:t> whether media depictions of smoking affect smoking in adolescents.</a:t>
            </a:r>
          </a:p>
        </p:txBody>
      </p:sp>
    </p:spTree>
    <p:extLst>
      <p:ext uri="{BB962C8B-B14F-4D97-AF65-F5344CB8AC3E}">
        <p14:creationId xmlns:p14="http://schemas.microsoft.com/office/powerpoint/2010/main" val="2971223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248" y="37226"/>
            <a:ext cx="8229600" cy="694630"/>
          </a:xfrm>
        </p:spPr>
        <p:txBody>
          <a:bodyPr wrap="square" anchor="ctr" anchorCtr="0">
            <a:noAutofit/>
          </a:bodyPr>
          <a:lstStyle/>
          <a:p>
            <a:r>
              <a:rPr lang="en-IN" sz="3600" dirty="0">
                <a:latin typeface="+mj-lt"/>
              </a:rPr>
              <a:t>Health Psychology</a:t>
            </a:r>
            <a:endParaRPr lang="en-US" sz="2800" dirty="0">
              <a:latin typeface="+mj-lt"/>
            </a:endParaRPr>
          </a:p>
        </p:txBody>
      </p:sp>
      <p:sp>
        <p:nvSpPr>
          <p:cNvPr id="4" name="Content Placeholder 3"/>
          <p:cNvSpPr>
            <a:spLocks noGrp="1"/>
          </p:cNvSpPr>
          <p:nvPr>
            <p:ph idx="1"/>
          </p:nvPr>
        </p:nvSpPr>
        <p:spPr>
          <a:xfrm>
            <a:off x="457200" y="849351"/>
            <a:ext cx="8229600" cy="931024"/>
          </a:xfrm>
        </p:spPr>
        <p:txBody>
          <a:bodyPr wrap="square">
            <a:spAutoFit/>
          </a:bodyPr>
          <a:lstStyle/>
          <a:p>
            <a:pPr marL="0" indent="0">
              <a:buNone/>
            </a:pPr>
            <a:r>
              <a:rPr lang="en-IN" sz="2400" b="1" dirty="0"/>
              <a:t>Health psychologists</a:t>
            </a:r>
          </a:p>
          <a:p>
            <a:r>
              <a:rPr lang="en-IN" sz="2400" dirty="0"/>
              <a:t>Tobacco use, alcohol, obesity, inactivity</a:t>
            </a:r>
          </a:p>
        </p:txBody>
      </p:sp>
    </p:spTree>
    <p:extLst>
      <p:ext uri="{BB962C8B-B14F-4D97-AF65-F5344CB8AC3E}">
        <p14:creationId xmlns:p14="http://schemas.microsoft.com/office/powerpoint/2010/main" val="562337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310"/>
            <a:ext cx="8229600" cy="615490"/>
          </a:xfrm>
        </p:spPr>
        <p:txBody>
          <a:bodyPr wrap="square" anchor="ctr" anchorCtr="0">
            <a:noAutofit/>
          </a:bodyPr>
          <a:lstStyle/>
          <a:p>
            <a:r>
              <a:rPr lang="en-IN" sz="3600" dirty="0">
                <a:latin typeface="+mj-lt"/>
              </a:rPr>
              <a:t>Smoking </a:t>
            </a:r>
            <a:r>
              <a:rPr lang="en-IN" sz="2800" dirty="0">
                <a:latin typeface="+mj-lt"/>
              </a:rPr>
              <a:t>(1 of 2)</a:t>
            </a:r>
            <a:endParaRPr lang="en-US" sz="2800" dirty="0">
              <a:latin typeface="+mj-lt"/>
            </a:endParaRPr>
          </a:p>
        </p:txBody>
      </p:sp>
      <p:sp>
        <p:nvSpPr>
          <p:cNvPr id="6" name="Content Placeholder 5">
            <a:extLst>
              <a:ext uri="{FF2B5EF4-FFF2-40B4-BE49-F238E27FC236}">
                <a16:creationId xmlns:a16="http://schemas.microsoft.com/office/drawing/2014/main" id="{A2D0BE8C-4216-4879-A4BD-DACD187E4B0E}"/>
              </a:ext>
            </a:extLst>
          </p:cNvPr>
          <p:cNvSpPr>
            <a:spLocks noGrp="1"/>
          </p:cNvSpPr>
          <p:nvPr>
            <p:ph idx="1"/>
          </p:nvPr>
        </p:nvSpPr>
        <p:spPr>
          <a:xfrm>
            <a:off x="457200" y="903766"/>
            <a:ext cx="8229600" cy="391634"/>
          </a:xfrm>
        </p:spPr>
        <p:txBody>
          <a:bodyPr>
            <a:noAutofit/>
          </a:bodyPr>
          <a:lstStyle/>
          <a:p>
            <a:pPr marL="0" indent="0">
              <a:buNone/>
            </a:pPr>
            <a:r>
              <a:rPr lang="en-IN" sz="2000" b="1" dirty="0">
                <a:ea typeface="+mj-ea"/>
                <a:cs typeface="Times New Roman" panose="02020603050405020304" pitchFamily="18" charset="0"/>
              </a:rPr>
              <a:t>Table 14.1 </a:t>
            </a:r>
            <a:r>
              <a:rPr lang="en-IN" sz="2000" dirty="0">
                <a:ea typeface="+mj-ea"/>
                <a:cs typeface="Times New Roman" panose="02020603050405020304" pitchFamily="18" charset="0"/>
              </a:rPr>
              <a:t>Health Costs of Tobacco Use</a:t>
            </a:r>
          </a:p>
        </p:txBody>
      </p:sp>
      <p:graphicFrame>
        <p:nvGraphicFramePr>
          <p:cNvPr id="5" name="Table 4">
            <a:extLst>
              <a:ext uri="{FF2B5EF4-FFF2-40B4-BE49-F238E27FC236}">
                <a16:creationId xmlns:a16="http://schemas.microsoft.com/office/drawing/2014/main" id="{A37E4C5B-88B8-45CF-ABDD-0A498901AC95}"/>
              </a:ext>
            </a:extLst>
          </p:cNvPr>
          <p:cNvGraphicFramePr>
            <a:graphicFrameLocks noGrp="1"/>
          </p:cNvGraphicFramePr>
          <p:nvPr>
            <p:extLst/>
          </p:nvPr>
        </p:nvGraphicFramePr>
        <p:xfrm>
          <a:off x="492632" y="1932719"/>
          <a:ext cx="8194167" cy="2528008"/>
        </p:xfrm>
        <a:graphic>
          <a:graphicData uri="http://schemas.openxmlformats.org/drawingml/2006/table">
            <a:tbl>
              <a:tblPr firstRow="1" bandRow="1">
                <a:tableStyleId>{3B4B98B0-60AC-42C2-AFA5-B58CD77FA1E5}</a:tableStyleId>
              </a:tblPr>
              <a:tblGrid>
                <a:gridCol w="8194167">
                  <a:extLst>
                    <a:ext uri="{9D8B030D-6E8A-4147-A177-3AD203B41FA5}">
                      <a16:colId xmlns:a16="http://schemas.microsoft.com/office/drawing/2014/main" val="230444085"/>
                    </a:ext>
                  </a:extLst>
                </a:gridCol>
              </a:tblGrid>
              <a:tr h="400354">
                <a:tc>
                  <a:txBody>
                    <a:bodyPr/>
                    <a:lstStyle/>
                    <a:p>
                      <a:pPr marL="342900" indent="-342900">
                        <a:buFont typeface="Arial" panose="020B0604020202020204" pitchFamily="34" charset="0"/>
                        <a:buChar char="•"/>
                      </a:pPr>
                      <a:r>
                        <a:rPr lang="en-IN" sz="2000" b="0" dirty="0"/>
                        <a:t>Tobacco use causes an estimated 5 million deaths worldwide each year.</a:t>
                      </a:r>
                    </a:p>
                  </a:txBody>
                  <a:tcPr marL="92354" marR="92354" marT="49301" marB="49301">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964612942"/>
                  </a:ext>
                </a:extLst>
              </a:tr>
              <a:tr h="419100">
                <a:tc>
                  <a:txBody>
                    <a:bodyPr/>
                    <a:lstStyle/>
                    <a:p>
                      <a:pPr marL="342900" indent="-342900">
                        <a:buFont typeface="Arial" panose="020B0604020202020204" pitchFamily="34" charset="0"/>
                        <a:buChar char="•"/>
                      </a:pPr>
                      <a:r>
                        <a:rPr lang="en-IN" sz="2000" dirty="0"/>
                        <a:t>Cigarette smoking is the leading preventable cause of death in North America.</a:t>
                      </a:r>
                      <a:endParaRPr lang="en-IN" sz="2000" b="0" dirty="0"/>
                    </a:p>
                  </a:txBody>
                  <a:tcPr marL="92354" marR="92354" marT="49301" marB="49301">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222180285"/>
                  </a:ext>
                </a:extLst>
              </a:tr>
              <a:tr h="403402">
                <a:tc>
                  <a:txBody>
                    <a:bodyPr/>
                    <a:lstStyle/>
                    <a:p>
                      <a:pPr marL="342900" indent="-342900">
                        <a:buFont typeface="Arial" panose="020B0604020202020204" pitchFamily="34" charset="0"/>
                        <a:buChar char="•"/>
                      </a:pPr>
                      <a:r>
                        <a:rPr lang="en-IN" sz="2000" b="0" i="0" u="none" strike="noStrike" kern="1200" baseline="0" dirty="0">
                          <a:solidFill>
                            <a:schemeClr val="tx1"/>
                          </a:solidFill>
                          <a:latin typeface="+mn-lt"/>
                          <a:ea typeface="+mn-ea"/>
                          <a:cs typeface="+mn-cs"/>
                        </a:rPr>
                        <a:t>One in five Canadian deaths is due to cigarette smoking.</a:t>
                      </a:r>
                      <a:endParaRPr lang="en-IN" sz="2000" b="0" dirty="0"/>
                    </a:p>
                  </a:txBody>
                  <a:tcPr marL="92354" marR="92354" marT="49301" marB="49301">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999096685"/>
                  </a:ext>
                </a:extLst>
              </a:tr>
              <a:tr h="400354">
                <a:tc>
                  <a:txBody>
                    <a:bodyPr/>
                    <a:lstStyle/>
                    <a:p>
                      <a:pPr marL="342900" indent="-342900">
                        <a:buFont typeface="Arial" panose="020B0604020202020204" pitchFamily="34" charset="0"/>
                        <a:buChar char="•"/>
                      </a:pPr>
                      <a:r>
                        <a:rPr lang="en-IN" sz="2000" b="0" i="0" u="none" strike="noStrike" kern="1200" baseline="0" dirty="0">
                          <a:solidFill>
                            <a:schemeClr val="tx1"/>
                          </a:solidFill>
                          <a:latin typeface="+mn-lt"/>
                          <a:ea typeface="+mn-ea"/>
                          <a:cs typeface="+mn-cs"/>
                        </a:rPr>
                        <a:t>Close to 1000 Canadians die each year as a result of second-hand smoke.</a:t>
                      </a:r>
                      <a:endParaRPr lang="en-IN" sz="2000" b="0" dirty="0"/>
                    </a:p>
                  </a:txBody>
                  <a:tcPr marL="92354" marR="92354" marT="49301" marB="49301">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421875700"/>
                  </a:ext>
                </a:extLst>
              </a:tr>
            </a:tbl>
          </a:graphicData>
        </a:graphic>
      </p:graphicFrame>
      <p:sp>
        <p:nvSpPr>
          <p:cNvPr id="7" name="Content Placeholder 6">
            <a:extLst>
              <a:ext uri="{FF2B5EF4-FFF2-40B4-BE49-F238E27FC236}">
                <a16:creationId xmlns:a16="http://schemas.microsoft.com/office/drawing/2014/main" id="{67FC80FB-75A8-4C18-930D-DCD441D709A4}"/>
              </a:ext>
            </a:extLst>
          </p:cNvPr>
          <p:cNvSpPr>
            <a:spLocks noGrp="1"/>
          </p:cNvSpPr>
          <p:nvPr>
            <p:ph idx="13"/>
          </p:nvPr>
        </p:nvSpPr>
        <p:spPr>
          <a:xfrm>
            <a:off x="457200" y="6122983"/>
            <a:ext cx="8229600" cy="184666"/>
          </a:xfrm>
        </p:spPr>
        <p:txBody>
          <a:bodyPr>
            <a:noAutofit/>
          </a:bodyPr>
          <a:lstStyle/>
          <a:p>
            <a:pPr marL="0" indent="0">
              <a:buNone/>
            </a:pPr>
            <a:r>
              <a:rPr lang="en-IN" sz="1200" b="1" dirty="0"/>
              <a:t>Source: </a:t>
            </a:r>
            <a:r>
              <a:rPr lang="en-IN" sz="1200" dirty="0"/>
              <a:t>Based on CDC, 2009a; Rehm et al., 2006; Statistics Canada, 2012a.</a:t>
            </a:r>
          </a:p>
        </p:txBody>
      </p:sp>
    </p:spTree>
    <p:extLst>
      <p:ext uri="{BB962C8B-B14F-4D97-AF65-F5344CB8AC3E}">
        <p14:creationId xmlns:p14="http://schemas.microsoft.com/office/powerpoint/2010/main" val="2136207120"/>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3013</TotalTime>
  <Words>13780</Words>
  <Application>Microsoft Office PowerPoint</Application>
  <PresentationFormat>On-screen Show (4:3)</PresentationFormat>
  <Paragraphs>875</Paragraphs>
  <Slides>48</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ＭＳ Ｐゴシック</vt:lpstr>
      <vt:lpstr>Arial</vt:lpstr>
      <vt:lpstr>Palatino Linotype</vt:lpstr>
      <vt:lpstr>Times New Roman</vt:lpstr>
      <vt:lpstr>Verdana</vt:lpstr>
      <vt:lpstr>Wingdings</vt:lpstr>
      <vt:lpstr>508 Lecture</vt:lpstr>
      <vt:lpstr>PowerPoint Presentation</vt:lpstr>
      <vt:lpstr>Spiritual Orientations</vt:lpstr>
      <vt:lpstr>True or False?</vt:lpstr>
      <vt:lpstr>PowerPoint Presentation</vt:lpstr>
      <vt:lpstr>An Introduction to Psychological Science</vt:lpstr>
      <vt:lpstr>Modules</vt:lpstr>
      <vt:lpstr>14.1 Learning Objectives</vt:lpstr>
      <vt:lpstr>Health Psychology</vt:lpstr>
      <vt:lpstr>Smoking (1 of 2)</vt:lpstr>
      <vt:lpstr>Smoking (2 of 2)</vt:lpstr>
      <vt:lpstr>Working the Scientific Literacy Model: Media Exposure and Smoking (1 of 2)</vt:lpstr>
      <vt:lpstr>Working the Scientific Literacy Model: Media Exposure and Smoking (2 of 2)</vt:lpstr>
      <vt:lpstr>Obesity</vt:lpstr>
      <vt:lpstr>Genetics and Body Weight</vt:lpstr>
      <vt:lpstr>The Sedentary Lifestyle</vt:lpstr>
      <vt:lpstr>Social Factors</vt:lpstr>
      <vt:lpstr>Psychology and Weight Loss</vt:lpstr>
      <vt:lpstr>Poverty and Discrimination</vt:lpstr>
      <vt:lpstr>Family and Social Environment</vt:lpstr>
      <vt:lpstr>Social Contagion</vt:lpstr>
      <vt:lpstr>14.2 Learning Objectives</vt:lpstr>
      <vt:lpstr>Stress</vt:lpstr>
      <vt:lpstr>What Causes Stress? (1 of 2)</vt:lpstr>
      <vt:lpstr>What Causes Stress? (2 of 2)</vt:lpstr>
      <vt:lpstr>Stress and Performance</vt:lpstr>
      <vt:lpstr>Physiology of Stress</vt:lpstr>
      <vt:lpstr>The Stress Pathways</vt:lpstr>
      <vt:lpstr>Oxytocin: To Tend and Befriend</vt:lpstr>
      <vt:lpstr>Working the Scientific Literacy Model: Hormones, Relationships and Health         (1 of 3)</vt:lpstr>
      <vt:lpstr>Working the Scientific Literacy Model: Hormones, Relationships and Health (2 of 3)</vt:lpstr>
      <vt:lpstr>Working the Scientific Literacy Model: Hormones, Relationships and Health         (3 of 3)</vt:lpstr>
      <vt:lpstr>Stress, Immunity, and Illness</vt:lpstr>
      <vt:lpstr>Stress, Personality, and Heart Disease</vt:lpstr>
      <vt:lpstr>Stress, Food, and Drugs</vt:lpstr>
      <vt:lpstr>Stress, the Brain, and Disease</vt:lpstr>
      <vt:lpstr>MYTHS IN MIND: Stress and Ulcers</vt:lpstr>
      <vt:lpstr>14.3 Learning Objectives</vt:lpstr>
      <vt:lpstr>Coping</vt:lpstr>
      <vt:lpstr>Positive Coping Strategies</vt:lpstr>
      <vt:lpstr>Optimism and Pessimism</vt:lpstr>
      <vt:lpstr>Resilience</vt:lpstr>
      <vt:lpstr>Meditation and Relaxation</vt:lpstr>
      <vt:lpstr>PSYCH @ Church</vt:lpstr>
      <vt:lpstr>Exercise</vt:lpstr>
      <vt:lpstr>Perceived Control</vt:lpstr>
      <vt:lpstr>Working Scientific Literacy Model: Compensatory Control and Health     (1 of 3)</vt:lpstr>
      <vt:lpstr>Working Scientific Literacy Model: Compensatory Control and Health (2 of 3)</vt:lpstr>
      <vt:lpstr>Working Scientific Literacy Model: Compensatory Control and Health     (3 of 3)</vt:lpstr>
    </vt:vector>
  </TitlesOfParts>
  <Company>Cenveo Publisher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Psychological Science, Second Canadian Edition</dc:title>
  <dc:subject>Chapter 14: Health, Stress, and Coping</dc:subject>
  <dc:creator>Mark Krause, Daniel Corts, Stephen Smith and Dan Dolderman</dc:creator>
  <cp:keywords>Psychology</cp:keywords>
  <cp:lastModifiedBy>Todd Dutka</cp:lastModifiedBy>
  <cp:revision>1207</cp:revision>
  <dcterms:created xsi:type="dcterms:W3CDTF">2014-07-14T20:04:21Z</dcterms:created>
  <dcterms:modified xsi:type="dcterms:W3CDTF">2021-09-02T01:12:48Z</dcterms:modified>
  <cp:category>Introductory Psychology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VersionGuid">
    <vt:lpwstr>41a035f9-c0c9-4b55-9462-aad6e29bb125</vt:lpwstr>
  </property>
  <property fmtid="{D5CDD505-2E9C-101B-9397-08002B2CF9AE}" pid="3" name="Offisync_UpdateToken">
    <vt:lpwstr>1</vt:lpwstr>
  </property>
  <property fmtid="{D5CDD505-2E9C-101B-9397-08002B2CF9AE}" pid="4" name="Offisync_ProviderInitializationData">
    <vt:lpwstr>https://neo.pearson.com</vt:lpwstr>
  </property>
  <property fmtid="{D5CDD505-2E9C-101B-9397-08002B2CF9AE}" pid="5" name="Offisync_UniqueId">
    <vt:lpwstr>669439</vt:lpwstr>
  </property>
  <property fmtid="{D5CDD505-2E9C-101B-9397-08002B2CF9AE}" pid="6" name="Jive_LatestUserAccountName">
    <vt:lpwstr>UHellJe</vt:lpwstr>
  </property>
  <property fmtid="{D5CDD505-2E9C-101B-9397-08002B2CF9AE}" pid="7" name="Offisync_ServerID">
    <vt:lpwstr>7e960520-0e88-4f05-9fa0-24079b61e486</vt:lpwstr>
  </property>
</Properties>
</file>