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91" r:id="rId2"/>
    <p:sldId id="292" r:id="rId3"/>
    <p:sldId id="293" r:id="rId4"/>
    <p:sldId id="296" r:id="rId5"/>
    <p:sldId id="297" r:id="rId6"/>
    <p:sldId id="298" r:id="rId7"/>
    <p:sldId id="333" r:id="rId8"/>
    <p:sldId id="334"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B"/>
    <a:srgbClr val="C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70" autoAdjust="0"/>
    <p:restoredTop sz="81943" autoAdjust="0"/>
  </p:normalViewPr>
  <p:slideViewPr>
    <p:cSldViewPr>
      <p:cViewPr varScale="1">
        <p:scale>
          <a:sx n="60" d="100"/>
          <a:sy n="60" d="100"/>
        </p:scale>
        <p:origin x="1926" y="66"/>
      </p:cViewPr>
      <p:guideLst>
        <p:guide orient="horz" pos="2160"/>
        <p:guide pos="2880"/>
      </p:guideLst>
    </p:cSldViewPr>
  </p:slideViewPr>
  <p:outlineViewPr>
    <p:cViewPr>
      <p:scale>
        <a:sx n="50" d="100"/>
        <a:sy n="50" d="100"/>
      </p:scale>
      <p:origin x="0" y="3321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17164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Within their first few months of life, infants do show the beginnings of personality characteristics.</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a:t>
            </a:r>
            <a:r>
              <a:rPr lang="en-US" altLang="en-US" i="1" dirty="0">
                <a:latin typeface="+mn-lt"/>
                <a:ea typeface="ＭＳ Ｐゴシック" pitchFamily="34" charset="-128"/>
              </a:rPr>
              <a:t> Temperament</a:t>
            </a:r>
            <a:r>
              <a:rPr lang="en-US" altLang="en-US" dirty="0">
                <a:latin typeface="+mn-lt"/>
                <a:ea typeface="ＭＳ Ｐゴシック" pitchFamily="34" charset="-128"/>
              </a:rPr>
              <a:t> refers to personality-like attributes that appear to be present at birth, and includes such characteristics as activity level, mood, attention span, and distractibility.</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2) The temperament styles found in infancy seem to represent an innate, biological substrate upon which personality is built.</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Infant temperament predicts the adult personality traits of neuroticism, extraversion, and conscientiousness.</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3) Although there is consistency between temperament and personality, it does not mean that personality cannot change (Figure 12.2).</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One meta-analysis tracked more than 50,000 participants for a year.</a:t>
            </a:r>
          </a:p>
          <a:p>
            <a:pPr defTabSz="457200"/>
            <a:r>
              <a:rPr lang="en-US" altLang="en-US" dirty="0">
                <a:latin typeface="+mn-lt"/>
                <a:ea typeface="ＭＳ Ｐゴシック" pitchFamily="34" charset="-128"/>
              </a:rPr>
              <a:t>		a) Children in this study were less stable in their personality traits, but by middle age, people showed relatively little change in their personality traits over time.</a:t>
            </a:r>
            <a:endParaRPr lang="en-US" dirty="0">
              <a:latin typeface="+mn-lt"/>
            </a:endParaRPr>
          </a:p>
          <a:p>
            <a:pPr defTabSz="457200"/>
            <a:endParaRPr lang="en-US" dirty="0">
              <a:latin typeface="+mn-lt"/>
            </a:endParaRPr>
          </a:p>
          <a:p>
            <a:r>
              <a:rPr lang="en-CA" sz="1200" b="0" kern="1200" dirty="0">
                <a:solidFill>
                  <a:schemeClr val="tx1"/>
                </a:solidFill>
                <a:effectLst/>
                <a:latin typeface="+mn-lt"/>
                <a:ea typeface="+mn-ea"/>
                <a:cs typeface="+mn-cs"/>
              </a:rPr>
              <a:t>Long Description:</a:t>
            </a:r>
          </a:p>
          <a:p>
            <a:r>
              <a:rPr lang="en-IN" sz="1200" b="0" kern="1200" dirty="0">
                <a:solidFill>
                  <a:schemeClr val="tx1"/>
                </a:solidFill>
                <a:effectLst/>
                <a:latin typeface="+mn-lt"/>
                <a:ea typeface="+mn-ea"/>
                <a:cs typeface="+mn-cs"/>
              </a:rPr>
              <a:t>The chart shows “Age” on the x-axis and “Increase in scores (by standard deviations)” on the y-axis. The y-axis values range from negative 0.2 to 1.2, in increments of 0.2. The chart shows 5 lines, one for each of the 5 big traits. The ap-proximate scores for each of the traits for some of the ages are as follows. </a:t>
            </a:r>
          </a:p>
          <a:p>
            <a:r>
              <a:rPr lang="en-IN" sz="1200" b="0" kern="1200" dirty="0">
                <a:solidFill>
                  <a:schemeClr val="tx1"/>
                </a:solidFill>
                <a:effectLst/>
                <a:latin typeface="+mn-lt"/>
                <a:ea typeface="+mn-ea"/>
                <a:cs typeface="+mn-cs"/>
              </a:rPr>
              <a:t>Social dominance</a:t>
            </a:r>
          </a:p>
          <a:p>
            <a:r>
              <a:rPr lang="en-IN" sz="1200" b="0" kern="1200" dirty="0">
                <a:solidFill>
                  <a:schemeClr val="tx1"/>
                </a:solidFill>
                <a:effectLst/>
                <a:latin typeface="+mn-lt"/>
                <a:ea typeface="+mn-ea"/>
                <a:cs typeface="+mn-cs"/>
              </a:rPr>
              <a:t>• 14: 0.2</a:t>
            </a:r>
          </a:p>
          <a:p>
            <a:r>
              <a:rPr lang="en-IN" sz="1200" b="0" kern="1200" dirty="0">
                <a:solidFill>
                  <a:schemeClr val="tx1"/>
                </a:solidFill>
                <a:effectLst/>
                <a:latin typeface="+mn-lt"/>
                <a:ea typeface="+mn-ea"/>
                <a:cs typeface="+mn-cs"/>
              </a:rPr>
              <a:t>• 20: 0.6</a:t>
            </a:r>
          </a:p>
          <a:p>
            <a:r>
              <a:rPr lang="en-IN" sz="1200" b="0" kern="1200" dirty="0">
                <a:solidFill>
                  <a:schemeClr val="tx1"/>
                </a:solidFill>
                <a:effectLst/>
                <a:latin typeface="+mn-lt"/>
                <a:ea typeface="+mn-ea"/>
                <a:cs typeface="+mn-cs"/>
              </a:rPr>
              <a:t>• 25: 0.92</a:t>
            </a:r>
          </a:p>
          <a:p>
            <a:r>
              <a:rPr lang="en-IN" sz="1200" b="0" kern="1200" dirty="0">
                <a:solidFill>
                  <a:schemeClr val="tx1"/>
                </a:solidFill>
                <a:effectLst/>
                <a:latin typeface="+mn-lt"/>
                <a:ea typeface="+mn-ea"/>
                <a:cs typeface="+mn-cs"/>
              </a:rPr>
              <a:t>• 35: 1.02</a:t>
            </a:r>
          </a:p>
          <a:p>
            <a:r>
              <a:rPr lang="en-IN" sz="1200" b="0" kern="1200" dirty="0">
                <a:solidFill>
                  <a:schemeClr val="tx1"/>
                </a:solidFill>
                <a:effectLst/>
                <a:latin typeface="+mn-lt"/>
                <a:ea typeface="+mn-ea"/>
                <a:cs typeface="+mn-cs"/>
              </a:rPr>
              <a:t>• 45: 1.03</a:t>
            </a:r>
          </a:p>
          <a:p>
            <a:r>
              <a:rPr lang="en-IN" sz="1200" b="0" kern="1200" dirty="0">
                <a:solidFill>
                  <a:schemeClr val="tx1"/>
                </a:solidFill>
                <a:effectLst/>
                <a:latin typeface="+mn-lt"/>
                <a:ea typeface="+mn-ea"/>
                <a:cs typeface="+mn-cs"/>
              </a:rPr>
              <a:t>• 55: 1.05</a:t>
            </a:r>
          </a:p>
          <a:p>
            <a:r>
              <a:rPr lang="en-IN" sz="1200" b="0" kern="1200" dirty="0">
                <a:solidFill>
                  <a:schemeClr val="tx1"/>
                </a:solidFill>
                <a:effectLst/>
                <a:latin typeface="+mn-lt"/>
                <a:ea typeface="+mn-ea"/>
                <a:cs typeface="+mn-cs"/>
              </a:rPr>
              <a:t>Conscientiousness</a:t>
            </a:r>
          </a:p>
          <a:p>
            <a:r>
              <a:rPr lang="en-IN" sz="1200" b="0" kern="1200" dirty="0">
                <a:solidFill>
                  <a:schemeClr val="tx1"/>
                </a:solidFill>
                <a:effectLst/>
                <a:latin typeface="+mn-lt"/>
                <a:ea typeface="+mn-ea"/>
                <a:cs typeface="+mn-cs"/>
              </a:rPr>
              <a:t>• 14: 0</a:t>
            </a:r>
          </a:p>
          <a:p>
            <a:r>
              <a:rPr lang="en-IN" sz="1200" b="0" kern="1200" dirty="0">
                <a:solidFill>
                  <a:schemeClr val="tx1"/>
                </a:solidFill>
                <a:effectLst/>
                <a:latin typeface="+mn-lt"/>
                <a:ea typeface="+mn-ea"/>
                <a:cs typeface="+mn-cs"/>
              </a:rPr>
              <a:t>• 20: 0.06</a:t>
            </a:r>
          </a:p>
          <a:p>
            <a:r>
              <a:rPr lang="en-IN" sz="1200" b="0" kern="1200" dirty="0">
                <a:solidFill>
                  <a:schemeClr val="tx1"/>
                </a:solidFill>
                <a:effectLst/>
                <a:latin typeface="+mn-lt"/>
                <a:ea typeface="+mn-ea"/>
                <a:cs typeface="+mn-cs"/>
              </a:rPr>
              <a:t>• 25: 0.28</a:t>
            </a:r>
          </a:p>
          <a:p>
            <a:r>
              <a:rPr lang="en-IN" sz="1200" b="0" kern="1200" dirty="0">
                <a:solidFill>
                  <a:schemeClr val="tx1"/>
                </a:solidFill>
                <a:effectLst/>
                <a:latin typeface="+mn-lt"/>
                <a:ea typeface="+mn-ea"/>
                <a:cs typeface="+mn-cs"/>
              </a:rPr>
              <a:t>• 35: 0.50</a:t>
            </a:r>
          </a:p>
          <a:p>
            <a:r>
              <a:rPr lang="en-IN" sz="1200" b="0" kern="1200" dirty="0">
                <a:solidFill>
                  <a:schemeClr val="tx1"/>
                </a:solidFill>
                <a:effectLst/>
                <a:latin typeface="+mn-lt"/>
                <a:ea typeface="+mn-ea"/>
                <a:cs typeface="+mn-cs"/>
              </a:rPr>
              <a:t>• 45: 0.64</a:t>
            </a:r>
          </a:p>
          <a:p>
            <a:r>
              <a:rPr lang="en-IN" sz="1200" b="0" kern="1200" dirty="0">
                <a:solidFill>
                  <a:schemeClr val="tx1"/>
                </a:solidFill>
                <a:effectLst/>
                <a:latin typeface="+mn-lt"/>
                <a:ea typeface="+mn-ea"/>
                <a:cs typeface="+mn-cs"/>
              </a:rPr>
              <a:t>• 55: 0.68</a:t>
            </a:r>
          </a:p>
          <a:p>
            <a:r>
              <a:rPr lang="en-IN" sz="1200" b="0" kern="1200" dirty="0">
                <a:solidFill>
                  <a:schemeClr val="tx1"/>
                </a:solidFill>
                <a:effectLst/>
                <a:latin typeface="+mn-lt"/>
                <a:ea typeface="+mn-ea"/>
                <a:cs typeface="+mn-cs"/>
              </a:rPr>
              <a:t>• 65: .9</a:t>
            </a:r>
          </a:p>
          <a:p>
            <a:r>
              <a:rPr lang="en-IN" sz="1200" b="0" kern="1200" dirty="0">
                <a:solidFill>
                  <a:schemeClr val="tx1"/>
                </a:solidFill>
                <a:effectLst/>
                <a:latin typeface="+mn-lt"/>
                <a:ea typeface="+mn-ea"/>
                <a:cs typeface="+mn-cs"/>
              </a:rPr>
              <a:t>• 75: 0.94</a:t>
            </a:r>
          </a:p>
          <a:p>
            <a:r>
              <a:rPr lang="en-IN" sz="1200" b="0" kern="1200" dirty="0">
                <a:solidFill>
                  <a:schemeClr val="tx1"/>
                </a:solidFill>
                <a:effectLst/>
                <a:latin typeface="+mn-lt"/>
                <a:ea typeface="+mn-ea"/>
                <a:cs typeface="+mn-cs"/>
              </a:rPr>
              <a:t>Emotional stability</a:t>
            </a:r>
          </a:p>
          <a:p>
            <a:r>
              <a:rPr lang="en-IN" sz="1200" b="0" kern="1200" dirty="0">
                <a:solidFill>
                  <a:schemeClr val="tx1"/>
                </a:solidFill>
                <a:effectLst/>
                <a:latin typeface="+mn-lt"/>
                <a:ea typeface="+mn-ea"/>
                <a:cs typeface="+mn-cs"/>
              </a:rPr>
              <a:t>• 14: 0.14</a:t>
            </a:r>
          </a:p>
          <a:p>
            <a:r>
              <a:rPr lang="en-IN" sz="1200" b="0" kern="1200" dirty="0">
                <a:solidFill>
                  <a:schemeClr val="tx1"/>
                </a:solidFill>
                <a:effectLst/>
                <a:latin typeface="+mn-lt"/>
                <a:ea typeface="+mn-ea"/>
                <a:cs typeface="+mn-cs"/>
              </a:rPr>
              <a:t>• 20: 0.26</a:t>
            </a:r>
          </a:p>
          <a:p>
            <a:r>
              <a:rPr lang="en-IN" sz="1200" b="0" kern="1200" dirty="0">
                <a:solidFill>
                  <a:schemeClr val="tx1"/>
                </a:solidFill>
                <a:effectLst/>
                <a:latin typeface="+mn-lt"/>
                <a:ea typeface="+mn-ea"/>
                <a:cs typeface="+mn-cs"/>
              </a:rPr>
              <a:t>• 25: 0.5</a:t>
            </a:r>
          </a:p>
          <a:p>
            <a:r>
              <a:rPr lang="en-IN" sz="1200" b="0" kern="1200" dirty="0">
                <a:solidFill>
                  <a:schemeClr val="tx1"/>
                </a:solidFill>
                <a:effectLst/>
                <a:latin typeface="+mn-lt"/>
                <a:ea typeface="+mn-ea"/>
                <a:cs typeface="+mn-cs"/>
              </a:rPr>
              <a:t>• 35: 0.78</a:t>
            </a:r>
          </a:p>
          <a:p>
            <a:r>
              <a:rPr lang="en-IN" sz="1200" b="0" kern="1200" dirty="0">
                <a:solidFill>
                  <a:schemeClr val="tx1"/>
                </a:solidFill>
                <a:effectLst/>
                <a:latin typeface="+mn-lt"/>
                <a:ea typeface="+mn-ea"/>
                <a:cs typeface="+mn-cs"/>
              </a:rPr>
              <a:t>• 45: 0.8</a:t>
            </a:r>
          </a:p>
          <a:p>
            <a:r>
              <a:rPr lang="en-IN" sz="1200" b="0" kern="1200" dirty="0">
                <a:solidFill>
                  <a:schemeClr val="tx1"/>
                </a:solidFill>
                <a:effectLst/>
                <a:latin typeface="+mn-lt"/>
                <a:ea typeface="+mn-ea"/>
                <a:cs typeface="+mn-cs"/>
              </a:rPr>
              <a:t>• 55: 0.86</a:t>
            </a:r>
          </a:p>
          <a:p>
            <a:r>
              <a:rPr lang="en-IN" sz="1200" b="0" kern="1200" dirty="0">
                <a:solidFill>
                  <a:schemeClr val="tx1"/>
                </a:solidFill>
                <a:effectLst/>
                <a:latin typeface="+mn-lt"/>
                <a:ea typeface="+mn-ea"/>
                <a:cs typeface="+mn-cs"/>
              </a:rPr>
              <a:t>• 65: .88</a:t>
            </a:r>
          </a:p>
          <a:p>
            <a:r>
              <a:rPr lang="en-IN" sz="1200" b="0" kern="1200" dirty="0">
                <a:solidFill>
                  <a:schemeClr val="tx1"/>
                </a:solidFill>
                <a:effectLst/>
                <a:latin typeface="+mn-lt"/>
                <a:ea typeface="+mn-ea"/>
                <a:cs typeface="+mn-cs"/>
              </a:rPr>
              <a:t>• 75: 0.82</a:t>
            </a:r>
          </a:p>
          <a:p>
            <a:r>
              <a:rPr lang="en-IN" sz="1200" b="0" kern="1200" dirty="0">
                <a:solidFill>
                  <a:schemeClr val="tx1"/>
                </a:solidFill>
                <a:effectLst/>
                <a:latin typeface="+mn-lt"/>
                <a:ea typeface="+mn-ea"/>
                <a:cs typeface="+mn-cs"/>
              </a:rPr>
              <a:t>Agreeableness</a:t>
            </a:r>
          </a:p>
          <a:p>
            <a:r>
              <a:rPr lang="en-IN" sz="1200" b="0" kern="1200" dirty="0">
                <a:solidFill>
                  <a:schemeClr val="tx1"/>
                </a:solidFill>
                <a:effectLst/>
                <a:latin typeface="+mn-lt"/>
                <a:ea typeface="+mn-ea"/>
                <a:cs typeface="+mn-cs"/>
              </a:rPr>
              <a:t>• 14: 0</a:t>
            </a:r>
          </a:p>
          <a:p>
            <a:r>
              <a:rPr lang="en-IN" sz="1200" b="0" kern="1200" dirty="0">
                <a:solidFill>
                  <a:schemeClr val="tx1"/>
                </a:solidFill>
                <a:effectLst/>
                <a:latin typeface="+mn-lt"/>
                <a:ea typeface="+mn-ea"/>
                <a:cs typeface="+mn-cs"/>
              </a:rPr>
              <a:t>• 20: 0.05</a:t>
            </a:r>
          </a:p>
          <a:p>
            <a:r>
              <a:rPr lang="en-IN" sz="1200" b="0" kern="1200" dirty="0">
                <a:solidFill>
                  <a:schemeClr val="tx1"/>
                </a:solidFill>
                <a:effectLst/>
                <a:latin typeface="+mn-lt"/>
                <a:ea typeface="+mn-ea"/>
                <a:cs typeface="+mn-cs"/>
              </a:rPr>
              <a:t>• 25: 0.22</a:t>
            </a:r>
          </a:p>
          <a:p>
            <a:r>
              <a:rPr lang="en-IN" sz="1200" b="0" kern="1200" dirty="0">
                <a:solidFill>
                  <a:schemeClr val="tx1"/>
                </a:solidFill>
                <a:effectLst/>
                <a:latin typeface="+mn-lt"/>
                <a:ea typeface="+mn-ea"/>
                <a:cs typeface="+mn-cs"/>
              </a:rPr>
              <a:t>• 35: 0.25</a:t>
            </a:r>
          </a:p>
          <a:p>
            <a:r>
              <a:rPr lang="en-IN" sz="1200" b="0" kern="1200" dirty="0">
                <a:solidFill>
                  <a:schemeClr val="tx1"/>
                </a:solidFill>
                <a:effectLst/>
                <a:latin typeface="+mn-lt"/>
                <a:ea typeface="+mn-ea"/>
                <a:cs typeface="+mn-cs"/>
              </a:rPr>
              <a:t>• 45: 0.3</a:t>
            </a:r>
          </a:p>
          <a:p>
            <a:r>
              <a:rPr lang="en-IN" sz="1200" b="0" kern="1200" dirty="0">
                <a:solidFill>
                  <a:schemeClr val="tx1"/>
                </a:solidFill>
                <a:effectLst/>
                <a:latin typeface="+mn-lt"/>
                <a:ea typeface="+mn-ea"/>
                <a:cs typeface="+mn-cs"/>
              </a:rPr>
              <a:t>• 55: 0.6</a:t>
            </a:r>
          </a:p>
          <a:p>
            <a:r>
              <a:rPr lang="en-IN" sz="1200" b="0" kern="1200" dirty="0">
                <a:solidFill>
                  <a:schemeClr val="tx1"/>
                </a:solidFill>
                <a:effectLst/>
                <a:latin typeface="+mn-lt"/>
                <a:ea typeface="+mn-ea"/>
                <a:cs typeface="+mn-cs"/>
              </a:rPr>
              <a:t>• 65: .64</a:t>
            </a:r>
          </a:p>
          <a:p>
            <a:r>
              <a:rPr lang="en-IN" sz="1200" b="0" kern="1200" dirty="0">
                <a:solidFill>
                  <a:schemeClr val="tx1"/>
                </a:solidFill>
                <a:effectLst/>
                <a:latin typeface="+mn-lt"/>
                <a:ea typeface="+mn-ea"/>
                <a:cs typeface="+mn-cs"/>
              </a:rPr>
              <a:t>Openness to experience</a:t>
            </a:r>
          </a:p>
          <a:p>
            <a:r>
              <a:rPr lang="en-IN" sz="1200" b="0" kern="1200" dirty="0">
                <a:solidFill>
                  <a:schemeClr val="tx1"/>
                </a:solidFill>
                <a:effectLst/>
                <a:latin typeface="+mn-lt"/>
                <a:ea typeface="+mn-ea"/>
                <a:cs typeface="+mn-cs"/>
              </a:rPr>
              <a:t>• 14: 0.22</a:t>
            </a:r>
          </a:p>
          <a:p>
            <a:r>
              <a:rPr lang="en-IN" sz="1200" b="0" kern="1200" dirty="0">
                <a:solidFill>
                  <a:schemeClr val="tx1"/>
                </a:solidFill>
                <a:effectLst/>
                <a:latin typeface="+mn-lt"/>
                <a:ea typeface="+mn-ea"/>
                <a:cs typeface="+mn-cs"/>
              </a:rPr>
              <a:t>• 20: 0.63</a:t>
            </a:r>
          </a:p>
          <a:p>
            <a:r>
              <a:rPr lang="en-IN" sz="1200" b="0" kern="1200" dirty="0">
                <a:solidFill>
                  <a:schemeClr val="tx1"/>
                </a:solidFill>
                <a:effectLst/>
                <a:latin typeface="+mn-lt"/>
                <a:ea typeface="+mn-ea"/>
                <a:cs typeface="+mn-cs"/>
              </a:rPr>
              <a:t>• 25: 0.58</a:t>
            </a:r>
          </a:p>
          <a:p>
            <a:r>
              <a:rPr lang="en-IN" sz="1200" b="0" kern="1200" dirty="0">
                <a:solidFill>
                  <a:schemeClr val="tx1"/>
                </a:solidFill>
                <a:effectLst/>
                <a:latin typeface="+mn-lt"/>
                <a:ea typeface="+mn-ea"/>
                <a:cs typeface="+mn-cs"/>
              </a:rPr>
              <a:t>• 35: 0.64</a:t>
            </a:r>
          </a:p>
          <a:p>
            <a:r>
              <a:rPr lang="en-IN" sz="1200" b="0" kern="1200" dirty="0">
                <a:solidFill>
                  <a:schemeClr val="tx1"/>
                </a:solidFill>
                <a:effectLst/>
                <a:latin typeface="+mn-lt"/>
                <a:ea typeface="+mn-ea"/>
                <a:cs typeface="+mn-cs"/>
              </a:rPr>
              <a:t>• 45: 0.61</a:t>
            </a:r>
          </a:p>
          <a:p>
            <a:r>
              <a:rPr lang="en-IN" sz="1200" b="0" kern="1200" dirty="0">
                <a:solidFill>
                  <a:schemeClr val="tx1"/>
                </a:solidFill>
                <a:effectLst/>
                <a:latin typeface="+mn-lt"/>
                <a:ea typeface="+mn-ea"/>
                <a:cs typeface="+mn-cs"/>
              </a:rPr>
              <a:t>• 55: 0.78</a:t>
            </a:r>
          </a:p>
          <a:p>
            <a:r>
              <a:rPr lang="en-IN" sz="1200" b="0" kern="1200" dirty="0">
                <a:solidFill>
                  <a:schemeClr val="tx1"/>
                </a:solidFill>
                <a:effectLst/>
                <a:latin typeface="+mn-lt"/>
                <a:ea typeface="+mn-ea"/>
                <a:cs typeface="+mn-cs"/>
              </a:rPr>
              <a:t>• 65: .54</a:t>
            </a:r>
          </a:p>
          <a:p>
            <a:r>
              <a:rPr lang="en-IN" sz="1200" b="0" kern="1200" dirty="0">
                <a:solidFill>
                  <a:schemeClr val="tx1"/>
                </a:solidFill>
                <a:effectLst/>
                <a:latin typeface="+mn-lt"/>
                <a:ea typeface="+mn-ea"/>
                <a:cs typeface="+mn-cs"/>
              </a:rPr>
              <a:t>• 75: 0.48</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4036230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Psychologists also recognize the importance of situational factors and context on individuals</a:t>
            </a:r>
            <a:r>
              <a:rPr lang="ja-JP" altLang="en-US" dirty="0">
                <a:latin typeface="+mn-lt"/>
                <a:ea typeface="ＭＳ Ｐゴシック" pitchFamily="34" charset="-128"/>
              </a:rPr>
              <a:t>’</a:t>
            </a:r>
            <a:r>
              <a:rPr lang="en-US" altLang="ja-JP" dirty="0">
                <a:latin typeface="+mn-lt"/>
                <a:ea typeface="ＭＳ Ｐゴシック" pitchFamily="34" charset="-128"/>
              </a:rPr>
              <a:t> </a:t>
            </a:r>
            <a:r>
              <a:rPr lang="en-US" altLang="ja-JP" dirty="0" err="1">
                <a:latin typeface="+mn-lt"/>
                <a:ea typeface="ＭＳ Ｐゴシック" pitchFamily="34" charset="-128"/>
              </a:rPr>
              <a:t>behaviour</a:t>
            </a:r>
            <a:r>
              <a:rPr lang="en-US" altLang="ja-JP" dirty="0">
                <a:latin typeface="+mn-lt"/>
                <a:ea typeface="ＭＳ Ｐゴシック" pitchFamily="34" charset="-128"/>
              </a:rPr>
              <a:t>.</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For example, you may have a friend who is calm and tranquil, yet when a waiter brings her the wrong dish, she loudly protests.</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	</a:t>
            </a:r>
            <a:r>
              <a:rPr lang="en-US" altLang="en-US" b="1" i="1" dirty="0">
                <a:latin typeface="+mn-lt"/>
                <a:ea typeface="ＭＳ Ｐゴシック" pitchFamily="34" charset="-128"/>
              </a:rPr>
              <a:t>State (p. 466)</a:t>
            </a:r>
            <a:r>
              <a:rPr lang="en-US" altLang="en-US" i="1" dirty="0">
                <a:latin typeface="+mn-lt"/>
                <a:ea typeface="ＭＳ Ｐゴシック" pitchFamily="34" charset="-128"/>
              </a:rPr>
              <a:t> is a temporary physical or psychological engagement that influences </a:t>
            </a:r>
            <a:r>
              <a:rPr lang="en-US" altLang="en-US" i="1" dirty="0" err="1">
                <a:latin typeface="+mn-lt"/>
                <a:ea typeface="ＭＳ Ｐゴシック" pitchFamily="34" charset="-128"/>
              </a:rPr>
              <a:t>behaviour</a:t>
            </a:r>
            <a:r>
              <a:rPr lang="en-US" altLang="en-US" i="1" dirty="0">
                <a:latin typeface="+mn-lt"/>
                <a:ea typeface="ＭＳ Ｐゴシック" pitchFamily="34" charset="-128"/>
              </a:rPr>
              <a:t>.</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2) One study asked 77 college students to describe as many situations they might encounter at any given time.</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Their total reached over 7,000.</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3) Saucier and colleagues (2007) took these 7,000 situations and reduced them to 4 general aspects of situations that are most likely to influence our </a:t>
            </a:r>
            <a:r>
              <a:rPr lang="en-US" altLang="en-US" dirty="0" err="1">
                <a:latin typeface="+mn-lt"/>
                <a:ea typeface="ＭＳ Ｐゴシック" pitchFamily="34" charset="-128"/>
              </a:rPr>
              <a:t>behaviour</a:t>
            </a:r>
            <a:r>
              <a:rPr lang="en-US" altLang="en-US" dirty="0">
                <a:latin typeface="+mn-lt"/>
                <a:ea typeface="ＭＳ Ｐゴシック" pitchFamily="34" charset="-128"/>
              </a:rPr>
              <a:t>.</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Locations: being at work, school, home, etc.</a:t>
            </a:r>
          </a:p>
          <a:p>
            <a:pPr defTabSz="457200"/>
            <a:r>
              <a:rPr lang="en-US" altLang="en-US" dirty="0">
                <a:latin typeface="+mn-lt"/>
                <a:ea typeface="ＭＳ Ｐゴシック" pitchFamily="34" charset="-128"/>
              </a:rPr>
              <a:t>	ii) Associations: being with friends, along, or with family.</a:t>
            </a:r>
          </a:p>
          <a:p>
            <a:pPr defTabSz="457200"/>
            <a:r>
              <a:rPr lang="en-US" altLang="en-US" dirty="0">
                <a:latin typeface="+mn-lt"/>
                <a:ea typeface="ＭＳ Ｐゴシック" pitchFamily="34" charset="-128"/>
              </a:rPr>
              <a:t>	iii) Activities: awake, rushed, studying, etc.</a:t>
            </a:r>
          </a:p>
          <a:p>
            <a:pPr defTabSz="457200"/>
            <a:r>
              <a:rPr lang="en-US" altLang="en-US" dirty="0">
                <a:latin typeface="+mn-lt"/>
                <a:ea typeface="ＭＳ Ｐゴシック" pitchFamily="34" charset="-128"/>
              </a:rPr>
              <a:t>	iv) Subjective states: mad, sick, drunk, happy, etc.</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72279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mn-lt"/>
                <a:ea typeface="ＭＳ Ｐゴシック" pitchFamily="34" charset="-128"/>
              </a:rPr>
              <a:t>1) </a:t>
            </a:r>
            <a:r>
              <a:rPr lang="en-US" altLang="en-US" sz="1200" dirty="0" err="1">
                <a:latin typeface="+mn-lt"/>
                <a:ea typeface="ＭＳ Ｐゴシック" pitchFamily="34" charset="-128"/>
              </a:rPr>
              <a:t>Behavioural</a:t>
            </a:r>
            <a:r>
              <a:rPr lang="en-US" altLang="en-US" sz="1200" dirty="0">
                <a:latin typeface="+mn-lt"/>
                <a:ea typeface="ＭＳ Ｐゴシック" pitchFamily="34" charset="-128"/>
              </a:rPr>
              <a:t> psychologists (Module 1.2) are less concerned with labeling personality traits and shun the use of self-report inventories to measure personality (Figure 12.3).</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B.F. Skinner believed that personality consists of various response tendencies that occur in different situations.</a:t>
            </a:r>
          </a:p>
          <a:p>
            <a:pPr defTabSz="457200">
              <a:lnSpc>
                <a:spcPct val="80000"/>
              </a:lnSpc>
            </a:pPr>
            <a:r>
              <a:rPr lang="en-US" altLang="en-US" sz="1200" dirty="0">
                <a:latin typeface="+mn-lt"/>
                <a:ea typeface="ＭＳ Ｐゴシック" pitchFamily="34" charset="-128"/>
              </a:rPr>
              <a:t>		a) For example, if the situation is a small social gathering, your responses might include dominating the conversation, asking questions, or remaining silent, depending on what responses have been reinforced or punished in the past.</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2) Albert Bandura’s social-cognitive learning theory built onto this perspective by exploring the dynamics between people, personality, and their environment (Figure 12.3).</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According to this perspective, people actively choose their environments in part because they react different to different situations.</a:t>
            </a:r>
          </a:p>
          <a:p>
            <a:pPr defTabSz="457200">
              <a:lnSpc>
                <a:spcPct val="80000"/>
              </a:lnSpc>
            </a:pPr>
            <a:r>
              <a:rPr lang="en-US" altLang="en-US" sz="1200" dirty="0">
                <a:latin typeface="+mn-lt"/>
                <a:ea typeface="ＭＳ Ｐゴシック" pitchFamily="34" charset="-128"/>
              </a:rPr>
              <a:t>		a) For example, people who rate low on neuroticism are likely to view the world in a nonthreatening light, whereas those high on neuroticism might hear a honking horn and feel threatened.</a:t>
            </a:r>
          </a:p>
          <a:p>
            <a:pPr defTabSz="457200">
              <a:lnSpc>
                <a:spcPct val="80000"/>
              </a:lnSpc>
            </a:pPr>
            <a:r>
              <a:rPr lang="en-US" altLang="en-US" sz="1200" dirty="0">
                <a:latin typeface="+mn-lt"/>
                <a:ea typeface="ＭＳ Ｐゴシック" pitchFamily="34" charset="-128"/>
              </a:rPr>
              <a:t>		b) Those who feel threatened are more likely to choose to be in a more comfortable and tranquil environment.</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Reciprocal determinism (p. 468)</a:t>
            </a:r>
            <a:r>
              <a:rPr lang="en-US" altLang="en-US" sz="1200" i="1" dirty="0">
                <a:latin typeface="+mn-lt"/>
                <a:ea typeface="ＭＳ Ｐゴシック" pitchFamily="34" charset="-128"/>
              </a:rPr>
              <a:t> the idea that </a:t>
            </a:r>
            <a:r>
              <a:rPr lang="en-US" altLang="en-US" sz="1200" i="1" dirty="0" err="1">
                <a:latin typeface="+mn-lt"/>
                <a:ea typeface="ＭＳ Ｐゴシック" pitchFamily="34" charset="-128"/>
              </a:rPr>
              <a:t>behaviour</a:t>
            </a:r>
            <a:r>
              <a:rPr lang="en-US" altLang="en-US" sz="1200" i="1" dirty="0">
                <a:latin typeface="+mn-lt"/>
                <a:ea typeface="ＭＳ Ｐゴシック" pitchFamily="34" charset="-128"/>
              </a:rPr>
              <a:t>, internal (personal) factors, and external factors interact to determine one another, and that our personalities are based on interactions among these three aspects.</a:t>
            </a: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3) Using the social gathering example to compare the two theories:</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The </a:t>
            </a:r>
            <a:r>
              <a:rPr lang="en-US" altLang="en-US" sz="1200" dirty="0" err="1">
                <a:latin typeface="+mn-lt"/>
                <a:ea typeface="ＭＳ Ｐゴシック" pitchFamily="34" charset="-128"/>
              </a:rPr>
              <a:t>behaviourist</a:t>
            </a:r>
            <a:r>
              <a:rPr lang="en-US" altLang="en-US" sz="1200" dirty="0">
                <a:latin typeface="+mn-lt"/>
                <a:ea typeface="ＭＳ Ｐゴシック" pitchFamily="34" charset="-128"/>
              </a:rPr>
              <a:t> account delineates a simple relationship between asking questions (the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 and having a gathering go well (the consequence).</a:t>
            </a:r>
          </a:p>
          <a:p>
            <a:pPr defTabSz="457200">
              <a:lnSpc>
                <a:spcPct val="80000"/>
              </a:lnSpc>
            </a:pPr>
            <a:r>
              <a:rPr lang="en-US" altLang="en-US" sz="1200" dirty="0">
                <a:latin typeface="+mn-lt"/>
                <a:ea typeface="ＭＳ Ｐゴシック" pitchFamily="34" charset="-128"/>
              </a:rPr>
              <a:t>	ii) According to reciprocal determinism, someone who is outgoing chooses to be in an environment in which there will be others with whom to interact, and has a history of finding the experience rewarding.</a:t>
            </a:r>
          </a:p>
          <a:p>
            <a:pPr defTabSz="457200">
              <a:lnSpc>
                <a:spcPct val="80000"/>
              </a:lnSpc>
            </a:pPr>
            <a:r>
              <a:rPr lang="en-US" altLang="en-US" sz="1200" dirty="0">
                <a:latin typeface="+mn-lt"/>
                <a:ea typeface="ＭＳ Ｐゴシック" pitchFamily="34" charset="-128"/>
              </a:rPr>
              <a:t>		a) Socializing with others reinforces the </a:t>
            </a:r>
            <a:r>
              <a:rPr lang="en-US" altLang="en-US" sz="1200" dirty="0" err="1">
                <a:latin typeface="+mn-lt"/>
                <a:ea typeface="ＭＳ Ｐゴシック" pitchFamily="34" charset="-128"/>
              </a:rPr>
              <a:t>behaviours</a:t>
            </a:r>
            <a:r>
              <a:rPr lang="en-US" altLang="en-US" sz="1200" dirty="0">
                <a:latin typeface="+mn-lt"/>
                <a:ea typeface="ＭＳ Ｐゴシック" pitchFamily="34" charset="-128"/>
              </a:rPr>
              <a:t> as well as the beliefs and expectations that being with others will be enjoyable.</a:t>
            </a:r>
            <a:endParaRPr lang="en-US" dirty="0">
              <a:latin typeface="+mn-lt"/>
            </a:endParaRPr>
          </a:p>
          <a:p>
            <a:pPr defTabSz="457200"/>
            <a:endParaRPr lang="en-US" sz="1200" kern="1200" dirty="0">
              <a:solidFill>
                <a:schemeClr val="tx1"/>
              </a:solidFill>
              <a:effectLst/>
              <a:latin typeface="+mn-lt"/>
              <a:ea typeface="+mn-ea"/>
              <a:cs typeface="+mn-cs"/>
            </a:endParaRPr>
          </a:p>
          <a:p>
            <a:pPr>
              <a:lnSpc>
                <a:spcPct val="115000"/>
              </a:lnSpc>
              <a:spcBef>
                <a:spcPts val="1500"/>
              </a:spcBef>
              <a:spcAft>
                <a:spcPts val="1000"/>
              </a:spcAft>
            </a:pPr>
            <a:r>
              <a:rPr lang="en-CA" sz="1200" b="0" dirty="0">
                <a:solidFill>
                  <a:srgbClr val="000000"/>
                </a:solidFill>
                <a:effectLst/>
                <a:latin typeface="+mn-lt"/>
                <a:ea typeface="Times New Roman" panose="02020603050405020304" pitchFamily="18" charset="0"/>
                <a:cs typeface="TimesNewRomanPS-BoldMT"/>
              </a:rPr>
              <a:t>Long Description:</a:t>
            </a:r>
          </a:p>
          <a:p>
            <a:pPr>
              <a:lnSpc>
                <a:spcPct val="115000"/>
              </a:lnSpc>
              <a:spcBef>
                <a:spcPts val="1500"/>
              </a:spcBef>
              <a:spcAft>
                <a:spcPts val="1000"/>
              </a:spcAft>
            </a:pPr>
            <a:r>
              <a:rPr lang="en-CA" sz="1200" dirty="0">
                <a:solidFill>
                  <a:srgbClr val="000000"/>
                </a:solidFill>
                <a:effectLst/>
                <a:latin typeface="+mn-lt"/>
                <a:ea typeface="Times New Roman" panose="02020603050405020304" pitchFamily="18" charset="0"/>
                <a:cs typeface="Calibri" panose="020F0502020204030204" pitchFamily="34" charset="0"/>
              </a:rPr>
              <a:t>The two approaches are as follows.</a:t>
            </a:r>
          </a:p>
          <a:p>
            <a:pPr>
              <a:lnSpc>
                <a:spcPct val="115000"/>
              </a:lnSpc>
              <a:spcBef>
                <a:spcPts val="1500"/>
              </a:spcBef>
              <a:spcAft>
                <a:spcPts val="1000"/>
              </a:spcAft>
            </a:pPr>
            <a:endParaRPr lang="en-IN" sz="1200" dirty="0">
              <a:solidFill>
                <a:srgbClr val="000000"/>
              </a:solidFill>
              <a:effectLst/>
              <a:latin typeface="+mn-lt"/>
              <a:ea typeface="Times New Roman" panose="02020603050405020304" pitchFamily="18" charset="0"/>
              <a:cs typeface="Calibri" panose="020F0502020204030204" pitchFamily="34" charset="0"/>
            </a:endParaRPr>
          </a:p>
          <a:p>
            <a:pPr>
              <a:lnSpc>
                <a:spcPct val="115000"/>
              </a:lnSpc>
              <a:spcAft>
                <a:spcPts val="1000"/>
              </a:spcAft>
            </a:pPr>
            <a:r>
              <a:rPr lang="en-CA" sz="1200" dirty="0">
                <a:solidFill>
                  <a:srgbClr val="000000"/>
                </a:solidFill>
                <a:effectLst/>
                <a:latin typeface="+mn-lt"/>
                <a:ea typeface="Times New Roman" panose="02020603050405020304" pitchFamily="18" charset="0"/>
                <a:cs typeface="Calibri" panose="020F0502020204030204" pitchFamily="34" charset="0"/>
              </a:rPr>
              <a:t>Behaviourist Account of Personality: “Environment” leads to “Behaviour”, “Behaviour” leads to “Consequences”, “Consequences” influence back “Behaviour”</a:t>
            </a:r>
          </a:p>
          <a:p>
            <a:pPr>
              <a:lnSpc>
                <a:spcPct val="115000"/>
              </a:lnSpc>
              <a:spcAft>
                <a:spcPts val="1000"/>
              </a:spcAft>
            </a:pPr>
            <a:endParaRPr lang="en-IN" sz="1200" dirty="0">
              <a:solidFill>
                <a:srgbClr val="000000"/>
              </a:solidFill>
              <a:effectLst/>
              <a:latin typeface="+mn-lt"/>
              <a:ea typeface="Times New Roman" panose="02020603050405020304" pitchFamily="18" charset="0"/>
              <a:cs typeface="Calibri" panose="020F0502020204030204" pitchFamily="34" charset="0"/>
            </a:endParaRPr>
          </a:p>
          <a:p>
            <a:pPr>
              <a:lnSpc>
                <a:spcPct val="115000"/>
              </a:lnSpc>
              <a:spcAft>
                <a:spcPts val="1000"/>
              </a:spcAft>
            </a:pPr>
            <a:r>
              <a:rPr lang="en-CA" sz="1200" dirty="0">
                <a:solidFill>
                  <a:srgbClr val="000000"/>
                </a:solidFill>
                <a:effectLst/>
                <a:latin typeface="+mn-lt"/>
                <a:ea typeface="Times New Roman" panose="02020603050405020304" pitchFamily="18" charset="0"/>
                <a:cs typeface="Calibri" panose="020F0502020204030204" pitchFamily="34" charset="0"/>
              </a:rPr>
              <a:t>Reciprocal Determinism and the Social-Cognitive Approach: “Behaviour”, “Environment”, and “Personal/cognitive factors” influence are cyclically and also mutually connected.</a:t>
            </a:r>
          </a:p>
          <a:p>
            <a:pPr>
              <a:lnSpc>
                <a:spcPct val="115000"/>
              </a:lnSpc>
              <a:spcAft>
                <a:spcPts val="1000"/>
              </a:spcAft>
            </a:pPr>
            <a:endParaRPr lang="en-IN" sz="1200" dirty="0">
              <a:solidFill>
                <a:srgbClr val="000000"/>
              </a:solidFill>
              <a:effectLst/>
              <a:latin typeface="+mn-lt"/>
              <a:ea typeface="Times New Roman" panose="02020603050405020304" pitchFamily="18" charset="0"/>
              <a:cs typeface="Calibri" panose="020F0502020204030204" pitchFamily="34" charset="0"/>
            </a:endParaRPr>
          </a:p>
          <a:p>
            <a:r>
              <a:rPr lang="en-CA" sz="1200" dirty="0">
                <a:solidFill>
                  <a:srgbClr val="000000"/>
                </a:solidFill>
                <a:effectLst/>
                <a:latin typeface="+mn-lt"/>
                <a:ea typeface="Times New Roman" panose="02020603050405020304" pitchFamily="18" charset="0"/>
                <a:cs typeface="Calibri" panose="020F0502020204030204" pitchFamily="34" charset="0"/>
              </a:rPr>
              <a:t>The chart shows “Personal/cognitive factors” refer to “Beliefs”, “expectancies”, and “personal dispositions.”</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260137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dirty="0">
                <a:latin typeface="+mn-lt"/>
                <a:ea typeface="ＭＳ Ｐゴシック" pitchFamily="34" charset="-128"/>
              </a:rPr>
              <a:t>Know</a:t>
            </a:r>
            <a:r>
              <a:rPr lang="en-US" altLang="en-US" sz="1200" dirty="0">
                <a:latin typeface="+mn-lt"/>
                <a:ea typeface="ＭＳ Ｐゴシック" pitchFamily="34" charset="-128"/>
              </a:rPr>
              <a:t> key terminology associated with cultural and biological approaches to personality.</a:t>
            </a:r>
          </a:p>
          <a:p>
            <a:pPr lvl="1"/>
            <a:r>
              <a:rPr lang="en-US" altLang="en-US" sz="1200" dirty="0">
                <a:latin typeface="+mn-lt"/>
                <a:ea typeface="ＭＳ Ｐゴシック" pitchFamily="34" charset="-128"/>
              </a:rPr>
              <a:t>See the bold, italicized terms below.</a:t>
            </a:r>
          </a:p>
          <a:p>
            <a:r>
              <a:rPr lang="en-US" altLang="en-US" sz="1200" dirty="0">
                <a:latin typeface="+mn-lt"/>
                <a:ea typeface="ＭＳ Ｐゴシック" pitchFamily="34" charset="-128"/>
              </a:rPr>
              <a:t> </a:t>
            </a:r>
          </a:p>
          <a:p>
            <a:r>
              <a:rPr lang="en-US" altLang="en-US" sz="1200" b="1" dirty="0">
                <a:latin typeface="+mn-lt"/>
                <a:ea typeface="ＭＳ Ｐゴシック" pitchFamily="34" charset="-128"/>
              </a:rPr>
              <a:t>Understand</a:t>
            </a:r>
            <a:r>
              <a:rPr lang="en-US" altLang="en-US" sz="1200" dirty="0">
                <a:latin typeface="+mn-lt"/>
                <a:ea typeface="ＭＳ Ｐゴシック" pitchFamily="34" charset="-128"/>
              </a:rPr>
              <a:t> how evolutionary theories explain personality.</a:t>
            </a:r>
          </a:p>
          <a:p>
            <a:pPr lvl="1"/>
            <a:r>
              <a:rPr lang="en-US" altLang="en-US" sz="1200" dirty="0">
                <a:latin typeface="+mn-lt"/>
                <a:ea typeface="ＭＳ Ｐゴシック" pitchFamily="34" charset="-128"/>
              </a:rPr>
              <a:t>Evolutionary psychologists speculate that traits such as neuroticism and extraversion evolved because they solved environmental and social problems encountered by our distant ancestors. Although this hypothesis is difficult to test directly, different sources of evidence lend support to it. The widespread occurrence of these personality traits among different species indicates that they are adaptive. Also, modern-day humans use individual differences in personality structure to decide on mating and possibly long-term partner choices.</a:t>
            </a:r>
          </a:p>
          <a:p>
            <a:r>
              <a:rPr lang="en-US" altLang="en-US" sz="1200" dirty="0">
                <a:latin typeface="+mn-lt"/>
                <a:ea typeface="ＭＳ Ｐゴシック" pitchFamily="34" charset="-128"/>
              </a:rPr>
              <a:t> </a:t>
            </a:r>
          </a:p>
          <a:p>
            <a:r>
              <a:rPr lang="en-US" altLang="en-US" sz="1200" b="1" dirty="0">
                <a:latin typeface="+mn-lt"/>
                <a:ea typeface="ＭＳ Ｐゴシック" pitchFamily="34" charset="-128"/>
              </a:rPr>
              <a:t>Apply</a:t>
            </a:r>
            <a:r>
              <a:rPr lang="en-US" altLang="en-US" sz="1200" dirty="0">
                <a:latin typeface="+mn-lt"/>
                <a:ea typeface="ＭＳ Ｐゴシック" pitchFamily="34" charset="-128"/>
              </a:rPr>
              <a:t> your knowledge to arrive at accurate conclusions about the influences of biological and cultural factors on personality.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Most psychologists would agree that the Five Factor Model captures important and perhaps universal dimensions of personality, but also might miss important cultural-specific qualities that can only be understood by analyzing personality from that culture’s own perspective. Many interesting differences have been found between cultures (Table 12.2).</a:t>
            </a:r>
            <a:endParaRPr lang="en-US" altLang="en-US" sz="1200" dirty="0">
              <a:latin typeface="+mn-lt"/>
              <a:ea typeface="ＭＳ Ｐゴシック" pitchFamily="34" charset="-128"/>
            </a:endParaRPr>
          </a:p>
          <a:p>
            <a:pPr lvl="1"/>
            <a:r>
              <a:rPr lang="en-US" altLang="en-US" sz="1200" dirty="0">
                <a:latin typeface="+mn-lt"/>
                <a:ea typeface="ＭＳ Ｐゴシック" pitchFamily="34" charset="-128"/>
              </a:rPr>
              <a:t> </a:t>
            </a:r>
          </a:p>
          <a:p>
            <a:r>
              <a:rPr lang="en-US" altLang="en-US" sz="1200" b="1" dirty="0">
                <a:latin typeface="+mn-lt"/>
                <a:ea typeface="ＭＳ Ｐゴシック" pitchFamily="34" charset="-128"/>
              </a:rPr>
              <a:t>Analyze</a:t>
            </a:r>
            <a:r>
              <a:rPr lang="en-US" altLang="en-US" sz="1200" dirty="0">
                <a:latin typeface="+mn-lt"/>
                <a:ea typeface="ＭＳ Ｐゴシック" pitchFamily="34" charset="-128"/>
              </a:rPr>
              <a:t> claims that males and females have fundamentally different personalities.</a:t>
            </a:r>
          </a:p>
          <a:p>
            <a:pPr lvl="1"/>
            <a:r>
              <a:rPr lang="en-US" altLang="en-US" sz="1200" dirty="0">
                <a:latin typeface="+mn-lt"/>
                <a:ea typeface="ＭＳ Ｐゴシック" pitchFamily="34" charset="-128"/>
              </a:rPr>
              <a:t>Claims of major gender differences in personality are sometimes made to support popular-book sales. In reality, the general consensus in psychological science is that males and females are more alike than different when it comes to personality. Both, of course, share common personality dimensions. Although females may tend to be, on average, more conscientious and extraverted than males, there is little evidence to support claims that men and women are fundamentally different in personality.</a:t>
            </a:r>
          </a:p>
          <a:p>
            <a:r>
              <a:rPr lang="en-US" altLang="en-US" sz="1200" dirty="0">
                <a:latin typeface="+mn-lt"/>
                <a:ea typeface="ＭＳ Ｐゴシック" pitchFamily="34" charset="-128"/>
              </a:rPr>
              <a:t> </a:t>
            </a:r>
          </a:p>
          <a:p>
            <a:r>
              <a:rPr lang="en-US" altLang="en-US" sz="1200" b="1" dirty="0">
                <a:latin typeface="+mn-lt"/>
                <a:ea typeface="ＭＳ Ｐゴシック" pitchFamily="34" charset="-128"/>
              </a:rPr>
              <a:t>Analyze</a:t>
            </a:r>
            <a:r>
              <a:rPr lang="en-US" altLang="en-US" sz="1200" dirty="0">
                <a:latin typeface="+mn-lt"/>
                <a:ea typeface="ＭＳ Ｐゴシック" pitchFamily="34" charset="-128"/>
              </a:rPr>
              <a:t> the genetic basis of personality.</a:t>
            </a:r>
          </a:p>
          <a:p>
            <a:pPr lvl="1"/>
            <a:r>
              <a:rPr lang="en-US" altLang="en-US" sz="1200" dirty="0">
                <a:latin typeface="+mn-lt"/>
                <a:ea typeface="ＭＳ Ｐゴシック" pitchFamily="34" charset="-128"/>
              </a:rPr>
              <a:t>Heritability studies show that personality traits are substantially However, one cannot conclude that personality is “hard wired” and therefore unchangeable. Personality emerges through the interaction of genes and the environment.</a:t>
            </a:r>
            <a:endParaRPr lang="en-US" sz="1200"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62682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sz="1200" b="1" u="sng" dirty="0">
                <a:latin typeface="+mn-lt"/>
                <a:ea typeface="ＭＳ Ｐゴシック" pitchFamily="34" charset="-128"/>
              </a:rPr>
              <a:t>Personality Structures in Different Cultures</a:t>
            </a:r>
          </a:p>
          <a:p>
            <a:pPr defTabSz="457200">
              <a:lnSpc>
                <a:spcPct val="70000"/>
              </a:lnSpc>
            </a:pPr>
            <a:r>
              <a:rPr lang="en-US" altLang="en-US" sz="1200" dirty="0">
                <a:latin typeface="+mn-lt"/>
                <a:ea typeface="ＭＳ Ｐゴシック" pitchFamily="34" charset="-128"/>
              </a:rPr>
              <a:t> </a:t>
            </a:r>
          </a:p>
          <a:p>
            <a:pPr defTabSz="457200">
              <a:lnSpc>
                <a:spcPct val="70000"/>
              </a:lnSpc>
            </a:pPr>
            <a:r>
              <a:rPr lang="en-US" altLang="en-US" sz="1200" dirty="0">
                <a:latin typeface="+mn-lt"/>
                <a:ea typeface="ＭＳ Ｐゴシック" pitchFamily="34" charset="-128"/>
              </a:rPr>
              <a:t>1) People of other cultures or nations may have unique personality characteristics that are undetected by the Big Five.</a:t>
            </a:r>
          </a:p>
          <a:p>
            <a:pPr defTabSz="457200">
              <a:lnSpc>
                <a:spcPct val="7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Most North American studies use North American undergraduate students.</a:t>
            </a:r>
          </a:p>
          <a:p>
            <a:pPr defTabSz="457200">
              <a:lnSpc>
                <a:spcPct val="70000"/>
              </a:lnSpc>
            </a:pPr>
            <a:r>
              <a:rPr lang="en-US" altLang="en-US" sz="1200" dirty="0">
                <a:latin typeface="+mn-lt"/>
                <a:ea typeface="ＭＳ Ｐゴシック" pitchFamily="34" charset="-128"/>
              </a:rPr>
              <a:t>	ii) Using the Big Five inevitably imposes a structure of personality onto other cultures.</a:t>
            </a:r>
          </a:p>
          <a:p>
            <a:pPr defTabSz="457200">
              <a:lnSpc>
                <a:spcPct val="70000"/>
              </a:lnSpc>
            </a:pPr>
            <a:r>
              <a:rPr lang="en-US" altLang="en-US" sz="1200" dirty="0">
                <a:latin typeface="+mn-lt"/>
                <a:ea typeface="ＭＳ Ｐゴシック" pitchFamily="34" charset="-128"/>
              </a:rPr>
              <a:t> </a:t>
            </a:r>
          </a:p>
          <a:p>
            <a:pPr defTabSz="457200">
              <a:lnSpc>
                <a:spcPct val="70000"/>
              </a:lnSpc>
            </a:pPr>
            <a:r>
              <a:rPr lang="en-US" altLang="en-US" sz="1200" dirty="0">
                <a:latin typeface="+mn-lt"/>
                <a:ea typeface="ＭＳ Ｐゴシック" pitchFamily="34" charset="-128"/>
              </a:rPr>
              <a:t>2) Researchers in China have identified some different factors from the Big Five.</a:t>
            </a:r>
          </a:p>
          <a:p>
            <a:pPr defTabSz="457200">
              <a:lnSpc>
                <a:spcPct val="7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These include dependability, social potency, individualism and interpersonal relatedness—which is composed of harmony, tradition, and relationships with others—and dependability.</a:t>
            </a:r>
          </a:p>
          <a:p>
            <a:pPr defTabSz="457200">
              <a:lnSpc>
                <a:spcPct val="70000"/>
              </a:lnSpc>
            </a:pPr>
            <a:r>
              <a:rPr lang="en-US" altLang="en-US" sz="1200" dirty="0">
                <a:latin typeface="+mn-lt"/>
                <a:ea typeface="ＭＳ Ｐゴシック" pitchFamily="34" charset="-128"/>
              </a:rPr>
              <a:t> </a:t>
            </a:r>
          </a:p>
          <a:p>
            <a:pPr defTabSz="457200">
              <a:lnSpc>
                <a:spcPct val="70000"/>
              </a:lnSpc>
            </a:pPr>
            <a:r>
              <a:rPr lang="en-US" altLang="en-US" sz="1200" b="1" u="sng" dirty="0">
                <a:latin typeface="+mn-lt"/>
                <a:ea typeface="ＭＳ Ｐゴシック" pitchFamily="34" charset="-128"/>
              </a:rPr>
              <a:t>Comparing personality traits between nations </a:t>
            </a:r>
          </a:p>
          <a:p>
            <a:pPr defTabSz="457200">
              <a:lnSpc>
                <a:spcPct val="70000"/>
              </a:lnSpc>
            </a:pPr>
            <a:endParaRPr lang="en-US" altLang="en-US" sz="1200" dirty="0">
              <a:latin typeface="+mn-lt"/>
              <a:ea typeface="ＭＳ Ｐゴシック" pitchFamily="34" charset="-128"/>
            </a:endParaRPr>
          </a:p>
          <a:p>
            <a:pPr defTabSz="457200">
              <a:lnSpc>
                <a:spcPct val="70000"/>
              </a:lnSpc>
            </a:pPr>
            <a:r>
              <a:rPr lang="en-US" altLang="en-US" sz="1200" dirty="0">
                <a:latin typeface="+mn-lt"/>
                <a:ea typeface="ＭＳ Ｐゴシック" pitchFamily="34" charset="-128"/>
              </a:rPr>
              <a:t>3) Despite the difficulties noted above, one important advantage of personality scales that have been translated into different languages is that psychologists can test for personality differences across cultures. Many differences have been found (Table 12.2).</a:t>
            </a:r>
          </a:p>
          <a:p>
            <a:pPr defTabSz="457200">
              <a:lnSpc>
                <a:spcPct val="70000"/>
              </a:lnSpc>
            </a:pPr>
            <a:endParaRPr lang="en-US" altLang="en-US" sz="1200" dirty="0">
              <a:latin typeface="+mn-lt"/>
              <a:ea typeface="ＭＳ Ｐゴシック" pitchFamily="34" charset="-128"/>
            </a:endParaRPr>
          </a:p>
          <a:p>
            <a:pPr defTabSz="457200">
              <a:lnSpc>
                <a:spcPct val="70000"/>
              </a:lnSpc>
            </a:pPr>
            <a:r>
              <a:rPr lang="en-US" altLang="en-US" sz="1200" b="1" u="sng" dirty="0">
                <a:latin typeface="+mn-lt"/>
                <a:ea typeface="ＭＳ Ｐゴシック" pitchFamily="34" charset="-128"/>
              </a:rPr>
              <a:t>Challenges in cross-cultural research</a:t>
            </a:r>
          </a:p>
          <a:p>
            <a:pPr defTabSz="457200">
              <a:lnSpc>
                <a:spcPct val="70000"/>
              </a:lnSpc>
            </a:pPr>
            <a:endParaRPr lang="en-US" altLang="en-US" sz="1200" dirty="0">
              <a:latin typeface="+mn-lt"/>
              <a:ea typeface="ＭＳ Ｐゴシック" pitchFamily="34" charset="-128"/>
            </a:endParaRPr>
          </a:p>
          <a:p>
            <a:pPr defTabSz="457200">
              <a:lnSpc>
                <a:spcPct val="70000"/>
              </a:lnSpc>
            </a:pPr>
            <a:r>
              <a:rPr lang="en-US" altLang="en-US" sz="1200" dirty="0">
                <a:latin typeface="+mn-lt"/>
                <a:ea typeface="ＭＳ Ｐゴシック" pitchFamily="34" charset="-128"/>
              </a:rPr>
              <a:t>4) Researchers attempting to answer these questions face two central challenges: </a:t>
            </a:r>
          </a:p>
          <a:p>
            <a:pPr defTabSz="457200">
              <a:lnSpc>
                <a:spcPct val="7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how to translate measures of personality such that they will mean exactly the same thing in different languages, and </a:t>
            </a:r>
          </a:p>
          <a:p>
            <a:pPr defTabSz="457200">
              <a:lnSpc>
                <a:spcPct val="70000"/>
              </a:lnSpc>
            </a:pPr>
            <a:r>
              <a:rPr lang="en-US" altLang="en-US" sz="1200" dirty="0">
                <a:latin typeface="+mn-lt"/>
                <a:ea typeface="ＭＳ Ｐゴシック" pitchFamily="34" charset="-128"/>
              </a:rPr>
              <a:t>	ii) how to ensure that people are using the exact same reasoning process when answering them</a:t>
            </a:r>
          </a:p>
          <a:p>
            <a:pPr defTabSz="457200">
              <a:lnSpc>
                <a:spcPct val="70000"/>
              </a:lnSpc>
            </a:pPr>
            <a:r>
              <a:rPr lang="en-US" altLang="en-US" sz="1200" dirty="0">
                <a:latin typeface="+mn-lt"/>
                <a:ea typeface="ＭＳ Ｐゴシック" pitchFamily="34" charset="-128"/>
              </a:rPr>
              <a:t>		a) e.g. </a:t>
            </a:r>
            <a:r>
              <a:rPr lang="en-US" altLang="en-US" sz="1200" b="1" i="1" dirty="0">
                <a:latin typeface="+mn-lt"/>
                <a:ea typeface="ＭＳ Ｐゴシック" pitchFamily="34" charset="-128"/>
              </a:rPr>
              <a:t>response styles (p. 472)</a:t>
            </a:r>
            <a:r>
              <a:rPr lang="en-US" altLang="en-US" sz="1200" i="1" dirty="0">
                <a:latin typeface="+mn-lt"/>
                <a:ea typeface="ＭＳ Ｐゴシック" pitchFamily="34" charset="-128"/>
              </a:rPr>
              <a:t>: characteristic ways of responding to questions</a:t>
            </a:r>
            <a:r>
              <a:rPr lang="en-US" altLang="en-US" sz="1200" dirty="0">
                <a:latin typeface="+mn-lt"/>
                <a:ea typeface="ＭＳ Ｐゴシック" pitchFamily="34" charset="-128"/>
              </a:rPr>
              <a:t>; these response styles can be strongly influenced by cultural norms. For example, in one culture it may be more socially acceptable to say highly positive things about yourself, whereas in another culture the same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 may be considered rude or boastful.</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335734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1) </a:t>
            </a:r>
            <a:r>
              <a:rPr lang="en-CA" sz="1200" kern="1200" dirty="0">
                <a:solidFill>
                  <a:schemeClr val="tx1"/>
                </a:solidFill>
                <a:effectLst/>
                <a:latin typeface="+mn-lt"/>
                <a:ea typeface="+mn-ea"/>
                <a:cs typeface="+mn-cs"/>
              </a:rPr>
              <a:t>Researchers attempting to tease apart the contributions made by our genes and our environments faced a key challenge, which was that families share not only genes, but also many environmental factors. How then do you know if the pattern you observe is due to the shared genes or the shared environments? The use of twins as research subjects was a brilliant way of overcoming this challenge (see Module 3.1).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Research on the Big Five personality traits of twins has shown that identical twins show a stronger correlation for each personality trait than do fraternal twins. The correlations for identical twin pairs are approximately .50 for all five factors, significantly higher than the correlations for fraternal twin pairs (who average approximately .20). This implies that the increased similarity in the personalities of identical twins is due to their shared genes. However, identical twins also tend to share more similar environments than fraternal twins.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ii) To address this, the Minnesota Study of Twins Reared Apart located over 100 sets of twins and triplets who were raised in separate households, and compared them to those raised in the same household. Amazingly, identical twins raised </a:t>
            </a:r>
            <a:r>
              <a:rPr lang="en-CA" sz="1200" i="1" kern="1200" dirty="0">
                <a:solidFill>
                  <a:schemeClr val="tx1"/>
                </a:solidFill>
                <a:effectLst/>
                <a:latin typeface="+mn-lt"/>
                <a:ea typeface="+mn-ea"/>
                <a:cs typeface="+mn-cs"/>
              </a:rPr>
              <a:t>in different households </a:t>
            </a:r>
            <a:r>
              <a:rPr lang="en-CA" sz="1200" kern="1200" dirty="0">
                <a:solidFill>
                  <a:schemeClr val="tx1"/>
                </a:solidFill>
                <a:effectLst/>
                <a:latin typeface="+mn-lt"/>
                <a:ea typeface="+mn-ea"/>
                <a:cs typeface="+mn-cs"/>
              </a:rPr>
              <a:t>are about as similar to each other as identical twins raised in the same household!</a:t>
            </a:r>
            <a:endParaRPr lang="en-CA"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mn-lt"/>
              </a:rPr>
              <a:t>	iii) </a:t>
            </a:r>
            <a:r>
              <a:rPr lang="en-CA" sz="1200" kern="1200" dirty="0">
                <a:solidFill>
                  <a:schemeClr val="tx1"/>
                </a:solidFill>
                <a:effectLst/>
                <a:latin typeface="+mn-lt"/>
                <a:ea typeface="+mn-ea"/>
                <a:cs typeface="+mn-cs"/>
              </a:rPr>
              <a:t>Other studies of adopted children have found that, on average, the personalities of adoptive parents have no influence on the personality characteristics of their adopted children. In fact, siblings who are adopted (i.e., not genetically related) and raised in the same household have been found to be </a:t>
            </a:r>
            <a:r>
              <a:rPr lang="en-CA" sz="1200" i="1" kern="1200" dirty="0">
                <a:solidFill>
                  <a:schemeClr val="tx1"/>
                </a:solidFill>
                <a:effectLst/>
                <a:latin typeface="+mn-lt"/>
                <a:ea typeface="+mn-ea"/>
                <a:cs typeface="+mn-cs"/>
              </a:rPr>
              <a:t>no more similar in personality than two people picked randomly off the street</a:t>
            </a:r>
            <a:r>
              <a:rPr lang="en-CA" sz="1200" kern="1200" dirty="0">
                <a:solidFill>
                  <a:schemeClr val="tx1"/>
                </a:solidFill>
                <a:effectLst/>
                <a:latin typeface="+mn-lt"/>
                <a:ea typeface="+mn-ea"/>
                <a:cs typeface="+mn-cs"/>
              </a:rPr>
              <a:t>. The genetic influences on personality are strong indeed.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 It is important to note that this does not mean that parents are incapable of influencing their children’s personality development. Obviously, parents who abuse their children, or on the positive side, parents who put extraordinary efforts into cultivating positive personality traits in their children, are likely to have an impact on their children’s personalities.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a:lnSpc>
                <a:spcPct val="115000"/>
              </a:lnSpc>
              <a:spcBef>
                <a:spcPts val="1500"/>
              </a:spcBef>
              <a:spcAft>
                <a:spcPts val="1000"/>
              </a:spcAft>
            </a:pPr>
            <a:r>
              <a:rPr lang="en-CA" sz="1200" b="0" dirty="0">
                <a:solidFill>
                  <a:srgbClr val="000000"/>
                </a:solidFill>
                <a:effectLst/>
                <a:latin typeface="+mn-lt"/>
                <a:ea typeface="Times New Roman" panose="02020603050405020304" pitchFamily="18" charset="0"/>
                <a:cs typeface="TimesNewRomanPS-BoldMT"/>
              </a:rPr>
              <a:t>Long Description:</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The approximate scores are as follows.</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Extraversion</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Identical: 0.52</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Fraternal: 0.20</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Agreeableness</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Identical: 0.41</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Fraternal: 0.23</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Conscientiousness</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Identical: 0.48</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Fraternal: 0.14</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Neuroticism</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Identical: 0.46</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Fraternal: 0.19</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Openness to experience</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Identical: 0.51</a:t>
            </a:r>
          </a:p>
          <a:p>
            <a:pPr>
              <a:lnSpc>
                <a:spcPct val="115000"/>
              </a:lnSpc>
              <a:spcBef>
                <a:spcPts val="1500"/>
              </a:spcBef>
              <a:spcAft>
                <a:spcPts val="1000"/>
              </a:spcAft>
            </a:pPr>
            <a:r>
              <a:rPr lang="en-IN" sz="1200" b="0" dirty="0">
                <a:solidFill>
                  <a:srgbClr val="000000"/>
                </a:solidFill>
                <a:effectLst/>
                <a:latin typeface="+mn-lt"/>
                <a:ea typeface="Times New Roman" panose="02020603050405020304" pitchFamily="18" charset="0"/>
                <a:cs typeface="Calibri" panose="020F0502020204030204" pitchFamily="34" charset="0"/>
              </a:rPr>
              <a:t>• Fraternal: 0.12</a:t>
            </a: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0360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mn-lt"/>
                <a:ea typeface="ＭＳ Ｐゴシック" pitchFamily="34" charset="-128"/>
              </a:rPr>
              <a:t>1) </a:t>
            </a:r>
            <a:r>
              <a:rPr lang="en-US" altLang="en-US" sz="1200" i="1" dirty="0">
                <a:latin typeface="+mn-lt"/>
                <a:ea typeface="ＭＳ Ｐゴシック" pitchFamily="34" charset="-128"/>
              </a:rPr>
              <a:t>What do we know about specific genes and personality?</a:t>
            </a: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Scientists have identified genes that code for specific brain chemicals that are related to personality.</a:t>
            </a:r>
          </a:p>
          <a:p>
            <a:pPr defTabSz="457200">
              <a:lnSpc>
                <a:spcPct val="90000"/>
              </a:lnSpc>
            </a:pPr>
            <a:r>
              <a:rPr lang="en-US" altLang="en-US" sz="1200" dirty="0">
                <a:latin typeface="+mn-lt"/>
                <a:ea typeface="ＭＳ Ｐゴシック" pitchFamily="34" charset="-128"/>
              </a:rPr>
              <a:t>	ii) For example, one gene that codes for serotonin activity has been found on human chromosome 17.</a:t>
            </a:r>
          </a:p>
          <a:p>
            <a:pPr defTabSz="457200">
              <a:lnSpc>
                <a:spcPct val="90000"/>
              </a:lnSpc>
            </a:pPr>
            <a:r>
              <a:rPr lang="en-US" altLang="en-US" sz="1200" dirty="0">
                <a:latin typeface="+mn-lt"/>
                <a:ea typeface="ＭＳ Ｐゴシック" pitchFamily="34" charset="-128"/>
              </a:rPr>
              <a:t>		a) This gene codes for proteins that transport serotonin molecules within the synapses between nerve cells.</a:t>
            </a:r>
          </a:p>
          <a:p>
            <a:pPr defTabSz="457200">
              <a:lnSpc>
                <a:spcPct val="90000"/>
              </a:lnSpc>
            </a:pPr>
            <a:r>
              <a:rPr lang="en-US" altLang="en-US" sz="1200" dirty="0">
                <a:latin typeface="+mn-lt"/>
                <a:ea typeface="ＭＳ Ｐゴシック" pitchFamily="34" charset="-128"/>
              </a:rPr>
              <a:t>		b) There are two forms of this gene (i.e., it is polymorphic). The two forms are a short copy and a long copy.</a:t>
            </a:r>
          </a:p>
          <a:p>
            <a:pPr defTabSz="457200">
              <a:lnSpc>
                <a:spcPct val="90000"/>
              </a:lnSpc>
            </a:pPr>
            <a:r>
              <a:rPr lang="en-US" altLang="en-US" sz="1200" dirty="0">
                <a:latin typeface="+mn-lt"/>
                <a:ea typeface="ＭＳ Ｐゴシック" pitchFamily="34" charset="-128"/>
              </a:rPr>
              <a:t>		c) Children inheriting short copies from one or both parents are predisposed to anxiety, shyness, and negative emotional reactions in interpersonal situations.</a:t>
            </a:r>
          </a:p>
          <a:p>
            <a:pPr defTabSz="457200">
              <a:lnSpc>
                <a:spcPct val="90000"/>
              </a:lnSpc>
            </a:pPr>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2) </a:t>
            </a:r>
            <a:r>
              <a:rPr lang="en-US" altLang="en-US" sz="1200" i="1" dirty="0">
                <a:latin typeface="+mn-lt"/>
                <a:ea typeface="ＭＳ Ｐゴシック" pitchFamily="34" charset="-128"/>
              </a:rPr>
              <a:t>How do scientists study genes and personality?</a:t>
            </a: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One method includes comparing responses on self-report questionnaires of personality in people who have inherited different copies of the serotonin transporter gene.</a:t>
            </a:r>
          </a:p>
          <a:p>
            <a:pPr defTabSz="457200">
              <a:lnSpc>
                <a:spcPct val="90000"/>
              </a:lnSpc>
            </a:pPr>
            <a:r>
              <a:rPr lang="en-US" altLang="en-US" sz="1200" dirty="0">
                <a:latin typeface="+mn-lt"/>
                <a:ea typeface="ＭＳ Ｐゴシック" pitchFamily="34" charset="-128"/>
              </a:rPr>
              <a:t>		a) Those who inherit short copies tend to report greater levels of anxiety and neuroticism than those who inherit two long copies.</a:t>
            </a:r>
          </a:p>
          <a:p>
            <a:pPr defTabSz="457200">
              <a:lnSpc>
                <a:spcPct val="90000"/>
              </a:lnSpc>
            </a:pPr>
            <a:r>
              <a:rPr lang="en-US" altLang="en-US" sz="1200" dirty="0">
                <a:latin typeface="+mn-lt"/>
                <a:ea typeface="ＭＳ Ｐゴシック" pitchFamily="34" charset="-128"/>
              </a:rPr>
              <a:t>	ii) In another study, researchers took a hair sample from participants to get their DNA to determine which combination of serotonin transporter genes they had.</a:t>
            </a:r>
          </a:p>
          <a:p>
            <a:pPr defTabSz="457200">
              <a:lnSpc>
                <a:spcPct val="90000"/>
              </a:lnSpc>
            </a:pPr>
            <a:r>
              <a:rPr lang="en-US" altLang="en-US" sz="1200" dirty="0">
                <a:latin typeface="+mn-lt"/>
                <a:ea typeface="ＭＳ Ｐゴシック" pitchFamily="34" charset="-128"/>
              </a:rPr>
              <a:t>		a) Then participants completed a task that monitored their attentional focus to pictures of positive (e.g., a smiling infant), negative (a black widow spider), or neutral (a kitchen table) stimuli.</a:t>
            </a:r>
          </a:p>
          <a:p>
            <a:pPr defTabSz="457200">
              <a:lnSpc>
                <a:spcPct val="90000"/>
              </a:lnSpc>
            </a:pPr>
            <a:r>
              <a:rPr lang="en-US" altLang="en-US" sz="1200" dirty="0">
                <a:latin typeface="+mn-lt"/>
                <a:ea typeface="ＭＳ Ｐゴシック" pitchFamily="34" charset="-128"/>
              </a:rPr>
              <a:t>		b) Those with two short versions of the gene did not avoid looking at the negative images, whereas those with two long copies spent more time looking at positive images.</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77308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mn-lt"/>
                <a:ea typeface="ＭＳ Ｐゴシック" pitchFamily="34" charset="-128"/>
              </a:rPr>
              <a:t>1) </a:t>
            </a:r>
            <a:r>
              <a:rPr lang="en-US" altLang="en-US" sz="1200" i="1" dirty="0">
                <a:latin typeface="+mn-lt"/>
                <a:ea typeface="ＭＳ Ｐゴシック" pitchFamily="34" charset="-128"/>
              </a:rPr>
              <a:t>What do we know about specific genes and personality?</a:t>
            </a: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Scientists have identified genes that code for specific brain chemicals that are related to personality.</a:t>
            </a:r>
          </a:p>
          <a:p>
            <a:pPr defTabSz="457200">
              <a:lnSpc>
                <a:spcPct val="90000"/>
              </a:lnSpc>
            </a:pPr>
            <a:r>
              <a:rPr lang="en-US" altLang="en-US" sz="1200" dirty="0">
                <a:latin typeface="+mn-lt"/>
                <a:ea typeface="ＭＳ Ｐゴシック" pitchFamily="34" charset="-128"/>
              </a:rPr>
              <a:t>	ii) For example, one gene that codes for serotonin activity has been found on human chromosome 17.</a:t>
            </a:r>
          </a:p>
          <a:p>
            <a:pPr defTabSz="457200">
              <a:lnSpc>
                <a:spcPct val="90000"/>
              </a:lnSpc>
            </a:pPr>
            <a:r>
              <a:rPr lang="en-US" altLang="en-US" sz="1200" dirty="0">
                <a:latin typeface="+mn-lt"/>
                <a:ea typeface="ＭＳ Ｐゴシック" pitchFamily="34" charset="-128"/>
              </a:rPr>
              <a:t>		a) This gene codes for proteins that transport serotonin molecules within the synapses between nerve cells.</a:t>
            </a:r>
          </a:p>
          <a:p>
            <a:pPr defTabSz="457200">
              <a:lnSpc>
                <a:spcPct val="90000"/>
              </a:lnSpc>
            </a:pPr>
            <a:r>
              <a:rPr lang="en-US" altLang="en-US" sz="1200" dirty="0">
                <a:latin typeface="+mn-lt"/>
                <a:ea typeface="ＭＳ Ｐゴシック" pitchFamily="34" charset="-128"/>
              </a:rPr>
              <a:t>		b) There are two forms of this gene (i.e., it is polymorphic). The two forms are a short copy and a long copy.</a:t>
            </a:r>
          </a:p>
          <a:p>
            <a:pPr defTabSz="457200">
              <a:lnSpc>
                <a:spcPct val="90000"/>
              </a:lnSpc>
            </a:pPr>
            <a:r>
              <a:rPr lang="en-US" altLang="en-US" sz="1200" dirty="0">
                <a:latin typeface="+mn-lt"/>
                <a:ea typeface="ＭＳ Ｐゴシック" pitchFamily="34" charset="-128"/>
              </a:rPr>
              <a:t>		c) Children inheriting short copies from one or both parents are predisposed to anxiety, shyness, and negative emotional reactions in interpersonal situations.</a:t>
            </a:r>
          </a:p>
          <a:p>
            <a:pPr defTabSz="457200">
              <a:lnSpc>
                <a:spcPct val="90000"/>
              </a:lnSpc>
            </a:pPr>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2) </a:t>
            </a:r>
            <a:r>
              <a:rPr lang="en-US" altLang="en-US" sz="1200" i="1" dirty="0">
                <a:latin typeface="+mn-lt"/>
                <a:ea typeface="ＭＳ Ｐゴシック" pitchFamily="34" charset="-128"/>
              </a:rPr>
              <a:t>How do scientists study genes and personality?</a:t>
            </a: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One method includes comparing responses on self-report questionnaires of personality in people who have inherited different copies of the serotonin transporter gene.</a:t>
            </a:r>
          </a:p>
          <a:p>
            <a:pPr defTabSz="457200">
              <a:lnSpc>
                <a:spcPct val="90000"/>
              </a:lnSpc>
            </a:pPr>
            <a:r>
              <a:rPr lang="en-US" altLang="en-US" sz="1200" dirty="0">
                <a:latin typeface="+mn-lt"/>
                <a:ea typeface="ＭＳ Ｐゴシック" pitchFamily="34" charset="-128"/>
              </a:rPr>
              <a:t>		a) Those who inherit short copies tend to report greater levels of anxiety and neuroticism than those who inherit two long copies.</a:t>
            </a:r>
          </a:p>
          <a:p>
            <a:pPr defTabSz="457200">
              <a:lnSpc>
                <a:spcPct val="90000"/>
              </a:lnSpc>
            </a:pPr>
            <a:r>
              <a:rPr lang="en-US" altLang="en-US" sz="1200" dirty="0">
                <a:latin typeface="+mn-lt"/>
                <a:ea typeface="ＭＳ Ｐゴシック" pitchFamily="34" charset="-128"/>
              </a:rPr>
              <a:t>	ii) In another study, researchers took a hair sample from participants to get their DNA to determine which combination of serotonin transporter genes they had.</a:t>
            </a:r>
          </a:p>
          <a:p>
            <a:pPr defTabSz="457200">
              <a:lnSpc>
                <a:spcPct val="90000"/>
              </a:lnSpc>
            </a:pPr>
            <a:r>
              <a:rPr lang="en-US" altLang="en-US" sz="1200" dirty="0">
                <a:latin typeface="+mn-lt"/>
                <a:ea typeface="ＭＳ Ｐゴシック" pitchFamily="34" charset="-128"/>
              </a:rPr>
              <a:t>		a) Then participants completed a task that monitored their attentional focus to pictures of positive (e.g., a smiling infant), negative (a black widow spider), or neutral (a kitchen table) stimuli.</a:t>
            </a:r>
          </a:p>
          <a:p>
            <a:pPr defTabSz="457200">
              <a:lnSpc>
                <a:spcPct val="90000"/>
              </a:lnSpc>
            </a:pPr>
            <a:r>
              <a:rPr lang="en-US" altLang="en-US" sz="1200" dirty="0">
                <a:latin typeface="+mn-lt"/>
                <a:ea typeface="ＭＳ Ｐゴシック" pitchFamily="34" charset="-128"/>
              </a:rPr>
              <a:t>		b) Those with two short versions of the gene did not avoid looking at the negative images, whereas those with two long copies spent more time looking at positive images.</a:t>
            </a:r>
            <a:endParaRPr lang="en-US" dirty="0">
              <a:latin typeface="+mn-lt"/>
            </a:endParaRPr>
          </a:p>
          <a:p>
            <a:endParaRPr lang="en-CA" dirty="0">
              <a:latin typeface="+mn-lt"/>
            </a:endParaRPr>
          </a:p>
          <a:p>
            <a:r>
              <a:rPr lang="en-CA" sz="1200" b="0" kern="1200" dirty="0">
                <a:solidFill>
                  <a:schemeClr val="tx1"/>
                </a:solidFill>
                <a:effectLst/>
                <a:latin typeface="+mn-lt"/>
                <a:ea typeface="+mn-ea"/>
                <a:cs typeface="+mn-cs"/>
              </a:rPr>
              <a:t>Long Description:</a:t>
            </a:r>
          </a:p>
          <a:p>
            <a:r>
              <a:rPr lang="en-CA" sz="1200" kern="1200" dirty="0">
                <a:solidFill>
                  <a:schemeClr val="tx1"/>
                </a:solidFill>
                <a:effectLst/>
                <a:latin typeface="+mn-lt"/>
                <a:ea typeface="+mn-ea"/>
                <a:cs typeface="+mn-cs"/>
              </a:rPr>
              <a:t>The photo shows the man looking at the positive image, candies. A note reads “Adam inherited two long copies of the chromosome 17 allele. He prefers looking at positive images and avoids negative ones.”</a:t>
            </a:r>
            <a:endParaRPr lang="en-IN"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photo shows the woman looking at the positive image, candies, as well as the negative image, a snake. A note reads “Becky inherited one short and one long copy of the chromosome 17 allele. She has no preference for positive or negative images.”</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588867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a:t>
            </a:r>
            <a:r>
              <a:rPr lang="en-US" altLang="en-US" i="1" dirty="0">
                <a:latin typeface="+mn-lt"/>
                <a:ea typeface="ＭＳ Ｐゴシック" pitchFamily="34" charset="-128"/>
              </a:rPr>
              <a:t>Can we critically evaluate this evidence?</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It is important to note that It is important to keep in mind that, in most cases, there is no single gene causing a single outcome in a person. Most phenomena are understood to be caused by multiple genes interacting with the environment. </a:t>
            </a:r>
          </a:p>
          <a:p>
            <a:pPr defTabSz="457200"/>
            <a:r>
              <a:rPr lang="en-US" altLang="en-US" dirty="0">
                <a:latin typeface="+mn-lt"/>
                <a:ea typeface="ＭＳ Ｐゴシック" pitchFamily="34" charset="-128"/>
              </a:rPr>
              <a:t>	ii) It is also important to note that these are correlational studies, and inferring causality from such data is highly problematic.</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2) </a:t>
            </a:r>
            <a:r>
              <a:rPr lang="en-US" altLang="en-US" i="1" dirty="0">
                <a:latin typeface="+mn-lt"/>
                <a:ea typeface="ＭＳ Ｐゴシック" pitchFamily="34" charset="-128"/>
              </a:rPr>
              <a:t>Why is this relevant?</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Genetic studies of personality help us better understand the biological basis of psychological disorders such as anxiety and depression.</a:t>
            </a:r>
          </a:p>
          <a:p>
            <a:pPr defTabSz="457200"/>
            <a:r>
              <a:rPr lang="en-US" altLang="en-US" dirty="0">
                <a:latin typeface="+mn-lt"/>
                <a:ea typeface="ＭＳ Ｐゴシック" pitchFamily="34" charset="-128"/>
              </a:rPr>
              <a:t>		a) Individuals might be better helped with early detection and treatment.</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74263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mn-lt"/>
                <a:ea typeface="ＭＳ Ｐゴシック" pitchFamily="34" charset="-128"/>
              </a:rPr>
              <a:t>The Role of Evolution in Personality</a:t>
            </a:r>
            <a:endParaRPr lang="en-US" altLang="en-US" sz="1200" u="sng"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1) Being anxious, bold, curious, open, extraverted, introverted, or conscientious could be adaptive responses to a complex physical and social environment.</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For example, evolutionary psychologists speculate that jealousy is a trait that evolved for guarding mates.</a:t>
            </a:r>
          </a:p>
          <a:p>
            <a:pPr defTabSz="457200">
              <a:lnSpc>
                <a:spcPct val="80000"/>
              </a:lnSpc>
            </a:pPr>
            <a:r>
              <a:rPr lang="en-US" altLang="en-US" sz="1200" dirty="0">
                <a:latin typeface="+mn-lt"/>
                <a:ea typeface="ＭＳ Ｐゴシック" pitchFamily="34" charset="-128"/>
              </a:rPr>
              <a:t>		a) Jealousy is one way that individuals advertise that their mate is unavailable— and can be expressed both to one’s partner and to anyone jeopardizing the relationship.</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u="sng" dirty="0">
                <a:latin typeface="+mn-lt"/>
                <a:ea typeface="ＭＳ Ｐゴシック" pitchFamily="34" charset="-128"/>
              </a:rPr>
              <a:t>Animal </a:t>
            </a:r>
            <a:r>
              <a:rPr lang="en-US" altLang="en-US" sz="1200" b="1" u="sng" dirty="0" err="1">
                <a:latin typeface="+mn-lt"/>
                <a:ea typeface="ＭＳ Ｐゴシック" pitchFamily="34" charset="-128"/>
              </a:rPr>
              <a:t>Behaviour</a:t>
            </a:r>
            <a:r>
              <a:rPr lang="en-US" altLang="en-US" sz="1200" b="1" u="sng" dirty="0">
                <a:latin typeface="+mn-lt"/>
                <a:ea typeface="ＭＳ Ｐゴシック" pitchFamily="34" charset="-128"/>
              </a:rPr>
              <a:t>: The Evolutionary Roots of Personality</a:t>
            </a: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1) It turns out that several of the Big Five personality traits have been found in a rich diversity of species—such as hedgehogs, ants, rhinos, and primates.</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For example, scientists have studied one particular species of bird (</a:t>
            </a:r>
            <a:r>
              <a:rPr lang="en-US" altLang="en-US" sz="1200" dirty="0" err="1">
                <a:latin typeface="+mn-lt"/>
                <a:ea typeface="ＭＳ Ｐゴシック" pitchFamily="34" charset="-128"/>
              </a:rPr>
              <a:t>Parus</a:t>
            </a:r>
            <a:r>
              <a:rPr lang="en-US" altLang="en-US" sz="1200" dirty="0">
                <a:latin typeface="+mn-lt"/>
                <a:ea typeface="ＭＳ Ｐゴシック" pitchFamily="34" charset="-128"/>
              </a:rPr>
              <a:t> major) that lives in Europe and Asia.</a:t>
            </a:r>
          </a:p>
          <a:p>
            <a:pPr defTabSz="457200">
              <a:lnSpc>
                <a:spcPct val="80000"/>
              </a:lnSpc>
            </a:pPr>
            <a:r>
              <a:rPr lang="en-US" altLang="en-US" sz="1200" dirty="0">
                <a:latin typeface="+mn-lt"/>
                <a:ea typeface="ＭＳ Ｐゴシック" pitchFamily="34" charset="-128"/>
              </a:rPr>
              <a:t>		a) One personality type is bold in its exploration of new environments and less responsive to external stimuli.</a:t>
            </a:r>
          </a:p>
          <a:p>
            <a:pPr defTabSz="457200">
              <a:lnSpc>
                <a:spcPct val="80000"/>
              </a:lnSpc>
            </a:pPr>
            <a:r>
              <a:rPr lang="en-US" altLang="en-US" sz="1200" dirty="0">
                <a:latin typeface="+mn-lt"/>
                <a:ea typeface="ＭＳ Ｐゴシック" pitchFamily="34" charset="-128"/>
              </a:rPr>
              <a:t>		b) The other type is more timid, less exploratory, and more reactive to external stimulation.</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2) In one study, a list of adjectives was taken from the Big Five test and people who were familiar with the chimpanzee subjects rated how well the adjectives applied to each chimp on a 1 to 7 scale.</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Of the Big Five traits, extraversion, conscientiousness, and agreeableness were reliably found in the chimps.</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3) Octopuses also show stable individual differences in measures of activity, reactivity, and avoidance.</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82603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939062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mn-lt"/>
                <a:ea typeface="ＭＳ Ｐゴシック" pitchFamily="34" charset="-128"/>
              </a:rPr>
              <a:t>1) The consistent appearance of core personality traits across cultures and species indicates that these traits have been important to survival.</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However, personality is flexible, which allows us to fill diverse social and environmental niches.</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2) Evolution involves changes in traits that occur within reproducing populations over many generations; it occurs at the level of populations.</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Therefore, individual differences have traditionally been regarded as evolutionary “noise.”</a:t>
            </a:r>
          </a:p>
          <a:p>
            <a:pPr defTabSz="457200">
              <a:lnSpc>
                <a:spcPct val="80000"/>
              </a:lnSpc>
            </a:pPr>
            <a:r>
              <a:rPr lang="en-US" altLang="en-US" sz="1200" dirty="0">
                <a:latin typeface="+mn-lt"/>
                <a:ea typeface="ＭＳ Ｐゴシック" pitchFamily="34" charset="-128"/>
              </a:rPr>
              <a:t>		a) One individual within an entire breeding population cannot have much of an effect on how a trait evolves.</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3) However, the relationship between personality and evolutions may mean that individual differences are not so random.</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Our personalities guide decisions about with whom we associate, where we choose to go to school, etc.</a:t>
            </a:r>
          </a:p>
          <a:p>
            <a:pPr defTabSz="457200">
              <a:lnSpc>
                <a:spcPct val="80000"/>
              </a:lnSpc>
            </a:pPr>
            <a:r>
              <a:rPr lang="en-US" altLang="en-US" sz="1200" dirty="0">
                <a:latin typeface="+mn-lt"/>
                <a:ea typeface="ＭＳ Ｐゴシック" pitchFamily="34" charset="-128"/>
              </a:rPr>
              <a:t>	ii) The extravert and the introvert, the neurotic and the tranquil, and the conscientious and the careless gravitate toward the respective niches they best fill. People tend to select environments that suited their personality characteristics and actively avoided those that might lead to discomfort.</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387682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Men and women tend to differ in some personality dimensions. However, these differences are often greatly exaggerated.</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This happens especially in the pop psychology industry with such books as </a:t>
            </a:r>
            <a:r>
              <a:rPr lang="en-US" altLang="en-US" i="1" dirty="0">
                <a:latin typeface="+mn-lt"/>
                <a:ea typeface="ＭＳ Ｐゴシック" pitchFamily="34" charset="-128"/>
              </a:rPr>
              <a:t>Men Are from Mars, Women Are from Venus.</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2) Cross-cultural studies have shown that women generally report higher levels of extraversion, conscientiousness, agreeableness, and neuroticism than men.</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However, these differences are small and may be explained by economic factors.</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3) Countries showing the largest gender differences in personality also have greater access to resources such as health care, education, and wealth. </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Men and women in countries with fewer social and economic resources tend to be more similar in their self-reported personality scores.</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986386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sz="1200" dirty="0">
                <a:latin typeface="+mn-lt"/>
                <a:ea typeface="ＭＳ Ｐゴシック" pitchFamily="34" charset="-128"/>
              </a:rPr>
              <a:t>1) According to ancient medicine (circa 400 BC), the body consisted of four </a:t>
            </a:r>
            <a:r>
              <a:rPr lang="en-US" altLang="en-US" sz="1200" dirty="0" err="1">
                <a:latin typeface="+mn-lt"/>
                <a:ea typeface="ＭＳ Ｐゴシック" pitchFamily="34" charset="-128"/>
              </a:rPr>
              <a:t>humours</a:t>
            </a:r>
            <a:r>
              <a:rPr lang="en-US" altLang="en-US" sz="1200" dirty="0">
                <a:latin typeface="+mn-lt"/>
                <a:ea typeface="ＭＳ Ｐゴシック" pitchFamily="34" charset="-128"/>
              </a:rPr>
              <a:t>—including blood, phlegm, black bile, and yellow bile.</a:t>
            </a:r>
          </a:p>
          <a:p>
            <a:pPr defTabSz="457200"/>
            <a:r>
              <a:rPr lang="en-US" altLang="en-US" sz="1200" dirty="0">
                <a:latin typeface="+mn-lt"/>
                <a:ea typeface="ＭＳ Ｐゴシック" pitchFamily="34" charset="-128"/>
              </a:rPr>
              <a:t> </a:t>
            </a:r>
          </a:p>
          <a:p>
            <a:pPr defTabSz="457200"/>
            <a:r>
              <a:rPr lang="en-US" altLang="en-US" sz="1200" dirty="0">
                <a:latin typeface="+mn-lt"/>
                <a:ea typeface="ＭＳ Ｐゴシック" pitchFamily="34" charset="-128"/>
              </a:rPr>
              <a:t>	</a:t>
            </a:r>
            <a:r>
              <a:rPr lang="en-US" altLang="en-US" sz="1200" b="1" i="1" dirty="0" err="1">
                <a:latin typeface="+mn-lt"/>
                <a:ea typeface="ＭＳ Ｐゴシック" pitchFamily="34" charset="-128"/>
              </a:rPr>
              <a:t>Humourism</a:t>
            </a:r>
            <a:r>
              <a:rPr lang="en-US" altLang="en-US" sz="1200" b="1" i="1" dirty="0">
                <a:latin typeface="+mn-lt"/>
                <a:ea typeface="ＭＳ Ｐゴシック" pitchFamily="34" charset="-128"/>
              </a:rPr>
              <a:t> (p. 478) </a:t>
            </a:r>
            <a:r>
              <a:rPr lang="en-US" altLang="en-US" sz="1200" i="1" dirty="0">
                <a:latin typeface="+mn-lt"/>
                <a:ea typeface="ＭＳ Ｐゴシック" pitchFamily="34" charset="-128"/>
              </a:rPr>
              <a:t>explained both physical illnesses and disorders of personality as resulting from imbalances in key fluids in the body—the four “</a:t>
            </a:r>
            <a:r>
              <a:rPr lang="en-US" altLang="ja-JP" sz="1200" i="1" dirty="0" err="1">
                <a:latin typeface="+mn-lt"/>
                <a:ea typeface="ＭＳ Ｐゴシック" pitchFamily="34" charset="-128"/>
              </a:rPr>
              <a:t>humours</a:t>
            </a:r>
            <a:r>
              <a:rPr lang="en-US" altLang="ja-JP" sz="1200" i="1" dirty="0">
                <a:latin typeface="+mn-lt"/>
                <a:ea typeface="ＭＳ Ｐゴシック" pitchFamily="34" charset="-128"/>
              </a:rPr>
              <a:t>.</a:t>
            </a:r>
            <a:r>
              <a:rPr lang="en-US" altLang="en-US" sz="1200" i="1" dirty="0">
                <a:latin typeface="+mn-lt"/>
                <a:ea typeface="ＭＳ Ｐゴシック" pitchFamily="34" charset="-128"/>
              </a:rPr>
              <a:t>”</a:t>
            </a:r>
            <a:endParaRPr lang="en-US" altLang="ja-JP" sz="1200" dirty="0">
              <a:latin typeface="+mn-lt"/>
              <a:ea typeface="ＭＳ Ｐゴシック" pitchFamily="34" charset="-128"/>
            </a:endParaRPr>
          </a:p>
          <a:p>
            <a:pPr defTabSz="457200">
              <a:lnSpc>
                <a:spcPct val="90000"/>
              </a:lnSpc>
            </a:pP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For example, too much black bile resulted in melancholy.</a:t>
            </a:r>
          </a:p>
          <a:p>
            <a:pPr defTabSz="457200">
              <a:lnSpc>
                <a:spcPct val="90000"/>
              </a:lnSpc>
            </a:pPr>
            <a:r>
              <a:rPr lang="en-US" altLang="en-US" sz="1200" dirty="0">
                <a:latin typeface="+mn-lt"/>
                <a:ea typeface="ＭＳ Ｐゴシック" pitchFamily="34" charset="-128"/>
              </a:rPr>
              <a:t>	 </a:t>
            </a:r>
          </a:p>
          <a:p>
            <a:pPr defTabSz="457200"/>
            <a:r>
              <a:rPr lang="en-US" altLang="en-US" sz="1200" dirty="0">
                <a:latin typeface="+mn-lt"/>
                <a:ea typeface="ＭＳ Ｐゴシック" pitchFamily="34" charset="-128"/>
              </a:rPr>
              <a:t>2) In the late 1700s, the German doctor Franz Gall developed phrenology.</a:t>
            </a:r>
          </a:p>
          <a:p>
            <a:pPr defTabSz="457200"/>
            <a:r>
              <a:rPr lang="en-US" altLang="en-US" sz="1200" dirty="0">
                <a:latin typeface="+mn-lt"/>
                <a:ea typeface="ＭＳ Ｐゴシック" pitchFamily="34" charset="-128"/>
              </a:rPr>
              <a:t> </a:t>
            </a:r>
          </a:p>
          <a:p>
            <a:pPr defTabSz="457200"/>
            <a:r>
              <a:rPr lang="en-US" altLang="en-US" sz="1200" dirty="0">
                <a:latin typeface="+mn-lt"/>
                <a:ea typeface="ＭＳ Ｐゴシック" pitchFamily="34" charset="-128"/>
              </a:rPr>
              <a:t>	</a:t>
            </a:r>
            <a:r>
              <a:rPr lang="en-US" altLang="en-US" sz="1200" b="1" i="1" dirty="0">
                <a:latin typeface="+mn-lt"/>
                <a:ea typeface="ＭＳ Ｐゴシック" pitchFamily="34" charset="-128"/>
              </a:rPr>
              <a:t>Phrenology (p. 478)</a:t>
            </a:r>
            <a:r>
              <a:rPr lang="en-US" altLang="en-US" sz="1200" i="1" dirty="0">
                <a:latin typeface="+mn-lt"/>
                <a:ea typeface="ＭＳ Ｐゴシック" pitchFamily="34" charset="-128"/>
              </a:rPr>
              <a:t> was the theory that personality characteristics could be assessed by carefully measuring the shape of the skull.</a:t>
            </a:r>
          </a:p>
          <a:p>
            <a:pPr defTabSz="457200"/>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This theory held well into the 1800s.</a:t>
            </a:r>
          </a:p>
          <a:p>
            <a:pPr defTabSz="457200">
              <a:lnSpc>
                <a:spcPct val="90000"/>
              </a:lnSpc>
            </a:pPr>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3) Hans Eysenck (1967), was a pioneer in linking personality characteristics with specific brain regions.</a:t>
            </a: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He proposed that arousal states of the brain are the basis of extraversion and that the reactivity of the limbic system (the emotional circuits) are correlated with extraversion.</a:t>
            </a:r>
          </a:p>
          <a:p>
            <a:pPr defTabSz="457200"/>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Arousal theory of extraversion (p. 478)</a:t>
            </a:r>
            <a:r>
              <a:rPr lang="en-US" altLang="en-US" sz="1200" i="1" dirty="0">
                <a:latin typeface="+mn-lt"/>
                <a:ea typeface="ＭＳ Ｐゴシック" pitchFamily="34" charset="-128"/>
              </a:rPr>
              <a:t> argues that extraversion is determined by people’s threshold for arousal.</a:t>
            </a:r>
            <a:endParaRPr lang="en-US" altLang="en-US" sz="1200" dirty="0">
              <a:latin typeface="+mn-lt"/>
              <a:ea typeface="ＭＳ Ｐゴシック" pitchFamily="34" charset="-128"/>
            </a:endParaRPr>
          </a:p>
          <a:p>
            <a:pPr defTabSz="457200"/>
            <a:r>
              <a:rPr lang="en-US" altLang="en-US" sz="1200" dirty="0">
                <a:latin typeface="+mn-lt"/>
                <a:ea typeface="ＭＳ Ｐゴシック" pitchFamily="34" charset="-128"/>
              </a:rPr>
              <a:t> </a:t>
            </a:r>
          </a:p>
          <a:p>
            <a:pPr defTabSz="457200"/>
            <a:r>
              <a:rPr lang="en-US" altLang="en-US" sz="1200" dirty="0">
                <a:latin typeface="+mn-lt"/>
                <a:ea typeface="ＭＳ Ｐゴシック" pitchFamily="34" charset="-128"/>
              </a:rPr>
              <a:t>	</a:t>
            </a:r>
            <a:r>
              <a:rPr lang="en-US" altLang="en-US" sz="1200" b="1" i="1" dirty="0">
                <a:latin typeface="+mn-lt"/>
                <a:ea typeface="ＭＳ Ｐゴシック" pitchFamily="34" charset="-128"/>
              </a:rPr>
              <a:t>Ascending reticular activating system (ARAS) (p. 478) </a:t>
            </a:r>
            <a:r>
              <a:rPr lang="en-US" altLang="en-US" sz="1200" i="1" dirty="0">
                <a:latin typeface="+mn-lt"/>
                <a:ea typeface="ＭＳ Ｐゴシック" pitchFamily="34" charset="-128"/>
              </a:rPr>
              <a:t>plays a central role in controlling this arousal response.</a:t>
            </a:r>
            <a:endParaRPr lang="en-US" altLang="en-US" sz="1200" dirty="0">
              <a:latin typeface="+mn-lt"/>
              <a:ea typeface="ＭＳ Ｐゴシック" pitchFamily="34" charset="-128"/>
            </a:endParaRPr>
          </a:p>
          <a:p>
            <a:pPr defTabSz="457200">
              <a:lnSpc>
                <a:spcPct val="90000"/>
              </a:lnSpc>
            </a:pP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ii) Research on Eysenck’s ideas has demonstrated that extraverts do have less reactive ARASs compared to introverts.</a:t>
            </a:r>
          </a:p>
          <a:p>
            <a:pPr defTabSz="457200">
              <a:lnSpc>
                <a:spcPct val="90000"/>
              </a:lnSpc>
            </a:pP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4) Jeffrey Gray proposed another influential model of the brain–personality relationship: the approach/inhibition model of motivation</a:t>
            </a: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This model describes two major brain systems for processing rewards and punishments: the </a:t>
            </a:r>
            <a:r>
              <a:rPr lang="en-US" altLang="en-US" sz="1200" dirty="0" err="1">
                <a:latin typeface="+mn-lt"/>
                <a:ea typeface="ＭＳ Ｐゴシック" pitchFamily="34" charset="-128"/>
              </a:rPr>
              <a:t>behavioural</a:t>
            </a:r>
            <a:r>
              <a:rPr lang="en-US" altLang="en-US" sz="1200" dirty="0">
                <a:latin typeface="+mn-lt"/>
                <a:ea typeface="ＭＳ Ｐゴシック" pitchFamily="34" charset="-128"/>
              </a:rPr>
              <a:t> activation system and the </a:t>
            </a:r>
            <a:r>
              <a:rPr lang="en-US" altLang="en-US" sz="1200" dirty="0" err="1">
                <a:latin typeface="+mn-lt"/>
                <a:ea typeface="ＭＳ Ｐゴシック" pitchFamily="34" charset="-128"/>
              </a:rPr>
              <a:t>behavioural</a:t>
            </a:r>
            <a:r>
              <a:rPr lang="en-US" altLang="en-US" sz="1200" dirty="0">
                <a:latin typeface="+mn-lt"/>
                <a:ea typeface="ＭＳ Ｐゴシック" pitchFamily="34" charset="-128"/>
              </a:rPr>
              <a:t> inhibition system.</a:t>
            </a:r>
          </a:p>
          <a:p>
            <a:pPr defTabSz="457200"/>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	</a:t>
            </a:r>
            <a:r>
              <a:rPr lang="en-US" altLang="en-US" sz="1200" b="1" i="1" dirty="0" err="1">
                <a:latin typeface="+mn-lt"/>
                <a:ea typeface="ＭＳ Ｐゴシック" pitchFamily="34" charset="-128"/>
              </a:rPr>
              <a:t>Behavioural</a:t>
            </a:r>
            <a:r>
              <a:rPr lang="en-US" altLang="en-US" sz="1200" b="1" i="1" dirty="0">
                <a:latin typeface="+mn-lt"/>
                <a:ea typeface="ＭＳ Ｐゴシック" pitchFamily="34" charset="-128"/>
              </a:rPr>
              <a:t> activation system (BAS) (p. 478) </a:t>
            </a:r>
            <a:r>
              <a:rPr lang="en-US" altLang="en-US" sz="1200" i="1" dirty="0">
                <a:latin typeface="+mn-lt"/>
                <a:ea typeface="ＭＳ Ｐゴシック" pitchFamily="34" charset="-128"/>
              </a:rPr>
              <a:t>is a “GO” system, arousing the person to action in the pursuit of desired goals.</a:t>
            </a:r>
            <a:endParaRPr lang="en-US" altLang="en-US" sz="1200" dirty="0">
              <a:latin typeface="+mn-lt"/>
              <a:ea typeface="ＭＳ Ｐゴシック" pitchFamily="34" charset="-128"/>
            </a:endParaRPr>
          </a:p>
          <a:p>
            <a:pPr defTabSz="457200"/>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	</a:t>
            </a:r>
            <a:r>
              <a:rPr lang="en-US" altLang="en-US" sz="1200" b="1" i="1" dirty="0" err="1">
                <a:latin typeface="+mn-lt"/>
                <a:ea typeface="ＭＳ Ｐゴシック" pitchFamily="34" charset="-128"/>
              </a:rPr>
              <a:t>Behavioural</a:t>
            </a:r>
            <a:r>
              <a:rPr lang="en-US" altLang="en-US" sz="1200" b="1" i="1" dirty="0">
                <a:latin typeface="+mn-lt"/>
                <a:ea typeface="ＭＳ Ｐゴシック" pitchFamily="34" charset="-128"/>
              </a:rPr>
              <a:t> inhibition system (BIS) (p. 478)</a:t>
            </a:r>
            <a:r>
              <a:rPr lang="en-US" altLang="en-US" sz="1200" i="1" dirty="0">
                <a:latin typeface="+mn-lt"/>
                <a:ea typeface="ＭＳ Ｐゴシック" pitchFamily="34" charset="-128"/>
              </a:rPr>
              <a:t> is more of a “danger” system, motivating the person to action in order to avoid punishments or other negative outcomes.</a:t>
            </a:r>
            <a:endParaRPr lang="en-US" altLang="en-US" sz="1200" dirty="0">
              <a:latin typeface="+mn-lt"/>
              <a:ea typeface="ＭＳ Ｐゴシック" pitchFamily="34" charset="-128"/>
            </a:endParaRPr>
          </a:p>
          <a:p>
            <a:pPr defTabSz="457200">
              <a:lnSpc>
                <a:spcPct val="90000"/>
              </a:lnSpc>
            </a:pP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ii) Several of the Big Five factors are correlated with activation of the BIS/BAS systems. The most consistent finding is that extraversion is especially related to BAS activation, whereas neuroticism is related to BIS activation.</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790960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b="1" dirty="0">
                <a:latin typeface="+mn-lt"/>
                <a:ea typeface="ＭＳ Ｐゴシック" pitchFamily="34" charset="-128"/>
              </a:rPr>
              <a:t>Know</a:t>
            </a:r>
            <a:r>
              <a:rPr lang="en-US" altLang="en-US" sz="1200" dirty="0">
                <a:latin typeface="+mn-lt"/>
                <a:ea typeface="ＭＳ Ｐゴシック" pitchFamily="34" charset="-128"/>
              </a:rPr>
              <a:t> the key terminology related to psychodynamic and humanistic approaches to personality.</a:t>
            </a:r>
          </a:p>
          <a:p>
            <a:pPr lvl="1">
              <a:lnSpc>
                <a:spcPct val="80000"/>
              </a:lnSpc>
            </a:pPr>
            <a:r>
              <a:rPr lang="en-US" altLang="en-US" sz="1200" dirty="0">
                <a:latin typeface="+mn-lt"/>
                <a:ea typeface="ＭＳ Ｐゴシック" pitchFamily="34" charset="-128"/>
              </a:rPr>
              <a:t>See the bold, italicized terms below.</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Understand</a:t>
            </a:r>
            <a:r>
              <a:rPr lang="en-US" altLang="en-US" sz="1200" dirty="0">
                <a:latin typeface="+mn-lt"/>
                <a:ea typeface="ＭＳ Ｐゴシック" pitchFamily="34" charset="-128"/>
              </a:rPr>
              <a:t> how people use defense mechanisms to cope with conflicting thoughts and feelings.</a:t>
            </a:r>
          </a:p>
          <a:p>
            <a:pPr lvl="1">
              <a:lnSpc>
                <a:spcPct val="80000"/>
              </a:lnSpc>
            </a:pPr>
            <a:r>
              <a:rPr lang="en-US" altLang="en-US" sz="1200" dirty="0">
                <a:latin typeface="+mn-lt"/>
                <a:ea typeface="ＭＳ Ｐゴシック" pitchFamily="34" charset="-128"/>
              </a:rPr>
              <a:t>Defense mechanisms become active whenever our unconscious drives come into conflict with the ego and/or the superego. These mechanisms may involve repressing urges, displacing them, or even finding subtle, more acceptable ways of expressing those urges.</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Understand</a:t>
            </a:r>
            <a:r>
              <a:rPr lang="en-US" altLang="en-US" sz="1200" dirty="0">
                <a:latin typeface="+mn-lt"/>
                <a:ea typeface="ＭＳ Ｐゴシック" pitchFamily="34" charset="-128"/>
              </a:rPr>
              <a:t> the developmental stages Freud used to explain the origins of personality.</a:t>
            </a:r>
          </a:p>
          <a:p>
            <a:pPr lvl="1">
              <a:lnSpc>
                <a:spcPct val="80000"/>
              </a:lnSpc>
            </a:pPr>
            <a:r>
              <a:rPr lang="en-US" altLang="en-US" sz="1200" dirty="0">
                <a:latin typeface="+mn-lt"/>
                <a:ea typeface="ＭＳ Ｐゴシック" pitchFamily="34" charset="-128"/>
              </a:rPr>
              <a:t>To explain personality development according to Freud, we begin with the concept of libido—the id’s energy source for the drives that originate at different focal points of the body, from infancy to adolescence. Each of the stages of psychosocial development—oral, anal, phallic, latent, and genital—is associated with a unique form of conflict as the ego and superego develop. Failure to resolve the corresponding conflict can result in a fixation.</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Apply</a:t>
            </a:r>
            <a:r>
              <a:rPr lang="en-US" altLang="en-US" sz="1200" dirty="0">
                <a:latin typeface="+mn-lt"/>
                <a:ea typeface="ＭＳ Ｐゴシック" pitchFamily="34" charset="-128"/>
              </a:rPr>
              <a:t> both psychodynamic and humanistic perspectives to explain personality.</a:t>
            </a:r>
          </a:p>
          <a:p>
            <a:pPr lvl="1">
              <a:lnSpc>
                <a:spcPct val="80000"/>
              </a:lnSpc>
            </a:pPr>
            <a:r>
              <a:rPr lang="en-US" altLang="en-US" sz="1200" dirty="0">
                <a:latin typeface="+mn-lt"/>
                <a:ea typeface="ＭＳ Ｐゴシック" pitchFamily="34" charset="-128"/>
              </a:rPr>
              <a:t>Using Table 12.4, students should be able to read about situations and describe them from Freud’s perspective. Students should also be able to read scenarios and determine how far a person had developed according to Maslow’s hierarchy of needs.</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Analyze</a:t>
            </a:r>
            <a:r>
              <a:rPr lang="en-US" altLang="en-US" sz="1200" dirty="0">
                <a:latin typeface="+mn-lt"/>
                <a:ea typeface="ＭＳ Ｐゴシック" pitchFamily="34" charset="-128"/>
              </a:rPr>
              <a:t> whether projective tests are valid measures of personality.</a:t>
            </a:r>
          </a:p>
          <a:p>
            <a:pPr lvl="1">
              <a:lnSpc>
                <a:spcPct val="80000"/>
              </a:lnSpc>
            </a:pPr>
            <a:r>
              <a:rPr lang="en-US" altLang="en-US" sz="1200" dirty="0">
                <a:latin typeface="+mn-lt"/>
                <a:ea typeface="ＭＳ Ｐゴシック" pitchFamily="34" charset="-128"/>
              </a:rPr>
              <a:t>In this Module, students learn about projective tests such as the Rorschach inkblot test and the Thematic Apperception Test, which some believe allow psychologists to tap into the unconscious world. Although research does suggest that we process information without being aware of it, projective tests do not appear to be valid ways of accessing what is being processed.</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Analyze</a:t>
            </a:r>
            <a:r>
              <a:rPr lang="en-US" altLang="en-US" sz="1200" dirty="0">
                <a:latin typeface="+mn-lt"/>
                <a:ea typeface="ＭＳ Ｐゴシック" pitchFamily="34" charset="-128"/>
              </a:rPr>
              <a:t> the strengths and weaknesses of psychodynamic perspectives.</a:t>
            </a:r>
          </a:p>
          <a:p>
            <a:pPr lvl="1">
              <a:lnSpc>
                <a:spcPct val="80000"/>
              </a:lnSpc>
            </a:pPr>
            <a:r>
              <a:rPr lang="en-US" altLang="en-US" sz="1200" dirty="0">
                <a:latin typeface="+mn-lt"/>
                <a:ea typeface="ＭＳ Ｐゴシック" pitchFamily="34" charset="-128"/>
              </a:rPr>
              <a:t>Psychodynamic theories can provide some compelling explanations for human motivation. For example, it is easy to understand how social and moral conflicts arise when couched in terms of a struggle between the id and the superego. At the same time, this approach does not have a lot of scientific support. It is not possible to objectively identify the structure of an individual’s personality; instead, psychodynamic theorists must rely on subjective interpretations. Attempts at developing more objective projective tests have been largely unsuccessful.</a:t>
            </a:r>
            <a:endParaRPr lang="en-US" sz="1200"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34104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mn-lt"/>
                <a:ea typeface="ＭＳ Ｐゴシック" pitchFamily="34" charset="-128"/>
              </a:rPr>
              <a:t>1) Psychodynamic Theories focus on how personality arises through complex interactions involving motivational conscious and unconscious processes that occur from early development on through adulthood.</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2) The psychodynamic approach to personality began with Sigmund Freud in the late 1800s.</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He was an Austrian physician interested in how personality is structured, how it functions, and how disorders arise.</a:t>
            </a:r>
          </a:p>
          <a:p>
            <a:pPr defTabSz="457200">
              <a:lnSpc>
                <a:spcPct val="80000"/>
              </a:lnSpc>
            </a:pPr>
            <a:r>
              <a:rPr lang="en-US" altLang="en-US" sz="1200" dirty="0">
                <a:latin typeface="+mn-lt"/>
                <a:ea typeface="ＭＳ Ｐゴシック" pitchFamily="34" charset="-128"/>
              </a:rPr>
              <a:t>	ii) Because he came from a medical perspective, his studies of personality were largely based on individual cases of people who sought his help for psychological problems.</a:t>
            </a:r>
          </a:p>
          <a:p>
            <a:pPr defTabSz="457200">
              <a:lnSpc>
                <a:spcPct val="80000"/>
              </a:lnSpc>
            </a:pP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3) Many of Freud’s theories can still be seen in modern psychodynamic theory, which is based on a few key observations:</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a:t>
            </a:r>
            <a:r>
              <a:rPr lang="en-US" altLang="en-US" sz="1200" i="1" dirty="0">
                <a:latin typeface="+mn-lt"/>
                <a:ea typeface="ＭＳ Ｐゴシック" pitchFamily="34" charset="-128"/>
              </a:rPr>
              <a:t>Unconscious thoughts, memories, and emotions operate simultaneously and are major influences on our </a:t>
            </a:r>
            <a:r>
              <a:rPr lang="en-US" altLang="en-US" sz="1200" i="1" dirty="0" err="1">
                <a:latin typeface="+mn-lt"/>
                <a:ea typeface="ＭＳ Ｐゴシック" pitchFamily="34" charset="-128"/>
              </a:rPr>
              <a:t>behaviour</a:t>
            </a:r>
            <a:r>
              <a:rPr lang="en-US" altLang="en-US" sz="1200" dirty="0">
                <a:latin typeface="+mn-lt"/>
                <a:ea typeface="ＭＳ Ｐゴシック" pitchFamily="34" charset="-128"/>
              </a:rPr>
              <a:t>.</a:t>
            </a:r>
          </a:p>
          <a:p>
            <a:pPr defTabSz="457200">
              <a:lnSpc>
                <a:spcPct val="80000"/>
              </a:lnSpc>
            </a:pPr>
            <a:r>
              <a:rPr lang="en-US" altLang="en-US" sz="1200" dirty="0">
                <a:latin typeface="+mn-lt"/>
                <a:ea typeface="ＭＳ Ｐゴシック" pitchFamily="34" charset="-128"/>
              </a:rPr>
              <a:t>		a) Although we may feel in control of our thoughts and </a:t>
            </a:r>
            <a:r>
              <a:rPr lang="en-US" altLang="en-US" sz="1200" dirty="0" err="1">
                <a:latin typeface="+mn-lt"/>
                <a:ea typeface="ＭＳ Ｐゴシック" pitchFamily="34" charset="-128"/>
              </a:rPr>
              <a:t>behaviours</a:t>
            </a:r>
            <a:r>
              <a:rPr lang="en-US" altLang="en-US" sz="1200" dirty="0">
                <a:latin typeface="+mn-lt"/>
                <a:ea typeface="ＭＳ Ｐゴシック" pitchFamily="34" charset="-128"/>
              </a:rPr>
              <a:t>, unconscious thoughts and emotions can influence our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a:t>
            </a:r>
          </a:p>
          <a:p>
            <a:pPr defTabSz="457200">
              <a:lnSpc>
                <a:spcPct val="80000"/>
              </a:lnSpc>
            </a:pPr>
            <a:r>
              <a:rPr lang="en-US" altLang="en-US" sz="1200" dirty="0">
                <a:latin typeface="+mn-lt"/>
                <a:ea typeface="ＭＳ Ｐゴシック" pitchFamily="34" charset="-128"/>
              </a:rPr>
              <a:t>		b) Sometimes our thoughts and emotions are in sync and other times they are in conflict.</a:t>
            </a:r>
          </a:p>
          <a:p>
            <a:pPr defTabSz="457200">
              <a:lnSpc>
                <a:spcPct val="80000"/>
              </a:lnSpc>
            </a:pPr>
            <a:r>
              <a:rPr lang="en-US" altLang="en-US" sz="1200" dirty="0">
                <a:latin typeface="+mn-lt"/>
                <a:ea typeface="ＭＳ Ｐゴシック" pitchFamily="34" charset="-128"/>
              </a:rPr>
              <a:t>	ii) </a:t>
            </a:r>
            <a:r>
              <a:rPr lang="en-US" altLang="en-US" sz="1200" i="1" dirty="0">
                <a:latin typeface="+mn-lt"/>
                <a:ea typeface="ＭＳ Ｐゴシック" pitchFamily="34" charset="-128"/>
              </a:rPr>
              <a:t>Personality takes shape in early childhood, and during this period of development, children learn to regulate their emotions</a:t>
            </a:r>
            <a:r>
              <a:rPr lang="en-US" altLang="en-US" sz="1200" dirty="0">
                <a:latin typeface="+mn-lt"/>
                <a:ea typeface="ＭＳ Ｐゴシック" pitchFamily="34" charset="-128"/>
              </a:rPr>
              <a:t>.</a:t>
            </a:r>
          </a:p>
          <a:p>
            <a:pPr defTabSz="457200">
              <a:lnSpc>
                <a:spcPct val="80000"/>
              </a:lnSpc>
            </a:pPr>
            <a:r>
              <a:rPr lang="en-US" altLang="en-US" sz="1200" dirty="0">
                <a:latin typeface="+mn-lt"/>
                <a:ea typeface="ＭＳ Ｐゴシック" pitchFamily="34" charset="-128"/>
              </a:rPr>
              <a:t>		a) Psychodynamic theorists place a great deal of importance on early childhood experiences.</a:t>
            </a:r>
          </a:p>
          <a:p>
            <a:pPr defTabSz="457200">
              <a:lnSpc>
                <a:spcPct val="80000"/>
              </a:lnSpc>
            </a:pPr>
            <a:r>
              <a:rPr lang="en-US" altLang="en-US" sz="1200" dirty="0">
                <a:latin typeface="+mn-lt"/>
                <a:ea typeface="ＭＳ Ｐゴシック" pitchFamily="34" charset="-128"/>
              </a:rPr>
              <a:t>		b) An important part of childhood is learning appropriate and acceptable ways of experiencing and expressing thoughts and emotions.</a:t>
            </a:r>
          </a:p>
          <a:p>
            <a:pPr defTabSz="457200">
              <a:lnSpc>
                <a:spcPct val="80000"/>
              </a:lnSpc>
            </a:pPr>
            <a:r>
              <a:rPr lang="en-US" altLang="en-US" sz="1200" dirty="0">
                <a:latin typeface="+mn-lt"/>
                <a:ea typeface="ＭＳ Ｐゴシック" pitchFamily="34" charset="-128"/>
              </a:rPr>
              <a:t>	iii) </a:t>
            </a:r>
            <a:r>
              <a:rPr lang="en-US" altLang="en-US" sz="1200" i="1" dirty="0">
                <a:latin typeface="+mn-lt"/>
                <a:ea typeface="ＭＳ Ｐゴシック" pitchFamily="34" charset="-128"/>
              </a:rPr>
              <a:t>Mental representations of the self and others shape how the individual acts.</a:t>
            </a: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		a) The nature of key social relationships, particularly with the parents, determines personality development. </a:t>
            </a:r>
          </a:p>
          <a:p>
            <a:pPr defTabSz="457200">
              <a:lnSpc>
                <a:spcPct val="80000"/>
              </a:lnSpc>
            </a:pPr>
            <a:r>
              <a:rPr lang="en-US" altLang="en-US" sz="1200" dirty="0">
                <a:latin typeface="+mn-lt"/>
                <a:ea typeface="ＭＳ Ｐゴシック" pitchFamily="34" charset="-128"/>
              </a:rPr>
              <a:t>		b) During childhood, individuals learn about relationships from interacting with family or other caregivers, and they learn about themselves from the way they are treated.</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932176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Freud believed that both unconscious and conscious processes control our </a:t>
            </a:r>
            <a:r>
              <a:rPr lang="en-US" altLang="en-US" dirty="0" err="1">
                <a:latin typeface="+mn-lt"/>
                <a:ea typeface="ＭＳ Ｐゴシック" pitchFamily="34" charset="-128"/>
              </a:rPr>
              <a:t>behaviour</a:t>
            </a:r>
            <a:r>
              <a:rPr lang="en-US" altLang="en-US" dirty="0">
                <a:latin typeface="+mn-lt"/>
                <a:ea typeface="ＭＳ Ｐゴシック" pitchFamily="34" charset="-128"/>
              </a:rPr>
              <a:t>.</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The </a:t>
            </a:r>
            <a:r>
              <a:rPr lang="en-US" altLang="en-US" i="1" dirty="0">
                <a:latin typeface="+mn-lt"/>
                <a:ea typeface="ＭＳ Ｐゴシック" pitchFamily="34" charset="-128"/>
              </a:rPr>
              <a:t>unconscious</a:t>
            </a:r>
            <a:r>
              <a:rPr lang="en-US" altLang="en-US" dirty="0">
                <a:latin typeface="+mn-lt"/>
                <a:ea typeface="ＭＳ Ｐゴシック" pitchFamily="34" charset="-128"/>
              </a:rPr>
              <a:t> mind includes impulses and drives that we are not directly aware of, whereas </a:t>
            </a:r>
            <a:r>
              <a:rPr lang="en-US" altLang="en-US" i="1" dirty="0">
                <a:latin typeface="+mn-lt"/>
                <a:ea typeface="ＭＳ Ｐゴシック" pitchFamily="34" charset="-128"/>
              </a:rPr>
              <a:t>conscious</a:t>
            </a:r>
            <a:r>
              <a:rPr lang="en-US" altLang="en-US" dirty="0">
                <a:latin typeface="+mn-lt"/>
                <a:ea typeface="ＭＳ Ｐゴシック" pitchFamily="34" charset="-128"/>
              </a:rPr>
              <a:t> thoughts are those that you are aware of right now.</a:t>
            </a:r>
          </a:p>
          <a:p>
            <a:pPr defTabSz="457200"/>
            <a:r>
              <a:rPr lang="en-US" altLang="en-US" dirty="0">
                <a:latin typeface="+mn-lt"/>
                <a:ea typeface="ＭＳ Ｐゴシック" pitchFamily="34" charset="-128"/>
              </a:rPr>
              <a:t> </a:t>
            </a:r>
          </a:p>
          <a:p>
            <a:pPr defTabSz="457200">
              <a:lnSpc>
                <a:spcPct val="80000"/>
              </a:lnSpc>
            </a:pPr>
            <a:r>
              <a:rPr lang="en-US" altLang="en-US" b="1" i="1" dirty="0">
                <a:latin typeface="+mn-lt"/>
                <a:ea typeface="ＭＳ Ｐゴシック" pitchFamily="34" charset="-128"/>
              </a:rPr>
              <a:t>Conscious mind (p. 483)</a:t>
            </a:r>
            <a:r>
              <a:rPr lang="en-US" altLang="en-US" i="1" dirty="0">
                <a:latin typeface="+mn-lt"/>
                <a:ea typeface="ＭＳ Ｐゴシック" pitchFamily="34" charset="-128"/>
              </a:rPr>
              <a:t>: your current awareness, containing everything you are aware of right now. </a:t>
            </a:r>
          </a:p>
          <a:p>
            <a:pPr defTabSz="457200">
              <a:lnSpc>
                <a:spcPct val="80000"/>
              </a:lnSpc>
            </a:pPr>
            <a:endParaRPr lang="en-US" altLang="en-US" dirty="0">
              <a:latin typeface="+mn-lt"/>
              <a:ea typeface="ＭＳ Ｐゴシック" pitchFamily="34" charset="-128"/>
            </a:endParaRPr>
          </a:p>
          <a:p>
            <a:pPr defTabSz="457200">
              <a:lnSpc>
                <a:spcPct val="80000"/>
              </a:lnSpc>
            </a:pPr>
            <a:r>
              <a:rPr lang="en-US" altLang="en-US" b="1" i="1" dirty="0">
                <a:latin typeface="+mn-lt"/>
                <a:ea typeface="ＭＳ Ｐゴシック" pitchFamily="34" charset="-128"/>
              </a:rPr>
              <a:t>Unconscious mind (p. 483)</a:t>
            </a:r>
            <a:r>
              <a:rPr lang="en-US" altLang="en-US" i="1" dirty="0">
                <a:latin typeface="+mn-lt"/>
                <a:ea typeface="ＭＳ Ｐゴシック" pitchFamily="34" charset="-128"/>
              </a:rPr>
              <a:t>: a much more vast and powerful but inaccessible part of your consciousness, operating without your conscious endorsement or will to influence and guide your </a:t>
            </a:r>
            <a:r>
              <a:rPr lang="en-US" altLang="en-US" i="1" dirty="0" err="1">
                <a:latin typeface="+mn-lt"/>
                <a:ea typeface="ＭＳ Ｐゴシック" pitchFamily="34" charset="-128"/>
              </a:rPr>
              <a:t>behaviours</a:t>
            </a:r>
            <a:r>
              <a:rPr lang="en-US" altLang="en-US" i="1" dirty="0">
                <a:latin typeface="+mn-lt"/>
                <a:ea typeface="ＭＳ Ｐゴシック" pitchFamily="34" charset="-128"/>
              </a:rPr>
              <a:t>.</a:t>
            </a:r>
          </a:p>
          <a:p>
            <a:pPr defTabSz="457200">
              <a:lnSpc>
                <a:spcPct val="80000"/>
              </a:lnSpc>
            </a:pP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2) Laboratory experiments have revealed rather significant discrepancies between conscious and unconscious attitudes, thoughts, and emotions.</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For example, a person may have been raised to believe in gender and ethnic equality and is aware of these beliefs.</a:t>
            </a:r>
          </a:p>
          <a:p>
            <a:pPr defTabSz="457200"/>
            <a:r>
              <a:rPr lang="en-US" altLang="en-US" dirty="0">
                <a:latin typeface="+mn-lt"/>
                <a:ea typeface="ＭＳ Ｐゴシック" pitchFamily="34" charset="-128"/>
              </a:rPr>
              <a:t>		a) He is riled when he overhears a degrading sexist or ethnic remark. </a:t>
            </a:r>
          </a:p>
          <a:p>
            <a:pPr defTabSz="457200"/>
            <a:r>
              <a:rPr lang="en-US" altLang="en-US" dirty="0">
                <a:latin typeface="+mn-lt"/>
                <a:ea typeface="ＭＳ Ｐゴシック" pitchFamily="34" charset="-128"/>
              </a:rPr>
              <a:t>		b) This person’s conscious awareness of his thoughts and emotions suggests that he fully believes in equality.</a:t>
            </a:r>
          </a:p>
          <a:p>
            <a:pPr defTabSz="457200"/>
            <a:r>
              <a:rPr lang="en-US" altLang="en-US" dirty="0">
                <a:latin typeface="+mn-lt"/>
                <a:ea typeface="ＭＳ Ｐゴシック" pitchFamily="34" charset="-128"/>
              </a:rPr>
              <a:t>		c) A psychodynamic psychologist might say his attitude toward others is based on a well-developed superego.</a:t>
            </a:r>
          </a:p>
          <a:p>
            <a:pPr defTabSz="457200"/>
            <a:r>
              <a:rPr lang="en-US" altLang="en-US" dirty="0">
                <a:latin typeface="+mn-lt"/>
                <a:ea typeface="ＭＳ Ｐゴシック" pitchFamily="34" charset="-128"/>
              </a:rPr>
              <a:t>	ii) However, this same person may consistently choose to sit away from members of other ethnicities when he rides a subway.</a:t>
            </a:r>
          </a:p>
          <a:p>
            <a:pPr defTabSz="457200"/>
            <a:r>
              <a:rPr lang="en-US" altLang="en-US" dirty="0">
                <a:latin typeface="+mn-lt"/>
                <a:ea typeface="ＭＳ Ｐゴシック" pitchFamily="34" charset="-128"/>
              </a:rPr>
              <a:t>		a) This suggests the individual’s conscious belief in equality may not similarly reside in his unconscious mind.</a:t>
            </a: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02194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mn-lt"/>
                <a:ea typeface="ＭＳ Ｐゴシック" pitchFamily="34" charset="-128"/>
              </a:rPr>
              <a:t>1) Freud hypothesized the human psyche consists of three hypothetical parts: the </a:t>
            </a:r>
            <a:r>
              <a:rPr lang="en-US" altLang="en-US" sz="1200" i="1" dirty="0">
                <a:latin typeface="+mn-lt"/>
                <a:ea typeface="ＭＳ Ｐゴシック" pitchFamily="34" charset="-128"/>
              </a:rPr>
              <a:t>id</a:t>
            </a:r>
            <a:r>
              <a:rPr lang="en-US" altLang="en-US" sz="1200" dirty="0">
                <a:latin typeface="+mn-lt"/>
                <a:ea typeface="ＭＳ Ｐゴシック" pitchFamily="34" charset="-128"/>
              </a:rPr>
              <a:t>, </a:t>
            </a:r>
            <a:r>
              <a:rPr lang="en-US" altLang="en-US" sz="1200" i="1" dirty="0">
                <a:latin typeface="+mn-lt"/>
                <a:ea typeface="ＭＳ Ｐゴシック" pitchFamily="34" charset="-128"/>
              </a:rPr>
              <a:t>ego</a:t>
            </a:r>
            <a:r>
              <a:rPr lang="en-US" altLang="en-US" sz="1200" dirty="0">
                <a:latin typeface="+mn-lt"/>
                <a:ea typeface="ＭＳ Ｐゴシック" pitchFamily="34" charset="-128"/>
              </a:rPr>
              <a:t>, and </a:t>
            </a:r>
            <a:r>
              <a:rPr lang="en-US" altLang="en-US" sz="1200" i="1" dirty="0">
                <a:latin typeface="+mn-lt"/>
                <a:ea typeface="ＭＳ Ｐゴシック" pitchFamily="34" charset="-128"/>
              </a:rPr>
              <a:t>superego</a:t>
            </a:r>
            <a:r>
              <a:rPr lang="en-US" altLang="en-US" sz="1200" dirty="0">
                <a:latin typeface="+mn-lt"/>
                <a:ea typeface="ＭＳ Ｐゴシック" pitchFamily="34" charset="-128"/>
              </a:rPr>
              <a:t> (Figure 12.6).</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These parts operate simultaneously, at times in harmony and other times in conflict.</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Id (p. 483)</a:t>
            </a:r>
            <a:r>
              <a:rPr lang="en-US" altLang="en-US" sz="1200" i="1" dirty="0">
                <a:latin typeface="+mn-lt"/>
                <a:ea typeface="ＭＳ Ｐゴシック" pitchFamily="34" charset="-128"/>
              </a:rPr>
              <a:t> represents a collection of basic biological drives, including those directed toward sex and aggression.</a:t>
            </a:r>
            <a:endParaRPr lang="en-US" altLang="en-US" sz="1200" dirty="0">
              <a:latin typeface="+mn-lt"/>
              <a:ea typeface="ＭＳ Ｐゴシック" pitchFamily="34" charset="-128"/>
            </a:endParaRPr>
          </a:p>
          <a:p>
            <a:pPr defTabSz="457200">
              <a:lnSpc>
                <a:spcPct val="80000"/>
              </a:lnSpc>
            </a:pPr>
            <a:r>
              <a:rPr lang="en-US" altLang="en-US" sz="1200" i="1" dirty="0">
                <a:latin typeface="+mn-lt"/>
                <a:ea typeface="ＭＳ Ｐゴシック" pitchFamily="34" charset="-128"/>
              </a:rPr>
              <a:t> </a:t>
            </a: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2) Freud</a:t>
            </a:r>
            <a:r>
              <a:rPr lang="en-US" altLang="en-US" sz="1200" i="1" dirty="0">
                <a:latin typeface="+mn-lt"/>
                <a:ea typeface="ＭＳ Ｐゴシック" pitchFamily="34" charset="-128"/>
              </a:rPr>
              <a:t> </a:t>
            </a:r>
            <a:r>
              <a:rPr lang="en-US" altLang="en-US" sz="1200" dirty="0">
                <a:latin typeface="+mn-lt"/>
                <a:ea typeface="ＭＳ Ｐゴシック" pitchFamily="34" charset="-128"/>
              </a:rPr>
              <a:t>believed the id was fueled by an energy called </a:t>
            </a:r>
            <a:r>
              <a:rPr lang="en-US" altLang="en-US" sz="1200" i="1" dirty="0">
                <a:latin typeface="+mn-lt"/>
                <a:ea typeface="ＭＳ Ｐゴシック" pitchFamily="34" charset="-128"/>
              </a:rPr>
              <a:t>libido</a:t>
            </a:r>
            <a:r>
              <a:rPr lang="en-US" altLang="en-US" sz="1200" dirty="0">
                <a:latin typeface="+mn-lt"/>
                <a:ea typeface="ＭＳ Ｐゴシック" pitchFamily="34" charset="-128"/>
              </a:rPr>
              <a:t>.</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The id motivates people to seek out experiences that bring pleasure (e.g., sex, eating, etc.), with little regard for the appropriateness or consequences of their realization.</a:t>
            </a:r>
          </a:p>
          <a:p>
            <a:pPr defTabSz="457200">
              <a:lnSpc>
                <a:spcPct val="80000"/>
              </a:lnSpc>
            </a:pPr>
            <a:r>
              <a:rPr lang="en-US" altLang="en-US" sz="1200" dirty="0">
                <a:latin typeface="+mn-lt"/>
                <a:ea typeface="ＭＳ Ｐゴシック" pitchFamily="34" charset="-128"/>
              </a:rPr>
              <a:t>	ii) The id is said to operate according to the </a:t>
            </a:r>
            <a:r>
              <a:rPr lang="en-US" altLang="en-US" sz="1200" i="1" dirty="0">
                <a:latin typeface="+mn-lt"/>
                <a:ea typeface="ＭＳ Ｐゴシック" pitchFamily="34" charset="-128"/>
              </a:rPr>
              <a:t>pleasure principle</a:t>
            </a:r>
            <a:r>
              <a:rPr lang="en-US" altLang="en-US" sz="1200" dirty="0">
                <a:latin typeface="+mn-lt"/>
                <a:ea typeface="ＭＳ Ｐゴシック" pitchFamily="34" charset="-128"/>
              </a:rPr>
              <a:t>, seeking out instant gratification.</a:t>
            </a:r>
          </a:p>
          <a:p>
            <a:pPr defTabSz="457200">
              <a:lnSpc>
                <a:spcPct val="80000"/>
              </a:lnSpc>
            </a:pPr>
            <a:r>
              <a:rPr lang="en-US" altLang="en-US" sz="1200" dirty="0">
                <a:latin typeface="+mn-lt"/>
                <a:ea typeface="ＭＳ Ｐゴシック" pitchFamily="34" charset="-128"/>
              </a:rPr>
              <a:t>		a) For example, wikileaks.org released a video of soldiers in a helicopter gunning down a group of men. At times, they were joking and laughing.</a:t>
            </a:r>
          </a:p>
          <a:p>
            <a:pPr defTabSz="457200">
              <a:lnSpc>
                <a:spcPct val="80000"/>
              </a:lnSpc>
            </a:pPr>
            <a:r>
              <a:rPr lang="en-US" altLang="en-US" sz="1200" dirty="0">
                <a:latin typeface="+mn-lt"/>
                <a:ea typeface="ＭＳ Ｐゴシック" pitchFamily="34" charset="-128"/>
              </a:rPr>
              <a:t>		b) From Freud’s perspective, everyone has an id that provides the aggressive drives to act as a soldier.</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i="1" dirty="0">
                <a:latin typeface="+mn-lt"/>
                <a:ea typeface="ＭＳ Ｐゴシック" pitchFamily="34" charset="-128"/>
              </a:rPr>
              <a:t>	</a:t>
            </a:r>
            <a:r>
              <a:rPr lang="en-US" altLang="en-US" sz="1200" b="1" i="1" dirty="0">
                <a:latin typeface="+mn-lt"/>
                <a:ea typeface="ＭＳ Ｐゴシック" pitchFamily="34" charset="-128"/>
              </a:rPr>
              <a:t>Ego (p. 484)</a:t>
            </a:r>
            <a:r>
              <a:rPr lang="en-US" altLang="en-US" sz="1200" i="1" dirty="0">
                <a:latin typeface="+mn-lt"/>
                <a:ea typeface="ＭＳ Ｐゴシック" pitchFamily="34" charset="-128"/>
              </a:rPr>
              <a:t> is the decision maker, frequently under tension, trying to reconcile the opposing urges of the id and superego. </a:t>
            </a:r>
          </a:p>
          <a:p>
            <a:pPr defTabSz="457200">
              <a:lnSpc>
                <a:spcPct val="80000"/>
              </a:lnSpc>
            </a:pP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3) The ego</a:t>
            </a:r>
            <a:r>
              <a:rPr lang="en-US" altLang="en-US" sz="1200" i="1" dirty="0">
                <a:latin typeface="+mn-lt"/>
                <a:ea typeface="ＭＳ Ｐゴシック" pitchFamily="34" charset="-128"/>
              </a:rPr>
              <a:t> </a:t>
            </a:r>
            <a:r>
              <a:rPr lang="en-US" altLang="en-US" sz="1200" dirty="0">
                <a:latin typeface="+mn-lt"/>
                <a:ea typeface="ＭＳ Ｐゴシック" pitchFamily="34" charset="-128"/>
              </a:rPr>
              <a:t>represents the ability to understand that an individual</a:t>
            </a:r>
            <a:r>
              <a:rPr lang="en-US" altLang="en-US" sz="1200" i="1" dirty="0">
                <a:latin typeface="+mn-lt"/>
                <a:ea typeface="ＭＳ Ｐゴシック" pitchFamily="34" charset="-128"/>
              </a:rPr>
              <a:t> </a:t>
            </a:r>
            <a:r>
              <a:rPr lang="en-US" altLang="en-US" sz="1200" dirty="0">
                <a:latin typeface="+mn-lt"/>
                <a:ea typeface="ＭＳ Ｐゴシック" pitchFamily="34" charset="-128"/>
              </a:rPr>
              <a:t>cannot eat, engage in sexual activity, or otherwise give in</a:t>
            </a:r>
            <a:r>
              <a:rPr lang="en-US" altLang="en-US" sz="1200" i="1" dirty="0">
                <a:latin typeface="+mn-lt"/>
                <a:ea typeface="ＭＳ Ｐゴシック" pitchFamily="34" charset="-128"/>
              </a:rPr>
              <a:t> </a:t>
            </a:r>
            <a:r>
              <a:rPr lang="en-US" altLang="en-US" sz="1200" dirty="0">
                <a:latin typeface="+mn-lt"/>
                <a:ea typeface="ＭＳ Ｐゴシック" pitchFamily="34" charset="-128"/>
              </a:rPr>
              <a:t>to the id all the time.</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It is said to operate according to the </a:t>
            </a:r>
            <a:r>
              <a:rPr lang="en-US" altLang="en-US" sz="1200" i="1" dirty="0">
                <a:latin typeface="+mn-lt"/>
                <a:ea typeface="ＭＳ Ｐゴシック" pitchFamily="34" charset="-128"/>
              </a:rPr>
              <a:t>reality principle</a:t>
            </a:r>
            <a:r>
              <a:rPr lang="en-US" altLang="en-US" sz="1200" dirty="0">
                <a:latin typeface="+mn-lt"/>
                <a:ea typeface="ＭＳ Ｐゴシック" pitchFamily="34" charset="-128"/>
              </a:rPr>
              <a:t>, delaying the gratification sought by the id until it is socially appropriate.</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Superego (p. 484)</a:t>
            </a:r>
            <a:r>
              <a:rPr lang="en-US" altLang="en-US" sz="1200" i="1" dirty="0">
                <a:latin typeface="+mn-lt"/>
                <a:ea typeface="ＭＳ Ｐゴシック" pitchFamily="34" charset="-128"/>
              </a:rPr>
              <a:t> is comprised of our values and moral standards.</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4) The moral composition of the superego is primarily learned from the authority of one’s parents.</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Going back to the soldier example, superego might nag that “killing is wrong,” and the ego may simply concentrate on the reality of the current situation.</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5) Some argue that Freud had a grim perspective of human personality because he believed we were born with the id (born to be bad), whereas we developed the superego with experience.</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The conflict between the two helps psychoanalysts understand an individual’s personality.</a:t>
            </a:r>
          </a:p>
          <a:p>
            <a:pPr defTabSz="457200">
              <a:lnSpc>
                <a:spcPct val="80000"/>
              </a:lnSpc>
            </a:pPr>
            <a:r>
              <a:rPr lang="en-US" altLang="en-US" sz="1200" dirty="0">
                <a:latin typeface="+mn-lt"/>
                <a:ea typeface="ＭＳ Ｐゴシック" pitchFamily="34" charset="-128"/>
              </a:rPr>
              <a:t>	ii) What is especially important is uncovering conflicts that are unresolved, which might result in guilt if the superego wins out, or in hostility if the id is victorious.</a:t>
            </a:r>
            <a:endParaRPr lang="en-IN" altLang="en-US" sz="1200" kern="1200" dirty="0">
              <a:solidFill>
                <a:schemeClr val="tx1"/>
              </a:solidFill>
              <a:effectLst/>
              <a:latin typeface="+mn-lt"/>
              <a:ea typeface="+mn-ea"/>
              <a:cs typeface="+mn-cs"/>
            </a:endParaRPr>
          </a:p>
          <a:p>
            <a:pPr defTabSz="457200">
              <a:lnSpc>
                <a:spcPct val="80000"/>
              </a:lnSpc>
            </a:pPr>
            <a:endParaRPr lang="en-US" sz="1200"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Long Description:</a:t>
            </a:r>
          </a:p>
          <a:p>
            <a:r>
              <a:rPr lang="en-CA" sz="1200" kern="1200" dirty="0">
                <a:solidFill>
                  <a:schemeClr val="tx1"/>
                </a:solidFill>
                <a:effectLst/>
                <a:latin typeface="+mn-lt"/>
                <a:ea typeface="+mn-ea"/>
                <a:cs typeface="+mn-cs"/>
              </a:rPr>
              <a:t>The illustration shows an iceberg floating on water. The part of the iceberg above the water is labelled “Conscious (contact with the outside world.” The part of the iceberg below the water is labelled “Unconscious (Difficult to retrieve material; well below the surface of awareness).”</a:t>
            </a:r>
            <a:endParaRPr lang="en-IN"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“Conscious” part of the iceberg is divided into 2 regions, “Ego” and “Superego.” “Ego” forms the major part of “Conscious” and “Superego” forms a small part of the “Conscious.”</a:t>
            </a:r>
            <a:endParaRPr lang="en-IN"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“Unconscious” part of the iceberg is divided into 3 regions, “Ego”, “Superego”, and “Id” as follows.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Ego: It is that part of the iceberg that continues from the top and goes down to half the depth of the iceberg.</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Superego: It is that part of the iceberg that continues from the top and goes down to the complete depth of the iceberg.</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Id: It is that part of the iceberg that supports the “Ego.”</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633226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Because Freud’s focus was on mental problems, he focused on the conflicts and experiences that invoke anxiety.</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He worked with his daughter, Anna (another key Figure in early psychodynamic psychology) to explain unconscious conflicts and how individuals deal with such conflicts Table 12.3).</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	</a:t>
            </a:r>
            <a:r>
              <a:rPr lang="en-US" altLang="en-US" b="1" i="1" dirty="0">
                <a:latin typeface="+mn-lt"/>
                <a:ea typeface="ＭＳ Ｐゴシック" pitchFamily="34" charset="-128"/>
              </a:rPr>
              <a:t>Defense mechanisms (p. 484)</a:t>
            </a:r>
            <a:r>
              <a:rPr lang="en-US" altLang="en-US" i="1" dirty="0">
                <a:latin typeface="+mn-lt"/>
                <a:ea typeface="ＭＳ Ｐゴシック" pitchFamily="34" charset="-128"/>
              </a:rPr>
              <a:t> are unconscious strategies the ego uses to reduce or avoid anxiety</a:t>
            </a:r>
            <a:r>
              <a:rPr lang="en-US" altLang="en-US" dirty="0">
                <a:latin typeface="+mn-lt"/>
                <a:ea typeface="ＭＳ Ｐゴシック" pitchFamily="34" charset="-128"/>
              </a:rPr>
              <a:t>.</a:t>
            </a:r>
          </a:p>
          <a:p>
            <a:pPr defTabSz="457200"/>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2) There is also scientific support for certain defense mechanisms.</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For example, the person who avoids sitting next to someone of a different ethnicity while on the subway may try to </a:t>
            </a:r>
            <a:r>
              <a:rPr lang="en-US" altLang="en-US" i="1" dirty="0">
                <a:latin typeface="+mn-lt"/>
                <a:ea typeface="ＭＳ Ｐゴシック" pitchFamily="34" charset="-128"/>
              </a:rPr>
              <a:t>rationalize</a:t>
            </a:r>
            <a:r>
              <a:rPr lang="en-US" altLang="en-US" dirty="0">
                <a:latin typeface="+mn-lt"/>
                <a:ea typeface="ＭＳ Ｐゴシック" pitchFamily="34" charset="-128"/>
              </a:rPr>
              <a:t> his/her actions.</a:t>
            </a:r>
          </a:p>
          <a:p>
            <a:pPr defTabSz="457200"/>
            <a:r>
              <a:rPr lang="en-US" altLang="en-US" dirty="0">
                <a:latin typeface="+mn-lt"/>
                <a:ea typeface="ＭＳ Ｐゴシック" pitchFamily="34" charset="-128"/>
              </a:rPr>
              <a:t>		a) This person would convince him/herself that his/her choice was based on seating space rather than ethnicity.</a:t>
            </a:r>
          </a:p>
          <a:p>
            <a:pPr defTabSz="457200"/>
            <a:r>
              <a:rPr lang="en-US" altLang="en-US" dirty="0">
                <a:latin typeface="+mn-lt"/>
                <a:ea typeface="ＭＳ Ｐゴシック" pitchFamily="34" charset="-128"/>
              </a:rPr>
              <a:t>	ii) Soldiers at war may use </a:t>
            </a:r>
            <a:r>
              <a:rPr lang="en-US" altLang="en-US" dirty="0" err="1">
                <a:latin typeface="+mn-lt"/>
                <a:ea typeface="ＭＳ Ｐゴシック" pitchFamily="34" charset="-128"/>
              </a:rPr>
              <a:t>humour</a:t>
            </a:r>
            <a:r>
              <a:rPr lang="en-US" altLang="en-US" dirty="0">
                <a:latin typeface="+mn-lt"/>
                <a:ea typeface="ＭＳ Ｐゴシック" pitchFamily="34" charset="-128"/>
              </a:rPr>
              <a:t> to reduce the psychological impact of their actions.</a:t>
            </a:r>
          </a:p>
          <a:p>
            <a:pPr defTabSz="457200"/>
            <a:r>
              <a:rPr lang="en-US" altLang="en-US" dirty="0">
                <a:latin typeface="+mn-lt"/>
                <a:ea typeface="ＭＳ Ｐゴシック" pitchFamily="34" charset="-128"/>
              </a:rPr>
              <a:t>		a) There is strong correlational evidence suggesting that a good sense of </a:t>
            </a:r>
            <a:r>
              <a:rPr lang="en-US" altLang="en-US" dirty="0" err="1">
                <a:latin typeface="+mn-lt"/>
                <a:ea typeface="ＭＳ Ｐゴシック" pitchFamily="34" charset="-128"/>
              </a:rPr>
              <a:t>humour</a:t>
            </a:r>
            <a:r>
              <a:rPr lang="en-US" altLang="en-US" dirty="0">
                <a:latin typeface="+mn-lt"/>
                <a:ea typeface="ＭＳ Ｐゴシック" pitchFamily="34" charset="-128"/>
              </a:rPr>
              <a:t> helps people manage stress.</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620368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Because Freud’s focus was on mental problems, he focused on the conflicts and experiences that invoke anxiety.</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He worked with his daughter, Anna (another key Figure in early psychodynamic psychology) to explain unconscious conflicts and how individuals deal with such conflicts Table 12.3).</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	</a:t>
            </a:r>
            <a:r>
              <a:rPr lang="en-US" altLang="en-US" b="1" i="1" dirty="0">
                <a:latin typeface="+mn-lt"/>
                <a:ea typeface="ＭＳ Ｐゴシック" pitchFamily="34" charset="-128"/>
              </a:rPr>
              <a:t>Defense mechanisms (p. 484)</a:t>
            </a:r>
            <a:r>
              <a:rPr lang="en-US" altLang="en-US" i="1" dirty="0">
                <a:latin typeface="+mn-lt"/>
                <a:ea typeface="ＭＳ Ｐゴシック" pitchFamily="34" charset="-128"/>
              </a:rPr>
              <a:t> are unconscious strategies the ego uses to reduce or avoid anxiety</a:t>
            </a:r>
            <a:r>
              <a:rPr lang="en-US" altLang="en-US" dirty="0">
                <a:latin typeface="+mn-lt"/>
                <a:ea typeface="ＭＳ Ｐゴシック" pitchFamily="34" charset="-128"/>
              </a:rPr>
              <a:t>.</a:t>
            </a:r>
          </a:p>
          <a:p>
            <a:pPr defTabSz="457200"/>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2) There is also scientific support for certain defense mechanisms.</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For example, the person who avoids sitting next to someone of a different ethnicity while on the subway may try to </a:t>
            </a:r>
            <a:r>
              <a:rPr lang="en-US" altLang="en-US" i="1" dirty="0">
                <a:latin typeface="+mn-lt"/>
                <a:ea typeface="ＭＳ Ｐゴシック" pitchFamily="34" charset="-128"/>
              </a:rPr>
              <a:t>rationalize</a:t>
            </a:r>
            <a:r>
              <a:rPr lang="en-US" altLang="en-US" dirty="0">
                <a:latin typeface="+mn-lt"/>
                <a:ea typeface="ＭＳ Ｐゴシック" pitchFamily="34" charset="-128"/>
              </a:rPr>
              <a:t> his/her actions.</a:t>
            </a:r>
          </a:p>
          <a:p>
            <a:pPr defTabSz="457200"/>
            <a:r>
              <a:rPr lang="en-US" altLang="en-US" dirty="0">
                <a:latin typeface="+mn-lt"/>
                <a:ea typeface="ＭＳ Ｐゴシック" pitchFamily="34" charset="-128"/>
              </a:rPr>
              <a:t>		a) This person would convince him/herself that his/her choice was based on seating space rather than ethnicity.</a:t>
            </a:r>
          </a:p>
          <a:p>
            <a:pPr defTabSz="457200"/>
            <a:r>
              <a:rPr lang="en-US" altLang="en-US" dirty="0">
                <a:latin typeface="+mn-lt"/>
                <a:ea typeface="ＭＳ Ｐゴシック" pitchFamily="34" charset="-128"/>
              </a:rPr>
              <a:t>	ii) Soldiers at war may use </a:t>
            </a:r>
            <a:r>
              <a:rPr lang="en-US" altLang="en-US" dirty="0" err="1">
                <a:latin typeface="+mn-lt"/>
                <a:ea typeface="ＭＳ Ｐゴシック" pitchFamily="34" charset="-128"/>
              </a:rPr>
              <a:t>humour</a:t>
            </a:r>
            <a:r>
              <a:rPr lang="en-US" altLang="en-US" dirty="0">
                <a:latin typeface="+mn-lt"/>
                <a:ea typeface="ＭＳ Ｐゴシック" pitchFamily="34" charset="-128"/>
              </a:rPr>
              <a:t> to reduce the psychological impact of their actions.</a:t>
            </a:r>
          </a:p>
          <a:p>
            <a:pPr defTabSz="457200"/>
            <a:r>
              <a:rPr lang="en-US" altLang="en-US" dirty="0">
                <a:latin typeface="+mn-lt"/>
                <a:ea typeface="ＭＳ Ｐゴシック" pitchFamily="34" charset="-128"/>
              </a:rPr>
              <a:t>		a) There is strong correlational evidence suggesting that a good sense of </a:t>
            </a:r>
            <a:r>
              <a:rPr lang="en-US" altLang="en-US" dirty="0" err="1">
                <a:latin typeface="+mn-lt"/>
                <a:ea typeface="ＭＳ Ｐゴシック" pitchFamily="34" charset="-128"/>
              </a:rPr>
              <a:t>humour</a:t>
            </a:r>
            <a:r>
              <a:rPr lang="en-US" altLang="en-US" dirty="0">
                <a:latin typeface="+mn-lt"/>
                <a:ea typeface="ＭＳ Ｐゴシック" pitchFamily="34" charset="-128"/>
              </a:rPr>
              <a:t> helps people manage stress.</a:t>
            </a:r>
            <a:endParaRPr lang="en-US" dirty="0">
              <a:latin typeface="+mn-lt"/>
            </a:endParaRPr>
          </a:p>
          <a:p>
            <a:pPr defTabSz="457200">
              <a:lnSpc>
                <a:spcPct val="8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216102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Because Freud’s focus was on mental problems, he focused on the conflicts and experiences that invoke anxiety.</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He worked with his daughter, Anna (another key Figure in early psychodynamic psychology) to explain unconscious conflicts and how individuals deal with such conflicts Table 12.3).</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	</a:t>
            </a:r>
            <a:r>
              <a:rPr lang="en-US" altLang="en-US" b="1" i="1" dirty="0">
                <a:latin typeface="+mn-lt"/>
                <a:ea typeface="ＭＳ Ｐゴシック" pitchFamily="34" charset="-128"/>
              </a:rPr>
              <a:t>Defense mechanisms (p. 484)</a:t>
            </a:r>
            <a:r>
              <a:rPr lang="en-US" altLang="en-US" i="1" dirty="0">
                <a:latin typeface="+mn-lt"/>
                <a:ea typeface="ＭＳ Ｐゴシック" pitchFamily="34" charset="-128"/>
              </a:rPr>
              <a:t> are unconscious strategies the ego uses to reduce or avoid anxiety</a:t>
            </a:r>
            <a:r>
              <a:rPr lang="en-US" altLang="en-US" dirty="0">
                <a:latin typeface="+mn-lt"/>
                <a:ea typeface="ＭＳ Ｐゴシック" pitchFamily="34" charset="-128"/>
              </a:rPr>
              <a:t>.</a:t>
            </a:r>
          </a:p>
          <a:p>
            <a:pPr defTabSz="457200"/>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2) There is also scientific support for certain defense mechanisms.</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For example, the person who avoids sitting next to someone of a different ethnicity while on the subway may try to </a:t>
            </a:r>
            <a:r>
              <a:rPr lang="en-US" altLang="en-US" i="1" dirty="0">
                <a:latin typeface="+mn-lt"/>
                <a:ea typeface="ＭＳ Ｐゴシック" pitchFamily="34" charset="-128"/>
              </a:rPr>
              <a:t>rationalize</a:t>
            </a:r>
            <a:r>
              <a:rPr lang="en-US" altLang="en-US" dirty="0">
                <a:latin typeface="+mn-lt"/>
                <a:ea typeface="ＭＳ Ｐゴシック" pitchFamily="34" charset="-128"/>
              </a:rPr>
              <a:t> his/her actions.</a:t>
            </a:r>
          </a:p>
          <a:p>
            <a:pPr defTabSz="457200"/>
            <a:r>
              <a:rPr lang="en-US" altLang="en-US" dirty="0">
                <a:latin typeface="+mn-lt"/>
                <a:ea typeface="ＭＳ Ｐゴシック" pitchFamily="34" charset="-128"/>
              </a:rPr>
              <a:t>		a) This person would convince him/herself that his/her choice was based on seating space rather than ethnicity.</a:t>
            </a:r>
          </a:p>
          <a:p>
            <a:pPr defTabSz="457200"/>
            <a:r>
              <a:rPr lang="en-US" altLang="en-US" dirty="0">
                <a:latin typeface="+mn-lt"/>
                <a:ea typeface="ＭＳ Ｐゴシック" pitchFamily="34" charset="-128"/>
              </a:rPr>
              <a:t>	ii) Soldiers at war may use </a:t>
            </a:r>
            <a:r>
              <a:rPr lang="en-US" altLang="en-US" dirty="0" err="1">
                <a:latin typeface="+mn-lt"/>
                <a:ea typeface="ＭＳ Ｐゴシック" pitchFamily="34" charset="-128"/>
              </a:rPr>
              <a:t>humour</a:t>
            </a:r>
            <a:r>
              <a:rPr lang="en-US" altLang="en-US" dirty="0">
                <a:latin typeface="+mn-lt"/>
                <a:ea typeface="ＭＳ Ｐゴシック" pitchFamily="34" charset="-128"/>
              </a:rPr>
              <a:t> to reduce the psychological impact of their actions.</a:t>
            </a:r>
          </a:p>
          <a:p>
            <a:pPr defTabSz="457200"/>
            <a:r>
              <a:rPr lang="en-US" altLang="en-US" dirty="0">
                <a:latin typeface="+mn-lt"/>
                <a:ea typeface="ＭＳ Ｐゴシック" pitchFamily="34" charset="-128"/>
              </a:rPr>
              <a:t>		a) There is strong correlational evidence suggesting that a good sense of </a:t>
            </a:r>
            <a:r>
              <a:rPr lang="en-US" altLang="en-US" dirty="0" err="1">
                <a:latin typeface="+mn-lt"/>
                <a:ea typeface="ＭＳ Ｐゴシック" pitchFamily="34" charset="-128"/>
              </a:rPr>
              <a:t>humour</a:t>
            </a:r>
            <a:r>
              <a:rPr lang="en-US" altLang="en-US" dirty="0">
                <a:latin typeface="+mn-lt"/>
                <a:ea typeface="ＭＳ Ｐゴシック" pitchFamily="34" charset="-128"/>
              </a:rPr>
              <a:t> helps people manage stress.</a:t>
            </a:r>
            <a:endParaRPr lang="en-US" dirty="0">
              <a:latin typeface="+mn-lt"/>
            </a:endParaRPr>
          </a:p>
          <a:p>
            <a:pPr defTabSz="457200">
              <a:lnSpc>
                <a:spcPct val="8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133187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b="1" dirty="0">
                <a:latin typeface="+mn-lt"/>
                <a:ea typeface="ＭＳ Ｐゴシック" pitchFamily="34" charset="-128"/>
              </a:rPr>
              <a:t>Know</a:t>
            </a:r>
            <a:r>
              <a:rPr lang="en-US" altLang="en-US" sz="1200" dirty="0">
                <a:latin typeface="+mn-lt"/>
                <a:ea typeface="ＭＳ Ｐゴシック" pitchFamily="34" charset="-128"/>
              </a:rPr>
              <a:t> the key terminology associated with contemporary approaches to personality.</a:t>
            </a:r>
          </a:p>
          <a:p>
            <a:pPr lvl="1">
              <a:lnSpc>
                <a:spcPct val="80000"/>
              </a:lnSpc>
            </a:pPr>
            <a:r>
              <a:rPr lang="en-US" altLang="en-US" sz="1200" dirty="0">
                <a:latin typeface="+mn-lt"/>
                <a:ea typeface="ＭＳ Ｐゴシック" pitchFamily="34" charset="-128"/>
              </a:rPr>
              <a:t>See the bold, italicized terms below.</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Understand</a:t>
            </a:r>
            <a:r>
              <a:rPr lang="en-US" altLang="en-US" sz="1200" dirty="0">
                <a:latin typeface="+mn-lt"/>
                <a:ea typeface="ＭＳ Ｐゴシック" pitchFamily="34" charset="-128"/>
              </a:rPr>
              <a:t> the </a:t>
            </a:r>
            <a:r>
              <a:rPr lang="en-US" altLang="en-US" sz="1200" dirty="0" err="1">
                <a:latin typeface="+mn-lt"/>
                <a:ea typeface="ＭＳ Ｐゴシック" pitchFamily="34" charset="-128"/>
              </a:rPr>
              <a:t>behaviourist</a:t>
            </a:r>
            <a:r>
              <a:rPr lang="en-US" altLang="en-US" sz="1200" dirty="0">
                <a:latin typeface="+mn-lt"/>
                <a:ea typeface="ＭＳ Ｐゴシック" pitchFamily="34" charset="-128"/>
              </a:rPr>
              <a:t> and social-cognitive views of personality.</a:t>
            </a:r>
          </a:p>
          <a:p>
            <a:pPr lvl="1">
              <a:lnSpc>
                <a:spcPct val="80000"/>
              </a:lnSpc>
            </a:pPr>
            <a:r>
              <a:rPr lang="en-US" altLang="en-US" sz="1200" dirty="0">
                <a:latin typeface="+mn-lt"/>
                <a:ea typeface="ＭＳ Ｐゴシック" pitchFamily="34" charset="-128"/>
              </a:rPr>
              <a:t>A strict </a:t>
            </a:r>
            <a:r>
              <a:rPr lang="en-US" altLang="en-US" sz="1200" dirty="0" err="1">
                <a:latin typeface="+mn-lt"/>
                <a:ea typeface="ＭＳ Ｐゴシック" pitchFamily="34" charset="-128"/>
              </a:rPr>
              <a:t>behavioural</a:t>
            </a:r>
            <a:r>
              <a:rPr lang="en-US" altLang="en-US" sz="1200" dirty="0">
                <a:latin typeface="+mn-lt"/>
                <a:ea typeface="ＭＳ Ｐゴシック" pitchFamily="34" charset="-128"/>
              </a:rPr>
              <a:t> account of personality identifies the stimuli and situational factors that control the various responses that can be elicited. When this perspective is adopted, there is little use of trait terminology, such as neuroticism or conscientiousness, and no reference to cognitive factors such as beliefs or thoughts. The social-cognitive approach to personality also accounts for situational factors and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 but adds a cognitive element that interacts with the environment in such a way that situations,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 and thoughts are determined in reciprocal fashion.</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Apply</a:t>
            </a:r>
            <a:r>
              <a:rPr lang="en-US" altLang="en-US" sz="1200" dirty="0">
                <a:latin typeface="+mn-lt"/>
                <a:ea typeface="ＭＳ Ｐゴシック" pitchFamily="34" charset="-128"/>
              </a:rPr>
              <a:t> self-report methods to understand your own personality.</a:t>
            </a:r>
          </a:p>
          <a:p>
            <a:pPr lvl="1">
              <a:lnSpc>
                <a:spcPct val="80000"/>
              </a:lnSpc>
            </a:pPr>
            <a:r>
              <a:rPr lang="en-US" altLang="en-US" sz="1200" dirty="0">
                <a:latin typeface="+mn-lt"/>
                <a:ea typeface="ＭＳ Ｐゴシック" pitchFamily="34" charset="-128"/>
              </a:rPr>
              <a:t>Using Figure 12.1 and Table 12.2, students should be able to reflect on whether they would score low, medium, or high on each trait and give specific examples of </a:t>
            </a:r>
            <a:r>
              <a:rPr lang="en-US" altLang="en-US" sz="1200" dirty="0" err="1">
                <a:latin typeface="+mn-lt"/>
                <a:ea typeface="ＭＳ Ｐゴシック" pitchFamily="34" charset="-128"/>
              </a:rPr>
              <a:t>behaviours</a:t>
            </a:r>
            <a:r>
              <a:rPr lang="en-US" altLang="en-US" sz="1200" dirty="0">
                <a:latin typeface="+mn-lt"/>
                <a:ea typeface="ＭＳ Ｐゴシック" pitchFamily="34" charset="-128"/>
              </a:rPr>
              <a:t> or preferences that support their ranking.</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Analyze</a:t>
            </a:r>
            <a:r>
              <a:rPr lang="en-US" altLang="en-US" sz="1200" dirty="0">
                <a:latin typeface="+mn-lt"/>
                <a:ea typeface="ＭＳ Ｐゴシック" pitchFamily="34" charset="-128"/>
              </a:rPr>
              <a:t> the personality roots of violence and prejudice.</a:t>
            </a:r>
          </a:p>
          <a:p>
            <a:pPr lvl="1">
              <a:lnSpc>
                <a:spcPct val="80000"/>
              </a:lnSpc>
            </a:pPr>
            <a:r>
              <a:rPr lang="en-US" altLang="en-US" sz="1200" dirty="0">
                <a:latin typeface="+mn-lt"/>
                <a:ea typeface="ＭＳ Ｐゴシック" pitchFamily="34" charset="-128"/>
              </a:rPr>
              <a:t>Researchers identified three sets of factors that predict violence and prejudice that are not fully captured by the Five Factor Model. The first is the Honesty–Humility dimension of the HEXACO model of personality. The second is the Dark Triad of psychopathy, Machiavellianism, and narcissism. The third is Right-Wing Authoritarianism.</a:t>
            </a:r>
          </a:p>
          <a:p>
            <a:pPr>
              <a:lnSpc>
                <a:spcPct val="80000"/>
              </a:lnSpc>
            </a:pPr>
            <a:r>
              <a:rPr lang="en-US" altLang="en-US" sz="1200" dirty="0">
                <a:latin typeface="+mn-lt"/>
                <a:ea typeface="ＭＳ Ｐゴシック" pitchFamily="34" charset="-128"/>
              </a:rPr>
              <a:t> </a:t>
            </a:r>
          </a:p>
          <a:p>
            <a:pPr>
              <a:lnSpc>
                <a:spcPct val="80000"/>
              </a:lnSpc>
            </a:pPr>
            <a:r>
              <a:rPr lang="en-US" altLang="en-US" sz="1200" b="1" dirty="0">
                <a:latin typeface="+mn-lt"/>
                <a:ea typeface="ＭＳ Ｐゴシック" pitchFamily="34" charset="-128"/>
              </a:rPr>
              <a:t>Analyze</a:t>
            </a:r>
            <a:r>
              <a:rPr lang="en-US" altLang="en-US" sz="1200" dirty="0">
                <a:latin typeface="+mn-lt"/>
                <a:ea typeface="ＭＳ Ｐゴシック" pitchFamily="34" charset="-128"/>
              </a:rPr>
              <a:t> the relative roles of personality traits and psychological and physical states in determining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a:t>
            </a:r>
          </a:p>
          <a:p>
            <a:pPr lvl="1">
              <a:lnSpc>
                <a:spcPct val="80000"/>
              </a:lnSpc>
            </a:pPr>
            <a:r>
              <a:rPr lang="en-US" altLang="en-US" sz="1200" dirty="0">
                <a:latin typeface="+mn-lt"/>
                <a:ea typeface="ＭＳ Ｐゴシック" pitchFamily="34" charset="-128"/>
              </a:rPr>
              <a:t>The debate over whether personality traits influence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 or whether situational factors play a bigger role in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 has been ongoing in the field of personality psychology. In reality, both sets of factors are important. Personality traits can be remarkably consistent, yet the situations we find ourselves in can lead to unexpected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a:t>
            </a:r>
            <a:endParaRPr lang="en-US" sz="1200"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606895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mn-lt"/>
                <a:ea typeface="ＭＳ Ｐゴシック" pitchFamily="34" charset="-128"/>
              </a:rPr>
              <a:t>1) Freud believed we were born with the id (impulses for gratification) and that the ego and superego aspects of personality develop through a series of stages, which occur mostly in the first five years of life (Table 12.4).</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In each stage, pleasurable sensory experiences are focused in different parts of the body, and the id is driven to experience as much as possible</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2) Those who have trouble transitioning between stages may develop a fixation.</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Fixation (p. 486)</a:t>
            </a:r>
            <a:r>
              <a:rPr lang="en-US" altLang="en-US" sz="1200" i="1" dirty="0">
                <a:latin typeface="+mn-lt"/>
                <a:ea typeface="ＭＳ Ｐゴシック" pitchFamily="34" charset="-128"/>
              </a:rPr>
              <a:t> involves becoming preoccupied with obtaining the pleasure associated with a particular stage as a result of not being able to adequately regulate themselves and satisfy their needs at that stage.</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For example, when you are an infant in the oral stage, everything is great—you cry and you get fed.</a:t>
            </a:r>
          </a:p>
          <a:p>
            <a:pPr defTabSz="457200">
              <a:lnSpc>
                <a:spcPct val="80000"/>
              </a:lnSpc>
            </a:pPr>
            <a:r>
              <a:rPr lang="en-US" altLang="en-US" sz="1200" dirty="0">
                <a:latin typeface="+mn-lt"/>
                <a:ea typeface="ＭＳ Ｐゴシック" pitchFamily="34" charset="-128"/>
              </a:rPr>
              <a:t>		a) Then weaning suddenly begins, and you’re told you have to wait to eat, which is the first time you’re told “no.”</a:t>
            </a:r>
          </a:p>
          <a:p>
            <a:pPr defTabSz="457200">
              <a:lnSpc>
                <a:spcPct val="80000"/>
              </a:lnSpc>
            </a:pPr>
            <a:r>
              <a:rPr lang="en-US" altLang="en-US" sz="1200" dirty="0">
                <a:latin typeface="+mn-lt"/>
                <a:ea typeface="ＭＳ Ｐゴシック" pitchFamily="34" charset="-128"/>
              </a:rPr>
              <a:t>	ii) If you have trouble with this transition, you may develop an </a:t>
            </a:r>
            <a:r>
              <a:rPr lang="en-US" altLang="en-US" sz="1200" i="1" dirty="0">
                <a:latin typeface="+mn-lt"/>
                <a:ea typeface="ＭＳ Ｐゴシック" pitchFamily="34" charset="-128"/>
              </a:rPr>
              <a:t>oral fixation</a:t>
            </a:r>
            <a:r>
              <a:rPr lang="en-US" altLang="en-US" sz="1200" dirty="0">
                <a:latin typeface="+mn-lt"/>
                <a:ea typeface="ＭＳ Ｐゴシック" pitchFamily="34" charset="-128"/>
              </a:rPr>
              <a:t> later in life, such as biting your nails or excessive gum chewing.</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3) Freud proposed that individuals go through the following sequence of psychosexual stages:</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a:t>
            </a:r>
            <a:r>
              <a:rPr lang="en-US" altLang="en-US" sz="1200" i="1" dirty="0">
                <a:latin typeface="+mn-lt"/>
                <a:ea typeface="ＭＳ Ｐゴシック" pitchFamily="34" charset="-128"/>
              </a:rPr>
              <a:t>Oral stage</a:t>
            </a:r>
            <a:r>
              <a:rPr lang="en-US" altLang="en-US" sz="1200" dirty="0">
                <a:latin typeface="+mn-lt"/>
                <a:ea typeface="ＭＳ Ｐゴシック" pitchFamily="34" charset="-128"/>
              </a:rPr>
              <a:t>: During this stage, pleasure is derived from actions involving the mouth.</a:t>
            </a:r>
          </a:p>
          <a:p>
            <a:pPr defTabSz="457200">
              <a:lnSpc>
                <a:spcPct val="80000"/>
              </a:lnSpc>
            </a:pPr>
            <a:r>
              <a:rPr lang="en-US" altLang="en-US" sz="1200" dirty="0">
                <a:latin typeface="+mn-lt"/>
                <a:ea typeface="ＭＳ Ｐゴシック" pitchFamily="34" charset="-128"/>
              </a:rPr>
              <a:t>		a) Breastfeeding is the most obvious pleasurable activity at this stage.</a:t>
            </a:r>
          </a:p>
          <a:p>
            <a:pPr defTabSz="457200">
              <a:lnSpc>
                <a:spcPct val="80000"/>
              </a:lnSpc>
            </a:pPr>
            <a:r>
              <a:rPr lang="en-US" altLang="en-US" sz="1200" dirty="0">
                <a:latin typeface="+mn-lt"/>
                <a:ea typeface="ＭＳ Ｐゴシック" pitchFamily="34" charset="-128"/>
              </a:rPr>
              <a:t>		b) Fixations may result in overindulgence or deprivation from breastfeeding when needed as an infant.</a:t>
            </a:r>
          </a:p>
          <a:p>
            <a:pPr defTabSz="457200">
              <a:lnSpc>
                <a:spcPct val="80000"/>
              </a:lnSpc>
            </a:pPr>
            <a:r>
              <a:rPr lang="en-US" altLang="en-US" sz="1200" dirty="0">
                <a:latin typeface="+mn-lt"/>
                <a:ea typeface="ＭＳ Ｐゴシック" pitchFamily="34" charset="-128"/>
              </a:rPr>
              <a:t>		c.) Fixations in adulthood may lead to excess eating, drinking, and smoking, or the opposite (avoiding oral stimulation as much as possible).</a:t>
            </a:r>
          </a:p>
          <a:p>
            <a:pPr defTabSz="457200">
              <a:lnSpc>
                <a:spcPct val="80000"/>
              </a:lnSpc>
            </a:pPr>
            <a:r>
              <a:rPr lang="en-US" altLang="en-US" sz="1200" dirty="0">
                <a:latin typeface="+mn-lt"/>
                <a:ea typeface="ＭＳ Ｐゴシック" pitchFamily="34" charset="-128"/>
              </a:rPr>
              <a:t>	ii) </a:t>
            </a:r>
            <a:r>
              <a:rPr lang="en-US" altLang="en-US" sz="1200" i="1" dirty="0">
                <a:latin typeface="+mn-lt"/>
                <a:ea typeface="ＭＳ Ｐゴシック" pitchFamily="34" charset="-128"/>
              </a:rPr>
              <a:t>Anal stage</a:t>
            </a:r>
            <a:r>
              <a:rPr lang="en-US" altLang="en-US" sz="1200" dirty="0">
                <a:latin typeface="+mn-lt"/>
                <a:ea typeface="ＭＳ Ｐゴシック" pitchFamily="34" charset="-128"/>
              </a:rPr>
              <a:t>: Stimulation relating to bowel movements is the source of pleasure during this stage.</a:t>
            </a:r>
          </a:p>
          <a:p>
            <a:pPr defTabSz="457200">
              <a:lnSpc>
                <a:spcPct val="80000"/>
              </a:lnSpc>
            </a:pPr>
            <a:r>
              <a:rPr lang="en-US" altLang="en-US" sz="1200" dirty="0">
                <a:latin typeface="+mn-lt"/>
                <a:ea typeface="ＭＳ Ｐゴシック" pitchFamily="34" charset="-128"/>
              </a:rPr>
              <a:t>		a) Toilet training plays a central role in passage through this stage.</a:t>
            </a:r>
          </a:p>
          <a:p>
            <a:pPr defTabSz="457200">
              <a:lnSpc>
                <a:spcPct val="80000"/>
              </a:lnSpc>
            </a:pPr>
            <a:r>
              <a:rPr lang="en-US" altLang="en-US" sz="1200" dirty="0">
                <a:latin typeface="+mn-lt"/>
                <a:ea typeface="ＭＳ Ｐゴシック" pitchFamily="34" charset="-128"/>
              </a:rPr>
              <a:t>		b) Fixation at this stage results in being excessively neat and organized (</a:t>
            </a:r>
            <a:r>
              <a:rPr lang="en-US" altLang="en-US" sz="1200" i="1" dirty="0">
                <a:latin typeface="+mn-lt"/>
                <a:ea typeface="ＭＳ Ｐゴシック" pitchFamily="34" charset="-128"/>
              </a:rPr>
              <a:t>anal-retentive</a:t>
            </a:r>
            <a:r>
              <a:rPr lang="en-US" altLang="en-US" sz="1200" dirty="0">
                <a:latin typeface="+mn-lt"/>
                <a:ea typeface="ＭＳ Ｐゴシック" pitchFamily="34" charset="-128"/>
              </a:rPr>
              <a:t>) or, on the opposite end of the spectrum, a person who becomes sloppy and messy.</a:t>
            </a:r>
          </a:p>
          <a:p>
            <a:pPr defTabSz="457200">
              <a:lnSpc>
                <a:spcPct val="80000"/>
              </a:lnSpc>
            </a:pPr>
            <a:r>
              <a:rPr lang="en-US" altLang="en-US" sz="1200" dirty="0">
                <a:latin typeface="+mn-lt"/>
                <a:ea typeface="ＭＳ Ｐゴシック" pitchFamily="34" charset="-128"/>
              </a:rPr>
              <a:t>	iii) </a:t>
            </a:r>
            <a:r>
              <a:rPr lang="en-US" altLang="en-US" sz="1200" i="1" dirty="0">
                <a:latin typeface="+mn-lt"/>
                <a:ea typeface="ＭＳ Ｐゴシック" pitchFamily="34" charset="-128"/>
              </a:rPr>
              <a:t>Phallic stage</a:t>
            </a:r>
            <a:r>
              <a:rPr lang="en-US" altLang="en-US" sz="1200" dirty="0">
                <a:latin typeface="+mn-lt"/>
                <a:ea typeface="ＭＳ Ｐゴシック" pitchFamily="34" charset="-128"/>
              </a:rPr>
              <a:t>: This is a key stage in psychosexual development, as it is when children begin to show interest in their own genitals.</a:t>
            </a:r>
          </a:p>
          <a:p>
            <a:pPr defTabSz="457200">
              <a:lnSpc>
                <a:spcPct val="80000"/>
              </a:lnSpc>
            </a:pPr>
            <a:r>
              <a:rPr lang="en-US" altLang="en-US" sz="1200" dirty="0">
                <a:latin typeface="+mn-lt"/>
                <a:ea typeface="ＭＳ Ｐゴシック" pitchFamily="34" charset="-128"/>
              </a:rPr>
              <a:t>		a) Children in this stage are said to become sexually attracted to the opposite-sexed parent.</a:t>
            </a:r>
          </a:p>
          <a:p>
            <a:pPr defTabSz="457200">
              <a:lnSpc>
                <a:spcPct val="80000"/>
              </a:lnSpc>
            </a:pPr>
            <a:r>
              <a:rPr lang="en-US" altLang="en-US" sz="1200" dirty="0">
                <a:latin typeface="+mn-lt"/>
                <a:ea typeface="ＭＳ Ｐゴシック" pitchFamily="34" charset="-128"/>
              </a:rPr>
              <a:t>		b) The male child develops a sense of competition with his father, and then begins to fear that his father will castrate him in the course of competing for affection of the mother (the </a:t>
            </a:r>
            <a:r>
              <a:rPr lang="en-US" altLang="en-US" sz="1200" i="1" dirty="0">
                <a:latin typeface="+mn-lt"/>
                <a:ea typeface="ＭＳ Ｐゴシック" pitchFamily="34" charset="-128"/>
              </a:rPr>
              <a:t>Oedipal complex</a:t>
            </a: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c) The female fixation manifests itself in what Freud termed penis envy, in which girls are believed to fantasize about having a penis.</a:t>
            </a:r>
          </a:p>
          <a:p>
            <a:pPr defTabSz="457200">
              <a:lnSpc>
                <a:spcPct val="80000"/>
              </a:lnSpc>
            </a:pPr>
            <a:r>
              <a:rPr lang="en-US" altLang="en-US" sz="1200" dirty="0">
                <a:latin typeface="+mn-lt"/>
                <a:ea typeface="ＭＳ Ｐゴシック" pitchFamily="34" charset="-128"/>
              </a:rPr>
              <a:t>	iv) </a:t>
            </a:r>
            <a:r>
              <a:rPr lang="en-US" altLang="en-US" sz="1200" i="1" dirty="0">
                <a:latin typeface="+mn-lt"/>
                <a:ea typeface="ＭＳ Ｐゴシック" pitchFamily="34" charset="-128"/>
              </a:rPr>
              <a:t>Latent stage</a:t>
            </a:r>
            <a:r>
              <a:rPr lang="en-US" altLang="en-US" sz="1200" dirty="0">
                <a:latin typeface="+mn-lt"/>
                <a:ea typeface="ＭＳ Ｐゴシック" pitchFamily="34" charset="-128"/>
              </a:rPr>
              <a:t>: The libido is dormant is this stage.</a:t>
            </a:r>
          </a:p>
          <a:p>
            <a:pPr defTabSz="457200">
              <a:lnSpc>
                <a:spcPct val="80000"/>
              </a:lnSpc>
            </a:pPr>
            <a:r>
              <a:rPr lang="en-US" altLang="en-US" sz="1200" dirty="0">
                <a:latin typeface="+mn-lt"/>
                <a:ea typeface="ＭＳ Ｐゴシック" pitchFamily="34" charset="-128"/>
              </a:rPr>
              <a:t>		a) The focus is building friendships with same-sex peers.</a:t>
            </a:r>
          </a:p>
          <a:p>
            <a:pPr defTabSz="457200">
              <a:lnSpc>
                <a:spcPct val="80000"/>
              </a:lnSpc>
            </a:pPr>
            <a:r>
              <a:rPr lang="en-US" altLang="en-US" sz="1200" dirty="0">
                <a:latin typeface="+mn-lt"/>
                <a:ea typeface="ＭＳ Ｐゴシック" pitchFamily="34" charset="-128"/>
              </a:rPr>
              <a:t>	v) </a:t>
            </a:r>
            <a:r>
              <a:rPr lang="en-US" altLang="en-US" sz="1200" i="1" dirty="0">
                <a:latin typeface="+mn-lt"/>
                <a:ea typeface="ＭＳ Ｐゴシック" pitchFamily="34" charset="-128"/>
              </a:rPr>
              <a:t>Genital stage</a:t>
            </a:r>
            <a:r>
              <a:rPr lang="en-US" altLang="en-US" sz="1200" dirty="0">
                <a:latin typeface="+mn-lt"/>
                <a:ea typeface="ＭＳ Ｐゴシック" pitchFamily="34" charset="-128"/>
              </a:rPr>
              <a:t>: This stage is marked by the onset of puberty and continues throughout adulthood.</a:t>
            </a:r>
          </a:p>
          <a:p>
            <a:pPr defTabSz="457200">
              <a:lnSpc>
                <a:spcPct val="80000"/>
              </a:lnSpc>
            </a:pPr>
            <a:r>
              <a:rPr lang="en-US" altLang="en-US" sz="1200" dirty="0">
                <a:latin typeface="+mn-lt"/>
                <a:ea typeface="ＭＳ Ｐゴシック" pitchFamily="34" charset="-128"/>
              </a:rPr>
              <a:t>		a) Interest in mature, sexual relationships begins.</a:t>
            </a:r>
          </a:p>
          <a:p>
            <a:pPr defTabSz="457200">
              <a:lnSpc>
                <a:spcPct val="80000"/>
              </a:lnSpc>
            </a:pPr>
            <a:r>
              <a:rPr lang="en-US" altLang="en-US" sz="1200" dirty="0">
                <a:latin typeface="+mn-lt"/>
                <a:ea typeface="ＭＳ Ｐゴシック" pitchFamily="34" charset="-128"/>
              </a:rPr>
              <a:t>		b) Unresolved conflicts at earlier stages of psychosexual development may impede the development of mature sexual relationships at this stage and into adulthood.</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4.) Modern psychodynamic psychologists generally do not agree that Freud’s stages of psychosexual development are directly applicable to personality development.</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However, clinical psychologists have observed children showing more affection toward the same-sexed parent and aggression toward the opposite-sexed parent.</a:t>
            </a:r>
          </a:p>
          <a:p>
            <a:pPr defTabSz="457200">
              <a:lnSpc>
                <a:spcPct val="80000"/>
              </a:lnSpc>
            </a:pPr>
            <a:r>
              <a:rPr lang="en-US" altLang="en-US" sz="1200" dirty="0">
                <a:latin typeface="+mn-lt"/>
                <a:ea typeface="ＭＳ Ｐゴシック" pitchFamily="34" charset="-128"/>
              </a:rPr>
              <a:t>		a.) This is reminiscent of the Oedipal complex, although there is no reference to sexual attraction toward the opposite-sexed parent.</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1493957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mn-lt"/>
                <a:ea typeface="ＭＳ Ｐゴシック" pitchFamily="34" charset="-128"/>
              </a:rPr>
              <a:t>1) There is a challenge to uncovering something that is, by definition, unavailable to consciousness.</a:t>
            </a:r>
          </a:p>
          <a:p>
            <a:pPr defTabSz="457200">
              <a:lnSpc>
                <a:spcPct val="90000"/>
              </a:lnSpc>
            </a:pPr>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2) Freud employed techniques such as </a:t>
            </a:r>
            <a:r>
              <a:rPr lang="en-US" altLang="en-US" sz="1200" i="1" dirty="0">
                <a:latin typeface="+mn-lt"/>
                <a:ea typeface="ＭＳ Ｐゴシック" pitchFamily="34" charset="-128"/>
              </a:rPr>
              <a:t>dream analysis</a:t>
            </a:r>
            <a:r>
              <a:rPr lang="en-US" altLang="en-US" sz="1200" dirty="0">
                <a:latin typeface="+mn-lt"/>
                <a:ea typeface="ＭＳ Ｐゴシック" pitchFamily="34" charset="-128"/>
              </a:rPr>
              <a:t>; that is, he viewed dreams as direct links to the unconscious mind.</a:t>
            </a: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Because the id does not use language, the conscious mind can make sense of dreams only by interpreting what they symbolize.</a:t>
            </a:r>
          </a:p>
          <a:p>
            <a:pPr defTabSz="457200">
              <a:lnSpc>
                <a:spcPct val="90000"/>
              </a:lnSpc>
            </a:pPr>
            <a:r>
              <a:rPr lang="en-US" altLang="en-US" sz="1200" dirty="0">
                <a:latin typeface="+mn-lt"/>
                <a:ea typeface="ＭＳ Ｐゴシック" pitchFamily="34" charset="-128"/>
              </a:rPr>
              <a:t>	ii) Freud also noticed clues to the unconscious in the little things people do, a gesture, a slip of the tongue, or even a joke.</a:t>
            </a:r>
          </a:p>
          <a:p>
            <a:pPr defTabSz="457200">
              <a:lnSpc>
                <a:spcPct val="90000"/>
              </a:lnSpc>
            </a:pPr>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3) Modern psychodynamic psychologists have attempted to develop more standardized techniques for probing the unconscious.</a:t>
            </a:r>
          </a:p>
          <a:p>
            <a:pPr defTabSz="457200">
              <a:lnSpc>
                <a:spcPct val="90000"/>
              </a:lnSpc>
            </a:pP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Projective tests (p. 488)</a:t>
            </a:r>
            <a:r>
              <a:rPr lang="en-US" altLang="en-US" sz="1200" i="1" dirty="0">
                <a:latin typeface="+mn-lt"/>
                <a:ea typeface="ＭＳ Ｐゴシック" pitchFamily="34" charset="-128"/>
              </a:rPr>
              <a:t> are personality tests in which ambiguous images are presented to an individual to elicit responses that reflect unconscious desires or conflicts.</a:t>
            </a: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They are called projective because an individual’s description of the image is thought to be a projection of his/her own thoughts and personality.</a:t>
            </a:r>
          </a:p>
          <a:p>
            <a:pPr defTabSz="457200">
              <a:lnSpc>
                <a:spcPct val="90000"/>
              </a:lnSpc>
            </a:pPr>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4) One of the most familiar projective tests is the Rorschach inkblot test (Figure 12.7).</a:t>
            </a:r>
          </a:p>
          <a:p>
            <a:pPr defTabSz="457200">
              <a:lnSpc>
                <a:spcPct val="90000"/>
              </a:lnSpc>
            </a:pP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Rorschach inkblot test (p. 488)</a:t>
            </a:r>
            <a:r>
              <a:rPr lang="en-US" altLang="en-US" sz="1200" i="1" dirty="0">
                <a:latin typeface="+mn-lt"/>
                <a:ea typeface="ＭＳ Ｐゴシック" pitchFamily="34" charset="-128"/>
              </a:rPr>
              <a:t> subjects are asked to describe what they see on the inkblot, and psychologists attempt to interpret what the subject projects onto the stimulus by using a standardized scoring and interpretation method.</a:t>
            </a:r>
            <a:endParaRPr lang="en-US" altLang="en-US" sz="1200" dirty="0">
              <a:latin typeface="+mn-lt"/>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556428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mn-lt"/>
                <a:ea typeface="ＭＳ Ｐゴシック" pitchFamily="34" charset="-128"/>
              </a:rPr>
              <a:t>5) Another popular projective test is the Thematic Apperception Test (TAT) (Figure 12.8).</a:t>
            </a:r>
          </a:p>
          <a:p>
            <a:pPr defTabSz="457200">
              <a:lnSpc>
                <a:spcPct val="90000"/>
              </a:lnSpc>
            </a:pP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Thematic Apperception Test (TAT) (p. 488)</a:t>
            </a:r>
            <a:r>
              <a:rPr lang="en-US" altLang="en-US" sz="1200" i="1" dirty="0">
                <a:latin typeface="+mn-lt"/>
                <a:ea typeface="ＭＳ Ｐゴシック" pitchFamily="34" charset="-128"/>
              </a:rPr>
              <a:t> asks respondents to tell a story about a series of 31 pictures involving ambiguous interpersonal situations.</a:t>
            </a:r>
          </a:p>
          <a:p>
            <a:pPr defTabSz="457200">
              <a:lnSpc>
                <a:spcPct val="90000"/>
              </a:lnSpc>
            </a:pPr>
            <a:endParaRPr lang="en-US" altLang="en-US" sz="1200" dirty="0">
              <a:latin typeface="+mn-lt"/>
              <a:ea typeface="ＭＳ Ｐゴシック" pitchFamily="34" charset="-128"/>
            </a:endParaRP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For example, a person may be shown a picture of a couple looking at each other with blank expressions and asked to tell a story about the picture.</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624821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mn-lt"/>
                <a:ea typeface="ＭＳ Ｐゴシック" pitchFamily="34" charset="-128"/>
              </a:rPr>
              <a:t> 6) Two particularly important concepts come into play when it comes to evaluating psychological testing: reliability and validity (Module 2.1).</a:t>
            </a: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The </a:t>
            </a:r>
            <a:r>
              <a:rPr lang="en-US" altLang="en-US" sz="1200" i="1" dirty="0">
                <a:latin typeface="+mn-lt"/>
                <a:ea typeface="ＭＳ Ｐゴシック" pitchFamily="34" charset="-128"/>
              </a:rPr>
              <a:t>reliability</a:t>
            </a:r>
            <a:r>
              <a:rPr lang="en-US" altLang="en-US" sz="1200" dirty="0">
                <a:latin typeface="+mn-lt"/>
                <a:ea typeface="ＭＳ Ｐゴシック" pitchFamily="34" charset="-128"/>
              </a:rPr>
              <a:t> of a test refers to how consistently it yields similar results.</a:t>
            </a:r>
          </a:p>
          <a:p>
            <a:pPr defTabSz="457200">
              <a:lnSpc>
                <a:spcPct val="90000"/>
              </a:lnSpc>
            </a:pPr>
            <a:r>
              <a:rPr lang="en-US" altLang="en-US" sz="1200" dirty="0">
                <a:latin typeface="+mn-lt"/>
                <a:ea typeface="ＭＳ Ｐゴシック" pitchFamily="34" charset="-128"/>
              </a:rPr>
              <a:t>		a) In the case of projective tests, two or more therapists who analyze responses should come up with the same, or very similar, conclusions.</a:t>
            </a:r>
          </a:p>
          <a:p>
            <a:pPr defTabSz="457200">
              <a:lnSpc>
                <a:spcPct val="90000"/>
              </a:lnSpc>
            </a:pPr>
            <a:r>
              <a:rPr lang="en-US" altLang="en-US" sz="1200" dirty="0">
                <a:latin typeface="+mn-lt"/>
                <a:ea typeface="ＭＳ Ｐゴシック" pitchFamily="34" charset="-128"/>
              </a:rPr>
              <a:t>	ii) The </a:t>
            </a:r>
            <a:r>
              <a:rPr lang="en-US" altLang="en-US" sz="1200" i="1" dirty="0">
                <a:latin typeface="+mn-lt"/>
                <a:ea typeface="ＭＳ Ｐゴシック" pitchFamily="34" charset="-128"/>
              </a:rPr>
              <a:t>validity</a:t>
            </a:r>
            <a:r>
              <a:rPr lang="en-US" altLang="en-US" sz="1200" dirty="0">
                <a:latin typeface="+mn-lt"/>
                <a:ea typeface="ＭＳ Ｐゴシック" pitchFamily="34" charset="-128"/>
              </a:rPr>
              <a:t> of a test refers to how well the test measures what it is intended to measure.</a:t>
            </a:r>
          </a:p>
          <a:p>
            <a:pPr defTabSz="457200">
              <a:lnSpc>
                <a:spcPct val="90000"/>
              </a:lnSpc>
            </a:pPr>
            <a:r>
              <a:rPr lang="en-US" altLang="en-US" sz="1200" dirty="0">
                <a:latin typeface="+mn-lt"/>
                <a:ea typeface="ＭＳ Ｐゴシック" pitchFamily="34" charset="-128"/>
              </a:rPr>
              <a:t>		b) For example, the Figure-drawing test (Figure 12.9) appears to measure a combination of personality, artistic ability, and intelligence.</a:t>
            </a:r>
          </a:p>
          <a:p>
            <a:pPr defTabSz="457200">
              <a:lnSpc>
                <a:spcPct val="90000"/>
              </a:lnSpc>
            </a:pPr>
            <a:r>
              <a:rPr lang="en-US" altLang="en-US" sz="1200" dirty="0">
                <a:latin typeface="+mn-lt"/>
                <a:ea typeface="ＭＳ Ｐゴシック" pitchFamily="34" charset="-128"/>
              </a:rPr>
              <a:t>	iii) Research often indicates serious limitations regarding the reliability and validity of projective tests.</a:t>
            </a:r>
          </a:p>
          <a:p>
            <a:pPr defTabSz="457200">
              <a:lnSpc>
                <a:spcPct val="90000"/>
              </a:lnSpc>
            </a:pPr>
            <a:r>
              <a:rPr lang="en-US" altLang="en-US" sz="1200" dirty="0">
                <a:latin typeface="+mn-lt"/>
                <a:ea typeface="ＭＳ Ｐゴシック" pitchFamily="34" charset="-128"/>
              </a:rPr>
              <a:t> </a:t>
            </a:r>
          </a:p>
          <a:p>
            <a:pPr defTabSz="457200">
              <a:lnSpc>
                <a:spcPct val="90000"/>
              </a:lnSpc>
            </a:pPr>
            <a:r>
              <a:rPr lang="en-US" altLang="en-US" sz="1200" dirty="0">
                <a:latin typeface="+mn-lt"/>
                <a:ea typeface="ＭＳ Ｐゴシック" pitchFamily="34" charset="-128"/>
              </a:rPr>
              <a:t>7) Despite criticisms from some researchers, many therapists still use these tests, although their use appears to be on the decline.</a:t>
            </a:r>
          </a:p>
          <a:p>
            <a:pPr defTabSz="457200">
              <a:lnSpc>
                <a:spcPct val="9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A survey in the mid-1990s estimated that 43% of clinical psychologists and psychiatrists make frequent use of projective tests.</a:t>
            </a:r>
          </a:p>
          <a:p>
            <a:pPr defTabSz="457200">
              <a:lnSpc>
                <a:spcPct val="90000"/>
              </a:lnSpc>
            </a:pPr>
            <a:r>
              <a:rPr lang="en-US" altLang="en-US" sz="1200" dirty="0">
                <a:latin typeface="+mn-lt"/>
                <a:ea typeface="ＭＳ Ｐゴシック" pitchFamily="34" charset="-128"/>
              </a:rPr>
              <a:t>	ii) More recently, a survey of school psychologists showed that the TAT and Rorschach were used by 30% and 14% of these professionals, respectively.</a:t>
            </a: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71754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a:t>
            </a:r>
            <a:r>
              <a:rPr lang="en-US" altLang="en-US" i="1" dirty="0">
                <a:latin typeface="+mn-lt"/>
                <a:ea typeface="ＭＳ Ｐゴシック" pitchFamily="34" charset="-128"/>
              </a:rPr>
              <a:t>What do we know about the way people perceive others?</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We have a tendency to make assumptions about what others are like, even when limited information is available.</a:t>
            </a:r>
          </a:p>
          <a:p>
            <a:pPr defTabSz="457200"/>
            <a:r>
              <a:rPr lang="en-US" altLang="en-US" dirty="0">
                <a:latin typeface="+mn-lt"/>
                <a:ea typeface="ＭＳ Ｐゴシック" pitchFamily="34" charset="-128"/>
              </a:rPr>
              <a:t>	ii) Psychologists suggest our assumptions of others may reflect our own personality.</a:t>
            </a:r>
          </a:p>
          <a:p>
            <a:pPr defTabSz="457200"/>
            <a:r>
              <a:rPr lang="en-US" altLang="en-US" dirty="0">
                <a:latin typeface="+mn-lt"/>
                <a:ea typeface="ＭＳ Ｐゴシック" pitchFamily="34" charset="-128"/>
              </a:rPr>
              <a:t>		a) For example, people who exhibit the trait Machiavellianism are generally willing and able to manipulate and deceive others to get what they want.</a:t>
            </a:r>
          </a:p>
          <a:p>
            <a:pPr defTabSz="457200"/>
            <a:r>
              <a:rPr lang="en-US" altLang="en-US" dirty="0">
                <a:latin typeface="+mn-lt"/>
                <a:ea typeface="ＭＳ Ｐゴシック" pitchFamily="34" charset="-128"/>
              </a:rPr>
              <a:t>		b) They are also more likely to see others as being cynical and selfish.</a:t>
            </a:r>
          </a:p>
          <a:p>
            <a:pPr defTabSz="457200"/>
            <a:r>
              <a:rPr lang="en-US" altLang="en-US" dirty="0">
                <a:latin typeface="+mn-lt"/>
                <a:ea typeface="ＭＳ Ｐゴシック" pitchFamily="34" charset="-128"/>
              </a:rPr>
              <a:t>	iii) In a sense, people project their own personality onto others.</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2) </a:t>
            </a:r>
            <a:r>
              <a:rPr lang="en-US" altLang="en-US" i="1" dirty="0">
                <a:latin typeface="+mn-lt"/>
                <a:ea typeface="ＭＳ Ｐゴシック" pitchFamily="34" charset="-128"/>
              </a:rPr>
              <a:t>How can scientists study how projection relates to personality?</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In one study, researchers had participants rate their own personality according to the Big Five (Module 12.1), narcissism, and symptoms of psychological depression.</a:t>
            </a:r>
          </a:p>
          <a:p>
            <a:pPr defTabSz="457200"/>
            <a:r>
              <a:rPr lang="en-US" altLang="en-US" dirty="0">
                <a:latin typeface="+mn-lt"/>
                <a:ea typeface="ＭＳ Ｐゴシック" pitchFamily="34" charset="-128"/>
              </a:rPr>
              <a:t>		a) They found a general trend in which people who view themselves positively are likely to view others the same way (they project their personality onto others).</a:t>
            </a:r>
          </a:p>
          <a:p>
            <a:pPr defTabSz="457200"/>
            <a:r>
              <a:rPr lang="en-US" altLang="en-US" dirty="0">
                <a:latin typeface="+mn-lt"/>
                <a:ea typeface="ＭＳ Ｐゴシック" pitchFamily="34" charset="-128"/>
              </a:rPr>
              <a:t>		b) For example, the participants who rated themselves as agreeable (meaning they make an effort to get along with others and avoid conflict) also tended to rate others as conscientious, emotionally stable, and open to new experiences.</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292279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a:t>
            </a:r>
            <a:r>
              <a:rPr lang="en-US" altLang="en-US" i="1" dirty="0">
                <a:latin typeface="+mn-lt"/>
                <a:ea typeface="ＭＳ Ｐゴシック" pitchFamily="34" charset="-128"/>
              </a:rPr>
              <a:t>Can we critically evaluate this research?</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There are a number of limitations to what a psychologist can learn about an individual’s personality from their perceptions of others.</a:t>
            </a:r>
          </a:p>
          <a:p>
            <a:pPr defTabSz="457200"/>
            <a:r>
              <a:rPr lang="en-US" altLang="en-US" dirty="0">
                <a:latin typeface="+mn-lt"/>
                <a:ea typeface="ＭＳ Ｐゴシック" pitchFamily="34" charset="-128"/>
              </a:rPr>
              <a:t>		a) The correlations are self-ratings and ratings of others are not very large.</a:t>
            </a:r>
          </a:p>
          <a:p>
            <a:pPr defTabSz="457200"/>
            <a:r>
              <a:rPr lang="en-US" altLang="en-US" dirty="0">
                <a:latin typeface="+mn-lt"/>
                <a:ea typeface="ＭＳ Ｐゴシック" pitchFamily="34" charset="-128"/>
              </a:rPr>
              <a:t>		b) The projection seems to occur only in terms of positive and negative attributes.</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2) </a:t>
            </a:r>
            <a:r>
              <a:rPr lang="en-US" altLang="en-US" i="1" dirty="0">
                <a:latin typeface="+mn-lt"/>
                <a:ea typeface="ＭＳ Ｐゴシック" pitchFamily="34" charset="-128"/>
              </a:rPr>
              <a:t>Why is this relevant?</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Projective tests such as the Rorschach inkblot test and the Thematic Apperception Test are fraught with problems and controversy.</a:t>
            </a:r>
          </a:p>
          <a:p>
            <a:pPr defTabSz="457200"/>
            <a:r>
              <a:rPr lang="en-US" altLang="en-US" dirty="0">
                <a:latin typeface="+mn-lt"/>
                <a:ea typeface="ＭＳ Ｐゴシック" pitchFamily="34" charset="-128"/>
              </a:rPr>
              <a:t>		a) Modern medical doctors would never use such tests to make any sort of diagnosis.</a:t>
            </a:r>
          </a:p>
          <a:p>
            <a:pPr defTabSz="457200"/>
            <a:r>
              <a:rPr lang="en-US" altLang="en-US" dirty="0">
                <a:latin typeface="+mn-lt"/>
                <a:ea typeface="ＭＳ Ｐゴシック" pitchFamily="34" charset="-128"/>
              </a:rPr>
              <a:t>	ii) Psychologists need to continue their search for new, objective methods that might reveal meaningful information.</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436796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Swiss psychologist Carl Jung (1875–1961) founded analytical psychology after breaking from Freud professionally and personally.</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Analytical psychology (p. 490)</a:t>
            </a:r>
            <a:r>
              <a:rPr lang="en-US" altLang="en-US" sz="1200" i="1" dirty="0">
                <a:latin typeface="Arial" pitchFamily="34" charset="0"/>
                <a:ea typeface="ＭＳ Ｐゴシック" pitchFamily="34" charset="-128"/>
              </a:rPr>
              <a:t> focuses on the role of unconscious archetypes in personality development.</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These archetypes were further defined as mental representations of personality Figures, relationships, and experiences.</a:t>
            </a:r>
          </a:p>
          <a:p>
            <a:pPr defTabSz="457200">
              <a:lnSpc>
                <a:spcPct val="80000"/>
              </a:lnSpc>
            </a:pPr>
            <a:r>
              <a:rPr lang="en-US" altLang="en-US" sz="1200" dirty="0">
                <a:latin typeface="Arial" pitchFamily="34" charset="0"/>
                <a:ea typeface="ＭＳ Ｐゴシック" pitchFamily="34" charset="-128"/>
              </a:rPr>
              <a:t>	ii) Jung believed that in addition to having a personal unconscious, humans also possess a collective unconscious.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Personal unconscious (p. 490) </a:t>
            </a:r>
            <a:r>
              <a:rPr lang="en-US" altLang="en-US" sz="1200" i="1" dirty="0">
                <a:latin typeface="Arial" pitchFamily="34" charset="0"/>
                <a:ea typeface="ＭＳ Ｐゴシック" pitchFamily="34" charset="-128"/>
              </a:rPr>
              <a:t>is basically the same as the Freudian unconscious, a vast repository of experiences and patterns absorbed during the person’s life.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Collective unconscious (p. 490)</a:t>
            </a:r>
            <a:r>
              <a:rPr lang="en-US" altLang="en-US" sz="1200" i="1" dirty="0">
                <a:latin typeface="Arial" pitchFamily="34" charset="0"/>
                <a:ea typeface="ＭＳ Ｐゴシック" pitchFamily="34" charset="-128"/>
              </a:rPr>
              <a:t> is a separate, non-personal realm of the unconscious that holds the collective memories and mythologies of humankind, stretching deep into our ancestral past.</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These memories take the form of archetypes.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Archetypes (p. 490) </a:t>
            </a:r>
            <a:r>
              <a:rPr lang="en-US" altLang="en-US" sz="1200" i="1" dirty="0">
                <a:latin typeface="Arial" pitchFamily="34" charset="0"/>
                <a:ea typeface="ＭＳ Ｐゴシック" pitchFamily="34" charset="-128"/>
              </a:rPr>
              <a:t>are images and symbols that reflect common patterns of experience across all cultures.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 archetypes that Jung identified were thought to organize human thoughts and </a:t>
            </a:r>
            <a:r>
              <a:rPr lang="en-US" altLang="en-US" sz="1200" dirty="0" err="1">
                <a:latin typeface="Arial" pitchFamily="34" charset="0"/>
                <a:ea typeface="ＭＳ Ｐゴシック" pitchFamily="34" charset="-128"/>
              </a:rPr>
              <a:t>behaviour</a:t>
            </a:r>
            <a:r>
              <a:rPr lang="en-US" altLang="en-US" sz="1200" dirty="0">
                <a:latin typeface="Arial" pitchFamily="34" charset="0"/>
                <a:ea typeface="ＭＳ Ｐゴシック" pitchFamily="34" charset="-128"/>
              </a:rPr>
              <a:t>, and therefore, personality.</a:t>
            </a:r>
          </a:p>
          <a:p>
            <a:pPr defTabSz="457200">
              <a:lnSpc>
                <a:spcPct val="80000"/>
              </a:lnSpc>
            </a:pPr>
            <a:r>
              <a:rPr lang="en-US" altLang="en-US" sz="1200" dirty="0">
                <a:latin typeface="Arial" pitchFamily="34" charset="0"/>
                <a:ea typeface="ＭＳ Ｐゴシック" pitchFamily="34" charset="-128"/>
              </a:rPr>
              <a:t>		a) According to Jung, all people have an archetype for a mother or father, and a notion of a God.</a:t>
            </a:r>
          </a:p>
          <a:p>
            <a:pPr defTabSz="457200">
              <a:lnSpc>
                <a:spcPct val="80000"/>
              </a:lnSpc>
            </a:pPr>
            <a:r>
              <a:rPr lang="en-US" altLang="en-US" sz="1200" dirty="0">
                <a:latin typeface="Arial" pitchFamily="34" charset="0"/>
                <a:ea typeface="ＭＳ Ｐゴシック" pitchFamily="34" charset="-128"/>
              </a:rPr>
              <a:t>		b) The </a:t>
            </a:r>
            <a:r>
              <a:rPr lang="en-US" altLang="en-US" sz="1200" i="1" dirty="0">
                <a:latin typeface="Arial" pitchFamily="34" charset="0"/>
                <a:ea typeface="ＭＳ Ｐゴシック" pitchFamily="34" charset="-128"/>
              </a:rPr>
              <a:t>Hero</a:t>
            </a:r>
            <a:r>
              <a:rPr lang="en-US" altLang="en-US" sz="1200" dirty="0">
                <a:latin typeface="Arial" pitchFamily="34" charset="0"/>
                <a:ea typeface="ＭＳ Ｐゴシック" pitchFamily="34" charset="-128"/>
              </a:rPr>
              <a:t> archetype, often expressed as myth and folklore, represents the universal human belief in a special force or being that wins mighty battles against hated foes.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Alfred Adler (1870-1937) and Karen Horney (pronounced HORN-eye) (1885-1952) focused less on sexual conflict and more on the role the social environment played in personality development.</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Adler believed people developed an inferiority complex.</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Inferiority complex (p. 490)</a:t>
            </a:r>
            <a:r>
              <a:rPr lang="en-US" altLang="en-US" sz="1200" i="1" dirty="0">
                <a:latin typeface="Arial" pitchFamily="34" charset="0"/>
                <a:ea typeface="ＭＳ Ｐゴシック" pitchFamily="34" charset="-128"/>
              </a:rPr>
              <a:t> refers to the struggle many people have with feelings of inferiority, which stem from experiences of helplessness and powerlessness during childhood.</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ii) Instead of sexual conflicts, Horney viewed interpersonal conflict between children and their parents as important to personality development. </a:t>
            </a:r>
          </a:p>
          <a:p>
            <a:pPr defTabSz="457200">
              <a:lnSpc>
                <a:spcPct val="80000"/>
              </a:lnSpc>
            </a:pPr>
            <a:r>
              <a:rPr lang="en-US" altLang="en-US" sz="1200" dirty="0">
                <a:latin typeface="Arial" pitchFamily="34" charset="0"/>
                <a:ea typeface="ＭＳ Ｐゴシック" pitchFamily="34" charset="-128"/>
              </a:rPr>
              <a:t>		a) Also, she rightfully took exception to the notion that females experience penis envy toward males.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4) These divergences from the psychoanalytical approach (as well as others) are due to the limitations in Freud’s theories and work.</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his theory is said to be sexist, pseudoscientific, and overly focused on the dark sides of humanity.</a:t>
            </a:r>
          </a:p>
          <a:p>
            <a:pPr defTabSz="457200">
              <a:lnSpc>
                <a:spcPct val="80000"/>
              </a:lnSpc>
            </a:pPr>
            <a:r>
              <a:rPr lang="en-US" altLang="en-US" sz="1200" dirty="0">
                <a:latin typeface="Arial" pitchFamily="34" charset="0"/>
                <a:ea typeface="ＭＳ Ｐゴシック" pitchFamily="34" charset="-128"/>
              </a:rPr>
              <a:t>	ii) His theories are also untestable; they cannot be confirmed or rejected.</a:t>
            </a:r>
          </a:p>
          <a:p>
            <a:pPr defTabSz="457200">
              <a:lnSpc>
                <a:spcPct val="80000"/>
              </a:lnSpc>
            </a:pPr>
            <a:r>
              <a:rPr lang="en-US" altLang="en-US" sz="1200" dirty="0">
                <a:latin typeface="Arial" pitchFamily="34" charset="0"/>
                <a:ea typeface="ＭＳ Ｐゴシック" pitchFamily="34" charset="-128"/>
              </a:rPr>
              <a:t>		a) For example, if you denied being sexually attracted to your parent as a child, a Freudian psychoanalyst could say you were just repressing the memories.</a:t>
            </a:r>
          </a:p>
          <a:p>
            <a:pPr defTabSz="457200">
              <a:lnSpc>
                <a:spcPct val="80000"/>
              </a:lnSpc>
            </a:pPr>
            <a:r>
              <a:rPr lang="en-US" altLang="en-US" sz="1200" dirty="0">
                <a:latin typeface="Arial" pitchFamily="34" charset="0"/>
                <a:ea typeface="ＭＳ Ｐゴシック" pitchFamily="34" charset="-128"/>
              </a:rPr>
              <a:t>	iii) His work is based on anecdotal evidence of interactions with a relatively small group of people.</a:t>
            </a:r>
          </a:p>
          <a:p>
            <a:pPr defTabSz="457200">
              <a:lnSpc>
                <a:spcPct val="80000"/>
              </a:lnSpc>
            </a:pPr>
            <a:r>
              <a:rPr lang="en-US" altLang="en-US" sz="1200" dirty="0">
                <a:latin typeface="Arial" pitchFamily="34" charset="0"/>
                <a:ea typeface="ＭＳ Ｐゴシック" pitchFamily="34" charset="-128"/>
              </a:rPr>
              <a:t>	iv) In his defense, many decades-old scientific theories are often regarded as “pseudoscience” by modern standards.</a:t>
            </a:r>
          </a:p>
          <a:p>
            <a:pPr defTabSz="457200">
              <a:lnSpc>
                <a:spcPct val="80000"/>
              </a:lnSpc>
            </a:pPr>
            <a:r>
              <a:rPr lang="en-US" altLang="en-US" sz="1200" dirty="0">
                <a:latin typeface="Arial" pitchFamily="34" charset="0"/>
                <a:ea typeface="ＭＳ Ｐゴシック" pitchFamily="34" charset="-128"/>
              </a:rPr>
              <a:t>		a) He also recognized several important principles still used today, such as the role played by the unconscious and the significance of early experiences in the development of the adult personality.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3159311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mn-lt"/>
                <a:ea typeface="ＭＳ Ｐゴシック" pitchFamily="34" charset="-128"/>
              </a:rPr>
              <a:t>1) During the mid-20</a:t>
            </a:r>
            <a:r>
              <a:rPr lang="en-US" altLang="en-US" sz="1200" baseline="30000" dirty="0">
                <a:latin typeface="+mn-lt"/>
                <a:ea typeface="ＭＳ Ｐゴシック" pitchFamily="34" charset="-128"/>
              </a:rPr>
              <a:t>th</a:t>
            </a:r>
            <a:r>
              <a:rPr lang="en-US" altLang="en-US" sz="1200" dirty="0">
                <a:latin typeface="+mn-lt"/>
                <a:ea typeface="ＭＳ Ｐゴシック" pitchFamily="34" charset="-128"/>
              </a:rPr>
              <a:t> century, Carl Rogers and Abraham Maslow were influential humanistic psychologists.</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Humanistic psychology emphasized the unique and positive qualities of human experience and potential. It was viewed as an alternative to psychodynamic theory as well as to </a:t>
            </a:r>
            <a:r>
              <a:rPr lang="en-US" altLang="en-US" sz="1200" dirty="0" err="1">
                <a:latin typeface="+mn-lt"/>
                <a:ea typeface="ＭＳ Ｐゴシック" pitchFamily="34" charset="-128"/>
              </a:rPr>
              <a:t>behaviourism</a:t>
            </a:r>
            <a:r>
              <a:rPr lang="en-US" altLang="en-US" sz="1200" dirty="0">
                <a:latin typeface="+mn-lt"/>
                <a:ea typeface="ＭＳ Ｐゴシック" pitchFamily="34" charset="-128"/>
              </a:rPr>
              <a:t>, both of which did not acknowledge an important role for free will in human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a:t>
            </a:r>
          </a:p>
          <a:p>
            <a:pPr defTabSz="457200">
              <a:lnSpc>
                <a:spcPct val="80000"/>
              </a:lnSpc>
            </a:pPr>
            <a:r>
              <a:rPr lang="en-US" altLang="en-US" sz="1200" dirty="0">
                <a:latin typeface="+mn-lt"/>
                <a:ea typeface="ＭＳ Ｐゴシック" pitchFamily="34" charset="-128"/>
              </a:rPr>
              <a:t>	ii) Maslow believed that all humans seek to fulfill a hierarchy of needs.</a:t>
            </a:r>
          </a:p>
          <a:p>
            <a:pPr defTabSz="457200">
              <a:lnSpc>
                <a:spcPct val="80000"/>
              </a:lnSpc>
            </a:pPr>
            <a:r>
              <a:rPr lang="en-US" altLang="en-US" sz="1200" dirty="0">
                <a:latin typeface="+mn-lt"/>
                <a:ea typeface="ＭＳ Ｐゴシック" pitchFamily="34" charset="-128"/>
              </a:rPr>
              <a:t>		a) This begins with satisfying basic motivations for food and physical safety and progresses toward more psychologically complex experiences such as feeling a sense of security and love for others and by others.</a:t>
            </a:r>
          </a:p>
          <a:p>
            <a:pPr defTabSz="457200">
              <a:lnSpc>
                <a:spcPct val="80000"/>
              </a:lnSpc>
            </a:pPr>
            <a:r>
              <a:rPr lang="en-US" altLang="en-US" sz="1200" dirty="0">
                <a:latin typeface="+mn-lt"/>
                <a:ea typeface="ＭＳ Ｐゴシック" pitchFamily="34" charset="-128"/>
              </a:rPr>
              <a:t>		b) Once basic needs are met, humans seek to achieve self-esteem.</a:t>
            </a:r>
          </a:p>
          <a:p>
            <a:pPr defTabSz="457200">
              <a:lnSpc>
                <a:spcPct val="80000"/>
              </a:lnSpc>
            </a:pPr>
            <a:r>
              <a:rPr lang="en-US" altLang="en-US" sz="1200" dirty="0">
                <a:latin typeface="+mn-lt"/>
                <a:ea typeface="ＭＳ Ｐゴシック" pitchFamily="34" charset="-128"/>
              </a:rPr>
              <a:t>		c) The most advanced stage of personality development is reached with self-actualization.</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i="1" dirty="0">
                <a:latin typeface="+mn-lt"/>
                <a:ea typeface="ＭＳ Ｐゴシック" pitchFamily="34" charset="-128"/>
              </a:rPr>
              <a:t>	</a:t>
            </a:r>
            <a:r>
              <a:rPr lang="en-US" altLang="en-US" sz="1200" b="1" i="1" dirty="0">
                <a:latin typeface="+mn-lt"/>
                <a:ea typeface="ＭＳ Ｐゴシック" pitchFamily="34" charset="-128"/>
              </a:rPr>
              <a:t>Self-actualization (p. 491) </a:t>
            </a:r>
            <a:r>
              <a:rPr lang="en-US" altLang="en-US" sz="1200" i="1" dirty="0">
                <a:latin typeface="+mn-lt"/>
                <a:ea typeface="ＭＳ Ｐゴシック" pitchFamily="34" charset="-128"/>
              </a:rPr>
              <a:t>refers to the drive to grow and fulfill one’s potential.</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iii) Rogers proposed his person-</a:t>
            </a:r>
            <a:r>
              <a:rPr lang="en-US" altLang="en-US" sz="1200" dirty="0" err="1">
                <a:latin typeface="+mn-lt"/>
                <a:ea typeface="ＭＳ Ｐゴシック" pitchFamily="34" charset="-128"/>
              </a:rPr>
              <a:t>centred</a:t>
            </a:r>
            <a:r>
              <a:rPr lang="en-US" altLang="en-US" sz="1200" dirty="0">
                <a:latin typeface="+mn-lt"/>
                <a:ea typeface="ＭＳ Ｐゴシック" pitchFamily="34" charset="-128"/>
              </a:rPr>
              <a:t> perspective. He believed that humans have the motivation and potential to expand their horizons, mature, and experience all of their capacities.</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Person-</a:t>
            </a:r>
            <a:r>
              <a:rPr lang="en-US" altLang="en-US" sz="1200" b="1" i="1" dirty="0" err="1">
                <a:latin typeface="+mn-lt"/>
                <a:ea typeface="ＭＳ Ｐゴシック" pitchFamily="34" charset="-128"/>
              </a:rPr>
              <a:t>centred</a:t>
            </a:r>
            <a:r>
              <a:rPr lang="en-US" altLang="en-US" sz="1200" b="1" i="1" dirty="0">
                <a:latin typeface="+mn-lt"/>
                <a:ea typeface="ＭＳ Ｐゴシック" pitchFamily="34" charset="-128"/>
              </a:rPr>
              <a:t> perspective (p. 491) </a:t>
            </a:r>
            <a:r>
              <a:rPr lang="en-US" altLang="en-US" sz="1200" i="1" dirty="0">
                <a:latin typeface="+mn-lt"/>
                <a:ea typeface="ＭＳ Ｐゴシック" pitchFamily="34" charset="-128"/>
              </a:rPr>
              <a:t>was founded on the assumption that people are basically good, and given the right environment their personality will develop fully and normally.</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749213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mn-lt"/>
                <a:ea typeface="ＭＳ Ｐゴシック" pitchFamily="34" charset="-128"/>
              </a:rPr>
              <a:t>1) Psychologists have long searched for a theory of personality that would describe and explain how people develop these patterns of </a:t>
            </a:r>
            <a:r>
              <a:rPr lang="en-US" altLang="en-US" sz="1200" dirty="0" err="1">
                <a:latin typeface="+mn-lt"/>
                <a:ea typeface="ＭＳ Ｐゴシック" pitchFamily="34" charset="-128"/>
              </a:rPr>
              <a:t>behaviours</a:t>
            </a:r>
            <a:r>
              <a:rPr lang="en-US" altLang="en-US" sz="1200" dirty="0">
                <a:latin typeface="+mn-lt"/>
                <a:ea typeface="ＭＳ Ｐゴシック" pitchFamily="34" charset="-128"/>
              </a:rPr>
              <a:t>.</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Personality (p. 458)</a:t>
            </a:r>
            <a:r>
              <a:rPr lang="en-US" altLang="en-US" sz="1200" i="1" dirty="0">
                <a:latin typeface="+mn-lt"/>
                <a:ea typeface="ＭＳ Ｐゴシック" pitchFamily="34" charset="-128"/>
              </a:rPr>
              <a:t> is a characteristic pattern of thinking, feeling, and behaving that is unique to each individual, and remains relatively consistent over time and situations.</a:t>
            </a: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2) Some psychologists study personality by using an idiographic approach.</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Idiographic approach (p. 458)</a:t>
            </a:r>
            <a:r>
              <a:rPr lang="en-US" altLang="en-US" sz="1200" i="1" dirty="0">
                <a:latin typeface="+mn-lt"/>
                <a:ea typeface="ＭＳ Ｐゴシック" pitchFamily="34" charset="-128"/>
              </a:rPr>
              <a:t> focus on detailed descriptions of individuals and their unique personality characteristics.</a:t>
            </a: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This approach might involve a detailed study of a serial killer, someone with a rare talent, or an “average” person.</a:t>
            </a:r>
          </a:p>
          <a:p>
            <a:pPr defTabSz="457200">
              <a:lnSpc>
                <a:spcPct val="80000"/>
              </a:lnSpc>
            </a:pPr>
            <a:r>
              <a:rPr lang="en-US" altLang="en-US" sz="1200" dirty="0">
                <a:latin typeface="+mn-lt"/>
                <a:ea typeface="ＭＳ Ｐゴシック" pitchFamily="34" charset="-128"/>
              </a:rPr>
              <a:t>	ii) This approach is unique because it is person-</a:t>
            </a:r>
            <a:r>
              <a:rPr lang="en-US" altLang="en-US" sz="1200" dirty="0" err="1">
                <a:latin typeface="+mn-lt"/>
                <a:ea typeface="ＭＳ Ｐゴシック" pitchFamily="34" charset="-128"/>
              </a:rPr>
              <a:t>centred</a:t>
            </a:r>
            <a:r>
              <a:rPr lang="en-US" altLang="en-US" sz="1200" dirty="0">
                <a:latin typeface="+mn-lt"/>
                <a:ea typeface="ＭＳ Ｐゴシック" pitchFamily="34" charset="-128"/>
              </a:rPr>
              <a:t> and might include how an individual perceives his or her own personality, as well as how others perceive that individual’s personality.</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3) Other psychologists are interested in describing personality in terms that can apply to any member of the population.</a:t>
            </a: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b="1" i="1" dirty="0">
                <a:latin typeface="+mn-lt"/>
                <a:ea typeface="ＭＳ Ｐゴシック" pitchFamily="34" charset="-128"/>
              </a:rPr>
              <a:t>Nomothetic approach (p. 458)</a:t>
            </a:r>
            <a:r>
              <a:rPr lang="en-US" altLang="en-US" sz="1200" i="1" dirty="0">
                <a:latin typeface="+mn-lt"/>
                <a:ea typeface="ＭＳ Ｐゴシック" pitchFamily="34" charset="-128"/>
              </a:rPr>
              <a:t> examines personality in large groups of people, with the aim of making generalizations about personality structure.</a:t>
            </a:r>
            <a:endParaRPr lang="en-US" altLang="en-US" sz="1200" dirty="0">
              <a:latin typeface="+mn-lt"/>
              <a:ea typeface="ＭＳ Ｐゴシック" pitchFamily="34" charset="-128"/>
            </a:endParaRPr>
          </a:p>
          <a:p>
            <a:pPr defTabSz="457200">
              <a:lnSpc>
                <a:spcPct val="80000"/>
              </a:lnSpc>
            </a:pPr>
            <a:r>
              <a:rPr lang="en-US" altLang="en-US" sz="1200" dirty="0">
                <a:latin typeface="+mn-lt"/>
                <a:ea typeface="ＭＳ Ｐゴシック" pitchFamily="34" charset="-128"/>
              </a:rPr>
              <a:t> </a:t>
            </a:r>
          </a:p>
          <a:p>
            <a:pPr defTabSz="457200">
              <a:lnSpc>
                <a:spcPct val="80000"/>
              </a:lnSpc>
            </a:pPr>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This approach allows psychologists to ask questions about the genetic and cultural basis of personality traits.</a:t>
            </a:r>
          </a:p>
          <a:p>
            <a:pPr defTabSz="457200">
              <a:lnSpc>
                <a:spcPct val="80000"/>
              </a:lnSpc>
            </a:pPr>
            <a:r>
              <a:rPr lang="en-US" altLang="en-US" sz="1200" dirty="0">
                <a:latin typeface="+mn-lt"/>
                <a:ea typeface="ＭＳ Ｐゴシック" pitchFamily="34" charset="-128"/>
              </a:rPr>
              <a:t>	ii) This approach typically relies on descriptive labels to identify individuals’ patterns of </a:t>
            </a:r>
            <a:r>
              <a:rPr lang="en-US" altLang="en-US" sz="1200" dirty="0" err="1">
                <a:latin typeface="+mn-lt"/>
                <a:ea typeface="ＭＳ Ｐゴシック" pitchFamily="34" charset="-128"/>
              </a:rPr>
              <a:t>behaviour</a:t>
            </a:r>
            <a:r>
              <a:rPr lang="en-US" altLang="en-US" sz="1200" dirty="0">
                <a:latin typeface="+mn-lt"/>
                <a:ea typeface="ＭＳ Ｐゴシック" pitchFamily="34" charset="-128"/>
              </a:rPr>
              <a:t>.</a:t>
            </a:r>
          </a:p>
          <a:p>
            <a:pPr defTabSz="457200">
              <a:lnSpc>
                <a:spcPct val="80000"/>
              </a:lnSpc>
            </a:pPr>
            <a:r>
              <a:rPr lang="en-US" altLang="en-US" sz="1200" dirty="0">
                <a:latin typeface="+mn-lt"/>
                <a:ea typeface="ＭＳ Ｐゴシック" pitchFamily="34" charset="-128"/>
              </a:rPr>
              <a:t>		a) For example, shy vs. outgoing, optimistic vs. pessimistic, etc.</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1418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sz="1200" dirty="0">
                <a:latin typeface="+mn-lt"/>
                <a:ea typeface="ＭＳ Ｐゴシック" pitchFamily="34" charset="-128"/>
              </a:rPr>
              <a:t>1) According to the trait approach, we can understand individuals—and what makes them alike or sets them apart—based on how well each trait describes that person.</a:t>
            </a:r>
          </a:p>
          <a:p>
            <a:pPr defTabSz="457200"/>
            <a:r>
              <a:rPr lang="en-US" altLang="en-US" sz="1200" dirty="0">
                <a:latin typeface="+mn-lt"/>
                <a:ea typeface="ＭＳ Ｐゴシック" pitchFamily="34" charset="-128"/>
              </a:rPr>
              <a:t> </a:t>
            </a:r>
          </a:p>
          <a:p>
            <a:pPr defTabSz="457200"/>
            <a:r>
              <a:rPr lang="en-US" altLang="en-US" sz="1200" dirty="0">
                <a:latin typeface="+mn-lt"/>
                <a:ea typeface="ＭＳ Ｐゴシック" pitchFamily="34" charset="-128"/>
              </a:rPr>
              <a:t>	</a:t>
            </a:r>
            <a:r>
              <a:rPr lang="en-US" altLang="en-US" sz="1200" b="1" i="1" dirty="0">
                <a:latin typeface="+mn-lt"/>
                <a:ea typeface="ＭＳ Ｐゴシック" pitchFamily="34" charset="-128"/>
              </a:rPr>
              <a:t>Personality traits (p. 459)</a:t>
            </a:r>
            <a:r>
              <a:rPr lang="en-US" altLang="en-US" sz="1200" i="1" dirty="0">
                <a:latin typeface="+mn-lt"/>
                <a:ea typeface="ＭＳ Ｐゴシック" pitchFamily="34" charset="-128"/>
              </a:rPr>
              <a:t> are labels applied to specific attributes of personality, such as “shy”, “cheerful”, “outgoing”, and “adventurous.”</a:t>
            </a:r>
            <a:endParaRPr lang="en-US" altLang="ja-JP" sz="1200" dirty="0">
              <a:latin typeface="+mn-lt"/>
              <a:ea typeface="ＭＳ Ｐゴシック" pitchFamily="34" charset="-128"/>
            </a:endParaRPr>
          </a:p>
          <a:p>
            <a:pPr defTabSz="457200"/>
            <a:r>
              <a:rPr lang="en-US" altLang="en-US" sz="1200" dirty="0">
                <a:latin typeface="+mn-lt"/>
                <a:ea typeface="ＭＳ Ｐゴシック" pitchFamily="34" charset="-128"/>
              </a:rPr>
              <a:t> </a:t>
            </a:r>
          </a:p>
          <a:p>
            <a:pPr defTabSz="457200"/>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Several decades ago, </a:t>
            </a:r>
            <a:r>
              <a:rPr lang="en-US" altLang="en-US" sz="1200" dirty="0" err="1">
                <a:latin typeface="+mn-lt"/>
                <a:ea typeface="ＭＳ Ｐゴシック" pitchFamily="34" charset="-128"/>
              </a:rPr>
              <a:t>Allport</a:t>
            </a:r>
            <a:r>
              <a:rPr lang="en-US" altLang="en-US" sz="1200" dirty="0">
                <a:latin typeface="+mn-lt"/>
                <a:ea typeface="ＭＳ Ｐゴシック" pitchFamily="34" charset="-128"/>
              </a:rPr>
              <a:t> and </a:t>
            </a:r>
            <a:r>
              <a:rPr lang="en-US" altLang="en-US" sz="1200" dirty="0" err="1">
                <a:latin typeface="+mn-lt"/>
                <a:ea typeface="ＭＳ Ｐゴシック" pitchFamily="34" charset="-128"/>
              </a:rPr>
              <a:t>Odbert</a:t>
            </a:r>
            <a:r>
              <a:rPr lang="en-US" altLang="en-US" sz="1200" dirty="0">
                <a:latin typeface="+mn-lt"/>
                <a:ea typeface="ＭＳ Ｐゴシック" pitchFamily="34" charset="-128"/>
              </a:rPr>
              <a:t> tallied almost 18,000 words that could be used to describe an individual’s physical and psychological attributes.</a:t>
            </a:r>
          </a:p>
          <a:p>
            <a:pPr defTabSz="457200"/>
            <a:r>
              <a:rPr lang="en-US" altLang="en-US" sz="1200" dirty="0">
                <a:latin typeface="+mn-lt"/>
                <a:ea typeface="ＭＳ Ｐゴシック" pitchFamily="34" charset="-128"/>
              </a:rPr>
              <a:t>	ii) Trait researchers use tests that present a list of trait labels and ask an individual to rate how well the trait describes him or her.</a:t>
            </a:r>
          </a:p>
          <a:p>
            <a:pPr defTabSz="457200"/>
            <a:r>
              <a:rPr lang="en-US" altLang="en-US" sz="1200" dirty="0">
                <a:latin typeface="+mn-lt"/>
                <a:ea typeface="ＭＳ Ｐゴシック" pitchFamily="34" charset="-128"/>
              </a:rPr>
              <a:t>	iii) Other measures of personality present specific </a:t>
            </a:r>
            <a:r>
              <a:rPr lang="en-US" altLang="en-US" sz="1200" dirty="0" err="1">
                <a:latin typeface="+mn-lt"/>
                <a:ea typeface="ＭＳ Ｐゴシック" pitchFamily="34" charset="-128"/>
              </a:rPr>
              <a:t>behaviours</a:t>
            </a:r>
            <a:r>
              <a:rPr lang="en-US" altLang="en-US" sz="1200" dirty="0">
                <a:latin typeface="+mn-lt"/>
                <a:ea typeface="ＭＳ Ｐゴシック" pitchFamily="34" charset="-128"/>
              </a:rPr>
              <a:t> that represent traits.</a:t>
            </a:r>
          </a:p>
          <a:p>
            <a:pPr defTabSz="457200"/>
            <a:r>
              <a:rPr lang="en-US" altLang="en-US" sz="1200" dirty="0">
                <a:latin typeface="+mn-lt"/>
                <a:ea typeface="ＭＳ Ｐゴシック" pitchFamily="34" charset="-128"/>
              </a:rPr>
              <a:t>		a) For example, you might rate your agreement with statements such as “I like to meet new people” to assess how outgoing you are.</a:t>
            </a:r>
          </a:p>
          <a:p>
            <a:pPr defTabSz="457200"/>
            <a:r>
              <a:rPr lang="en-US" altLang="en-US" sz="1200" dirty="0">
                <a:latin typeface="+mn-lt"/>
                <a:ea typeface="ＭＳ Ｐゴシック" pitchFamily="34" charset="-128"/>
              </a:rPr>
              <a:t> </a:t>
            </a:r>
          </a:p>
          <a:p>
            <a:pPr defTabSz="457200"/>
            <a:r>
              <a:rPr lang="en-US" altLang="en-US" sz="1200" dirty="0">
                <a:latin typeface="+mn-lt"/>
                <a:ea typeface="ＭＳ Ｐゴシック" pitchFamily="34" charset="-128"/>
              </a:rPr>
              <a:t>2) The advantage of measuring traits through personality tests is that individuals can be described as scoring high or low on a specific trait.</a:t>
            </a:r>
          </a:p>
          <a:p>
            <a:pPr defTabSz="457200"/>
            <a:r>
              <a:rPr lang="en-US" altLang="en-US" sz="1200" dirty="0">
                <a:latin typeface="+mn-lt"/>
                <a:ea typeface="ＭＳ Ｐゴシック" pitchFamily="34" charset="-128"/>
              </a:rPr>
              <a:t>	</a:t>
            </a:r>
            <a:r>
              <a:rPr lang="en-US" altLang="en-US" sz="1200" dirty="0" err="1">
                <a:latin typeface="+mn-lt"/>
                <a:ea typeface="ＭＳ Ｐゴシック" pitchFamily="34" charset="-128"/>
              </a:rPr>
              <a:t>i</a:t>
            </a:r>
            <a:r>
              <a:rPr lang="en-US" altLang="en-US" sz="1200" dirty="0">
                <a:latin typeface="+mn-lt"/>
                <a:ea typeface="ＭＳ Ｐゴシック" pitchFamily="34" charset="-128"/>
              </a:rPr>
              <a:t>) For example, you might be considered outgoing and talkative, whereas your roommate is quiet and shy.</a:t>
            </a:r>
          </a:p>
          <a:p>
            <a:pPr defTabSz="457200"/>
            <a:r>
              <a:rPr lang="en-US" altLang="en-US" sz="1200" dirty="0">
                <a:latin typeface="+mn-lt"/>
                <a:ea typeface="ＭＳ Ｐゴシック" pitchFamily="34" charset="-128"/>
              </a:rPr>
              <a:t>	ii) However, it’s impractical to assess the applicability of 18,000 attributes for every individual.</a:t>
            </a:r>
          </a:p>
          <a:p>
            <a:pPr defTabSz="457200"/>
            <a:r>
              <a:rPr lang="en-US" altLang="en-US" sz="1200" dirty="0">
                <a:latin typeface="+mn-lt"/>
                <a:ea typeface="ＭＳ Ｐゴシック" pitchFamily="34" charset="-128"/>
              </a:rPr>
              <a:t>		a) Factor analysis groups together related traits into a factor, which comprise broad personality trait labels, such as extraversion.</a:t>
            </a:r>
          </a:p>
          <a:p>
            <a:pPr defTabSz="457200"/>
            <a:r>
              <a:rPr lang="en-US" altLang="en-US" sz="1200" dirty="0">
                <a:latin typeface="+mn-lt"/>
                <a:ea typeface="ＭＳ Ｐゴシック" pitchFamily="34" charset="-128"/>
              </a:rPr>
              <a:t> </a:t>
            </a:r>
          </a:p>
          <a:p>
            <a:pPr defTabSz="457200"/>
            <a:r>
              <a:rPr lang="en-US" altLang="en-US" sz="1200" i="1" dirty="0">
                <a:latin typeface="+mn-lt"/>
                <a:ea typeface="ＭＳ Ｐゴシック" pitchFamily="34" charset="-128"/>
              </a:rPr>
              <a:t>	</a:t>
            </a:r>
            <a:r>
              <a:rPr lang="en-US" altLang="en-US" sz="1200" b="1" i="1" dirty="0">
                <a:latin typeface="+mn-lt"/>
                <a:ea typeface="ＭＳ Ｐゴシック" pitchFamily="34" charset="-128"/>
              </a:rPr>
              <a:t>Factor analysis (p. 459)</a:t>
            </a:r>
            <a:r>
              <a:rPr lang="en-US" altLang="en-US" sz="1200" i="1" dirty="0">
                <a:latin typeface="+mn-lt"/>
                <a:ea typeface="ＭＳ Ｐゴシック" pitchFamily="34" charset="-128"/>
              </a:rPr>
              <a:t> is used to group items that people respond to similarly.</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85476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Raymond Cattell (1946) used factor analysis to narrow the 18,000 traits down to 16 key personality traits.</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2) McCrae and Costa (1987), creators of the NEO Personality Inventory, found that personality could be reduced to five major dimensions called the Five Factor Model (Figure 12.1).</a:t>
            </a: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	</a:t>
            </a:r>
            <a:r>
              <a:rPr lang="en-US" altLang="en-US" b="1" i="1" dirty="0">
                <a:latin typeface="+mn-lt"/>
                <a:ea typeface="ＭＳ Ｐゴシック" pitchFamily="34" charset="-128"/>
              </a:rPr>
              <a:t>Five Factor Model (FFM) (p. 460)</a:t>
            </a:r>
            <a:r>
              <a:rPr lang="en-US" altLang="en-US" i="1" dirty="0">
                <a:latin typeface="+mn-lt"/>
                <a:ea typeface="ＭＳ Ｐゴシック" pitchFamily="34" charset="-128"/>
              </a:rPr>
              <a:t> (also called the Big Five personality factors) is a trait-based theory of personality based on the finding that personality can be described using five major dimensions: extraversion, emotional stability (also referred to by the opposite quality, neuroticism), conscientiousness, agreeableness, and openness.</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The most recent version of the NEO is the NEO PI-R: Neuroticism, Extraversion, Openness Personality Inventory—Revised.</a:t>
            </a:r>
          </a:p>
          <a:p>
            <a:pPr defTabSz="457200"/>
            <a:r>
              <a:rPr lang="en-US" altLang="en-US" dirty="0">
                <a:latin typeface="+mn-lt"/>
                <a:ea typeface="ＭＳ Ｐゴシック" pitchFamily="34" charset="-128"/>
              </a:rPr>
              <a:t>	ii) Responses on the Big Five can predict many real-world </a:t>
            </a:r>
            <a:r>
              <a:rPr lang="en-US" altLang="en-US" dirty="0" err="1">
                <a:latin typeface="+mn-lt"/>
                <a:ea typeface="ＭＳ Ｐゴシック" pitchFamily="34" charset="-128"/>
              </a:rPr>
              <a:t>behaviours</a:t>
            </a:r>
            <a:r>
              <a:rPr lang="en-US" altLang="en-US" dirty="0">
                <a:latin typeface="+mn-lt"/>
                <a:ea typeface="ＭＳ Ｐゴシック" pitchFamily="34" charset="-128"/>
              </a:rPr>
              <a:t>.</a:t>
            </a:r>
          </a:p>
          <a:p>
            <a:pPr defTabSz="457200"/>
            <a:r>
              <a:rPr lang="en-US" altLang="en-US" dirty="0">
                <a:latin typeface="+mn-lt"/>
                <a:ea typeface="ＭＳ Ｐゴシック" pitchFamily="34" charset="-128"/>
              </a:rPr>
              <a:t>		a) For example, extraverted people tend to report happier moods than introverts and are more likely to achieve high status in student groups (e.g., sororities).</a:t>
            </a:r>
          </a:p>
          <a:p>
            <a:pPr defTabSz="457200"/>
            <a:r>
              <a:rPr lang="en-US" altLang="en-US" dirty="0">
                <a:latin typeface="+mn-lt"/>
                <a:ea typeface="ＭＳ Ｐゴシック" pitchFamily="34" charset="-128"/>
              </a:rPr>
              <a:t>		b) However, extroverts are also more prone to risk taking and substance abuse problems.</a:t>
            </a:r>
          </a:p>
          <a:p>
            <a:pPr defTabSz="457200"/>
            <a:r>
              <a:rPr lang="en-US" altLang="en-US" dirty="0">
                <a:latin typeface="+mn-lt"/>
                <a:ea typeface="ＭＳ Ｐゴシック" pitchFamily="34" charset="-128"/>
              </a:rPr>
              <a:t>		c) Those high in conscientiousness tend to have positive health-related </a:t>
            </a:r>
            <a:r>
              <a:rPr lang="en-US" altLang="en-US" dirty="0" err="1">
                <a:latin typeface="+mn-lt"/>
                <a:ea typeface="ＭＳ Ｐゴシック" pitchFamily="34" charset="-128"/>
              </a:rPr>
              <a:t>behaviours</a:t>
            </a:r>
            <a:r>
              <a:rPr lang="en-US" altLang="en-US" dirty="0">
                <a:latin typeface="+mn-lt"/>
                <a:ea typeface="ＭＳ Ｐゴシック" pitchFamily="34" charset="-128"/>
              </a:rPr>
              <a:t>, longevity, and high levels of achievement.</a:t>
            </a:r>
            <a:endParaRPr lang="en-US" dirty="0">
              <a:latin typeface="+mn-lt"/>
            </a:endParaRPr>
          </a:p>
          <a:p>
            <a:pPr defTabSz="931774">
              <a:defRPr/>
            </a:pPr>
            <a:endParaRPr lang="en-US" dirty="0">
              <a:latin typeface="+mn-lt"/>
            </a:endParaRPr>
          </a:p>
          <a:p>
            <a:r>
              <a:rPr lang="en-CA" sz="1200" b="0" kern="1200" dirty="0">
                <a:solidFill>
                  <a:schemeClr val="tx1"/>
                </a:solidFill>
                <a:effectLst/>
                <a:latin typeface="+mn-lt"/>
                <a:ea typeface="+mn-ea"/>
                <a:cs typeface="+mn-cs"/>
              </a:rPr>
              <a:t>Long Description:</a:t>
            </a:r>
          </a:p>
          <a:p>
            <a:r>
              <a:rPr lang="en-IN" sz="1200" b="0" kern="1200" dirty="0">
                <a:solidFill>
                  <a:schemeClr val="tx1"/>
                </a:solidFill>
                <a:effectLst/>
                <a:latin typeface="+mn-lt"/>
                <a:ea typeface="+mn-ea"/>
                <a:cs typeface="+mn-cs"/>
              </a:rPr>
              <a:t>The 5 dimensions are as follows.</a:t>
            </a:r>
          </a:p>
          <a:p>
            <a:endParaRPr lang="en-IN" sz="1200" b="0" kern="1200" dirty="0">
              <a:solidFill>
                <a:schemeClr val="tx1"/>
              </a:solidFill>
              <a:effectLst/>
              <a:latin typeface="+mn-lt"/>
              <a:ea typeface="+mn-ea"/>
              <a:cs typeface="+mn-cs"/>
            </a:endParaRPr>
          </a:p>
          <a:p>
            <a:r>
              <a:rPr lang="en-IN" sz="1200" b="0" kern="1200" dirty="0">
                <a:solidFill>
                  <a:schemeClr val="tx1"/>
                </a:solidFill>
                <a:effectLst/>
                <a:latin typeface="+mn-lt"/>
                <a:ea typeface="+mn-ea"/>
                <a:cs typeface="+mn-cs"/>
              </a:rPr>
              <a:t>1. Openness</a:t>
            </a:r>
          </a:p>
          <a:p>
            <a:r>
              <a:rPr lang="en-IN" sz="1200" b="0" kern="1200" dirty="0">
                <a:solidFill>
                  <a:schemeClr val="tx1"/>
                </a:solidFill>
                <a:effectLst/>
                <a:latin typeface="+mn-lt"/>
                <a:ea typeface="+mn-ea"/>
                <a:cs typeface="+mn-cs"/>
              </a:rPr>
              <a:t>2. Conscientiousness</a:t>
            </a:r>
          </a:p>
          <a:p>
            <a:r>
              <a:rPr lang="en-IN" sz="1200" b="0" kern="1200" dirty="0">
                <a:solidFill>
                  <a:schemeClr val="tx1"/>
                </a:solidFill>
                <a:effectLst/>
                <a:latin typeface="+mn-lt"/>
                <a:ea typeface="+mn-ea"/>
                <a:cs typeface="+mn-cs"/>
              </a:rPr>
              <a:t>3. Extraversion</a:t>
            </a:r>
          </a:p>
          <a:p>
            <a:r>
              <a:rPr lang="en-IN" sz="1200" b="0" kern="1200" dirty="0">
                <a:solidFill>
                  <a:schemeClr val="tx1"/>
                </a:solidFill>
                <a:effectLst/>
                <a:latin typeface="+mn-lt"/>
                <a:ea typeface="+mn-ea"/>
                <a:cs typeface="+mn-cs"/>
              </a:rPr>
              <a:t>4. Agreeableness</a:t>
            </a:r>
          </a:p>
          <a:p>
            <a:r>
              <a:rPr lang="en-IN" sz="1200" b="0" kern="1200" dirty="0">
                <a:solidFill>
                  <a:schemeClr val="tx1"/>
                </a:solidFill>
                <a:effectLst/>
                <a:latin typeface="+mn-lt"/>
                <a:ea typeface="+mn-ea"/>
                <a:cs typeface="+mn-cs"/>
              </a:rPr>
              <a:t>5. Neuroticism</a:t>
            </a:r>
          </a:p>
          <a:p>
            <a:endParaRPr lang="en-IN" sz="1200" b="0" kern="1200" dirty="0">
              <a:solidFill>
                <a:schemeClr val="tx1"/>
              </a:solidFill>
              <a:effectLst/>
              <a:latin typeface="+mn-lt"/>
              <a:ea typeface="+mn-ea"/>
              <a:cs typeface="+mn-cs"/>
            </a:endParaRPr>
          </a:p>
          <a:p>
            <a:r>
              <a:rPr lang="en-IN" sz="1200" b="0" kern="1200" dirty="0">
                <a:solidFill>
                  <a:schemeClr val="tx1"/>
                </a:solidFill>
                <a:effectLst/>
                <a:latin typeface="+mn-lt"/>
                <a:ea typeface="+mn-ea"/>
                <a:cs typeface="+mn-cs"/>
              </a:rPr>
              <a:t>The chart also lists the characteristics of the high and low scorers of each of the dimensions as follows.</a:t>
            </a:r>
          </a:p>
          <a:p>
            <a:r>
              <a:rPr lang="en-IN" sz="1200" b="0" kern="1200" dirty="0">
                <a:solidFill>
                  <a:schemeClr val="tx1"/>
                </a:solidFill>
                <a:effectLst/>
                <a:latin typeface="+mn-lt"/>
                <a:ea typeface="+mn-ea"/>
                <a:cs typeface="+mn-cs"/>
              </a:rPr>
              <a:t>• Openness</a:t>
            </a:r>
          </a:p>
          <a:p>
            <a:r>
              <a:rPr lang="en-IN" sz="1200" b="0" kern="1200" dirty="0">
                <a:solidFill>
                  <a:schemeClr val="tx1"/>
                </a:solidFill>
                <a:effectLst/>
                <a:latin typeface="+mn-lt"/>
                <a:ea typeface="+mn-ea"/>
                <a:cs typeface="+mn-cs"/>
              </a:rPr>
              <a:t>• High scorers: Creative, artistic, curious, imaginative, nonconforming</a:t>
            </a:r>
          </a:p>
          <a:p>
            <a:r>
              <a:rPr lang="en-IN" sz="1200" b="0" kern="1200" dirty="0">
                <a:solidFill>
                  <a:schemeClr val="tx1"/>
                </a:solidFill>
                <a:effectLst/>
                <a:latin typeface="+mn-lt"/>
                <a:ea typeface="+mn-ea"/>
                <a:cs typeface="+mn-cs"/>
              </a:rPr>
              <a:t>• Low scorers: Conventional, down-to-earth</a:t>
            </a:r>
          </a:p>
          <a:p>
            <a:r>
              <a:rPr lang="en-IN" sz="1200" b="0" kern="1200" dirty="0">
                <a:solidFill>
                  <a:schemeClr val="tx1"/>
                </a:solidFill>
                <a:effectLst/>
                <a:latin typeface="+mn-lt"/>
                <a:ea typeface="+mn-ea"/>
                <a:cs typeface="+mn-cs"/>
              </a:rPr>
              <a:t>• Conscientiousness </a:t>
            </a:r>
          </a:p>
          <a:p>
            <a:r>
              <a:rPr lang="en-IN" sz="1200" b="0" kern="1200" dirty="0">
                <a:solidFill>
                  <a:schemeClr val="tx1"/>
                </a:solidFill>
                <a:effectLst/>
                <a:latin typeface="+mn-lt"/>
                <a:ea typeface="+mn-ea"/>
                <a:cs typeface="+mn-cs"/>
              </a:rPr>
              <a:t>• High scorers: Ambitious, organized, reliable</a:t>
            </a:r>
          </a:p>
          <a:p>
            <a:r>
              <a:rPr lang="en-IN" sz="1200" b="0" kern="1200" dirty="0">
                <a:solidFill>
                  <a:schemeClr val="tx1"/>
                </a:solidFill>
                <a:effectLst/>
                <a:latin typeface="+mn-lt"/>
                <a:ea typeface="+mn-ea"/>
                <a:cs typeface="+mn-cs"/>
              </a:rPr>
              <a:t>• Low scorers: Unreliable, lazy, casual, spontaneous</a:t>
            </a:r>
          </a:p>
          <a:p>
            <a:r>
              <a:rPr lang="en-IN" sz="1200" b="0" kern="1200" dirty="0">
                <a:solidFill>
                  <a:schemeClr val="tx1"/>
                </a:solidFill>
                <a:effectLst/>
                <a:latin typeface="+mn-lt"/>
                <a:ea typeface="+mn-ea"/>
                <a:cs typeface="+mn-cs"/>
              </a:rPr>
              <a:t>• Extraversion </a:t>
            </a:r>
          </a:p>
          <a:p>
            <a:r>
              <a:rPr lang="en-IN" sz="1200" b="0" kern="1200" dirty="0">
                <a:solidFill>
                  <a:schemeClr val="tx1"/>
                </a:solidFill>
                <a:effectLst/>
                <a:latin typeface="+mn-lt"/>
                <a:ea typeface="+mn-ea"/>
                <a:cs typeface="+mn-cs"/>
              </a:rPr>
              <a:t>• High scorers: Social, enjoy high levels of stimulation</a:t>
            </a:r>
          </a:p>
          <a:p>
            <a:r>
              <a:rPr lang="en-IN" sz="1200" b="0" kern="1200" dirty="0">
                <a:solidFill>
                  <a:schemeClr val="tx1"/>
                </a:solidFill>
                <a:effectLst/>
                <a:latin typeface="+mn-lt"/>
                <a:ea typeface="+mn-ea"/>
                <a:cs typeface="+mn-cs"/>
              </a:rPr>
              <a:t>• Low scorers: Reserved, enjoy low levels of stimulation</a:t>
            </a:r>
          </a:p>
          <a:p>
            <a:r>
              <a:rPr lang="en-IN" sz="1200" b="0" kern="1200" dirty="0">
                <a:solidFill>
                  <a:schemeClr val="tx1"/>
                </a:solidFill>
                <a:effectLst/>
                <a:latin typeface="+mn-lt"/>
                <a:ea typeface="+mn-ea"/>
                <a:cs typeface="+mn-cs"/>
              </a:rPr>
              <a:t>• Agreeableness </a:t>
            </a:r>
          </a:p>
          <a:p>
            <a:r>
              <a:rPr lang="en-IN" sz="1200" b="0" kern="1200" dirty="0">
                <a:solidFill>
                  <a:schemeClr val="tx1"/>
                </a:solidFill>
                <a:effectLst/>
                <a:latin typeface="+mn-lt"/>
                <a:ea typeface="+mn-ea"/>
                <a:cs typeface="+mn-cs"/>
              </a:rPr>
              <a:t>• High scorers: Good-natured, trusting, supportive</a:t>
            </a:r>
          </a:p>
          <a:p>
            <a:r>
              <a:rPr lang="en-IN" sz="1200" b="0" kern="1200" dirty="0">
                <a:solidFill>
                  <a:schemeClr val="tx1"/>
                </a:solidFill>
                <a:effectLst/>
                <a:latin typeface="+mn-lt"/>
                <a:ea typeface="+mn-ea"/>
                <a:cs typeface="+mn-cs"/>
              </a:rPr>
              <a:t>• Low scorers: Rude, uncooperative, irritable, hostile, competitive</a:t>
            </a:r>
          </a:p>
          <a:p>
            <a:r>
              <a:rPr lang="en-IN" sz="1200" b="0" kern="1200" dirty="0">
                <a:solidFill>
                  <a:schemeClr val="tx1"/>
                </a:solidFill>
                <a:effectLst/>
                <a:latin typeface="+mn-lt"/>
                <a:ea typeface="+mn-ea"/>
                <a:cs typeface="+mn-cs"/>
              </a:rPr>
              <a:t>• Neuroticism </a:t>
            </a:r>
          </a:p>
          <a:p>
            <a:r>
              <a:rPr lang="en-IN" sz="1200" b="0" kern="1200" dirty="0">
                <a:solidFill>
                  <a:schemeClr val="tx1"/>
                </a:solidFill>
                <a:effectLst/>
                <a:latin typeface="+mn-lt"/>
                <a:ea typeface="+mn-ea"/>
                <a:cs typeface="+mn-cs"/>
              </a:rPr>
              <a:t>• High scorers: Worried, insecure, anxiety-prone</a:t>
            </a:r>
          </a:p>
          <a:p>
            <a:r>
              <a:rPr lang="en-IN" sz="1200" b="0" kern="1200" dirty="0">
                <a:solidFill>
                  <a:schemeClr val="tx1"/>
                </a:solidFill>
                <a:effectLst/>
                <a:latin typeface="+mn-lt"/>
                <a:ea typeface="+mn-ea"/>
                <a:cs typeface="+mn-cs"/>
              </a:rPr>
              <a:t>• Low scorers: Tranquil, secure, emotionally stable</a:t>
            </a:r>
            <a:endParaRPr lang="en-CA"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042968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mn-lt"/>
                <a:ea typeface="ＭＳ Ｐゴシック" pitchFamily="34" charset="-128"/>
              </a:rPr>
              <a:t>1) </a:t>
            </a:r>
            <a:r>
              <a:rPr lang="en-US" altLang="en-US" i="1" dirty="0">
                <a:latin typeface="+mn-lt"/>
                <a:ea typeface="ＭＳ Ｐゴシック" pitchFamily="34" charset="-128"/>
              </a:rPr>
              <a:t>Authoritarian personality:</a:t>
            </a:r>
          </a:p>
          <a:p>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Authoritarians were theorized to be rigid and dogmatic in their thinking, to separate their social world into strict categories of “us” and “them,” and then to believe strongly in the superiority of “us” and the inferiority of “them.” As a result, authoritarians were more likely to endorse and engage in prejudice and violence, particularly towards people in the “them” category.</a:t>
            </a:r>
          </a:p>
          <a:p>
            <a:endParaRPr lang="en-US" altLang="en-US" dirty="0">
              <a:latin typeface="+mn-lt"/>
              <a:ea typeface="ＭＳ Ｐゴシック" pitchFamily="34" charset="-128"/>
            </a:endParaRPr>
          </a:p>
          <a:p>
            <a:r>
              <a:rPr lang="en-US" altLang="en-US" dirty="0">
                <a:latin typeface="+mn-lt"/>
                <a:ea typeface="ＭＳ Ｐゴシック" pitchFamily="34" charset="-128"/>
              </a:rPr>
              <a:t>2) The </a:t>
            </a:r>
            <a:r>
              <a:rPr lang="en-US" altLang="en-US" b="1" i="1" dirty="0">
                <a:latin typeface="+mn-lt"/>
                <a:ea typeface="ＭＳ Ｐゴシック" pitchFamily="34" charset="-128"/>
              </a:rPr>
              <a:t>HEXACO model of personality (p. 462)</a:t>
            </a:r>
            <a:r>
              <a:rPr lang="en-US" altLang="en-US" i="1" dirty="0">
                <a:latin typeface="+mn-lt"/>
                <a:ea typeface="ＭＳ Ｐゴシック" pitchFamily="34" charset="-128"/>
              </a:rPr>
              <a:t> is a six-factor theory that generally replicates the five factors of the FFM and adds one additional</a:t>
            </a:r>
          </a:p>
          <a:p>
            <a:r>
              <a:rPr lang="en-US" altLang="en-US" i="1" dirty="0">
                <a:latin typeface="+mn-lt"/>
                <a:ea typeface="ＭＳ Ｐゴシック" pitchFamily="34" charset="-128"/>
              </a:rPr>
              <a:t>factor</a:t>
            </a:r>
            <a:r>
              <a:rPr lang="en-US" altLang="en-US" dirty="0">
                <a:latin typeface="+mn-lt"/>
                <a:ea typeface="ＭＳ Ｐゴシック" pitchFamily="34" charset="-128"/>
              </a:rPr>
              <a:t>:</a:t>
            </a:r>
          </a:p>
          <a:p>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a:t>
            </a:r>
            <a:r>
              <a:rPr lang="en-US" altLang="en-US" i="1" dirty="0">
                <a:latin typeface="+mn-lt"/>
                <a:ea typeface="ＭＳ Ｐゴシック" pitchFamily="34" charset="-128"/>
              </a:rPr>
              <a:t>Honest-Humility</a:t>
            </a:r>
            <a:r>
              <a:rPr lang="en-US" altLang="en-US" dirty="0">
                <a:latin typeface="+mn-lt"/>
                <a:ea typeface="ＭＳ Ｐゴシック" pitchFamily="34" charset="-128"/>
              </a:rPr>
              <a:t>: Individuals scoring highly on this factor (high HHs) tend to be sincere, honest, faithful and modest, whereas those with low scores (low HHs) are deceitful, greedy, and pompous.</a:t>
            </a:r>
          </a:p>
          <a:p>
            <a:endParaRPr lang="en-US" altLang="en-US" dirty="0">
              <a:latin typeface="+mn-lt"/>
              <a:ea typeface="ＭＳ Ｐゴシック" pitchFamily="34" charset="-128"/>
            </a:endParaRPr>
          </a:p>
          <a:p>
            <a:r>
              <a:rPr lang="en-US" altLang="en-US" dirty="0">
                <a:latin typeface="+mn-lt"/>
                <a:ea typeface="ＭＳ Ｐゴシック" pitchFamily="34" charset="-128"/>
              </a:rPr>
              <a:t>3) The </a:t>
            </a:r>
            <a:r>
              <a:rPr lang="en-US" altLang="en-US" b="1" dirty="0">
                <a:latin typeface="+mn-lt"/>
                <a:ea typeface="ＭＳ Ｐゴシック" pitchFamily="34" charset="-128"/>
              </a:rPr>
              <a:t>Dark Triad (p. 462) </a:t>
            </a:r>
            <a:r>
              <a:rPr lang="en-US" altLang="en-US" i="1" dirty="0">
                <a:latin typeface="+mn-lt"/>
                <a:ea typeface="ＭＳ Ｐゴシック" pitchFamily="34" charset="-128"/>
              </a:rPr>
              <a:t>includes Machiavellianism, psychopathy, and narcissism—describe a person who is socially destructive, aggressive, dishonest, and likely to commit harm in general.</a:t>
            </a:r>
          </a:p>
          <a:p>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a:t>
            </a:r>
            <a:r>
              <a:rPr lang="en-US" altLang="en-US" i="1" dirty="0">
                <a:latin typeface="+mn-lt"/>
                <a:ea typeface="ＭＳ Ｐゴシック" pitchFamily="34" charset="-128"/>
              </a:rPr>
              <a:t>Machiavellianism</a:t>
            </a:r>
            <a:r>
              <a:rPr lang="en-US" altLang="en-US" dirty="0">
                <a:latin typeface="+mn-lt"/>
                <a:ea typeface="ＭＳ Ｐゴシック" pitchFamily="34" charset="-128"/>
              </a:rPr>
              <a:t> is a tendency to use people and to be manipulative and deceitful, lacking respect for others and focusing predominantly on one’s own self-interest.</a:t>
            </a:r>
          </a:p>
          <a:p>
            <a:r>
              <a:rPr lang="en-US" altLang="en-US" dirty="0">
                <a:latin typeface="+mn-lt"/>
                <a:ea typeface="ＭＳ Ｐゴシック" pitchFamily="34" charset="-128"/>
              </a:rPr>
              <a:t>	ii) </a:t>
            </a:r>
            <a:r>
              <a:rPr lang="en-US" altLang="en-US" i="1" dirty="0">
                <a:latin typeface="+mn-lt"/>
                <a:ea typeface="ＭＳ Ｐゴシック" pitchFamily="34" charset="-128"/>
              </a:rPr>
              <a:t>Psychopathy</a:t>
            </a:r>
            <a:r>
              <a:rPr lang="en-US" altLang="en-US" dirty="0">
                <a:latin typeface="+mn-lt"/>
                <a:ea typeface="ＭＳ Ｐゴシック" pitchFamily="34" charset="-128"/>
              </a:rPr>
              <a:t> is a general tendency toward having shallow emotional responses.</a:t>
            </a:r>
          </a:p>
          <a:p>
            <a:r>
              <a:rPr lang="en-US" altLang="en-US" dirty="0">
                <a:latin typeface="+mn-lt"/>
                <a:ea typeface="ＭＳ Ｐゴシック" pitchFamily="34" charset="-128"/>
              </a:rPr>
              <a:t>	iii) </a:t>
            </a:r>
            <a:r>
              <a:rPr lang="en-US" altLang="en-US" i="1" dirty="0">
                <a:latin typeface="+mn-lt"/>
                <a:ea typeface="ＭＳ Ｐゴシック" pitchFamily="34" charset="-128"/>
              </a:rPr>
              <a:t>Narcissism</a:t>
            </a:r>
            <a:r>
              <a:rPr lang="en-US" altLang="en-US" dirty="0">
                <a:latin typeface="+mn-lt"/>
                <a:ea typeface="ＭＳ Ｐゴシック" pitchFamily="34" charset="-128"/>
              </a:rPr>
              <a:t> reflects an egotistical preoccupation with self-image and an excessive sense of self-importance.</a:t>
            </a:r>
          </a:p>
          <a:p>
            <a:endParaRPr lang="en-US" altLang="en-US" dirty="0">
              <a:latin typeface="+mn-lt"/>
              <a:ea typeface="ＭＳ Ｐゴシック" pitchFamily="34" charset="-128"/>
            </a:endParaRPr>
          </a:p>
          <a:p>
            <a:r>
              <a:rPr lang="en-US" altLang="en-US" dirty="0">
                <a:latin typeface="+mn-lt"/>
                <a:ea typeface="ＭＳ Ｐゴシック" pitchFamily="34" charset="-128"/>
              </a:rPr>
              <a:t>4) </a:t>
            </a:r>
            <a:r>
              <a:rPr lang="en-US" altLang="en-US" b="1" dirty="0">
                <a:latin typeface="+mn-lt"/>
                <a:ea typeface="ＭＳ Ｐゴシック" pitchFamily="34" charset="-128"/>
              </a:rPr>
              <a:t>Right-wing authoritarianism (p. 463)</a:t>
            </a:r>
            <a:r>
              <a:rPr lang="en-US" altLang="en-US" dirty="0">
                <a:latin typeface="+mn-lt"/>
                <a:ea typeface="ＭＳ Ｐゴシック" pitchFamily="34" charset="-128"/>
              </a:rPr>
              <a:t> is a problematic set of personality characteristics that also predisposes people to certain types of violent or anti-social tendencies. RWA involves three key tendencies:</a:t>
            </a:r>
          </a:p>
          <a:p>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Obeying orders and deferring to the established authorities in a society</a:t>
            </a:r>
          </a:p>
          <a:p>
            <a:r>
              <a:rPr lang="en-US" altLang="en-US" dirty="0">
                <a:latin typeface="+mn-lt"/>
                <a:ea typeface="ＭＳ Ｐゴシック" pitchFamily="34" charset="-128"/>
              </a:rPr>
              <a:t>	ii) Supporting aggression against those who dissent or differ from the established social order</a:t>
            </a:r>
          </a:p>
          <a:p>
            <a:r>
              <a:rPr lang="en-US" altLang="en-US" dirty="0">
                <a:latin typeface="+mn-lt"/>
                <a:ea typeface="ＭＳ Ｐゴシック" pitchFamily="34" charset="-128"/>
              </a:rPr>
              <a:t>	iii) Believing strongly in maintaining the existing social order</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19064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1) </a:t>
            </a:r>
            <a:r>
              <a:rPr lang="en-US" altLang="en-US" i="1" dirty="0">
                <a:latin typeface="+mn-lt"/>
                <a:ea typeface="ＭＳ Ｐゴシック" pitchFamily="34" charset="-128"/>
              </a:rPr>
              <a:t>What do we know about RWA?</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Personality researchers have identified RWA as a cluster of characteristics that make society a less warm and friendly place. One would expect that the more RWAs in a society, the more intolerance and inter-group aggression will plague that society.</a:t>
            </a:r>
          </a:p>
          <a:p>
            <a:pPr defTabSz="457200"/>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2) </a:t>
            </a:r>
            <a:r>
              <a:rPr lang="en-US" altLang="en-US" i="1" dirty="0">
                <a:latin typeface="+mn-lt"/>
                <a:ea typeface="ＭＳ Ｐゴシック" pitchFamily="34" charset="-128"/>
              </a:rPr>
              <a:t>How can science determine how RWA affects groups?</a:t>
            </a: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a:t>
            </a:r>
            <a:r>
              <a:rPr lang="en-US" altLang="en-US" dirty="0" err="1">
                <a:latin typeface="+mn-lt"/>
                <a:ea typeface="ＭＳ Ｐゴシック" pitchFamily="34" charset="-128"/>
              </a:rPr>
              <a:t>Altemeyer</a:t>
            </a:r>
            <a:r>
              <a:rPr lang="en-US" altLang="en-US" dirty="0">
                <a:latin typeface="+mn-lt"/>
                <a:ea typeface="ＭＳ Ｐゴシック" pitchFamily="34" charset="-128"/>
              </a:rPr>
              <a:t> selected high and low RWAs to play a complex role-playing simulation of the Earth’s future, called the </a:t>
            </a:r>
            <a:r>
              <a:rPr lang="en-US" altLang="en-US" i="1" dirty="0">
                <a:latin typeface="+mn-lt"/>
                <a:ea typeface="ＭＳ Ｐゴシック" pitchFamily="34" charset="-128"/>
              </a:rPr>
              <a:t>Global Change Game</a:t>
            </a:r>
            <a:r>
              <a:rPr lang="en-US" altLang="en-US" dirty="0">
                <a:latin typeface="+mn-lt"/>
                <a:ea typeface="ＭＳ Ｐゴシック" pitchFamily="34" charset="-128"/>
              </a:rPr>
              <a:t>. This game is generally played by 50-70 people who are organized into groups that represent different regions of the world; these groups then make decisions about how their region behaves on the international stage. The simulated conditions of the Earth change depending on the actions of the players, thus providing a realistic simulation of the challenges of governance in the international community.</a:t>
            </a:r>
          </a:p>
          <a:p>
            <a:pPr defTabSz="457200"/>
            <a:r>
              <a:rPr lang="en-US" altLang="en-US" dirty="0">
                <a:latin typeface="+mn-lt"/>
                <a:ea typeface="ＭＳ Ｐゴシック" pitchFamily="34" charset="-128"/>
              </a:rPr>
              <a:t>	ii) In order to test how RWAs play the game, </a:t>
            </a:r>
            <a:r>
              <a:rPr lang="en-US" altLang="en-US" dirty="0" err="1">
                <a:latin typeface="+mn-lt"/>
                <a:ea typeface="ＭＳ Ｐゴシック" pitchFamily="34" charset="-128"/>
              </a:rPr>
              <a:t>Altemeyer</a:t>
            </a:r>
            <a:r>
              <a:rPr lang="en-US" altLang="en-US" dirty="0">
                <a:latin typeface="+mn-lt"/>
                <a:ea typeface="ＭＳ Ｐゴシック" pitchFamily="34" charset="-128"/>
              </a:rPr>
              <a:t> ran through the game two times, once with 67 individuals who scored very low on the RWA scale, and once with 68 people who scored very high. Each simulation covered 40 years of time into Earth’s future. The results were astonishing.</a:t>
            </a:r>
          </a:p>
          <a:p>
            <a:pPr defTabSz="457200"/>
            <a:r>
              <a:rPr lang="en-US" altLang="en-US" dirty="0">
                <a:latin typeface="+mn-lt"/>
                <a:ea typeface="ＭＳ Ｐゴシック" pitchFamily="34" charset="-128"/>
              </a:rPr>
              <a:t>		a) In the low RWA group, there were no wars or military build-up over the 40-year time period. Instead, regions steadily downsized their militaries and diverted the money into humanitarian and environmental projects. They also collectively resolved challenges through international meetings and cooperation. By the end of the game, food, health services, and jobs were provided for almost all people on Earth, resulting in a peaceful, stable world. </a:t>
            </a:r>
          </a:p>
          <a:p>
            <a:pPr defTabSz="457200"/>
            <a:r>
              <a:rPr lang="en-US" altLang="en-US" dirty="0">
                <a:latin typeface="+mn-lt"/>
                <a:ea typeface="ＭＳ Ｐゴシック" pitchFamily="34" charset="-128"/>
              </a:rPr>
              <a:t>		b)In the high RWA group, players tended to interpret the actions of others as aggressive and responded in kind. Militaries quickly grew and war ensued, leading to a global nuclear war that killed every person on the planet. At this point, the players were given a second chance to play, starting at a point prior to the nuclear war. Despite having the chance to learn from their earlier mistakes, the players nevertheless were incapable of getting along with each other. When the ozone crisis occurred, no international summit was called and no region except Europe took action to avert the crisis. Instead of cooperation, players remained suspicious of each other and rapidly developed their militaries.</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060477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mn-lt"/>
                <a:ea typeface="ＭＳ Ｐゴシック" pitchFamily="34" charset="-128"/>
              </a:rPr>
              <a:t>3) </a:t>
            </a:r>
            <a:r>
              <a:rPr lang="en-US" altLang="en-US" i="1" dirty="0">
                <a:latin typeface="+mn-lt"/>
                <a:ea typeface="ＭＳ Ｐゴシック" pitchFamily="34" charset="-128"/>
              </a:rPr>
              <a:t>Can we critically evaluate this research?</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First, there are external validity concerns; for example, playing a game with no real consequences does not necessarily indicate how people would respond in a real-life situation. It is possible that in a real situation, people would be more sensitive to the consequences of their actions, and would not be so willing to risk human lives. </a:t>
            </a:r>
          </a:p>
          <a:p>
            <a:pPr defTabSz="457200"/>
            <a:r>
              <a:rPr lang="en-US" altLang="en-US" dirty="0">
                <a:latin typeface="+mn-lt"/>
                <a:ea typeface="ＭＳ Ｐゴシック" pitchFamily="34" charset="-128"/>
              </a:rPr>
              <a:t>	ii) Furthermore, the simulations were only performed on one night with each group; therefore, results could have been due to chance factors, such as particular individuals having a strong impact on the outcomes. </a:t>
            </a:r>
          </a:p>
          <a:p>
            <a:pPr defTabSz="457200"/>
            <a:r>
              <a:rPr lang="en-US" altLang="en-US" dirty="0">
                <a:latin typeface="+mn-lt"/>
                <a:ea typeface="ＭＳ Ｐゴシック" pitchFamily="34" charset="-128"/>
              </a:rPr>
              <a:t>	iii) Also, because only university students participated in the study, the results may not generalize to the rest of the population. </a:t>
            </a:r>
          </a:p>
          <a:p>
            <a:pPr defTabSz="457200"/>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4) </a:t>
            </a:r>
            <a:r>
              <a:rPr lang="en-US" altLang="en-US" i="1" dirty="0">
                <a:latin typeface="+mn-lt"/>
                <a:ea typeface="ＭＳ Ｐゴシック" pitchFamily="34" charset="-128"/>
              </a:rPr>
              <a:t>Why is this relevant?</a:t>
            </a:r>
            <a:endParaRPr lang="en-US" altLang="en-US" dirty="0">
              <a:latin typeface="+mn-lt"/>
              <a:ea typeface="ＭＳ Ｐゴシック" pitchFamily="34" charset="-128"/>
            </a:endParaRPr>
          </a:p>
          <a:p>
            <a:pPr defTabSz="457200"/>
            <a:r>
              <a:rPr lang="en-US" altLang="en-US" dirty="0">
                <a:latin typeface="+mn-lt"/>
                <a:ea typeface="ＭＳ Ｐゴシック" pitchFamily="34" charset="-128"/>
              </a:rPr>
              <a:t>	</a:t>
            </a:r>
            <a:r>
              <a:rPr lang="en-US" altLang="en-US" dirty="0" err="1">
                <a:latin typeface="+mn-lt"/>
                <a:ea typeface="ＭＳ Ｐゴシック" pitchFamily="34" charset="-128"/>
              </a:rPr>
              <a:t>i</a:t>
            </a:r>
            <a:r>
              <a:rPr lang="en-US" altLang="en-US" dirty="0">
                <a:latin typeface="+mn-lt"/>
                <a:ea typeface="ＭＳ Ｐゴシック" pitchFamily="34" charset="-128"/>
              </a:rPr>
              <a:t>) This research illustrates the highly destructive impact that authoritarian personalities can have in group settings, and sounds a clear bell of warning in the 21st century.</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858209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12 -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12 -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27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9/1/2021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906049" y="6416475"/>
            <a:ext cx="5943600" cy="369332"/>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fontAlgn="auto" hangingPunct="1">
              <a:spcBef>
                <a:spcPts val="0"/>
              </a:spcBef>
              <a:spcAft>
                <a:spcPts val="0"/>
              </a:spcAft>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2021, 2018, 2015, 2012</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8015565" y="6581775"/>
            <a:ext cx="679994"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12 -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3" name="Picture Placeholder 2"/>
          <p:cNvSpPr>
            <a:spLocks noGrp="1"/>
          </p:cNvSpPr>
          <p:nvPr>
            <p:ph type="pic" sz="quarter" idx="20"/>
          </p:nvPr>
        </p:nvSpPr>
        <p:spPr>
          <a:xfrm>
            <a:off x="457200" y="2590800"/>
            <a:ext cx="3733800" cy="1447800"/>
          </a:xfrm>
        </p:spPr>
        <p:txBody>
          <a:bodyPr/>
          <a:lstStyle/>
          <a:p>
            <a:endParaRPr lang="en-IN"/>
          </a:p>
        </p:txBody>
      </p:sp>
    </p:spTree>
    <p:extLst>
      <p:ext uri="{BB962C8B-B14F-4D97-AF65-F5344CB8AC3E}">
        <p14:creationId xmlns:p14="http://schemas.microsoft.com/office/powerpoint/2010/main" val="173459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295400" y="5410200"/>
            <a:ext cx="6629400" cy="685800"/>
          </a:xfrm>
        </p:spPr>
        <p:txBody>
          <a:bodyPr/>
          <a:lstStyle/>
          <a:p>
            <a:endParaRPr lang="en-IN"/>
          </a:p>
        </p:txBody>
      </p:sp>
    </p:spTree>
    <p:extLst>
      <p:ext uri="{BB962C8B-B14F-4D97-AF65-F5344CB8AC3E}">
        <p14:creationId xmlns:p14="http://schemas.microsoft.com/office/powerpoint/2010/main" val="2013320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 Content with fi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8"/>
          <p:cNvSpPr>
            <a:spLocks noGrp="1"/>
          </p:cNvSpPr>
          <p:nvPr>
            <p:ph sz="quarter" idx="14"/>
          </p:nvPr>
        </p:nvSpPr>
        <p:spPr>
          <a:xfrm>
            <a:off x="457200" y="5410200"/>
            <a:ext cx="8229600" cy="53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Picture Placeholder 4"/>
          <p:cNvSpPr>
            <a:spLocks noGrp="1"/>
          </p:cNvSpPr>
          <p:nvPr>
            <p:ph type="pic" sz="quarter" idx="15"/>
          </p:nvPr>
        </p:nvSpPr>
        <p:spPr>
          <a:xfrm>
            <a:off x="457200" y="2895600"/>
            <a:ext cx="8229600" cy="1295400"/>
          </a:xfrm>
        </p:spPr>
        <p:txBody>
          <a:bodyPr/>
          <a:lstStyle/>
          <a:p>
            <a:endParaRPr lang="en-IN"/>
          </a:p>
        </p:txBody>
      </p:sp>
    </p:spTree>
    <p:extLst>
      <p:ext uri="{BB962C8B-B14F-4D97-AF65-F5344CB8AC3E}">
        <p14:creationId xmlns:p14="http://schemas.microsoft.com/office/powerpoint/2010/main" val="156865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9/1/2021</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2743200" y="6428232"/>
            <a:ext cx="3657600" cy="201168"/>
          </a:xfrm>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700" b="1" kern="1200" dirty="0">
                <a:solidFill>
                  <a:schemeClr val="tx1"/>
                </a:solidFill>
                <a:latin typeface="+mn-lt"/>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1"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12 -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12 -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12 -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65" r:id="rId7"/>
    <p:sldLayoutId id="2147483659" r:id="rId8"/>
    <p:sldLayoutId id="2147483658" r:id="rId9"/>
    <p:sldLayoutId id="2147483660" r:id="rId10"/>
    <p:sldLayoutId id="2147483651" r:id="rId11"/>
    <p:sldLayoutId id="2147483661" r:id="rId12"/>
    <p:sldLayoutId id="2147483654" r:id="rId13"/>
    <p:sldLayoutId id="2147483655" r:id="rId14"/>
    <p:sldLayoutId id="2147483666" r:id="rId15"/>
    <p:sldLayoutId id="2147483667" r:id="rId16"/>
    <p:sldLayoutId id="2147483668" r:id="rId17"/>
    <p:sldLayoutId id="2147483669"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304800"/>
            <a:ext cx="7772400" cy="914400"/>
          </a:xfrm>
        </p:spPr>
        <p:txBody>
          <a:bodyPr/>
          <a:lstStyle/>
          <a:p>
            <a:pPr eaLnBrk="1" hangingPunct="1"/>
            <a:endParaRPr lang="en-CA" altLang="en-US" dirty="0"/>
          </a:p>
        </p:txBody>
      </p:sp>
      <p:sp>
        <p:nvSpPr>
          <p:cNvPr id="2051" name="Content Placeholder 2"/>
          <p:cNvSpPr>
            <a:spLocks noGrp="1"/>
          </p:cNvSpPr>
          <p:nvPr>
            <p:ph idx="1"/>
          </p:nvPr>
        </p:nvSpPr>
        <p:spPr>
          <a:xfrm>
            <a:off x="685800" y="1219200"/>
            <a:ext cx="7772400" cy="4876800"/>
          </a:xfrm>
        </p:spPr>
        <p:txBody>
          <a:bodyPr/>
          <a:lstStyle/>
          <a:p>
            <a:pPr eaLnBrk="1" hangingPunct="1">
              <a:buFontTx/>
              <a:buNone/>
              <a:defRPr/>
            </a:pPr>
            <a:r>
              <a:rPr lang="en-CA" dirty="0"/>
              <a:t>Agenda</a:t>
            </a:r>
            <a:endParaRPr lang="en-CA" dirty="0">
              <a:solidFill>
                <a:schemeClr val="accent6"/>
              </a:solidFill>
            </a:endParaRPr>
          </a:p>
          <a:p>
            <a:pPr eaLnBrk="1" hangingPunct="1">
              <a:buFont typeface="Arial" charset="0"/>
              <a:buChar char="•"/>
              <a:defRPr/>
            </a:pPr>
            <a:r>
              <a:rPr lang="en-CA" dirty="0">
                <a:solidFill>
                  <a:schemeClr val="accent6"/>
                </a:solidFill>
              </a:rPr>
              <a:t>Personality</a:t>
            </a:r>
            <a:endParaRPr lang="en-US" altLang="en-US" sz="3200" dirty="0"/>
          </a:p>
          <a:p>
            <a:pPr eaLnBrk="1" hangingPunct="1">
              <a:buFont typeface="Arial" charset="0"/>
              <a:buChar char="•"/>
              <a:defRPr/>
            </a:pPr>
            <a:endParaRPr lang="en-CA" dirty="0"/>
          </a:p>
        </p:txBody>
      </p:sp>
      <p:sp>
        <p:nvSpPr>
          <p:cNvPr id="4100"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CB4491-5A17-4B81-AB45-D61E4D244EBE}" type="slidenum">
              <a:rPr lang="en-US" altLang="en-US" sz="1200">
                <a:solidFill>
                  <a:srgbClr val="898989"/>
                </a:solidFill>
              </a:rPr>
              <a:pPr>
                <a:spcBef>
                  <a:spcPct val="0"/>
                </a:spcBef>
                <a:buFontTx/>
                <a:buNone/>
              </a:pPr>
              <a:t>1</a:t>
            </a:fld>
            <a:endParaRPr lang="en-US" altLang="en-US" sz="1200">
              <a:solidFill>
                <a:srgbClr val="898989"/>
              </a:solidFill>
            </a:endParaRPr>
          </a:p>
        </p:txBody>
      </p:sp>
    </p:spTree>
    <p:extLst>
      <p:ext uri="{BB962C8B-B14F-4D97-AF65-F5344CB8AC3E}">
        <p14:creationId xmlns:p14="http://schemas.microsoft.com/office/powerpoint/2010/main" val="121135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49"/>
            <a:ext cx="8229600" cy="599901"/>
          </a:xfrm>
        </p:spPr>
        <p:txBody>
          <a:bodyPr wrap="square" anchor="ctr" anchorCtr="0">
            <a:spAutoFit/>
          </a:bodyPr>
          <a:lstStyle/>
          <a:p>
            <a:r>
              <a:rPr lang="en-US" altLang="en-US" sz="3600" dirty="0">
                <a:latin typeface="+mj-lt"/>
              </a:rPr>
              <a:t>The Trait Perspective</a:t>
            </a:r>
            <a:endParaRPr lang="en-US" sz="3600" dirty="0">
              <a:latin typeface="+mj-lt"/>
            </a:endParaRPr>
          </a:p>
        </p:txBody>
      </p:sp>
      <p:sp>
        <p:nvSpPr>
          <p:cNvPr id="4" name="Content Placeholder 3"/>
          <p:cNvSpPr>
            <a:spLocks noGrp="1"/>
          </p:cNvSpPr>
          <p:nvPr>
            <p:ph idx="1"/>
          </p:nvPr>
        </p:nvSpPr>
        <p:spPr>
          <a:xfrm>
            <a:off x="457200" y="832500"/>
            <a:ext cx="8229600" cy="1377300"/>
          </a:xfrm>
        </p:spPr>
        <p:txBody>
          <a:bodyPr wrap="square">
            <a:spAutoFit/>
          </a:bodyPr>
          <a:lstStyle/>
          <a:p>
            <a:pPr lvl="0">
              <a:buSzPct val="100000"/>
              <a:buNone/>
            </a:pPr>
            <a:r>
              <a:rPr lang="en-US" altLang="en-US" sz="2400" b="1" dirty="0">
                <a:solidFill>
                  <a:prstClr val="black"/>
                </a:solidFill>
                <a:ea typeface="ＭＳ Ｐゴシック" pitchFamily="34" charset="-128"/>
              </a:rPr>
              <a:t>Personality traits (p. 459)</a:t>
            </a:r>
          </a:p>
          <a:p>
            <a:pPr>
              <a:buSzPct val="100000"/>
            </a:pPr>
            <a:r>
              <a:rPr lang="en-US" altLang="en-US" sz="2400" dirty="0" err="1">
                <a:solidFill>
                  <a:prstClr val="black"/>
                </a:solidFill>
                <a:ea typeface="ＭＳ Ｐゴシック" pitchFamily="34" charset="-128"/>
              </a:rPr>
              <a:t>Allport</a:t>
            </a:r>
            <a:r>
              <a:rPr lang="en-US" altLang="en-US" sz="2400" dirty="0">
                <a:solidFill>
                  <a:prstClr val="black"/>
                </a:solidFill>
                <a:ea typeface="ＭＳ Ｐゴシック" pitchFamily="34" charset="-128"/>
              </a:rPr>
              <a:t> and </a:t>
            </a:r>
            <a:r>
              <a:rPr lang="en-US" altLang="en-US" sz="2400" dirty="0" err="1">
                <a:solidFill>
                  <a:prstClr val="black"/>
                </a:solidFill>
                <a:ea typeface="ＭＳ Ｐゴシック" pitchFamily="34" charset="-128"/>
              </a:rPr>
              <a:t>Odbert</a:t>
            </a:r>
            <a:endParaRPr lang="en-US" altLang="en-US" sz="2400" dirty="0">
              <a:solidFill>
                <a:prstClr val="black"/>
              </a:solidFill>
              <a:ea typeface="ＭＳ Ｐゴシック" pitchFamily="34" charset="-128"/>
            </a:endParaRPr>
          </a:p>
          <a:p>
            <a:pPr lvl="1">
              <a:buSzPct val="100000"/>
            </a:pPr>
            <a:r>
              <a:rPr lang="en-US" altLang="en-US" sz="2400" dirty="0">
                <a:solidFill>
                  <a:prstClr val="black"/>
                </a:solidFill>
                <a:ea typeface="ＭＳ Ｐゴシック" pitchFamily="34" charset="-128"/>
              </a:rPr>
              <a:t>18,000 descriptors</a:t>
            </a:r>
          </a:p>
        </p:txBody>
      </p:sp>
      <p:sp>
        <p:nvSpPr>
          <p:cNvPr id="3" name="Content Placeholder 2"/>
          <p:cNvSpPr>
            <a:spLocks noGrp="1"/>
          </p:cNvSpPr>
          <p:nvPr>
            <p:ph idx="13"/>
          </p:nvPr>
        </p:nvSpPr>
        <p:spPr>
          <a:xfrm>
            <a:off x="457200" y="2438400"/>
            <a:ext cx="8229600" cy="433051"/>
          </a:xfrm>
        </p:spPr>
        <p:txBody>
          <a:bodyPr/>
          <a:lstStyle/>
          <a:p>
            <a:pPr lvl="0">
              <a:buSzPct val="100000"/>
              <a:buNone/>
            </a:pPr>
            <a:r>
              <a:rPr lang="en-US" altLang="en-US" sz="2400" b="1" dirty="0">
                <a:solidFill>
                  <a:prstClr val="black"/>
                </a:solidFill>
                <a:ea typeface="ＭＳ Ｐゴシック" pitchFamily="34" charset="-128"/>
              </a:rPr>
              <a:t>Factor analysis (p. 459)</a:t>
            </a:r>
            <a:endParaRPr lang="en-US" sz="2400" b="1" dirty="0">
              <a:solidFill>
                <a:prstClr val="black"/>
              </a:solidFill>
            </a:endParaRPr>
          </a:p>
        </p:txBody>
      </p:sp>
    </p:spTree>
    <p:extLst>
      <p:ext uri="{BB962C8B-B14F-4D97-AF65-F5344CB8AC3E}">
        <p14:creationId xmlns:p14="http://schemas.microsoft.com/office/powerpoint/2010/main" val="374919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84389"/>
            <a:ext cx="8229600" cy="372811"/>
          </a:xfrm>
        </p:spPr>
        <p:txBody>
          <a:bodyPr anchor="ctr" anchorCtr="0"/>
          <a:lstStyle/>
          <a:p>
            <a:r>
              <a:rPr lang="en-US" altLang="en-US" sz="3600" dirty="0">
                <a:latin typeface="+mj-lt"/>
              </a:rPr>
              <a:t>The Five Factor Model</a:t>
            </a:r>
            <a:endParaRPr lang="en-IN" dirty="0">
              <a:latin typeface="+mj-lt"/>
            </a:endParaRPr>
          </a:p>
        </p:txBody>
      </p:sp>
      <p:sp>
        <p:nvSpPr>
          <p:cNvPr id="8" name="Content Placeholder 7"/>
          <p:cNvSpPr>
            <a:spLocks noGrp="1"/>
          </p:cNvSpPr>
          <p:nvPr>
            <p:ph idx="1"/>
          </p:nvPr>
        </p:nvSpPr>
        <p:spPr>
          <a:xfrm>
            <a:off x="457200" y="457200"/>
            <a:ext cx="8229600" cy="304800"/>
          </a:xfrm>
        </p:spPr>
        <p:txBody>
          <a:bodyPr/>
          <a:lstStyle/>
          <a:p>
            <a:pPr marL="0" lvl="0" indent="0">
              <a:buNone/>
            </a:pPr>
            <a:r>
              <a:rPr lang="en-IN" sz="2000" b="1" dirty="0">
                <a:solidFill>
                  <a:prstClr val="black"/>
                </a:solidFill>
              </a:rPr>
              <a:t>Figure 12.1 </a:t>
            </a:r>
            <a:r>
              <a:rPr lang="en-IN" sz="2000" dirty="0">
                <a:solidFill>
                  <a:prstClr val="black"/>
                </a:solidFill>
              </a:rPr>
              <a:t>The Big Five Personality Dimensions</a:t>
            </a:r>
            <a:endParaRPr lang="en-IN" dirty="0"/>
          </a:p>
        </p:txBody>
      </p:sp>
      <p:sp>
        <p:nvSpPr>
          <p:cNvPr id="9" name="Content Placeholder 8"/>
          <p:cNvSpPr>
            <a:spLocks noGrp="1"/>
          </p:cNvSpPr>
          <p:nvPr>
            <p:ph idx="13"/>
          </p:nvPr>
        </p:nvSpPr>
        <p:spPr>
          <a:xfrm>
            <a:off x="152400" y="762000"/>
            <a:ext cx="8763000" cy="1965960"/>
          </a:xfrm>
        </p:spPr>
        <p:txBody>
          <a:bodyPr/>
          <a:lstStyle/>
          <a:p>
            <a:pPr marL="0" lvl="0" indent="0">
              <a:buNone/>
            </a:pPr>
            <a:r>
              <a:rPr lang="en-IN" sz="1800" dirty="0">
                <a:solidFill>
                  <a:prstClr val="black"/>
                </a:solidFill>
              </a:rPr>
              <a:t>A widely used measure of personality is the NEO Personality Inventory (NEO-PI-R). Individuals rate themselves on multiple questions that reflect the traits of openness, conscientiousness, extraversion, agreeableness, and neuroticism. (To help you remember the Big Five, note that the first letters of the traits spell out OCEAN.)</a:t>
            </a:r>
          </a:p>
        </p:txBody>
      </p:sp>
      <p:pic>
        <p:nvPicPr>
          <p:cNvPr id="12" name="Picture Placeholder 11" descr="A chart shows the big five personality dimensions.&#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0" y="1981200"/>
            <a:ext cx="9144000" cy="4876800"/>
          </a:xfrm>
        </p:spPr>
      </p:pic>
      <p:sp>
        <p:nvSpPr>
          <p:cNvPr id="10" name="Content Placeholder 9"/>
          <p:cNvSpPr>
            <a:spLocks noGrp="1"/>
          </p:cNvSpPr>
          <p:nvPr>
            <p:ph sz="quarter" idx="14"/>
          </p:nvPr>
        </p:nvSpPr>
        <p:spPr>
          <a:xfrm>
            <a:off x="8458200" y="6172200"/>
            <a:ext cx="228600" cy="152400"/>
          </a:xfrm>
        </p:spPr>
        <p:txBody>
          <a:bodyPr/>
          <a:lstStyle/>
          <a:p>
            <a:pPr marL="0" indent="0">
              <a:buNone/>
            </a:pPr>
            <a:endParaRPr lang="en-IN" sz="1200" dirty="0"/>
          </a:p>
        </p:txBody>
      </p:sp>
    </p:spTree>
    <p:extLst>
      <p:ext uri="{BB962C8B-B14F-4D97-AF65-F5344CB8AC3E}">
        <p14:creationId xmlns:p14="http://schemas.microsoft.com/office/powerpoint/2010/main" val="57984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59624"/>
          </a:xfrm>
        </p:spPr>
        <p:txBody>
          <a:bodyPr wrap="square" anchor="ctr" anchorCtr="0">
            <a:noAutofit/>
          </a:bodyPr>
          <a:lstStyle/>
          <a:p>
            <a:r>
              <a:rPr lang="en-US" altLang="en-US" sz="3600" dirty="0">
                <a:latin typeface="+mj-lt"/>
                <a:cs typeface="Arabic Typesetting" panose="03020402040406030203" pitchFamily="66" charset="-78"/>
              </a:rPr>
              <a:t>Beyond the Big Five: The Personality of Evil?</a:t>
            </a:r>
            <a:endParaRPr lang="en-US" sz="3600" dirty="0">
              <a:latin typeface="+mj-lt"/>
              <a:cs typeface="Arabic Typesetting" panose="03020402040406030203" pitchFamily="66" charset="-78"/>
            </a:endParaRPr>
          </a:p>
        </p:txBody>
      </p:sp>
      <p:sp>
        <p:nvSpPr>
          <p:cNvPr id="4" name="Content Placeholder 3"/>
          <p:cNvSpPr>
            <a:spLocks noGrp="1"/>
          </p:cNvSpPr>
          <p:nvPr>
            <p:ph idx="1"/>
          </p:nvPr>
        </p:nvSpPr>
        <p:spPr>
          <a:xfrm>
            <a:off x="457200" y="1371600"/>
            <a:ext cx="8229600" cy="1492716"/>
          </a:xfrm>
        </p:spPr>
        <p:txBody>
          <a:bodyPr wrap="square">
            <a:spAutoFit/>
          </a:bodyPr>
          <a:lstStyle/>
          <a:p>
            <a:pPr>
              <a:buFontTx/>
              <a:buNone/>
              <a:defRPr/>
            </a:pPr>
            <a:r>
              <a:rPr lang="en-US" sz="2400" b="1" dirty="0"/>
              <a:t>Authoritarian Personality</a:t>
            </a:r>
          </a:p>
          <a:p>
            <a:pPr>
              <a:buFontTx/>
              <a:buNone/>
              <a:defRPr/>
            </a:pPr>
            <a:r>
              <a:rPr lang="en-US" sz="2400" b="1" dirty="0"/>
              <a:t>HEXACO (p. 462)</a:t>
            </a:r>
          </a:p>
          <a:p>
            <a:pPr>
              <a:buFont typeface="Arial"/>
              <a:buChar char="•"/>
              <a:defRPr/>
            </a:pPr>
            <a:r>
              <a:rPr lang="en-US" sz="2400" dirty="0"/>
              <a:t>Honesty-Humility</a:t>
            </a:r>
            <a:endParaRPr lang="en-IN" sz="2400" dirty="0"/>
          </a:p>
        </p:txBody>
      </p:sp>
      <p:sp>
        <p:nvSpPr>
          <p:cNvPr id="3" name="Content Placeholder 2"/>
          <p:cNvSpPr>
            <a:spLocks noGrp="1"/>
          </p:cNvSpPr>
          <p:nvPr>
            <p:ph idx="13"/>
          </p:nvPr>
        </p:nvSpPr>
        <p:spPr>
          <a:xfrm>
            <a:off x="457200" y="3062436"/>
            <a:ext cx="8229600" cy="2042964"/>
          </a:xfrm>
        </p:spPr>
        <p:txBody>
          <a:bodyPr/>
          <a:lstStyle/>
          <a:p>
            <a:pPr marL="0" lvl="0" indent="0">
              <a:spcBef>
                <a:spcPts val="0"/>
              </a:spcBef>
              <a:buSzPct val="100000"/>
              <a:buNone/>
              <a:defRPr/>
            </a:pPr>
            <a:r>
              <a:rPr lang="en-US" sz="2400" b="1" dirty="0">
                <a:solidFill>
                  <a:prstClr val="black"/>
                </a:solidFill>
              </a:rPr>
              <a:t>The Dark Triad (p. 462)</a:t>
            </a:r>
          </a:p>
          <a:p>
            <a:pPr lvl="0">
              <a:buSzPct val="100000"/>
              <a:defRPr/>
            </a:pPr>
            <a:r>
              <a:rPr lang="en-US" sz="2400" dirty="0">
                <a:solidFill>
                  <a:prstClr val="black"/>
                </a:solidFill>
              </a:rPr>
              <a:t>Machiavellianism</a:t>
            </a:r>
          </a:p>
          <a:p>
            <a:pPr lvl="0">
              <a:buSzPct val="100000"/>
              <a:defRPr/>
            </a:pPr>
            <a:r>
              <a:rPr lang="en-US" sz="2400" dirty="0">
                <a:solidFill>
                  <a:prstClr val="black"/>
                </a:solidFill>
              </a:rPr>
              <a:t>Psychopathy</a:t>
            </a:r>
          </a:p>
          <a:p>
            <a:pPr lvl="0">
              <a:buSzPct val="100000"/>
              <a:defRPr/>
            </a:pPr>
            <a:r>
              <a:rPr lang="en-US" sz="2400" dirty="0">
                <a:solidFill>
                  <a:prstClr val="black"/>
                </a:solidFill>
              </a:rPr>
              <a:t>Narcissism</a:t>
            </a:r>
            <a:endParaRPr lang="en-IN" sz="2400" dirty="0"/>
          </a:p>
        </p:txBody>
      </p:sp>
      <p:sp>
        <p:nvSpPr>
          <p:cNvPr id="7" name="Content Placeholder 3"/>
          <p:cNvSpPr>
            <a:spLocks noGrp="1"/>
          </p:cNvSpPr>
          <p:nvPr>
            <p:ph idx="1"/>
          </p:nvPr>
        </p:nvSpPr>
        <p:spPr>
          <a:xfrm>
            <a:off x="457200" y="5345668"/>
            <a:ext cx="8229600" cy="369332"/>
          </a:xfrm>
        </p:spPr>
        <p:txBody>
          <a:bodyPr wrap="square">
            <a:spAutoFit/>
          </a:bodyPr>
          <a:lstStyle/>
          <a:p>
            <a:pPr>
              <a:buNone/>
              <a:defRPr/>
            </a:pPr>
            <a:r>
              <a:rPr lang="en-US" sz="2400" b="1" dirty="0"/>
              <a:t>Right-wing authoritarianism (p. 463)</a:t>
            </a:r>
          </a:p>
        </p:txBody>
      </p:sp>
    </p:spTree>
    <p:extLst>
      <p:ext uri="{BB962C8B-B14F-4D97-AF65-F5344CB8AC3E}">
        <p14:creationId xmlns:p14="http://schemas.microsoft.com/office/powerpoint/2010/main" val="84159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00"/>
            <a:ext cx="8229600" cy="1777780"/>
          </a:xfrm>
        </p:spPr>
        <p:txBody>
          <a:bodyPr wrap="square" anchor="ctr" anchorCtr="0">
            <a:noAutofit/>
          </a:bodyPr>
          <a:lstStyle/>
          <a:p>
            <a:r>
              <a:rPr lang="en-US" altLang="en-US" sz="3600" dirty="0">
                <a:latin typeface="+mj-lt"/>
              </a:rPr>
              <a:t>Working the Scientific Literacy Model: Right-Wing Authoritarianism at the Group Level </a:t>
            </a:r>
            <a:r>
              <a:rPr lang="en-US" altLang="en-US" sz="2800" dirty="0">
                <a:latin typeface="+mj-lt"/>
              </a:rPr>
              <a:t>(1 of 2)</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905000"/>
            <a:ext cx="8229600" cy="931024"/>
          </a:xfrm>
        </p:spPr>
        <p:txBody>
          <a:bodyPr wrap="square">
            <a:spAutoFit/>
          </a:bodyPr>
          <a:lstStyle/>
          <a:p>
            <a:pPr>
              <a:buFontTx/>
              <a:buNone/>
            </a:pPr>
            <a:r>
              <a:rPr lang="en-US" altLang="en-US" sz="2400" b="1" dirty="0">
                <a:ea typeface="ＭＳ Ｐゴシック" pitchFamily="34" charset="-128"/>
              </a:rPr>
              <a:t>What do we know about RWA?</a:t>
            </a:r>
          </a:p>
          <a:p>
            <a:r>
              <a:rPr lang="en-US" altLang="en-US" sz="2400" dirty="0">
                <a:ea typeface="ＭＳ Ｐゴシック" pitchFamily="34" charset="-128"/>
              </a:rPr>
              <a:t>More RWA in society – leads to prejudice, aggression</a:t>
            </a:r>
          </a:p>
        </p:txBody>
      </p:sp>
      <p:sp>
        <p:nvSpPr>
          <p:cNvPr id="3" name="Content Placeholder 2"/>
          <p:cNvSpPr>
            <a:spLocks noGrp="1"/>
          </p:cNvSpPr>
          <p:nvPr>
            <p:ph idx="13"/>
          </p:nvPr>
        </p:nvSpPr>
        <p:spPr>
          <a:xfrm>
            <a:off x="457200" y="3048000"/>
            <a:ext cx="8229600" cy="914400"/>
          </a:xfrm>
        </p:spPr>
        <p:txBody>
          <a:bodyPr/>
          <a:lstStyle/>
          <a:p>
            <a:pPr lvl="0">
              <a:spcBef>
                <a:spcPct val="0"/>
              </a:spcBef>
              <a:buSzPct val="100000"/>
              <a:buNone/>
            </a:pPr>
            <a:r>
              <a:rPr lang="en-US" altLang="en-US" sz="2400" b="1" dirty="0">
                <a:solidFill>
                  <a:prstClr val="black"/>
                </a:solidFill>
                <a:ea typeface="ＭＳ Ｐゴシック" pitchFamily="34" charset="-128"/>
              </a:rPr>
              <a:t>How can science determine how RWA affects groups?</a:t>
            </a:r>
          </a:p>
          <a:p>
            <a:pPr lvl="0">
              <a:buSzPct val="100000"/>
            </a:pPr>
            <a:r>
              <a:rPr lang="en-US" altLang="en-US" sz="2400" dirty="0">
                <a:solidFill>
                  <a:prstClr val="black"/>
                </a:solidFill>
                <a:ea typeface="ＭＳ Ｐゴシック" pitchFamily="34" charset="-128"/>
              </a:rPr>
              <a:t>Global Change Game</a:t>
            </a:r>
            <a:endParaRPr lang="en-US" sz="2400" dirty="0">
              <a:solidFill>
                <a:prstClr val="black"/>
              </a:solidFill>
              <a:ea typeface="ＭＳ Ｐゴシック" pitchFamily="34" charset="-128"/>
            </a:endParaRPr>
          </a:p>
        </p:txBody>
      </p:sp>
    </p:spTree>
    <p:extLst>
      <p:ext uri="{BB962C8B-B14F-4D97-AF65-F5344CB8AC3E}">
        <p14:creationId xmlns:p14="http://schemas.microsoft.com/office/powerpoint/2010/main" val="136581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87"/>
            <a:ext cx="8229600" cy="1763494"/>
          </a:xfrm>
        </p:spPr>
        <p:txBody>
          <a:bodyPr wrap="square" anchor="ctr" anchorCtr="0">
            <a:noAutofit/>
          </a:bodyPr>
          <a:lstStyle/>
          <a:p>
            <a:r>
              <a:rPr lang="en-US" altLang="en-US" sz="3600" dirty="0">
                <a:latin typeface="+mj-lt"/>
              </a:rPr>
              <a:t>Working the Scientific Literacy Model: Right-Wing Authoritarianism at the Group Level </a:t>
            </a:r>
            <a:r>
              <a:rPr lang="en-US" altLang="en-US" sz="2800" dirty="0">
                <a:latin typeface="+mj-lt"/>
              </a:rPr>
              <a:t>(2 of 2)</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905000"/>
            <a:ext cx="8229600" cy="2054409"/>
          </a:xfrm>
        </p:spPr>
        <p:txBody>
          <a:bodyPr wrap="square">
            <a:spAutoFit/>
          </a:bodyPr>
          <a:lstStyle/>
          <a:p>
            <a:pPr>
              <a:buFontTx/>
              <a:buNone/>
            </a:pPr>
            <a:r>
              <a:rPr lang="en-US" altLang="en-US" sz="2400" b="1" dirty="0">
                <a:ea typeface="ＭＳ Ｐゴシック" pitchFamily="34" charset="-128"/>
              </a:rPr>
              <a:t>Can we critically evaluate this research?</a:t>
            </a:r>
          </a:p>
          <a:p>
            <a:r>
              <a:rPr lang="en-US" altLang="en-US" sz="2400" dirty="0">
                <a:ea typeface="ＭＳ Ｐゴシック" pitchFamily="34" charset="-128"/>
              </a:rPr>
              <a:t>External validity</a:t>
            </a:r>
          </a:p>
          <a:p>
            <a:r>
              <a:rPr lang="en-US" altLang="en-US" sz="2400" dirty="0">
                <a:ea typeface="ＭＳ Ｐゴシック" pitchFamily="34" charset="-128"/>
              </a:rPr>
              <a:t>Chance</a:t>
            </a:r>
          </a:p>
          <a:p>
            <a:r>
              <a:rPr lang="en-US" altLang="en-US" sz="2400" dirty="0">
                <a:ea typeface="ＭＳ Ｐゴシック" pitchFamily="34" charset="-128"/>
              </a:rPr>
              <a:t>Student participants</a:t>
            </a:r>
          </a:p>
        </p:txBody>
      </p:sp>
      <p:sp>
        <p:nvSpPr>
          <p:cNvPr id="3" name="Content Placeholder 2"/>
          <p:cNvSpPr>
            <a:spLocks noGrp="1"/>
          </p:cNvSpPr>
          <p:nvPr>
            <p:ph idx="13"/>
          </p:nvPr>
        </p:nvSpPr>
        <p:spPr>
          <a:xfrm>
            <a:off x="457200" y="4191000"/>
            <a:ext cx="8229600" cy="914400"/>
          </a:xfrm>
        </p:spPr>
        <p:txBody>
          <a:bodyPr/>
          <a:lstStyle/>
          <a:p>
            <a:pPr>
              <a:buFontTx/>
              <a:buNone/>
            </a:pPr>
            <a:r>
              <a:rPr lang="en-US" altLang="en-US" sz="2400" b="1" dirty="0">
                <a:ea typeface="ＭＳ Ｐゴシック" pitchFamily="34" charset="-128"/>
              </a:rPr>
              <a:t>Why is this relevant?</a:t>
            </a:r>
          </a:p>
          <a:p>
            <a:r>
              <a:rPr lang="en-US" altLang="en-US" sz="2400" dirty="0">
                <a:ea typeface="ＭＳ Ｐゴシック" pitchFamily="34" charset="-128"/>
              </a:rPr>
              <a:t>21</a:t>
            </a:r>
            <a:r>
              <a:rPr lang="en-US" altLang="en-US" sz="2400" baseline="30000" dirty="0">
                <a:ea typeface="ＭＳ Ｐゴシック" pitchFamily="34" charset="-128"/>
              </a:rPr>
              <a:t>st</a:t>
            </a:r>
            <a:r>
              <a:rPr lang="en-US" altLang="en-US" sz="2400" dirty="0">
                <a:ea typeface="ＭＳ Ｐゴシック" pitchFamily="34" charset="-128"/>
              </a:rPr>
              <a:t> century warning bell</a:t>
            </a:r>
            <a:endParaRPr lang="en-US" sz="2400" dirty="0"/>
          </a:p>
        </p:txBody>
      </p:sp>
    </p:spTree>
    <p:extLst>
      <p:ext uri="{BB962C8B-B14F-4D97-AF65-F5344CB8AC3E}">
        <p14:creationId xmlns:p14="http://schemas.microsoft.com/office/powerpoint/2010/main" val="65487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935"/>
            <a:ext cx="8229600" cy="629325"/>
          </a:xfrm>
        </p:spPr>
        <p:txBody>
          <a:bodyPr wrap="square" anchor="ctr" anchorCtr="0">
            <a:noAutofit/>
          </a:bodyPr>
          <a:lstStyle/>
          <a:p>
            <a:r>
              <a:rPr lang="en-US" altLang="en-US" sz="3600" dirty="0">
                <a:latin typeface="+mj-lt"/>
              </a:rPr>
              <a:t>Personality Traits over the Life Span</a:t>
            </a:r>
            <a:endParaRPr lang="en-US" sz="2800" dirty="0">
              <a:latin typeface="+mj-lt"/>
            </a:endParaRPr>
          </a:p>
        </p:txBody>
      </p:sp>
      <p:sp>
        <p:nvSpPr>
          <p:cNvPr id="4" name="Content Placeholder 3"/>
          <p:cNvSpPr>
            <a:spLocks noGrp="1"/>
          </p:cNvSpPr>
          <p:nvPr>
            <p:ph idx="1"/>
          </p:nvPr>
        </p:nvSpPr>
        <p:spPr>
          <a:xfrm>
            <a:off x="457200" y="683260"/>
            <a:ext cx="8229600" cy="288906"/>
          </a:xfrm>
        </p:spPr>
        <p:txBody>
          <a:bodyPr wrap="square">
            <a:noAutofit/>
          </a:bodyPr>
          <a:lstStyle/>
          <a:p>
            <a:pPr marL="0" indent="0">
              <a:buNone/>
            </a:pPr>
            <a:r>
              <a:rPr lang="en-IN" b="1" dirty="0"/>
              <a:t>Figure 12.2 </a:t>
            </a:r>
            <a:r>
              <a:rPr lang="en-IN" dirty="0"/>
              <a:t>Personality Stability and Change over the Lifespan</a:t>
            </a:r>
          </a:p>
        </p:txBody>
      </p:sp>
      <p:sp>
        <p:nvSpPr>
          <p:cNvPr id="3" name="Content Placeholder 2"/>
          <p:cNvSpPr>
            <a:spLocks noGrp="1"/>
          </p:cNvSpPr>
          <p:nvPr>
            <p:ph idx="13"/>
          </p:nvPr>
        </p:nvSpPr>
        <p:spPr>
          <a:xfrm>
            <a:off x="457200" y="972166"/>
            <a:ext cx="8229600" cy="1085234"/>
          </a:xfrm>
        </p:spPr>
        <p:txBody>
          <a:bodyPr/>
          <a:lstStyle/>
          <a:p>
            <a:pPr marL="0" indent="0">
              <a:buNone/>
            </a:pPr>
            <a:r>
              <a:rPr lang="en-IN" sz="1400" dirty="0"/>
              <a:t>Average scores of Big Five traits change over the lifespan. Generally, most traits become more positive through adulthood, although there are anomalies. Social dominance (an aspect of extraversion) remains stable after age 40. Conscientiousness does not begin rising until after the traditional college years. Openness to experience only rises up to the traditional university years, then remains largely stable until old age, when it declines (Roberts et al., 2006).</a:t>
            </a:r>
          </a:p>
        </p:txBody>
      </p:sp>
      <p:pic>
        <p:nvPicPr>
          <p:cNvPr id="6" name="Picture Placeholder 5" descr="A line chart shows the changes in personality traits over the life span.&#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57200" y="2057400"/>
            <a:ext cx="8275318" cy="4572000"/>
          </a:xfrm>
        </p:spPr>
      </p:pic>
      <p:sp>
        <p:nvSpPr>
          <p:cNvPr id="10" name="Content Placeholder 9"/>
          <p:cNvSpPr>
            <a:spLocks noGrp="1"/>
          </p:cNvSpPr>
          <p:nvPr>
            <p:ph sz="quarter" idx="14"/>
          </p:nvPr>
        </p:nvSpPr>
        <p:spPr>
          <a:xfrm flipH="1">
            <a:off x="8686799" y="6172200"/>
            <a:ext cx="45719" cy="136798"/>
          </a:xfrm>
        </p:spPr>
        <p:txBody>
          <a:bodyPr/>
          <a:lstStyle/>
          <a:p>
            <a:pPr marL="0" indent="0">
              <a:buNone/>
            </a:pPr>
            <a:endParaRPr lang="en-IN" sz="1200" dirty="0"/>
          </a:p>
        </p:txBody>
      </p:sp>
    </p:spTree>
    <p:extLst>
      <p:ext uri="{BB962C8B-B14F-4D97-AF65-F5344CB8AC3E}">
        <p14:creationId xmlns:p14="http://schemas.microsoft.com/office/powerpoint/2010/main" val="228490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05"/>
            <a:ext cx="8229600" cy="702875"/>
          </a:xfrm>
        </p:spPr>
        <p:txBody>
          <a:bodyPr wrap="square" anchor="ctr" anchorCtr="0">
            <a:noAutofit/>
          </a:bodyPr>
          <a:lstStyle/>
          <a:p>
            <a:r>
              <a:rPr lang="en-US" altLang="en-US" sz="3600" dirty="0">
                <a:latin typeface="+mj-lt"/>
              </a:rPr>
              <a:t>Personality Traits and States</a:t>
            </a:r>
            <a:endParaRPr lang="en-US" sz="2800" dirty="0">
              <a:latin typeface="+mj-lt"/>
            </a:endParaRPr>
          </a:p>
        </p:txBody>
      </p:sp>
      <p:sp>
        <p:nvSpPr>
          <p:cNvPr id="4" name="Content Placeholder 3"/>
          <p:cNvSpPr>
            <a:spLocks noGrp="1"/>
          </p:cNvSpPr>
          <p:nvPr>
            <p:ph idx="1"/>
          </p:nvPr>
        </p:nvSpPr>
        <p:spPr>
          <a:xfrm>
            <a:off x="457200" y="838200"/>
            <a:ext cx="8229600" cy="3177793"/>
          </a:xfrm>
        </p:spPr>
        <p:txBody>
          <a:bodyPr wrap="square">
            <a:spAutoFit/>
          </a:bodyPr>
          <a:lstStyle/>
          <a:p>
            <a:pPr>
              <a:buFontTx/>
              <a:buNone/>
            </a:pPr>
            <a:r>
              <a:rPr lang="en-US" altLang="en-US" sz="2400" b="1" dirty="0">
                <a:ea typeface="ＭＳ Ｐゴシック" pitchFamily="34" charset="-128"/>
              </a:rPr>
              <a:t>State (p. 466)</a:t>
            </a:r>
          </a:p>
          <a:p>
            <a:pPr>
              <a:buFontTx/>
              <a:buNone/>
            </a:pPr>
            <a:r>
              <a:rPr lang="en-US" altLang="en-US" sz="2400" b="1" dirty="0">
                <a:ea typeface="ＭＳ Ｐゴシック" pitchFamily="34" charset="-128"/>
              </a:rPr>
              <a:t>Four general aspects of situations</a:t>
            </a:r>
          </a:p>
          <a:p>
            <a:r>
              <a:rPr lang="en-US" altLang="en-US" sz="2400" dirty="0">
                <a:ea typeface="ＭＳ Ｐゴシック" pitchFamily="34" charset="-128"/>
              </a:rPr>
              <a:t>Locations</a:t>
            </a:r>
          </a:p>
          <a:p>
            <a:r>
              <a:rPr lang="en-US" altLang="en-US" sz="2400" dirty="0">
                <a:ea typeface="ＭＳ Ｐゴシック" pitchFamily="34" charset="-128"/>
              </a:rPr>
              <a:t>Associations</a:t>
            </a:r>
          </a:p>
          <a:p>
            <a:r>
              <a:rPr lang="en-US" altLang="en-US" sz="2400" dirty="0">
                <a:ea typeface="ＭＳ Ｐゴシック" pitchFamily="34" charset="-128"/>
              </a:rPr>
              <a:t>Activities</a:t>
            </a:r>
          </a:p>
          <a:p>
            <a:r>
              <a:rPr lang="en-US" altLang="en-US" sz="2400" dirty="0">
                <a:ea typeface="ＭＳ Ｐゴシック" pitchFamily="34" charset="-128"/>
              </a:rPr>
              <a:t>Subjective states</a:t>
            </a:r>
            <a:endParaRPr lang="en-US" sz="2400" dirty="0"/>
          </a:p>
        </p:txBody>
      </p:sp>
    </p:spTree>
    <p:extLst>
      <p:ext uri="{BB962C8B-B14F-4D97-AF65-F5344CB8AC3E}">
        <p14:creationId xmlns:p14="http://schemas.microsoft.com/office/powerpoint/2010/main" val="309999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5405"/>
            <a:ext cx="8229601" cy="411795"/>
          </a:xfrm>
        </p:spPr>
        <p:txBody>
          <a:bodyPr wrap="square" anchor="ctr">
            <a:noAutofit/>
          </a:bodyPr>
          <a:lstStyle/>
          <a:p>
            <a:r>
              <a:rPr lang="en-US" altLang="en-US" sz="2800" dirty="0" err="1">
                <a:latin typeface="+mj-lt"/>
              </a:rPr>
              <a:t>Behaviourist</a:t>
            </a:r>
            <a:r>
              <a:rPr lang="en-US" altLang="en-US" sz="2800" dirty="0">
                <a:latin typeface="+mj-lt"/>
              </a:rPr>
              <a:t> and Social-Cognitive Perspectives</a:t>
            </a:r>
            <a:endParaRPr lang="en-US" sz="2800" dirty="0">
              <a:latin typeface="+mj-lt"/>
            </a:endParaRPr>
          </a:p>
        </p:txBody>
      </p:sp>
      <p:sp>
        <p:nvSpPr>
          <p:cNvPr id="4" name="Content Placeholder 3"/>
          <p:cNvSpPr>
            <a:spLocks noGrp="1"/>
          </p:cNvSpPr>
          <p:nvPr>
            <p:ph idx="1"/>
          </p:nvPr>
        </p:nvSpPr>
        <p:spPr>
          <a:xfrm>
            <a:off x="457199" y="457200"/>
            <a:ext cx="4114801" cy="492443"/>
          </a:xfrm>
        </p:spPr>
        <p:txBody>
          <a:bodyPr wrap="square">
            <a:spAutoFit/>
          </a:bodyPr>
          <a:lstStyle/>
          <a:p>
            <a:pPr marL="0" indent="0">
              <a:buNone/>
            </a:pPr>
            <a:r>
              <a:rPr lang="en-IN" b="1" dirty="0"/>
              <a:t>Figure 12.3 </a:t>
            </a:r>
            <a:r>
              <a:rPr lang="en-IN" dirty="0"/>
              <a:t>Behavioural and Social-Cognitive Approaches to Personality</a:t>
            </a:r>
          </a:p>
        </p:txBody>
      </p:sp>
      <p:sp>
        <p:nvSpPr>
          <p:cNvPr id="3" name="Content Placeholder 2"/>
          <p:cNvSpPr>
            <a:spLocks noGrp="1"/>
          </p:cNvSpPr>
          <p:nvPr>
            <p:ph idx="13"/>
          </p:nvPr>
        </p:nvSpPr>
        <p:spPr>
          <a:xfrm>
            <a:off x="457200" y="949643"/>
            <a:ext cx="3200400" cy="4953067"/>
          </a:xfrm>
        </p:spPr>
        <p:txBody>
          <a:bodyPr/>
          <a:lstStyle/>
          <a:p>
            <a:pPr marL="0" indent="0">
              <a:buNone/>
            </a:pPr>
            <a:r>
              <a:rPr lang="en-IN" sz="1500" b="1" dirty="0"/>
              <a:t>(a) Behaviourist Account of Personality. </a:t>
            </a:r>
            <a:r>
              <a:rPr lang="en-IN" sz="1500" dirty="0"/>
              <a:t>Behaviourists thought that what psychologists call personality was an expression of relationships between behaviour, rewards, and punishment. Behaviourists avoided referring to personality traits and dispositions, instead focusing on how past experiences predict future behaviours. For example, whether someone tends to be pessimistic might be based on past experiences of feeling a lost sense of control. </a:t>
            </a:r>
            <a:r>
              <a:rPr lang="en-IN" sz="1500" b="1" dirty="0"/>
              <a:t>(b) Reciprocal Determinism and the Social-Cognitive Approach. </a:t>
            </a:r>
            <a:r>
              <a:rPr lang="en-IN" sz="1500" dirty="0"/>
              <a:t>According to Albert Bandura and colleagues, personality is a product of dynamic interactions between behaviour and reinforcement, and, importantly, the beliefs, expectancies, and dispositions of the individual.</a:t>
            </a:r>
          </a:p>
        </p:txBody>
      </p:sp>
      <p:pic>
        <p:nvPicPr>
          <p:cNvPr id="7" name="Picture Placeholder 6" descr="A chart explains two approaches to describing personality.&#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3962400" y="949643"/>
            <a:ext cx="4952999" cy="4612957"/>
          </a:xfrm>
        </p:spPr>
      </p:pic>
      <p:sp>
        <p:nvSpPr>
          <p:cNvPr id="10" name="Content Placeholder 9"/>
          <p:cNvSpPr>
            <a:spLocks noGrp="1"/>
          </p:cNvSpPr>
          <p:nvPr>
            <p:ph sz="quarter" idx="14"/>
          </p:nvPr>
        </p:nvSpPr>
        <p:spPr>
          <a:xfrm>
            <a:off x="457199" y="6192780"/>
            <a:ext cx="8229601" cy="113557"/>
          </a:xfrm>
        </p:spPr>
        <p:txBody>
          <a:bodyPr/>
          <a:lstStyle/>
          <a:p>
            <a:pPr marL="0" indent="0">
              <a:buNone/>
            </a:pPr>
            <a:r>
              <a:rPr lang="en-IN" sz="1200" b="1" dirty="0"/>
              <a:t>Source: </a:t>
            </a:r>
            <a:r>
              <a:rPr lang="en-IN" sz="1200" dirty="0" err="1"/>
              <a:t>Ciccarelli</a:t>
            </a:r>
            <a:r>
              <a:rPr lang="en-IN" sz="1200" dirty="0"/>
              <a:t>, S. K., &amp; White, J. N. (2012). </a:t>
            </a:r>
            <a:r>
              <a:rPr lang="en-IN" sz="1200" i="1" dirty="0"/>
              <a:t>Psychology: An Exploration </a:t>
            </a:r>
            <a:r>
              <a:rPr lang="en-IN" sz="1200" dirty="0"/>
              <a:t>Subscription) 2nd ed., ©2012. Reprinted and electronically reproduced by permission of Pearson Education, Inc., New York, </a:t>
            </a:r>
            <a:r>
              <a:rPr lang="en-IN" sz="1200" spc="-200" dirty="0"/>
              <a:t>N </a:t>
            </a:r>
            <a:r>
              <a:rPr lang="en-IN" sz="1200" dirty="0"/>
              <a:t>Y.</a:t>
            </a:r>
          </a:p>
        </p:txBody>
      </p:sp>
    </p:spTree>
    <p:extLst>
      <p:ext uri="{BB962C8B-B14F-4D97-AF65-F5344CB8AC3E}">
        <p14:creationId xmlns:p14="http://schemas.microsoft.com/office/powerpoint/2010/main" val="152183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07"/>
            <a:ext cx="8229600" cy="740133"/>
          </a:xfrm>
        </p:spPr>
        <p:txBody>
          <a:bodyPr wrap="square" anchor="ctr" anchorCtr="0">
            <a:noAutofit/>
          </a:bodyPr>
          <a:lstStyle/>
          <a:p>
            <a:r>
              <a:rPr lang="en-US" sz="3600" dirty="0">
                <a:latin typeface="+mj-lt"/>
              </a:rPr>
              <a:t>12.2 Learning Objectives</a:t>
            </a:r>
            <a:endParaRPr lang="en-US" sz="2800" dirty="0">
              <a:latin typeface="+mj-lt"/>
            </a:endParaRPr>
          </a:p>
        </p:txBody>
      </p:sp>
      <p:sp>
        <p:nvSpPr>
          <p:cNvPr id="4" name="Content Placeholder 3"/>
          <p:cNvSpPr>
            <a:spLocks noGrp="1"/>
          </p:cNvSpPr>
          <p:nvPr>
            <p:ph idx="1"/>
          </p:nvPr>
        </p:nvSpPr>
        <p:spPr>
          <a:xfrm>
            <a:off x="457200" y="838200"/>
            <a:ext cx="8229600" cy="4093428"/>
          </a:xfrm>
        </p:spPr>
        <p:txBody>
          <a:bodyPr wrap="square">
            <a:spAutoFit/>
          </a:bodyPr>
          <a:lstStyle/>
          <a:p>
            <a:pPr>
              <a:buSzPct val="100000"/>
            </a:pPr>
            <a:r>
              <a:rPr lang="en-US" altLang="en-US" sz="2400" dirty="0">
                <a:ea typeface="ＭＳ Ｐゴシック" pitchFamily="34" charset="-128"/>
              </a:rPr>
              <a:t>Know key terminology associated with cultural and biological approaches to personality.</a:t>
            </a:r>
          </a:p>
          <a:p>
            <a:pPr>
              <a:buSzPct val="100000"/>
            </a:pPr>
            <a:r>
              <a:rPr lang="en-US" altLang="en-US" sz="2400" dirty="0">
                <a:ea typeface="ＭＳ Ｐゴシック" pitchFamily="34" charset="-128"/>
              </a:rPr>
              <a:t>Understand how evolutionary theories explain personality.</a:t>
            </a:r>
          </a:p>
          <a:p>
            <a:pPr>
              <a:buSzPct val="100000"/>
            </a:pPr>
            <a:r>
              <a:rPr lang="en-US" altLang="en-US" sz="2400" dirty="0">
                <a:ea typeface="ＭＳ Ｐゴシック" pitchFamily="34" charset="-128"/>
              </a:rPr>
              <a:t>Apply your knowledge to arrive at accurate conclusions about the influences of biological and cultural factors on personality.</a:t>
            </a:r>
          </a:p>
          <a:p>
            <a:pPr>
              <a:buSzPct val="100000"/>
            </a:pPr>
            <a:r>
              <a:rPr lang="en-US" altLang="en-US" sz="2400" dirty="0">
                <a:ea typeface="ＭＳ Ｐゴシック" pitchFamily="34" charset="-128"/>
              </a:rPr>
              <a:t>Analyze claims that males and females have fundamentally different personalities.</a:t>
            </a:r>
          </a:p>
          <a:p>
            <a:pPr>
              <a:buSzPct val="100000"/>
            </a:pPr>
            <a:r>
              <a:rPr lang="en-US" altLang="en-US" sz="2400" dirty="0">
                <a:ea typeface="ＭＳ Ｐゴシック" pitchFamily="34" charset="-128"/>
              </a:rPr>
              <a:t>Analyze the genetic basis of personality.</a:t>
            </a:r>
            <a:endParaRPr lang="en-US" sz="2400" dirty="0"/>
          </a:p>
        </p:txBody>
      </p:sp>
    </p:spTree>
    <p:extLst>
      <p:ext uri="{BB962C8B-B14F-4D97-AF65-F5344CB8AC3E}">
        <p14:creationId xmlns:p14="http://schemas.microsoft.com/office/powerpoint/2010/main" val="140381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95"/>
            <a:ext cx="8229600" cy="623705"/>
          </a:xfrm>
        </p:spPr>
        <p:txBody>
          <a:bodyPr wrap="square" anchor="ctr" anchorCtr="0">
            <a:noAutofit/>
          </a:bodyPr>
          <a:lstStyle/>
          <a:p>
            <a:r>
              <a:rPr lang="en-US" altLang="en-US" sz="3600" dirty="0">
                <a:latin typeface="+mj-lt"/>
              </a:rPr>
              <a:t>Culture and Personality</a:t>
            </a:r>
            <a:endParaRPr lang="en-US" sz="2800" dirty="0">
              <a:latin typeface="+mj-lt"/>
            </a:endParaRPr>
          </a:p>
        </p:txBody>
      </p:sp>
      <p:sp>
        <p:nvSpPr>
          <p:cNvPr id="4" name="Content Placeholder 3"/>
          <p:cNvSpPr>
            <a:spLocks noGrp="1"/>
          </p:cNvSpPr>
          <p:nvPr>
            <p:ph idx="1"/>
          </p:nvPr>
        </p:nvSpPr>
        <p:spPr>
          <a:xfrm>
            <a:off x="457200" y="838200"/>
            <a:ext cx="8229600" cy="2054409"/>
          </a:xfrm>
        </p:spPr>
        <p:txBody>
          <a:bodyPr wrap="square">
            <a:spAutoFit/>
          </a:bodyPr>
          <a:lstStyle/>
          <a:p>
            <a:pPr>
              <a:buFontTx/>
              <a:buNone/>
            </a:pPr>
            <a:r>
              <a:rPr lang="en-US" altLang="en-US" sz="2400" dirty="0">
                <a:ea typeface="ＭＳ Ｐゴシック" pitchFamily="34" charset="-128"/>
              </a:rPr>
              <a:t>Personality structures in different cultures</a:t>
            </a:r>
          </a:p>
          <a:p>
            <a:pPr>
              <a:buFontTx/>
              <a:buNone/>
            </a:pPr>
            <a:r>
              <a:rPr lang="en-US" altLang="en-US" sz="2400" dirty="0">
                <a:ea typeface="ＭＳ Ｐゴシック" pitchFamily="34" charset="-128"/>
              </a:rPr>
              <a:t>Comparing personality traits between nations</a:t>
            </a:r>
          </a:p>
          <a:p>
            <a:pPr>
              <a:buFontTx/>
              <a:buNone/>
            </a:pPr>
            <a:r>
              <a:rPr lang="en-US" altLang="en-US" sz="2400" dirty="0">
                <a:ea typeface="ＭＳ Ｐゴシック" pitchFamily="34" charset="-128"/>
              </a:rPr>
              <a:t>Challenges in cross-cultural research</a:t>
            </a:r>
          </a:p>
          <a:p>
            <a:pPr>
              <a:buFontTx/>
              <a:buNone/>
            </a:pPr>
            <a:r>
              <a:rPr lang="en-US" sz="2400" dirty="0">
                <a:ea typeface="ＭＳ Ｐゴシック" pitchFamily="34" charset="-128"/>
              </a:rPr>
              <a:t>Response styles (p. 472)</a:t>
            </a:r>
            <a:endParaRPr lang="en-US" sz="2400" dirty="0"/>
          </a:p>
        </p:txBody>
      </p:sp>
    </p:spTree>
    <p:extLst>
      <p:ext uri="{BB962C8B-B14F-4D97-AF65-F5344CB8AC3E}">
        <p14:creationId xmlns:p14="http://schemas.microsoft.com/office/powerpoint/2010/main" val="423926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0"/>
            <a:ext cx="7772400" cy="533400"/>
          </a:xfrm>
        </p:spPr>
        <p:txBody>
          <a:bodyPr>
            <a:normAutofit/>
          </a:bodyPr>
          <a:lstStyle/>
          <a:p>
            <a:pPr eaLnBrk="1" hangingPunct="1"/>
            <a:r>
              <a:rPr lang="en-CA" altLang="en-US"/>
              <a:t>True or False?</a:t>
            </a:r>
          </a:p>
        </p:txBody>
      </p:sp>
      <p:sp>
        <p:nvSpPr>
          <p:cNvPr id="5123" name="Content Placeholder 2"/>
          <p:cNvSpPr>
            <a:spLocks noGrp="1"/>
          </p:cNvSpPr>
          <p:nvPr>
            <p:ph idx="1"/>
          </p:nvPr>
        </p:nvSpPr>
        <p:spPr>
          <a:xfrm>
            <a:off x="685800" y="685800"/>
            <a:ext cx="7772400" cy="5410200"/>
          </a:xfrm>
        </p:spPr>
        <p:txBody>
          <a:bodyPr>
            <a:normAutofit fontScale="92500" lnSpcReduction="20000"/>
          </a:bodyPr>
          <a:lstStyle/>
          <a:p>
            <a:pPr eaLnBrk="1" hangingPunct="1">
              <a:buFontTx/>
              <a:buNone/>
            </a:pPr>
            <a:r>
              <a:rPr lang="en-CA" altLang="en-US" sz="3000" dirty="0"/>
              <a:t>1. Freud believed that boys develop sexual desires for their mother when they are between 3 and 6 years of age.</a:t>
            </a:r>
          </a:p>
          <a:p>
            <a:pPr eaLnBrk="1" hangingPunct="1">
              <a:buFontTx/>
              <a:buNone/>
            </a:pPr>
            <a:r>
              <a:rPr lang="en-CA" altLang="en-US" sz="3000" dirty="0"/>
              <a:t>2. One of the most reliable and valid measures of personality is the Rorschach inkblot test.</a:t>
            </a:r>
          </a:p>
          <a:p>
            <a:pPr eaLnBrk="1" hangingPunct="1">
              <a:buFontTx/>
              <a:buNone/>
            </a:pPr>
            <a:r>
              <a:rPr lang="en-CA" altLang="en-US" sz="3000" dirty="0"/>
              <a:t>3. Dreams are disguised wish fulfillments that can be interpreted by skilled analysts.</a:t>
            </a:r>
          </a:p>
          <a:p>
            <a:pPr eaLnBrk="1" hangingPunct="1">
              <a:buFontTx/>
              <a:buNone/>
            </a:pPr>
            <a:r>
              <a:rPr lang="en-CA" altLang="en-US" sz="3000" dirty="0"/>
              <a:t>4. Psychologists generally agree that painful experiences commonly get pushed out of awareness and into the unconscious.</a:t>
            </a:r>
          </a:p>
          <a:p>
            <a:pPr eaLnBrk="1" hangingPunct="1">
              <a:buFontTx/>
              <a:buNone/>
            </a:pPr>
            <a:r>
              <a:rPr lang="en-CA" altLang="en-US" sz="2800" dirty="0"/>
              <a:t>5. Most Americans believe that self-esteem is very important for motivating a person to work hard and succeed.</a:t>
            </a:r>
          </a:p>
          <a:p>
            <a:pPr eaLnBrk="1" hangingPunct="1"/>
            <a:endParaRPr lang="en-CA" altLang="en-US" sz="3000" dirty="0"/>
          </a:p>
          <a:p>
            <a:pPr eaLnBrk="1" hangingPunct="1"/>
            <a:endParaRPr lang="en-CA" altLang="en-US" sz="3000" dirty="0"/>
          </a:p>
        </p:txBody>
      </p:sp>
      <p:sp>
        <p:nvSpPr>
          <p:cNvPr id="5124"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965438-BF0A-4EAE-86BC-33574D6E5C25}" type="slidenum">
              <a:rPr lang="en-US" altLang="en-US" sz="1200">
                <a:solidFill>
                  <a:srgbClr val="898989"/>
                </a:solidFill>
              </a:rPr>
              <a:pPr>
                <a:spcBef>
                  <a:spcPct val="0"/>
                </a:spcBef>
                <a:buFontTx/>
                <a:buNone/>
              </a:pPr>
              <a:t>2</a:t>
            </a:fld>
            <a:endParaRPr lang="en-US" altLang="en-US" sz="1200">
              <a:solidFill>
                <a:srgbClr val="898989"/>
              </a:solidFill>
            </a:endParaRPr>
          </a:p>
        </p:txBody>
      </p:sp>
    </p:spTree>
    <p:extLst>
      <p:ext uri="{BB962C8B-B14F-4D97-AF65-F5344CB8AC3E}">
        <p14:creationId xmlns:p14="http://schemas.microsoft.com/office/powerpoint/2010/main" val="287396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2"/>
            <a:ext cx="8229600" cy="664217"/>
          </a:xfrm>
        </p:spPr>
        <p:txBody>
          <a:bodyPr wrap="square" anchor="ctr" anchorCtr="0">
            <a:noAutofit/>
          </a:bodyPr>
          <a:lstStyle/>
          <a:p>
            <a:r>
              <a:rPr lang="en-US" altLang="en-US" sz="3600" dirty="0">
                <a:latin typeface="+mj-lt"/>
              </a:rPr>
              <a:t>How Genes Affect Personality</a:t>
            </a:r>
            <a:endParaRPr lang="en-US" sz="2800" dirty="0">
              <a:latin typeface="+mj-lt"/>
            </a:endParaRPr>
          </a:p>
        </p:txBody>
      </p:sp>
      <p:sp>
        <p:nvSpPr>
          <p:cNvPr id="4" name="Content Placeholder 3"/>
          <p:cNvSpPr>
            <a:spLocks noGrp="1"/>
          </p:cNvSpPr>
          <p:nvPr>
            <p:ph idx="1"/>
          </p:nvPr>
        </p:nvSpPr>
        <p:spPr>
          <a:xfrm>
            <a:off x="457200" y="533401"/>
            <a:ext cx="8382000" cy="307777"/>
          </a:xfrm>
        </p:spPr>
        <p:txBody>
          <a:bodyPr wrap="square">
            <a:spAutoFit/>
          </a:bodyPr>
          <a:lstStyle/>
          <a:p>
            <a:pPr marL="0" indent="0">
              <a:buNone/>
            </a:pPr>
            <a:r>
              <a:rPr lang="en-IN" sz="2000" b="1" dirty="0"/>
              <a:t>Figure 12.4 </a:t>
            </a:r>
            <a:r>
              <a:rPr lang="en-IN" sz="2000" dirty="0"/>
              <a:t>Genes and Personality</a:t>
            </a:r>
          </a:p>
        </p:txBody>
      </p:sp>
      <p:sp>
        <p:nvSpPr>
          <p:cNvPr id="3" name="Content Placeholder 2"/>
          <p:cNvSpPr>
            <a:spLocks noGrp="1"/>
          </p:cNvSpPr>
          <p:nvPr>
            <p:ph idx="13"/>
          </p:nvPr>
        </p:nvSpPr>
        <p:spPr>
          <a:xfrm>
            <a:off x="457200" y="841178"/>
            <a:ext cx="8229600" cy="1538154"/>
          </a:xfrm>
        </p:spPr>
        <p:txBody>
          <a:bodyPr>
            <a:noAutofit/>
          </a:bodyPr>
          <a:lstStyle/>
          <a:p>
            <a:pPr marL="0" indent="0">
              <a:buNone/>
            </a:pPr>
            <a:r>
              <a:rPr lang="en-IN" sz="1800" dirty="0"/>
              <a:t>Identical twin pairs show higher genetic correlations than do fraternal twins for each of the Big Five personality traits. Numerical estimates of genetic correlations differ depending on the populations sampled, but studies typically show a genetic basis for each of the five factors (Bae et al., 2013).</a:t>
            </a:r>
          </a:p>
        </p:txBody>
      </p:sp>
      <p:pic>
        <p:nvPicPr>
          <p:cNvPr id="7" name="Picture Placeholder 6" descr="A chart shows the correlation scores of identical and fraternal twins across the 5 big traits.&#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57200" y="1981200"/>
            <a:ext cx="8382000" cy="4876800"/>
          </a:xfrm>
        </p:spPr>
      </p:pic>
    </p:spTree>
    <p:extLst>
      <p:ext uri="{BB962C8B-B14F-4D97-AF65-F5344CB8AC3E}">
        <p14:creationId xmlns:p14="http://schemas.microsoft.com/office/powerpoint/2010/main" val="3545807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65"/>
            <a:ext cx="8229600" cy="1720451"/>
          </a:xfrm>
        </p:spPr>
        <p:txBody>
          <a:bodyPr wrap="square" anchor="ctr" anchorCtr="0">
            <a:noAutofit/>
          </a:bodyPr>
          <a:lstStyle/>
          <a:p>
            <a:r>
              <a:rPr lang="en-US" altLang="en-US" sz="3600" dirty="0">
                <a:latin typeface="+mj-lt"/>
              </a:rPr>
              <a:t>Working the Scientific Literacy Model: From Molecules to Personality </a:t>
            </a:r>
            <a:r>
              <a:rPr lang="en-US" altLang="en-US" sz="2800" dirty="0">
                <a:latin typeface="+mj-lt"/>
              </a:rPr>
              <a:t>(1 of 3)</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905000"/>
            <a:ext cx="8229600" cy="1377300"/>
          </a:xfrm>
        </p:spPr>
        <p:txBody>
          <a:bodyPr wrap="square">
            <a:spAutoFit/>
          </a:bodyPr>
          <a:lstStyle/>
          <a:p>
            <a:pPr marL="0" lvl="0" indent="0">
              <a:buSzPct val="100000"/>
              <a:buNone/>
            </a:pPr>
            <a:r>
              <a:rPr lang="en-US" altLang="en-US" sz="2400" b="1" dirty="0">
                <a:solidFill>
                  <a:prstClr val="black"/>
                </a:solidFill>
                <a:ea typeface="ＭＳ Ｐゴシック" pitchFamily="34" charset="-128"/>
              </a:rPr>
              <a:t>What do we know about specific genes and personality?</a:t>
            </a:r>
          </a:p>
          <a:p>
            <a:pPr lvl="0">
              <a:buSzPct val="100000"/>
            </a:pPr>
            <a:r>
              <a:rPr lang="en-US" altLang="en-US" sz="2400" dirty="0">
                <a:solidFill>
                  <a:prstClr val="black"/>
                </a:solidFill>
                <a:ea typeface="ＭＳ Ｐゴシック" pitchFamily="34" charset="-128"/>
              </a:rPr>
              <a:t>Genes code for brain chemicals related to personality</a:t>
            </a:r>
          </a:p>
          <a:p>
            <a:pPr lvl="1"/>
            <a:r>
              <a:rPr lang="en-US" altLang="en-US" sz="2400" dirty="0">
                <a:solidFill>
                  <a:prstClr val="black"/>
                </a:solidFill>
                <a:ea typeface="ＭＳ Ｐゴシック" pitchFamily="34" charset="-128"/>
              </a:rPr>
              <a:t>Serotonin</a:t>
            </a:r>
          </a:p>
        </p:txBody>
      </p:sp>
      <p:sp>
        <p:nvSpPr>
          <p:cNvPr id="3" name="Content Placeholder 2"/>
          <p:cNvSpPr>
            <a:spLocks noGrp="1"/>
          </p:cNvSpPr>
          <p:nvPr>
            <p:ph idx="13"/>
          </p:nvPr>
        </p:nvSpPr>
        <p:spPr>
          <a:xfrm>
            <a:off x="457200" y="3505200"/>
            <a:ext cx="8229600" cy="381000"/>
          </a:xfrm>
        </p:spPr>
        <p:txBody>
          <a:bodyPr/>
          <a:lstStyle/>
          <a:p>
            <a:pPr marL="0" indent="0">
              <a:buFontTx/>
              <a:buNone/>
            </a:pPr>
            <a:r>
              <a:rPr lang="en-US" altLang="en-US" sz="2400" b="1" dirty="0">
                <a:ea typeface="ＭＳ Ｐゴシック" pitchFamily="34" charset="-128"/>
              </a:rPr>
              <a:t>How do scientists study genes and personality?</a:t>
            </a:r>
            <a:endParaRPr lang="en-US" sz="2400" b="1" dirty="0"/>
          </a:p>
        </p:txBody>
      </p:sp>
    </p:spTree>
    <p:extLst>
      <p:ext uri="{BB962C8B-B14F-4D97-AF65-F5344CB8AC3E}">
        <p14:creationId xmlns:p14="http://schemas.microsoft.com/office/powerpoint/2010/main" val="3736867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89"/>
            <a:ext cx="8229600" cy="887611"/>
          </a:xfrm>
        </p:spPr>
        <p:txBody>
          <a:bodyPr wrap="square" anchor="ctr" anchorCtr="0">
            <a:noAutofit/>
          </a:bodyPr>
          <a:lstStyle/>
          <a:p>
            <a:r>
              <a:rPr lang="en-US" altLang="en-US" sz="2800" dirty="0">
                <a:latin typeface="+mj-lt"/>
              </a:rPr>
              <a:t>Working the Scientific Literacy Model: From Molecules to Personality (2 of 3)</a:t>
            </a:r>
            <a:endParaRPr lang="en-US" sz="2800" dirty="0">
              <a:latin typeface="+mj-lt"/>
            </a:endParaRPr>
          </a:p>
        </p:txBody>
      </p:sp>
      <p:sp>
        <p:nvSpPr>
          <p:cNvPr id="4" name="Content Placeholder 3"/>
          <p:cNvSpPr>
            <a:spLocks noGrp="1"/>
          </p:cNvSpPr>
          <p:nvPr>
            <p:ph idx="1"/>
          </p:nvPr>
        </p:nvSpPr>
        <p:spPr>
          <a:xfrm>
            <a:off x="457200" y="986764"/>
            <a:ext cx="8610600" cy="307777"/>
          </a:xfrm>
        </p:spPr>
        <p:txBody>
          <a:bodyPr wrap="square">
            <a:spAutoFit/>
          </a:bodyPr>
          <a:lstStyle/>
          <a:p>
            <a:pPr marL="0" indent="0">
              <a:buNone/>
            </a:pPr>
            <a:r>
              <a:rPr lang="en-IN" sz="2000" b="1" dirty="0"/>
              <a:t>Figure 12.5 </a:t>
            </a:r>
            <a:r>
              <a:rPr lang="en-IN" sz="2000" dirty="0"/>
              <a:t>Genes, Serotonin, and Personality</a:t>
            </a:r>
          </a:p>
        </p:txBody>
      </p:sp>
      <p:sp>
        <p:nvSpPr>
          <p:cNvPr id="3" name="Content Placeholder 2"/>
          <p:cNvSpPr>
            <a:spLocks noGrp="1"/>
          </p:cNvSpPr>
          <p:nvPr>
            <p:ph idx="13"/>
          </p:nvPr>
        </p:nvSpPr>
        <p:spPr>
          <a:xfrm>
            <a:off x="152400" y="1366905"/>
            <a:ext cx="8763000" cy="1071495"/>
          </a:xfrm>
        </p:spPr>
        <p:txBody>
          <a:bodyPr>
            <a:noAutofit/>
          </a:bodyPr>
          <a:lstStyle/>
          <a:p>
            <a:pPr marL="0" indent="0">
              <a:buNone/>
            </a:pPr>
            <a:r>
              <a:rPr lang="en-IN" sz="1800" dirty="0"/>
              <a:t>People who inherit two copies of the long version of the serotonin transporter gene fixate on positive images and avoid looking at negative images. People who inherit the short version of this gene are not biased toward attending to positive imagery.</a:t>
            </a:r>
          </a:p>
        </p:txBody>
      </p:sp>
      <p:pic>
        <p:nvPicPr>
          <p:cNvPr id="6" name="Picture Placeholder 5" descr="A figure shows a man and a woman looking at images.&#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57200" y="2286000"/>
            <a:ext cx="8229600" cy="4572000"/>
          </a:xfrm>
        </p:spPr>
      </p:pic>
    </p:spTree>
    <p:extLst>
      <p:ext uri="{BB962C8B-B14F-4D97-AF65-F5344CB8AC3E}">
        <p14:creationId xmlns:p14="http://schemas.microsoft.com/office/powerpoint/2010/main" val="2044234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30"/>
            <a:ext cx="8229600" cy="1684366"/>
          </a:xfrm>
        </p:spPr>
        <p:txBody>
          <a:bodyPr wrap="square" anchor="ctr" anchorCtr="0">
            <a:noAutofit/>
          </a:bodyPr>
          <a:lstStyle/>
          <a:p>
            <a:r>
              <a:rPr lang="en-US" altLang="en-US" sz="3600" dirty="0">
                <a:latin typeface="+mj-lt"/>
              </a:rPr>
              <a:t>Working the Scientific Literacy Model: From Molecules to Personality </a:t>
            </a:r>
            <a:r>
              <a:rPr lang="en-US" altLang="en-US" sz="2800" dirty="0">
                <a:latin typeface="+mj-lt"/>
              </a:rPr>
              <a:t>(3 of 3)</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905000"/>
            <a:ext cx="8229600" cy="1492716"/>
          </a:xfrm>
        </p:spPr>
        <p:txBody>
          <a:bodyPr wrap="square">
            <a:spAutoFit/>
          </a:bodyPr>
          <a:lstStyle/>
          <a:p>
            <a:pPr>
              <a:buFontTx/>
              <a:buNone/>
            </a:pPr>
            <a:r>
              <a:rPr lang="en-US" altLang="en-US" sz="2400" b="1" dirty="0">
                <a:ea typeface="ＭＳ Ｐゴシック" pitchFamily="34" charset="-128"/>
              </a:rPr>
              <a:t>Can we critically evaluate this evidence?</a:t>
            </a:r>
          </a:p>
          <a:p>
            <a:r>
              <a:rPr lang="en-US" altLang="en-US" sz="2400" dirty="0">
                <a:ea typeface="ＭＳ Ｐゴシック" pitchFamily="34" charset="-128"/>
              </a:rPr>
              <a:t>Multiple genes interact with environment</a:t>
            </a:r>
          </a:p>
          <a:p>
            <a:r>
              <a:rPr lang="en-US" altLang="en-US" sz="2400" dirty="0">
                <a:ea typeface="ＭＳ Ｐゴシック" pitchFamily="34" charset="-128"/>
              </a:rPr>
              <a:t>Should not infer causality</a:t>
            </a:r>
            <a:endParaRPr lang="en-US" altLang="en-US" sz="2400" dirty="0">
              <a:solidFill>
                <a:prstClr val="black"/>
              </a:solidFill>
              <a:ea typeface="ＭＳ Ｐゴシック" pitchFamily="34" charset="-128"/>
            </a:endParaRPr>
          </a:p>
        </p:txBody>
      </p:sp>
      <p:sp>
        <p:nvSpPr>
          <p:cNvPr id="3" name="Content Placeholder 2"/>
          <p:cNvSpPr>
            <a:spLocks noGrp="1"/>
          </p:cNvSpPr>
          <p:nvPr>
            <p:ph idx="13"/>
          </p:nvPr>
        </p:nvSpPr>
        <p:spPr>
          <a:xfrm>
            <a:off x="457200" y="3581400"/>
            <a:ext cx="8229600" cy="1447800"/>
          </a:xfrm>
        </p:spPr>
        <p:txBody>
          <a:bodyPr/>
          <a:lstStyle/>
          <a:p>
            <a:pPr>
              <a:buFontTx/>
              <a:buNone/>
            </a:pPr>
            <a:r>
              <a:rPr lang="en-US" altLang="en-US" sz="2400" b="1" dirty="0">
                <a:ea typeface="ＭＳ Ｐゴシック" pitchFamily="34" charset="-128"/>
              </a:rPr>
              <a:t>Why is this relevant?</a:t>
            </a:r>
          </a:p>
          <a:p>
            <a:r>
              <a:rPr lang="en-US" altLang="en-US" sz="2400" dirty="0">
                <a:ea typeface="ＭＳ Ｐゴシック" pitchFamily="34" charset="-128"/>
              </a:rPr>
              <a:t>Understanding of biological basis of disorders</a:t>
            </a:r>
          </a:p>
          <a:p>
            <a:r>
              <a:rPr lang="en-US" altLang="en-US" sz="2400" dirty="0">
                <a:ea typeface="ＭＳ Ｐゴシック" pitchFamily="34" charset="-128"/>
              </a:rPr>
              <a:t>Better treatments</a:t>
            </a:r>
            <a:endParaRPr lang="en-US" sz="2400" b="1" dirty="0"/>
          </a:p>
        </p:txBody>
      </p:sp>
    </p:spTree>
    <p:extLst>
      <p:ext uri="{BB962C8B-B14F-4D97-AF65-F5344CB8AC3E}">
        <p14:creationId xmlns:p14="http://schemas.microsoft.com/office/powerpoint/2010/main" val="329233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85"/>
            <a:ext cx="8229600" cy="1230335"/>
          </a:xfrm>
        </p:spPr>
        <p:txBody>
          <a:bodyPr wrap="square" anchor="ctr" anchorCtr="0">
            <a:noAutofit/>
          </a:bodyPr>
          <a:lstStyle/>
          <a:p>
            <a:r>
              <a:rPr lang="en-US" altLang="en-US" sz="3600" dirty="0">
                <a:latin typeface="+mj-lt"/>
              </a:rPr>
              <a:t>The Role of Evolution in Personality: Animal </a:t>
            </a:r>
            <a:r>
              <a:rPr lang="en-US" altLang="en-US" sz="3600" dirty="0" err="1">
                <a:latin typeface="+mj-lt"/>
              </a:rPr>
              <a:t>Behaviour</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371600"/>
            <a:ext cx="8229600" cy="3508653"/>
          </a:xfrm>
        </p:spPr>
        <p:txBody>
          <a:bodyPr wrap="square">
            <a:spAutoFit/>
          </a:bodyPr>
          <a:lstStyle/>
          <a:p>
            <a:pPr lvl="0">
              <a:buSzPct val="100000"/>
              <a:buNone/>
            </a:pPr>
            <a:r>
              <a:rPr lang="en-US" altLang="en-US" sz="2400" b="1" dirty="0">
                <a:solidFill>
                  <a:prstClr val="black"/>
                </a:solidFill>
                <a:ea typeface="ＭＳ Ｐゴシック" pitchFamily="34" charset="-128"/>
              </a:rPr>
              <a:t>Big Five traits found in a number of species</a:t>
            </a:r>
            <a:endParaRPr lang="en-US" altLang="en-US" sz="2400" dirty="0">
              <a:solidFill>
                <a:prstClr val="black"/>
              </a:solidFill>
              <a:ea typeface="ＭＳ Ｐゴシック" pitchFamily="34" charset="-128"/>
            </a:endParaRPr>
          </a:p>
          <a:p>
            <a:pPr lvl="0">
              <a:buSzPct val="100000"/>
            </a:pPr>
            <a:r>
              <a:rPr lang="en-US" altLang="en-US" sz="2400" dirty="0" err="1">
                <a:solidFill>
                  <a:prstClr val="black"/>
                </a:solidFill>
                <a:ea typeface="ＭＳ Ｐゴシック" pitchFamily="34" charset="-128"/>
              </a:rPr>
              <a:t>Parus</a:t>
            </a:r>
            <a:r>
              <a:rPr lang="en-US" altLang="en-US" sz="2400" dirty="0">
                <a:solidFill>
                  <a:prstClr val="black"/>
                </a:solidFill>
                <a:ea typeface="ＭＳ Ｐゴシック" pitchFamily="34" charset="-128"/>
              </a:rPr>
              <a:t> major</a:t>
            </a:r>
          </a:p>
          <a:p>
            <a:pPr lvl="1">
              <a:buSzPct val="100000"/>
            </a:pPr>
            <a:r>
              <a:rPr lang="en-US" altLang="en-US" sz="2400" dirty="0">
                <a:solidFill>
                  <a:prstClr val="black"/>
                </a:solidFill>
                <a:ea typeface="ＭＳ Ｐゴシック" pitchFamily="34" charset="-128"/>
              </a:rPr>
              <a:t>Some bold, others shy</a:t>
            </a:r>
          </a:p>
          <a:p>
            <a:pPr lvl="0">
              <a:buSzPct val="100000"/>
            </a:pPr>
            <a:r>
              <a:rPr lang="en-US" altLang="en-US" sz="2400" dirty="0">
                <a:solidFill>
                  <a:prstClr val="black"/>
                </a:solidFill>
                <a:ea typeface="ＭＳ Ｐゴシック" pitchFamily="34" charset="-128"/>
              </a:rPr>
              <a:t>Chimpanzees</a:t>
            </a:r>
          </a:p>
          <a:p>
            <a:pPr lvl="1">
              <a:buSzPct val="100000"/>
            </a:pPr>
            <a:r>
              <a:rPr lang="en-US" altLang="en-US" sz="2400" dirty="0">
                <a:solidFill>
                  <a:prstClr val="black"/>
                </a:solidFill>
                <a:ea typeface="ＭＳ Ｐゴシック" pitchFamily="34" charset="-128"/>
              </a:rPr>
              <a:t>Extraversion, conscientiousness, and agreeableness</a:t>
            </a:r>
          </a:p>
          <a:p>
            <a:pPr lvl="0">
              <a:buSzPct val="100000"/>
            </a:pPr>
            <a:r>
              <a:rPr lang="en-US" altLang="en-US" sz="2400" dirty="0">
                <a:solidFill>
                  <a:prstClr val="black"/>
                </a:solidFill>
                <a:ea typeface="ＭＳ Ｐゴシック" pitchFamily="34" charset="-128"/>
              </a:rPr>
              <a:t>Octopuses</a:t>
            </a:r>
          </a:p>
          <a:p>
            <a:pPr lvl="1">
              <a:buSzPct val="100000"/>
            </a:pPr>
            <a:r>
              <a:rPr lang="en-US" altLang="en-US" sz="2400" dirty="0">
                <a:solidFill>
                  <a:prstClr val="black"/>
                </a:solidFill>
                <a:ea typeface="ＭＳ Ｐゴシック" pitchFamily="34" charset="-128"/>
              </a:rPr>
              <a:t>Activity, reactivity, and avoidance</a:t>
            </a:r>
            <a:endParaRPr lang="en-US" sz="2400" dirty="0">
              <a:solidFill>
                <a:prstClr val="black"/>
              </a:solidFill>
            </a:endParaRPr>
          </a:p>
        </p:txBody>
      </p:sp>
    </p:spTree>
    <p:extLst>
      <p:ext uri="{BB962C8B-B14F-4D97-AF65-F5344CB8AC3E}">
        <p14:creationId xmlns:p14="http://schemas.microsoft.com/office/powerpoint/2010/main" val="201030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24"/>
            <a:ext cx="8229600" cy="1843599"/>
          </a:xfrm>
        </p:spPr>
        <p:txBody>
          <a:bodyPr wrap="square" anchor="ctr" anchorCtr="0">
            <a:noAutofit/>
          </a:bodyPr>
          <a:lstStyle/>
          <a:p>
            <a:r>
              <a:rPr lang="en-US" altLang="en-US" sz="3600" dirty="0">
                <a:latin typeface="+mj-lt"/>
              </a:rPr>
              <a:t>Why There Are So Many Different Personalities: The Evolutionary Explanation</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900044"/>
            <a:ext cx="8229600" cy="1300356"/>
          </a:xfrm>
        </p:spPr>
        <p:txBody>
          <a:bodyPr wrap="square">
            <a:spAutoFit/>
          </a:bodyPr>
          <a:lstStyle/>
          <a:p>
            <a:pPr marL="0" indent="0">
              <a:buFontTx/>
              <a:buNone/>
            </a:pPr>
            <a:r>
              <a:rPr lang="en-US" altLang="en-US" sz="2400" dirty="0">
                <a:ea typeface="ＭＳ Ｐゴシック" pitchFamily="34" charset="-128"/>
              </a:rPr>
              <a:t>Core personality traits across cultures</a:t>
            </a:r>
          </a:p>
          <a:p>
            <a:pPr marL="0" indent="0">
              <a:buFontTx/>
              <a:buNone/>
            </a:pPr>
            <a:r>
              <a:rPr lang="en-US" altLang="en-US" sz="2400" dirty="0">
                <a:ea typeface="ＭＳ Ｐゴシック" pitchFamily="34" charset="-128"/>
              </a:rPr>
              <a:t>Individuals select environments that match personality characteristics</a:t>
            </a:r>
            <a:endParaRPr lang="en-US" sz="2400" dirty="0"/>
          </a:p>
        </p:txBody>
      </p:sp>
    </p:spTree>
    <p:extLst>
      <p:ext uri="{BB962C8B-B14F-4D97-AF65-F5344CB8AC3E}">
        <p14:creationId xmlns:p14="http://schemas.microsoft.com/office/powerpoint/2010/main" val="109052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24"/>
            <a:ext cx="8229600" cy="1241695"/>
          </a:xfrm>
        </p:spPr>
        <p:txBody>
          <a:bodyPr wrap="square" anchor="ctr" anchorCtr="0">
            <a:noAutofit/>
          </a:bodyPr>
          <a:lstStyle/>
          <a:p>
            <a:r>
              <a:rPr lang="en-US" altLang="en-US" sz="3600" dirty="0">
                <a:latin typeface="+mj-lt"/>
              </a:rPr>
              <a:t>MYTHS IN MIND: Men are from Mars, Women are from Venus</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371600"/>
            <a:ext cx="8229600" cy="931024"/>
          </a:xfrm>
        </p:spPr>
        <p:txBody>
          <a:bodyPr wrap="square">
            <a:spAutoFit/>
          </a:bodyPr>
          <a:lstStyle/>
          <a:p>
            <a:pPr>
              <a:buFontTx/>
              <a:buNone/>
            </a:pPr>
            <a:r>
              <a:rPr lang="en-US" altLang="en-US" sz="2400" b="1" dirty="0">
                <a:ea typeface="ＭＳ Ｐゴシック" pitchFamily="34" charset="-128"/>
              </a:rPr>
              <a:t>Gender differences greatly exaggerated</a:t>
            </a:r>
          </a:p>
          <a:p>
            <a:r>
              <a:rPr lang="en-US" altLang="en-US" sz="2400" dirty="0">
                <a:ea typeface="ＭＳ Ｐゴシック" pitchFamily="34" charset="-128"/>
              </a:rPr>
              <a:t>Influenced by resource availability</a:t>
            </a:r>
            <a:endParaRPr lang="en-US" sz="2400" dirty="0"/>
          </a:p>
        </p:txBody>
      </p:sp>
    </p:spTree>
    <p:extLst>
      <p:ext uri="{BB962C8B-B14F-4D97-AF65-F5344CB8AC3E}">
        <p14:creationId xmlns:p14="http://schemas.microsoft.com/office/powerpoint/2010/main" val="43144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313"/>
            <a:ext cx="8229600" cy="644327"/>
          </a:xfrm>
        </p:spPr>
        <p:txBody>
          <a:bodyPr wrap="square" anchor="ctr" anchorCtr="0">
            <a:noAutofit/>
          </a:bodyPr>
          <a:lstStyle/>
          <a:p>
            <a:r>
              <a:rPr lang="en-US" altLang="en-US" sz="3600" dirty="0">
                <a:latin typeface="+mj-lt"/>
              </a:rPr>
              <a:t>The Brain and Personality</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838200"/>
            <a:ext cx="8229600" cy="2054409"/>
          </a:xfrm>
        </p:spPr>
        <p:txBody>
          <a:bodyPr wrap="square">
            <a:spAutoFit/>
          </a:bodyPr>
          <a:lstStyle/>
          <a:p>
            <a:pPr lvl="0">
              <a:buSzPct val="100000"/>
              <a:buNone/>
            </a:pPr>
            <a:r>
              <a:rPr lang="en-US" altLang="en-US" sz="2400" dirty="0">
                <a:solidFill>
                  <a:prstClr val="black"/>
                </a:solidFill>
                <a:ea typeface="ＭＳ Ｐゴシック" pitchFamily="34" charset="-128"/>
              </a:rPr>
              <a:t>Four </a:t>
            </a:r>
            <a:r>
              <a:rPr lang="en-US" altLang="en-US" sz="2400" dirty="0" err="1">
                <a:solidFill>
                  <a:prstClr val="black"/>
                </a:solidFill>
                <a:ea typeface="ＭＳ Ｐゴシック" pitchFamily="34" charset="-128"/>
              </a:rPr>
              <a:t>Humours</a:t>
            </a:r>
            <a:r>
              <a:rPr lang="en-US" altLang="en-US" sz="2400" dirty="0">
                <a:solidFill>
                  <a:prstClr val="black"/>
                </a:solidFill>
                <a:ea typeface="ＭＳ Ｐゴシック" pitchFamily="34" charset="-128"/>
              </a:rPr>
              <a:t> (400 BC)</a:t>
            </a:r>
          </a:p>
          <a:p>
            <a:pPr lvl="0">
              <a:buSzPct val="100000"/>
              <a:buNone/>
            </a:pPr>
            <a:r>
              <a:rPr lang="en-US" altLang="en-US" sz="2400" dirty="0">
                <a:solidFill>
                  <a:prstClr val="black"/>
                </a:solidFill>
                <a:ea typeface="ＭＳ Ｐゴシック" pitchFamily="34" charset="-128"/>
              </a:rPr>
              <a:t>Phrenology (1700s)</a:t>
            </a:r>
          </a:p>
          <a:p>
            <a:pPr lvl="0">
              <a:buSzPct val="100000"/>
              <a:buNone/>
            </a:pPr>
            <a:r>
              <a:rPr lang="en-US" altLang="en-US" sz="2400" dirty="0">
                <a:solidFill>
                  <a:prstClr val="black"/>
                </a:solidFill>
                <a:ea typeface="ＭＳ Ｐゴシック" pitchFamily="34" charset="-128"/>
              </a:rPr>
              <a:t>Extraversion and arousal: brain regions (1967)</a:t>
            </a:r>
          </a:p>
          <a:p>
            <a:pPr lvl="0">
              <a:buSzPct val="100000"/>
              <a:buNone/>
            </a:pPr>
            <a:r>
              <a:rPr lang="en-US" altLang="en-US" sz="2400" dirty="0">
                <a:solidFill>
                  <a:prstClr val="black"/>
                </a:solidFill>
                <a:ea typeface="ＭＳ Ｐゴシック" pitchFamily="34" charset="-128"/>
              </a:rPr>
              <a:t>Approach/Inhibition model of motivation (1991)</a:t>
            </a:r>
            <a:endParaRPr lang="en-US" sz="2400" dirty="0">
              <a:solidFill>
                <a:prstClr val="black"/>
              </a:solidFill>
            </a:endParaRPr>
          </a:p>
        </p:txBody>
      </p:sp>
    </p:spTree>
    <p:extLst>
      <p:ext uri="{BB962C8B-B14F-4D97-AF65-F5344CB8AC3E}">
        <p14:creationId xmlns:p14="http://schemas.microsoft.com/office/powerpoint/2010/main" val="315465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40"/>
            <a:ext cx="8229600" cy="714780"/>
          </a:xfrm>
        </p:spPr>
        <p:txBody>
          <a:bodyPr wrap="square" anchor="ctr" anchorCtr="0">
            <a:noAutofit/>
          </a:bodyPr>
          <a:lstStyle/>
          <a:p>
            <a:r>
              <a:rPr lang="en-US" altLang="en-US" sz="3600" dirty="0">
                <a:latin typeface="+mj-lt"/>
              </a:rPr>
              <a:t>12.3 Learning Objectives</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838200"/>
            <a:ext cx="8229600" cy="5393784"/>
          </a:xfrm>
        </p:spPr>
        <p:txBody>
          <a:bodyPr wrap="square">
            <a:spAutoFit/>
          </a:bodyPr>
          <a:lstStyle/>
          <a:p>
            <a:pPr>
              <a:buSzPct val="100000"/>
            </a:pPr>
            <a:r>
              <a:rPr lang="en-US" altLang="en-US" sz="2400" dirty="0">
                <a:ea typeface="ＭＳ Ｐゴシック" pitchFamily="34" charset="-128"/>
              </a:rPr>
              <a:t>Know the key terminology related to psychodynamic and humanistic approaches to personality.</a:t>
            </a:r>
          </a:p>
          <a:p>
            <a:pPr>
              <a:buSzPct val="100000"/>
            </a:pPr>
            <a:r>
              <a:rPr lang="en-US" altLang="en-US" sz="2400" dirty="0">
                <a:ea typeface="ＭＳ Ｐゴシック" pitchFamily="34" charset="-128"/>
              </a:rPr>
              <a:t>Understand how people use defense mechanisms to cope with conflicting thoughts and feelings.</a:t>
            </a:r>
          </a:p>
          <a:p>
            <a:pPr>
              <a:buSzPct val="100000"/>
            </a:pPr>
            <a:r>
              <a:rPr lang="en-US" altLang="en-US" sz="2400" dirty="0">
                <a:ea typeface="ＭＳ Ｐゴシック" pitchFamily="34" charset="-128"/>
              </a:rPr>
              <a:t>Understand the developmental stages Freud used to explain the origins of personality.</a:t>
            </a:r>
          </a:p>
          <a:p>
            <a:pPr>
              <a:buSzPct val="100000"/>
            </a:pPr>
            <a:r>
              <a:rPr lang="en-US" altLang="en-US" sz="2400" dirty="0">
                <a:ea typeface="ＭＳ Ｐゴシック" pitchFamily="34" charset="-128"/>
              </a:rPr>
              <a:t>Apply both psychodynamic and humanistic perspectives to explain personality.</a:t>
            </a:r>
          </a:p>
          <a:p>
            <a:pPr>
              <a:buSzPct val="100000"/>
            </a:pPr>
            <a:r>
              <a:rPr lang="en-US" altLang="en-US" sz="2400" dirty="0">
                <a:ea typeface="ＭＳ Ｐゴシック" pitchFamily="34" charset="-128"/>
              </a:rPr>
              <a:t>Analyze whether projective tests are valid measures of personality.</a:t>
            </a:r>
          </a:p>
          <a:p>
            <a:pPr>
              <a:buSzPct val="100000"/>
            </a:pPr>
            <a:r>
              <a:rPr lang="en-US" altLang="en-US" sz="2400" dirty="0">
                <a:ea typeface="ＭＳ Ｐゴシック" pitchFamily="34" charset="-128"/>
              </a:rPr>
              <a:t>Analyze the strengths and weaknesses of psychodynamic perspectives.</a:t>
            </a:r>
            <a:endParaRPr lang="en-US" sz="2400" dirty="0"/>
          </a:p>
        </p:txBody>
      </p:sp>
    </p:spTree>
    <p:extLst>
      <p:ext uri="{BB962C8B-B14F-4D97-AF65-F5344CB8AC3E}">
        <p14:creationId xmlns:p14="http://schemas.microsoft.com/office/powerpoint/2010/main" val="1896013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10"/>
            <a:ext cx="8229600" cy="730389"/>
          </a:xfrm>
        </p:spPr>
        <p:txBody>
          <a:bodyPr wrap="square" anchor="ctr">
            <a:noAutofit/>
          </a:bodyPr>
          <a:lstStyle/>
          <a:p>
            <a:r>
              <a:rPr lang="en-US" altLang="en-US" sz="3600" dirty="0">
                <a:latin typeface="+mj-lt"/>
              </a:rPr>
              <a:t>The Psychodynamic Perspective</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839887"/>
            <a:ext cx="8229600" cy="2888458"/>
          </a:xfrm>
        </p:spPr>
        <p:txBody>
          <a:bodyPr wrap="square">
            <a:spAutoFit/>
          </a:bodyPr>
          <a:lstStyle/>
          <a:p>
            <a:pPr lvl="0">
              <a:buSzPct val="100000"/>
              <a:buNone/>
            </a:pPr>
            <a:r>
              <a:rPr lang="en-US" altLang="en-US" sz="2400" b="1" dirty="0">
                <a:solidFill>
                  <a:prstClr val="black"/>
                </a:solidFill>
                <a:ea typeface="ＭＳ Ｐゴシック" pitchFamily="34" charset="-128"/>
              </a:rPr>
              <a:t>Unconscious processes and psychodynamics</a:t>
            </a:r>
          </a:p>
          <a:p>
            <a:pPr lvl="0">
              <a:buSzPct val="100000"/>
            </a:pPr>
            <a:r>
              <a:rPr lang="en-US" altLang="en-US" sz="2400" dirty="0">
                <a:solidFill>
                  <a:prstClr val="black"/>
                </a:solidFill>
                <a:ea typeface="ＭＳ Ｐゴシック" pitchFamily="34" charset="-128"/>
              </a:rPr>
              <a:t>Sigmund Freud (1800s)</a:t>
            </a:r>
          </a:p>
          <a:p>
            <a:pPr lvl="0">
              <a:buSzPct val="100000"/>
            </a:pPr>
            <a:r>
              <a:rPr lang="en-US" altLang="en-US" sz="2400" dirty="0">
                <a:solidFill>
                  <a:prstClr val="black"/>
                </a:solidFill>
                <a:ea typeface="ＭＳ Ｐゴシック" pitchFamily="34" charset="-128"/>
              </a:rPr>
              <a:t>Key observations</a:t>
            </a:r>
          </a:p>
          <a:p>
            <a:pPr lvl="1"/>
            <a:r>
              <a:rPr lang="en-US" altLang="en-US" sz="2400" dirty="0">
                <a:solidFill>
                  <a:prstClr val="black"/>
                </a:solidFill>
                <a:ea typeface="ＭＳ Ｐゴシック" pitchFamily="34" charset="-128"/>
              </a:rPr>
              <a:t>Unconscious influences </a:t>
            </a:r>
            <a:r>
              <a:rPr lang="en-US" altLang="en-US" sz="2400" dirty="0" err="1">
                <a:solidFill>
                  <a:prstClr val="black"/>
                </a:solidFill>
                <a:ea typeface="ＭＳ Ｐゴシック" pitchFamily="34" charset="-128"/>
              </a:rPr>
              <a:t>behaviour</a:t>
            </a:r>
            <a:endParaRPr lang="en-US" altLang="en-US" sz="2400" dirty="0">
              <a:solidFill>
                <a:prstClr val="black"/>
              </a:solidFill>
              <a:ea typeface="ＭＳ Ｐゴシック" pitchFamily="34" charset="-128"/>
            </a:endParaRPr>
          </a:p>
          <a:p>
            <a:pPr lvl="1"/>
            <a:r>
              <a:rPr lang="en-US" altLang="en-US" sz="2400" dirty="0">
                <a:solidFill>
                  <a:prstClr val="black"/>
                </a:solidFill>
                <a:ea typeface="ＭＳ Ｐゴシック" pitchFamily="34" charset="-128"/>
              </a:rPr>
              <a:t>Personality forms in early childhood</a:t>
            </a:r>
          </a:p>
          <a:p>
            <a:pPr lvl="1"/>
            <a:r>
              <a:rPr lang="en-US" altLang="en-US" sz="2400" dirty="0">
                <a:solidFill>
                  <a:prstClr val="black"/>
                </a:solidFill>
                <a:ea typeface="ＭＳ Ｐゴシック" pitchFamily="34" charset="-128"/>
              </a:rPr>
              <a:t>Mental representations shape </a:t>
            </a:r>
            <a:r>
              <a:rPr lang="en-US" altLang="en-US" sz="2400" dirty="0" err="1">
                <a:solidFill>
                  <a:prstClr val="black"/>
                </a:solidFill>
                <a:ea typeface="ＭＳ Ｐゴシック" pitchFamily="34" charset="-128"/>
              </a:rPr>
              <a:t>behaviours</a:t>
            </a:r>
            <a:endParaRPr lang="en-US" altLang="en-US" sz="2400" dirty="0">
              <a:solidFill>
                <a:prstClr val="black"/>
              </a:solidFill>
              <a:ea typeface="ＭＳ Ｐゴシック" pitchFamily="34" charset="-128"/>
            </a:endParaRPr>
          </a:p>
        </p:txBody>
      </p:sp>
    </p:spTree>
    <p:extLst>
      <p:ext uri="{BB962C8B-B14F-4D97-AF65-F5344CB8AC3E}">
        <p14:creationId xmlns:p14="http://schemas.microsoft.com/office/powerpoint/2010/main" val="320963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0"/>
            <a:ext cx="7772400" cy="609600"/>
          </a:xfrm>
        </p:spPr>
        <p:txBody>
          <a:bodyPr/>
          <a:lstStyle/>
          <a:p>
            <a:pPr eaLnBrk="1" hangingPunct="1"/>
            <a:r>
              <a:rPr lang="en-CA" altLang="en-US"/>
              <a:t>True or False?</a:t>
            </a:r>
          </a:p>
        </p:txBody>
      </p:sp>
      <p:sp>
        <p:nvSpPr>
          <p:cNvPr id="6147" name="Content Placeholder 2"/>
          <p:cNvSpPr>
            <a:spLocks noGrp="1"/>
          </p:cNvSpPr>
          <p:nvPr>
            <p:ph idx="1"/>
          </p:nvPr>
        </p:nvSpPr>
        <p:spPr>
          <a:xfrm>
            <a:off x="685800" y="838200"/>
            <a:ext cx="7772400" cy="5257800"/>
          </a:xfrm>
        </p:spPr>
        <p:txBody>
          <a:bodyPr>
            <a:normAutofit fontScale="92500" lnSpcReduction="20000"/>
          </a:bodyPr>
          <a:lstStyle/>
          <a:p>
            <a:pPr eaLnBrk="1" hangingPunct="1">
              <a:buFontTx/>
              <a:buNone/>
            </a:pPr>
            <a:r>
              <a:rPr lang="en-CA" altLang="en-US" sz="2800" dirty="0"/>
              <a:t>6. Personality differences among dogs are as evident and as consistently judged as personality differences among humans.</a:t>
            </a:r>
          </a:p>
          <a:p>
            <a:pPr eaLnBrk="1" hangingPunct="1">
              <a:buFontTx/>
              <a:buNone/>
            </a:pPr>
            <a:r>
              <a:rPr lang="en-CA" altLang="en-US" sz="2800" dirty="0"/>
              <a:t>7. Most people recognize that personality descriptions based on horoscopes are invalid.</a:t>
            </a:r>
          </a:p>
          <a:p>
            <a:pPr eaLnBrk="1" hangingPunct="1">
              <a:buFontTx/>
              <a:buNone/>
            </a:pPr>
            <a:r>
              <a:rPr lang="en-CA" altLang="en-US" sz="2800" dirty="0"/>
              <a:t>8. From a few minutes’ inspection of our living and working spaces, someone can, with reasonable accuracy, assess our emotional stability.</a:t>
            </a:r>
          </a:p>
          <a:p>
            <a:pPr eaLnBrk="1" hangingPunct="1">
              <a:buFontTx/>
              <a:buNone/>
            </a:pPr>
            <a:r>
              <a:rPr lang="en-CA" altLang="en-US" sz="2800" dirty="0"/>
              <a:t>9. Older people are happiest when they do not have to take responsibility for everyday decisions that affect their lives.</a:t>
            </a:r>
          </a:p>
          <a:p>
            <a:pPr eaLnBrk="1" hangingPunct="1">
              <a:buFontTx/>
              <a:buNone/>
            </a:pPr>
            <a:r>
              <a:rPr lang="en-CA" altLang="en-US" sz="2800" dirty="0"/>
              <a:t>10. The majority of people suffer from low self-esteem.</a:t>
            </a:r>
          </a:p>
          <a:p>
            <a:pPr eaLnBrk="1" hangingPunct="1"/>
            <a:endParaRPr lang="en-CA" altLang="en-US" dirty="0"/>
          </a:p>
          <a:p>
            <a:pPr eaLnBrk="1" hangingPunct="1"/>
            <a:endParaRPr lang="en-CA" altLang="en-US" dirty="0"/>
          </a:p>
        </p:txBody>
      </p:sp>
      <p:sp>
        <p:nvSpPr>
          <p:cNvPr id="6148"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74F38A-9162-436F-968F-54FEFA1F3A8F}" type="slidenum">
              <a:rPr lang="en-US" altLang="en-US" sz="1200">
                <a:solidFill>
                  <a:srgbClr val="898989"/>
                </a:solidFill>
              </a:rPr>
              <a:pPr>
                <a:spcBef>
                  <a:spcPct val="0"/>
                </a:spcBef>
                <a:buFontTx/>
                <a:buNone/>
              </a:pPr>
              <a:t>3</a:t>
            </a:fld>
            <a:endParaRPr lang="en-US" altLang="en-US" sz="1200">
              <a:solidFill>
                <a:srgbClr val="898989"/>
              </a:solidFill>
            </a:endParaRPr>
          </a:p>
        </p:txBody>
      </p:sp>
    </p:spTree>
    <p:extLst>
      <p:ext uri="{BB962C8B-B14F-4D97-AF65-F5344CB8AC3E}">
        <p14:creationId xmlns:p14="http://schemas.microsoft.com/office/powerpoint/2010/main" val="310894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18"/>
            <a:ext cx="8229600" cy="1184702"/>
          </a:xfrm>
        </p:spPr>
        <p:txBody>
          <a:bodyPr wrap="square" anchor="ctr" anchorCtr="0">
            <a:noAutofit/>
          </a:bodyPr>
          <a:lstStyle/>
          <a:p>
            <a:r>
              <a:rPr lang="en-US" altLang="en-US" sz="3600" dirty="0">
                <a:latin typeface="+mj-lt"/>
              </a:rPr>
              <a:t>Unconscious Processes and Psychodynamics</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371600"/>
            <a:ext cx="8229600" cy="931024"/>
          </a:xfrm>
        </p:spPr>
        <p:txBody>
          <a:bodyPr wrap="square">
            <a:spAutoFit/>
          </a:bodyPr>
          <a:lstStyle/>
          <a:p>
            <a:pPr>
              <a:buFontTx/>
              <a:buNone/>
            </a:pPr>
            <a:r>
              <a:rPr lang="en-US" altLang="en-US" sz="2400" b="1" dirty="0">
                <a:ea typeface="ＭＳ Ｐゴシック" pitchFamily="34" charset="-128"/>
              </a:rPr>
              <a:t>Unconscious mind (p. 483)</a:t>
            </a:r>
          </a:p>
          <a:p>
            <a:r>
              <a:rPr lang="en-US" altLang="en-US" sz="2400" dirty="0">
                <a:ea typeface="ＭＳ Ｐゴシック" pitchFamily="34" charset="-128"/>
              </a:rPr>
              <a:t>Impulses and drives</a:t>
            </a:r>
            <a:endParaRPr lang="en-US" altLang="en-US" sz="2400" dirty="0">
              <a:solidFill>
                <a:prstClr val="black"/>
              </a:solidFill>
              <a:ea typeface="ＭＳ Ｐゴシック" pitchFamily="34" charset="-128"/>
            </a:endParaRPr>
          </a:p>
        </p:txBody>
      </p:sp>
      <p:sp>
        <p:nvSpPr>
          <p:cNvPr id="3" name="Content Placeholder 2"/>
          <p:cNvSpPr>
            <a:spLocks noGrp="1"/>
          </p:cNvSpPr>
          <p:nvPr>
            <p:ph idx="13"/>
          </p:nvPr>
        </p:nvSpPr>
        <p:spPr>
          <a:xfrm>
            <a:off x="457200" y="2514600"/>
            <a:ext cx="8229600" cy="914400"/>
          </a:xfrm>
        </p:spPr>
        <p:txBody>
          <a:bodyPr/>
          <a:lstStyle/>
          <a:p>
            <a:pPr>
              <a:buFontTx/>
              <a:buNone/>
            </a:pPr>
            <a:r>
              <a:rPr lang="en-US" altLang="en-US" sz="2400" b="1" dirty="0">
                <a:ea typeface="ＭＳ Ｐゴシック" pitchFamily="34" charset="-128"/>
              </a:rPr>
              <a:t>Conscious mind (p. 483)</a:t>
            </a:r>
          </a:p>
          <a:p>
            <a:r>
              <a:rPr lang="en-US" altLang="en-US" sz="2400" dirty="0">
                <a:ea typeface="ＭＳ Ｐゴシック" pitchFamily="34" charset="-128"/>
              </a:rPr>
              <a:t>Aware of these</a:t>
            </a:r>
          </a:p>
        </p:txBody>
      </p:sp>
    </p:spTree>
    <p:extLst>
      <p:ext uri="{BB962C8B-B14F-4D97-AF65-F5344CB8AC3E}">
        <p14:creationId xmlns:p14="http://schemas.microsoft.com/office/powerpoint/2010/main" val="443039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152"/>
            <a:ext cx="8229600" cy="391048"/>
          </a:xfrm>
        </p:spPr>
        <p:txBody>
          <a:bodyPr wrap="square" anchor="ctr" anchorCtr="0">
            <a:noAutofit/>
          </a:bodyPr>
          <a:lstStyle/>
          <a:p>
            <a:r>
              <a:rPr lang="en-US" altLang="en-US" sz="3600" dirty="0">
                <a:latin typeface="+mj-lt"/>
              </a:rPr>
              <a:t>The Structure of Personality</a:t>
            </a:r>
            <a:endParaRPr lang="en-US" sz="2800" dirty="0">
              <a:latin typeface="+mj-lt"/>
            </a:endParaRPr>
          </a:p>
        </p:txBody>
      </p:sp>
      <p:sp>
        <p:nvSpPr>
          <p:cNvPr id="4" name="Content Placeholder 3"/>
          <p:cNvSpPr>
            <a:spLocks noGrp="1"/>
          </p:cNvSpPr>
          <p:nvPr>
            <p:ph idx="1"/>
          </p:nvPr>
        </p:nvSpPr>
        <p:spPr>
          <a:xfrm>
            <a:off x="457200" y="457200"/>
            <a:ext cx="8229600" cy="304800"/>
          </a:xfrm>
        </p:spPr>
        <p:txBody>
          <a:bodyPr wrap="square">
            <a:noAutofit/>
          </a:bodyPr>
          <a:lstStyle/>
          <a:p>
            <a:pPr marL="0" indent="0">
              <a:buNone/>
            </a:pPr>
            <a:r>
              <a:rPr lang="en-IN" sz="1800" b="1" dirty="0"/>
              <a:t>Figure 12.6 </a:t>
            </a:r>
            <a:r>
              <a:rPr lang="en-IN" sz="1800" dirty="0"/>
              <a:t>Personality Stability and Change over the Lifespan</a:t>
            </a:r>
          </a:p>
        </p:txBody>
      </p:sp>
      <p:sp>
        <p:nvSpPr>
          <p:cNvPr id="3" name="Content Placeholder 2"/>
          <p:cNvSpPr>
            <a:spLocks noGrp="1"/>
          </p:cNvSpPr>
          <p:nvPr>
            <p:ph idx="13"/>
          </p:nvPr>
        </p:nvSpPr>
        <p:spPr>
          <a:xfrm>
            <a:off x="457200" y="848248"/>
            <a:ext cx="8229600" cy="980552"/>
          </a:xfrm>
        </p:spPr>
        <p:txBody>
          <a:bodyPr/>
          <a:lstStyle/>
          <a:p>
            <a:pPr marL="0" indent="0">
              <a:buNone/>
            </a:pPr>
            <a:r>
              <a:rPr lang="en-IN" dirty="0"/>
              <a:t>A popular depiction of how Freud viewed personality features an iceberg, with the unconscious mind residing below the surface and conscious awareness at only the tip of the iceberg. The id is completely submerged, whereas the ego and the superego operate at both unconscious and conscious levels.</a:t>
            </a:r>
          </a:p>
        </p:txBody>
      </p:sp>
      <p:pic>
        <p:nvPicPr>
          <p:cNvPr id="7" name="Picture Placeholder 6" descr="An illustration explains the Freudian structure of personality.&#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57200" y="1915048"/>
            <a:ext cx="8534400" cy="4942952"/>
          </a:xfrm>
        </p:spPr>
      </p:pic>
      <p:sp>
        <p:nvSpPr>
          <p:cNvPr id="10" name="Content Placeholder 9"/>
          <p:cNvSpPr>
            <a:spLocks noGrp="1"/>
          </p:cNvSpPr>
          <p:nvPr>
            <p:ph sz="quarter" idx="14"/>
          </p:nvPr>
        </p:nvSpPr>
        <p:spPr>
          <a:xfrm>
            <a:off x="8229600" y="6019800"/>
            <a:ext cx="457200" cy="289198"/>
          </a:xfrm>
        </p:spPr>
        <p:txBody>
          <a:bodyPr/>
          <a:lstStyle/>
          <a:p>
            <a:pPr marL="0" indent="0">
              <a:buNone/>
            </a:pPr>
            <a:endParaRPr lang="en-IN" sz="1200" dirty="0"/>
          </a:p>
        </p:txBody>
      </p:sp>
    </p:spTree>
    <p:extLst>
      <p:ext uri="{BB962C8B-B14F-4D97-AF65-F5344CB8AC3E}">
        <p14:creationId xmlns:p14="http://schemas.microsoft.com/office/powerpoint/2010/main" val="4232047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07"/>
            <a:ext cx="8229600" cy="690653"/>
          </a:xfrm>
        </p:spPr>
        <p:txBody>
          <a:bodyPr wrap="square" anchor="ctr" anchorCtr="0">
            <a:noAutofit/>
          </a:bodyPr>
          <a:lstStyle/>
          <a:p>
            <a:r>
              <a:rPr lang="en-US" altLang="en-US" sz="3600" dirty="0">
                <a:latin typeface="+mj-lt"/>
              </a:rPr>
              <a:t>Defense Mechanisms </a:t>
            </a:r>
            <a:r>
              <a:rPr lang="en-US" altLang="en-US" sz="2800" dirty="0">
                <a:latin typeface="+mj-lt"/>
              </a:rPr>
              <a:t>(1 of 3)</a:t>
            </a:r>
            <a:endParaRPr lang="en-US" sz="2800" dirty="0">
              <a:latin typeface="+mj-lt"/>
            </a:endParaRPr>
          </a:p>
        </p:txBody>
      </p:sp>
      <p:sp>
        <p:nvSpPr>
          <p:cNvPr id="4" name="Content Placeholder 3"/>
          <p:cNvSpPr>
            <a:spLocks noGrp="1"/>
          </p:cNvSpPr>
          <p:nvPr>
            <p:ph idx="1"/>
          </p:nvPr>
        </p:nvSpPr>
        <p:spPr>
          <a:xfrm>
            <a:off x="457200" y="845668"/>
            <a:ext cx="8229600" cy="373532"/>
          </a:xfrm>
        </p:spPr>
        <p:txBody>
          <a:bodyPr wrap="square">
            <a:noAutofit/>
          </a:bodyPr>
          <a:lstStyle/>
          <a:p>
            <a:pPr marL="0" indent="0">
              <a:buNone/>
            </a:pPr>
            <a:r>
              <a:rPr lang="en-US" sz="2000" b="1" dirty="0"/>
              <a:t>Table 12.3</a:t>
            </a:r>
            <a:r>
              <a:rPr lang="en-US" sz="2000" dirty="0"/>
              <a:t> Examples of Some Major </a:t>
            </a:r>
            <a:r>
              <a:rPr lang="en-US" sz="2000" dirty="0" err="1"/>
              <a:t>Defence</a:t>
            </a:r>
            <a:r>
              <a:rPr lang="en-US" sz="2000" dirty="0"/>
              <a:t> Mechanisms</a:t>
            </a:r>
            <a:endParaRPr lang="en-US" sz="1800" dirty="0"/>
          </a:p>
        </p:txBody>
      </p:sp>
      <p:graphicFrame>
        <p:nvGraphicFramePr>
          <p:cNvPr id="14" name="Table 13"/>
          <p:cNvGraphicFramePr>
            <a:graphicFrameLocks noGrp="1"/>
          </p:cNvGraphicFramePr>
          <p:nvPr>
            <p:extLst>
              <p:ext uri="{D42A27DB-BD31-4B8C-83A1-F6EECF244321}">
                <p14:modId xmlns:p14="http://schemas.microsoft.com/office/powerpoint/2010/main" val="2479168819"/>
              </p:ext>
            </p:extLst>
          </p:nvPr>
        </p:nvGraphicFramePr>
        <p:xfrm>
          <a:off x="0" y="1344408"/>
          <a:ext cx="9144000" cy="5513592"/>
        </p:xfrm>
        <a:graphic>
          <a:graphicData uri="http://schemas.openxmlformats.org/drawingml/2006/table">
            <a:tbl>
              <a:tblPr firstRow="1" bandRow="1">
                <a:tableStyleId>{3B4B98B0-60AC-42C2-AFA5-B58CD77FA1E5}</a:tableStyleId>
              </a:tblPr>
              <a:tblGrid>
                <a:gridCol w="2140084">
                  <a:extLst>
                    <a:ext uri="{9D8B030D-6E8A-4147-A177-3AD203B41FA5}">
                      <a16:colId xmlns:a16="http://schemas.microsoft.com/office/drawing/2014/main" val="984794332"/>
                    </a:ext>
                  </a:extLst>
                </a:gridCol>
                <a:gridCol w="2918298">
                  <a:extLst>
                    <a:ext uri="{9D8B030D-6E8A-4147-A177-3AD203B41FA5}">
                      <a16:colId xmlns:a16="http://schemas.microsoft.com/office/drawing/2014/main" val="2879568825"/>
                    </a:ext>
                  </a:extLst>
                </a:gridCol>
                <a:gridCol w="4085618">
                  <a:extLst>
                    <a:ext uri="{9D8B030D-6E8A-4147-A177-3AD203B41FA5}">
                      <a16:colId xmlns:a16="http://schemas.microsoft.com/office/drawing/2014/main" val="3463705073"/>
                    </a:ext>
                  </a:extLst>
                </a:gridCol>
              </a:tblGrid>
              <a:tr h="366905">
                <a:tc>
                  <a:txBody>
                    <a:bodyPr/>
                    <a:lstStyle/>
                    <a:p>
                      <a:r>
                        <a:rPr lang="en-IN" sz="1200" b="1" i="0" u="none" strike="noStrike" kern="1200" baseline="0" dirty="0">
                          <a:solidFill>
                            <a:schemeClr val="bg1"/>
                          </a:solidFill>
                          <a:latin typeface="+mn-lt"/>
                          <a:ea typeface="+mn-ea"/>
                          <a:cs typeface="+mn-cs"/>
                        </a:rPr>
                        <a:t>Defence Mechanism</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200" b="1" i="0" u="none" strike="noStrike" kern="1200" baseline="0" dirty="0">
                          <a:solidFill>
                            <a:schemeClr val="bg1"/>
                          </a:solidFill>
                          <a:latin typeface="+mn-lt"/>
                          <a:ea typeface="+mn-ea"/>
                          <a:cs typeface="+mn-cs"/>
                        </a:rPr>
                        <a:t>Definition</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200" b="1" i="0" u="none" strike="noStrike" kern="1200" baseline="0" dirty="0">
                          <a:solidFill>
                            <a:schemeClr val="bg1"/>
                          </a:solidFill>
                          <a:latin typeface="+mn-lt"/>
                          <a:ea typeface="+mn-ea"/>
                          <a:cs typeface="+mn-cs"/>
                        </a:rPr>
                        <a:t>Example</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61228021"/>
                  </a:ext>
                </a:extLst>
              </a:tr>
              <a:tr h="2271872">
                <a:tc>
                  <a:txBody>
                    <a:bodyPr/>
                    <a:lstStyle/>
                    <a:p>
                      <a:r>
                        <a:rPr lang="en-IN" sz="1200" b="0" i="0" u="none" strike="noStrike" kern="1200" baseline="0" dirty="0">
                          <a:solidFill>
                            <a:schemeClr val="tx1"/>
                          </a:solidFill>
                          <a:latin typeface="+mn-lt"/>
                          <a:ea typeface="+mn-ea"/>
                          <a:cs typeface="+mn-cs"/>
                        </a:rPr>
                        <a:t>Denial</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Refusing to acknowledge unpleasant information, particularly about the Self</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People deny all sorts of things—ways in which they are to blame for their relationship problems; bad things that other members of their family may be doing; dangerous behaviours, such as drinking while pregnant, that they may be engaged in; and truly, just about anything. Simply blocking distressing things from your mind can be a remarkably effective strategy (until it eventually comes back to haunt you).</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6909367"/>
                  </a:ext>
                </a:extLst>
              </a:tr>
              <a:tr h="1540080">
                <a:tc>
                  <a:txBody>
                    <a:bodyPr/>
                    <a:lstStyle/>
                    <a:p>
                      <a:r>
                        <a:rPr lang="en-IN" sz="1200" b="0" i="0" u="none" strike="noStrike" kern="1200" baseline="0" dirty="0">
                          <a:solidFill>
                            <a:schemeClr val="tx1"/>
                          </a:solidFill>
                          <a:latin typeface="+mn-lt"/>
                          <a:ea typeface="+mn-ea"/>
                          <a:cs typeface="+mn-cs"/>
                        </a:rPr>
                        <a:t>Displacement</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Transforming an unacceptable impulse into a less unacceptable or neutral behaviour</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After getting criticized by your boss at work, you go home and yell at your spouse or criticize your roommate for not doing more housework. One way or another, you “take out your anger” on a less dangerous target than your boss.</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54985240"/>
                  </a:ext>
                </a:extLst>
              </a:tr>
              <a:tr h="1334735">
                <a:tc>
                  <a:txBody>
                    <a:bodyPr/>
                    <a:lstStyle/>
                    <a:p>
                      <a:r>
                        <a:rPr lang="en-IN" sz="1200" b="0" i="0" u="none" strike="noStrike" kern="1200" baseline="0" dirty="0">
                          <a:solidFill>
                            <a:schemeClr val="tx1"/>
                          </a:solidFill>
                          <a:latin typeface="+mn-lt"/>
                          <a:ea typeface="+mn-ea"/>
                          <a:cs typeface="+mn-cs"/>
                        </a:rPr>
                        <a:t>Identification</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Unconsciously assuming the characteristics of a more powerful person in order to reduce feelings of anxiety or negative feelings about the self</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A child acts like their favourite hero-figure or an adult copies a trend-setting celebrity. By associating with a powerful, successful figure, they feel more powerful and successful too.</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434170196"/>
                  </a:ext>
                </a:extLst>
              </a:tr>
            </a:tbl>
          </a:graphicData>
        </a:graphic>
      </p:graphicFrame>
    </p:spTree>
    <p:extLst>
      <p:ext uri="{BB962C8B-B14F-4D97-AF65-F5344CB8AC3E}">
        <p14:creationId xmlns:p14="http://schemas.microsoft.com/office/powerpoint/2010/main" val="3791653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116"/>
            <a:ext cx="8229600" cy="616684"/>
          </a:xfrm>
        </p:spPr>
        <p:txBody>
          <a:bodyPr wrap="square" anchor="ctr" anchorCtr="0">
            <a:noAutofit/>
          </a:bodyPr>
          <a:lstStyle/>
          <a:p>
            <a:r>
              <a:rPr lang="en-US" altLang="en-US" sz="3600" dirty="0">
                <a:latin typeface="+mj-lt"/>
              </a:rPr>
              <a:t>Defense Mechanisms </a:t>
            </a:r>
            <a:r>
              <a:rPr lang="en-US" altLang="en-US" sz="2800" dirty="0">
                <a:latin typeface="+mj-lt"/>
              </a:rPr>
              <a:t>(2 of 3)</a:t>
            </a:r>
            <a:endParaRPr lang="en-US" sz="2800" dirty="0">
              <a:latin typeface="+mj-lt"/>
            </a:endParaRPr>
          </a:p>
        </p:txBody>
      </p:sp>
      <p:graphicFrame>
        <p:nvGraphicFramePr>
          <p:cNvPr id="11" name="Table 10"/>
          <p:cNvGraphicFramePr>
            <a:graphicFrameLocks noGrp="1"/>
          </p:cNvGraphicFramePr>
          <p:nvPr>
            <p:extLst>
              <p:ext uri="{D42A27DB-BD31-4B8C-83A1-F6EECF244321}">
                <p14:modId xmlns:p14="http://schemas.microsoft.com/office/powerpoint/2010/main" val="836973145"/>
              </p:ext>
            </p:extLst>
          </p:nvPr>
        </p:nvGraphicFramePr>
        <p:xfrm>
          <a:off x="0" y="914400"/>
          <a:ext cx="9144000" cy="5943599"/>
        </p:xfrm>
        <a:graphic>
          <a:graphicData uri="http://schemas.openxmlformats.org/drawingml/2006/table">
            <a:tbl>
              <a:tblPr firstRow="1" bandRow="1">
                <a:tableStyleId>{3B4B98B0-60AC-42C2-AFA5-B58CD77FA1E5}</a:tableStyleId>
              </a:tblPr>
              <a:tblGrid>
                <a:gridCol w="2237362">
                  <a:extLst>
                    <a:ext uri="{9D8B030D-6E8A-4147-A177-3AD203B41FA5}">
                      <a16:colId xmlns:a16="http://schemas.microsoft.com/office/drawing/2014/main" val="984794332"/>
                    </a:ext>
                  </a:extLst>
                </a:gridCol>
                <a:gridCol w="2918298">
                  <a:extLst>
                    <a:ext uri="{9D8B030D-6E8A-4147-A177-3AD203B41FA5}">
                      <a16:colId xmlns:a16="http://schemas.microsoft.com/office/drawing/2014/main" val="2879568825"/>
                    </a:ext>
                  </a:extLst>
                </a:gridCol>
                <a:gridCol w="3988340">
                  <a:extLst>
                    <a:ext uri="{9D8B030D-6E8A-4147-A177-3AD203B41FA5}">
                      <a16:colId xmlns:a16="http://schemas.microsoft.com/office/drawing/2014/main" val="3463705073"/>
                    </a:ext>
                  </a:extLst>
                </a:gridCol>
              </a:tblGrid>
              <a:tr h="351692">
                <a:tc>
                  <a:txBody>
                    <a:bodyPr/>
                    <a:lstStyle/>
                    <a:p>
                      <a:r>
                        <a:rPr lang="en-IN" sz="1200" b="1" i="0" u="none" strike="noStrike" kern="1200" baseline="0" dirty="0">
                          <a:solidFill>
                            <a:schemeClr val="bg1"/>
                          </a:solidFill>
                          <a:latin typeface="+mn-lt"/>
                          <a:ea typeface="+mn-ea"/>
                          <a:cs typeface="+mn-cs"/>
                        </a:rPr>
                        <a:t>Defence Mechanism</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200" b="1" i="0" u="none" strike="noStrike" kern="1200" baseline="0" dirty="0">
                          <a:solidFill>
                            <a:schemeClr val="bg1"/>
                          </a:solidFill>
                          <a:latin typeface="+mn-lt"/>
                          <a:ea typeface="+mn-ea"/>
                          <a:cs typeface="+mn-cs"/>
                        </a:rPr>
                        <a:t>Definition</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200" b="1" i="0" u="none" strike="noStrike" kern="1200" baseline="0" dirty="0">
                          <a:solidFill>
                            <a:schemeClr val="bg1"/>
                          </a:solidFill>
                          <a:latin typeface="+mn-lt"/>
                          <a:ea typeface="+mn-ea"/>
                          <a:cs typeface="+mn-cs"/>
                        </a:rPr>
                        <a:t>Example</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61228021"/>
                  </a:ext>
                </a:extLst>
              </a:tr>
              <a:tr h="2004646">
                <a:tc>
                  <a:txBody>
                    <a:bodyPr/>
                    <a:lstStyle/>
                    <a:p>
                      <a:r>
                        <a:rPr lang="en-IN" sz="1200" b="0" i="0" u="none" strike="noStrike" kern="1200" baseline="0" dirty="0">
                          <a:solidFill>
                            <a:schemeClr val="tx1"/>
                          </a:solidFill>
                          <a:latin typeface="+mn-lt"/>
                          <a:ea typeface="+mn-ea"/>
                          <a:cs typeface="+mn-cs"/>
                        </a:rPr>
                        <a:t>Projection</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Perceiving in other people the qualities that you don’t want to admit to possessing yourself</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The classic insecure, tyrannical parent, who sees hostility and “attitude” in other people, like his kids or his wife, thinking that other people are always seeing themselves as superior and are looking down their noses at others. Projection also allows us to see “evil” and aggression in our enemies while we invade and bomb them.</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51808494"/>
                  </a:ext>
                </a:extLst>
              </a:tr>
              <a:tr h="2004646">
                <a:tc>
                  <a:txBody>
                    <a:bodyPr/>
                    <a:lstStyle/>
                    <a:p>
                      <a:r>
                        <a:rPr lang="en-IN" sz="1200" b="0" i="0" u="none" strike="noStrike" kern="1200" baseline="0" dirty="0">
                          <a:solidFill>
                            <a:schemeClr val="tx1"/>
                          </a:solidFill>
                          <a:latin typeface="+mn-lt"/>
                          <a:ea typeface="+mn-ea"/>
                          <a:cs typeface="+mn-cs"/>
                        </a:rPr>
                        <a:t>Rationalization</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Attempting to hide your true motives (even from yourself!) by providing what seems like a reasonable explanation for unacceptable feelings or behaviours</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People who are prejudiced against certain types or groups of other people may not see themselves as racist, but may instead believe that the group they are prejudiced against actually does possess certain negative qualities. By believing that people from the disliked group are violent, or lazy, or unintelligent, the person never has to confront their own prejudice.</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420395433"/>
                  </a:ext>
                </a:extLst>
              </a:tr>
              <a:tr h="1582615">
                <a:tc>
                  <a:txBody>
                    <a:bodyPr/>
                    <a:lstStyle/>
                    <a:p>
                      <a:r>
                        <a:rPr lang="en-IN" sz="1200" b="0" i="0" u="none" strike="noStrike" kern="1200" baseline="0" dirty="0">
                          <a:solidFill>
                            <a:schemeClr val="tx1"/>
                          </a:solidFill>
                          <a:latin typeface="+mn-lt"/>
                          <a:ea typeface="+mn-ea"/>
                          <a:cs typeface="+mn-cs"/>
                        </a:rPr>
                        <a:t>Reaction formation</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Altering an impulse that one finds personally unacceptable into its opposite</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People who are judgmental and condemning of homosexuality, yet have homosexual impulses themselves. For example, homophobic men tend to have greater penile arousal, compared to non-homophobic men, when looking at male-on-male pornography (Adams et al., 1996).</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35568248"/>
                  </a:ext>
                </a:extLst>
              </a:tr>
            </a:tbl>
          </a:graphicData>
        </a:graphic>
      </p:graphicFrame>
    </p:spTree>
    <p:extLst>
      <p:ext uri="{BB962C8B-B14F-4D97-AF65-F5344CB8AC3E}">
        <p14:creationId xmlns:p14="http://schemas.microsoft.com/office/powerpoint/2010/main" val="1012071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06"/>
            <a:ext cx="8229600" cy="626493"/>
          </a:xfrm>
        </p:spPr>
        <p:txBody>
          <a:bodyPr wrap="square" anchor="ctr" anchorCtr="0">
            <a:noAutofit/>
          </a:bodyPr>
          <a:lstStyle/>
          <a:p>
            <a:r>
              <a:rPr lang="en-US" altLang="en-US" sz="3600" dirty="0">
                <a:latin typeface="+mj-lt"/>
              </a:rPr>
              <a:t>Defense Mechanisms</a:t>
            </a:r>
            <a:r>
              <a:rPr lang="en-US" altLang="en-US" sz="2800" dirty="0">
                <a:latin typeface="+mj-lt"/>
              </a:rPr>
              <a:t> (3 of 3)</a:t>
            </a:r>
            <a:endParaRPr lang="en-US" sz="2800" dirty="0">
              <a:latin typeface="+mj-lt"/>
            </a:endParaRPr>
          </a:p>
        </p:txBody>
      </p:sp>
      <p:graphicFrame>
        <p:nvGraphicFramePr>
          <p:cNvPr id="11" name="Table 10"/>
          <p:cNvGraphicFramePr>
            <a:graphicFrameLocks noGrp="1"/>
          </p:cNvGraphicFramePr>
          <p:nvPr>
            <p:extLst>
              <p:ext uri="{D42A27DB-BD31-4B8C-83A1-F6EECF244321}">
                <p14:modId xmlns:p14="http://schemas.microsoft.com/office/powerpoint/2010/main" val="402361851"/>
              </p:ext>
            </p:extLst>
          </p:nvPr>
        </p:nvGraphicFramePr>
        <p:xfrm>
          <a:off x="0" y="914400"/>
          <a:ext cx="9144000" cy="4495799"/>
        </p:xfrm>
        <a:graphic>
          <a:graphicData uri="http://schemas.openxmlformats.org/drawingml/2006/table">
            <a:tbl>
              <a:tblPr firstRow="1" bandRow="1">
                <a:tableStyleId>{9D7B26C5-4107-4FEC-AEDC-1716B250A1EF}</a:tableStyleId>
              </a:tblPr>
              <a:tblGrid>
                <a:gridCol w="2237362">
                  <a:extLst>
                    <a:ext uri="{9D8B030D-6E8A-4147-A177-3AD203B41FA5}">
                      <a16:colId xmlns:a16="http://schemas.microsoft.com/office/drawing/2014/main" val="984794332"/>
                    </a:ext>
                  </a:extLst>
                </a:gridCol>
                <a:gridCol w="2821022">
                  <a:extLst>
                    <a:ext uri="{9D8B030D-6E8A-4147-A177-3AD203B41FA5}">
                      <a16:colId xmlns:a16="http://schemas.microsoft.com/office/drawing/2014/main" val="2879568825"/>
                    </a:ext>
                  </a:extLst>
                </a:gridCol>
                <a:gridCol w="4085616">
                  <a:extLst>
                    <a:ext uri="{9D8B030D-6E8A-4147-A177-3AD203B41FA5}">
                      <a16:colId xmlns:a16="http://schemas.microsoft.com/office/drawing/2014/main" val="3463705073"/>
                    </a:ext>
                  </a:extLst>
                </a:gridCol>
              </a:tblGrid>
              <a:tr h="385354">
                <a:tc>
                  <a:txBody>
                    <a:bodyPr/>
                    <a:lstStyle/>
                    <a:p>
                      <a:r>
                        <a:rPr lang="en-IN" sz="1200" u="none" strike="noStrike" kern="1200" baseline="0" dirty="0">
                          <a:solidFill>
                            <a:schemeClr val="bg1"/>
                          </a:solidFill>
                        </a:rPr>
                        <a:t>Defence Mechanism</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200" u="none" strike="noStrike" kern="1200" baseline="0" dirty="0">
                          <a:solidFill>
                            <a:schemeClr val="bg1"/>
                          </a:solidFill>
                        </a:rPr>
                        <a:t>Definition</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200" u="none" strike="noStrike" kern="1200" baseline="0" dirty="0">
                          <a:solidFill>
                            <a:schemeClr val="bg1"/>
                          </a:solidFill>
                        </a:rPr>
                        <a:t>Example</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61228021"/>
                  </a:ext>
                </a:extLst>
              </a:tr>
              <a:tr h="1669868">
                <a:tc>
                  <a:txBody>
                    <a:bodyPr/>
                    <a:lstStyle/>
                    <a:p>
                      <a:r>
                        <a:rPr lang="en-IN" sz="1200" u="none" strike="noStrike" kern="1200" baseline="0" dirty="0"/>
                        <a:t>Repression</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200" u="none" strike="noStrike" kern="1200" baseline="0" dirty="0"/>
                        <a:t>Keeping distressing information out of conscious awareness by burying it in the unconscious</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200" u="none" strike="noStrike" kern="1200" baseline="0" dirty="0"/>
                        <a:t>Many people believe that victims of abuse or violence are sometimes able to repress their traumatic memories, essentially “forgetting” that the trauma occurred. Nevertheless, the trauma remains in their unconscious, causing them to react in ways that are driven by this unconscious material.</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27698387"/>
                  </a:ext>
                </a:extLst>
              </a:tr>
              <a:tr h="2440577">
                <a:tc>
                  <a:txBody>
                    <a:bodyPr/>
                    <a:lstStyle/>
                    <a:p>
                      <a:r>
                        <a:rPr lang="en-IN" sz="1200" u="none" strike="noStrike" kern="1200" baseline="0" dirty="0"/>
                        <a:t>Sublimation</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200" u="none" strike="noStrike" kern="1200" baseline="0" dirty="0"/>
                        <a:t>Transforming unacceptable impulses into socially acceptable or even prosocial alternatives</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200" u="none" strike="noStrike" kern="1200" baseline="0" dirty="0"/>
                        <a:t>Someone with a great deal of aggression may become a football player or a boxer. Freud believed that sublimation was one of the cornerstones of civilization, the mechanism by which base human desires were harnessed to give rise to great works of art, invention, and scientific advance. Sublimation operates to make you feel better by finding socially acceptable outlets for unconscious drives and urges.</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70936403"/>
                  </a:ext>
                </a:extLst>
              </a:tr>
            </a:tbl>
          </a:graphicData>
        </a:graphic>
      </p:graphicFrame>
    </p:spTree>
    <p:extLst>
      <p:ext uri="{BB962C8B-B14F-4D97-AF65-F5344CB8AC3E}">
        <p14:creationId xmlns:p14="http://schemas.microsoft.com/office/powerpoint/2010/main" val="2464869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97"/>
            <a:ext cx="8229600" cy="503104"/>
          </a:xfrm>
        </p:spPr>
        <p:txBody>
          <a:bodyPr wrap="square" anchor="ctr" anchorCtr="0">
            <a:noAutofit/>
          </a:bodyPr>
          <a:lstStyle/>
          <a:p>
            <a:r>
              <a:rPr lang="en-US" altLang="en-US" sz="2400" dirty="0">
                <a:latin typeface="+mj-lt"/>
              </a:rPr>
              <a:t>Personality Development: The Psychosexual Stages</a:t>
            </a:r>
            <a:endParaRPr lang="en-US" sz="2400" dirty="0">
              <a:latin typeface="+mj-lt"/>
            </a:endParaRPr>
          </a:p>
        </p:txBody>
      </p:sp>
      <p:sp>
        <p:nvSpPr>
          <p:cNvPr id="4" name="Content Placeholder 3"/>
          <p:cNvSpPr>
            <a:spLocks noGrp="1"/>
          </p:cNvSpPr>
          <p:nvPr>
            <p:ph idx="1"/>
          </p:nvPr>
        </p:nvSpPr>
        <p:spPr>
          <a:xfrm>
            <a:off x="457200" y="533401"/>
            <a:ext cx="8229600" cy="304799"/>
          </a:xfrm>
        </p:spPr>
        <p:txBody>
          <a:bodyPr wrap="square">
            <a:noAutofit/>
          </a:bodyPr>
          <a:lstStyle/>
          <a:p>
            <a:pPr marL="0" indent="0">
              <a:buNone/>
            </a:pPr>
            <a:r>
              <a:rPr lang="en-IN" sz="2000" b="1" dirty="0"/>
              <a:t>Table 12.4 </a:t>
            </a:r>
            <a:r>
              <a:rPr lang="en-IN" sz="2000" dirty="0"/>
              <a:t>Freud’s Stages of Psychosexual Development</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050238790"/>
              </p:ext>
            </p:extLst>
          </p:nvPr>
        </p:nvGraphicFramePr>
        <p:xfrm>
          <a:off x="0" y="838198"/>
          <a:ext cx="9144000" cy="6019801"/>
        </p:xfrm>
        <a:graphic>
          <a:graphicData uri="http://schemas.openxmlformats.org/drawingml/2006/table">
            <a:tbl>
              <a:tblPr firstRow="1" bandRow="1">
                <a:tableStyleId>{3B4B98B0-60AC-42C2-AFA5-B58CD77FA1E5}</a:tableStyleId>
              </a:tblPr>
              <a:tblGrid>
                <a:gridCol w="1143000">
                  <a:extLst>
                    <a:ext uri="{9D8B030D-6E8A-4147-A177-3AD203B41FA5}">
                      <a16:colId xmlns:a16="http://schemas.microsoft.com/office/drawing/2014/main" val="2153102463"/>
                    </a:ext>
                  </a:extLst>
                </a:gridCol>
                <a:gridCol w="1905000">
                  <a:extLst>
                    <a:ext uri="{9D8B030D-6E8A-4147-A177-3AD203B41FA5}">
                      <a16:colId xmlns:a16="http://schemas.microsoft.com/office/drawing/2014/main" val="2257489134"/>
                    </a:ext>
                  </a:extLst>
                </a:gridCol>
                <a:gridCol w="6096000">
                  <a:extLst>
                    <a:ext uri="{9D8B030D-6E8A-4147-A177-3AD203B41FA5}">
                      <a16:colId xmlns:a16="http://schemas.microsoft.com/office/drawing/2014/main" val="3604241288"/>
                    </a:ext>
                  </a:extLst>
                </a:gridCol>
              </a:tblGrid>
              <a:tr h="404248">
                <a:tc>
                  <a:txBody>
                    <a:bodyPr/>
                    <a:lstStyle/>
                    <a:p>
                      <a:r>
                        <a:rPr lang="en-IN" sz="1200" b="1" i="0" u="none" strike="noStrike" kern="1200" baseline="0" dirty="0">
                          <a:solidFill>
                            <a:schemeClr val="bg1"/>
                          </a:solidFill>
                          <a:latin typeface="+mn-lt"/>
                          <a:ea typeface="+mn-ea"/>
                          <a:cs typeface="+mn-cs"/>
                        </a:rPr>
                        <a:t>Stage</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200" b="1" i="0" u="none" strike="noStrike" kern="1200" baseline="0" dirty="0">
                          <a:solidFill>
                            <a:schemeClr val="bg1"/>
                          </a:solidFill>
                          <a:latin typeface="+mn-lt"/>
                          <a:ea typeface="+mn-ea"/>
                          <a:cs typeface="+mn-cs"/>
                        </a:rPr>
                        <a:t>Pleasure Focus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200" b="1" i="0" u="none" strike="noStrike" kern="1200" baseline="0" dirty="0">
                          <a:solidFill>
                            <a:schemeClr val="bg1"/>
                          </a:solidFill>
                          <a:latin typeface="+mn-lt"/>
                          <a:ea typeface="+mn-ea"/>
                          <a:cs typeface="+mn-cs"/>
                        </a:rPr>
                        <a:t>Key Dynamics</a:t>
                      </a:r>
                      <a:endParaRPr lang="en-IN" sz="12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69165121"/>
                  </a:ext>
                </a:extLst>
              </a:tr>
              <a:tr h="1151486">
                <a:tc>
                  <a:txBody>
                    <a:bodyPr/>
                    <a:lstStyle/>
                    <a:p>
                      <a:r>
                        <a:rPr lang="en-IN" sz="1200" b="0" i="0" u="none" strike="noStrike" kern="1200" baseline="0" dirty="0">
                          <a:solidFill>
                            <a:schemeClr val="tx1"/>
                          </a:solidFill>
                          <a:latin typeface="+mn-lt"/>
                          <a:ea typeface="+mn-ea"/>
                          <a:cs typeface="+mn-cs"/>
                        </a:rPr>
                        <a:t>Oral (0–18 months)</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Actions of the mouth—sucking, chewing, swallowing</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This stage is about the foundation of the ego. Fixation at this stage represents a basic lack of self-confidence and “ego-strength,” leaving the person more dependent on, and therefore vulnerable to, external sources of support.</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904482576"/>
                  </a:ext>
                </a:extLst>
              </a:tr>
              <a:tr h="1212743">
                <a:tc>
                  <a:txBody>
                    <a:bodyPr/>
                    <a:lstStyle/>
                    <a:p>
                      <a:r>
                        <a:rPr lang="en-IN" sz="1200" b="0" i="0" u="none" strike="noStrike" kern="1200" baseline="0" dirty="0">
                          <a:solidFill>
                            <a:schemeClr val="tx1"/>
                          </a:solidFill>
                          <a:latin typeface="+mn-lt"/>
                          <a:ea typeface="+mn-ea"/>
                          <a:cs typeface="+mn-cs"/>
                        </a:rPr>
                        <a:t>Anal (18–36 months)</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Bowel elimination, control</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This stage is about the development of a sense of control and competence. Fixation at this stage leads to an “anal retentive” or “anal expulsive” personality, manifesting either as an obsession with cleanliness, order, and control, or as a disorganized person.</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595049077"/>
                  </a:ext>
                </a:extLst>
              </a:tr>
              <a:tr h="1212743">
                <a:tc>
                  <a:txBody>
                    <a:bodyPr/>
                    <a:lstStyle/>
                    <a:p>
                      <a:r>
                        <a:rPr lang="en-IN" sz="1200" b="0" i="0" u="none" strike="noStrike" kern="1200" baseline="0" dirty="0">
                          <a:solidFill>
                            <a:schemeClr val="tx1"/>
                          </a:solidFill>
                          <a:latin typeface="+mn-lt"/>
                          <a:ea typeface="+mn-ea"/>
                          <a:cs typeface="+mn-cs"/>
                        </a:rPr>
                        <a:t>Phallic (3–6 years)</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Genitals</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The key personality challenge is the Oedipus complex, through which a person further develops the superego due to the internalization of values from the parents. Fixation at this stage leads to problems with jealousy and obsessions with power and sex.</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45726310"/>
                  </a:ext>
                </a:extLst>
              </a:tr>
              <a:tr h="1095336">
                <a:tc>
                  <a:txBody>
                    <a:bodyPr/>
                    <a:lstStyle/>
                    <a:p>
                      <a:r>
                        <a:rPr lang="en-IN" sz="1200" b="0" i="0" u="none" strike="noStrike" kern="1200" baseline="0" dirty="0">
                          <a:solidFill>
                            <a:schemeClr val="tx1"/>
                          </a:solidFill>
                          <a:latin typeface="+mn-lt"/>
                          <a:ea typeface="+mn-ea"/>
                          <a:cs typeface="+mn-cs"/>
                        </a:rPr>
                        <a:t>Latency (6 years until puberty)</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External activities</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Ideally, this stage is fairly conflict-free. People focus on developing themselves, discovering their interests through sports, arts, and general activities. Fixation at this stage was not considered to be a big concern.</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714587282"/>
                  </a:ext>
                </a:extLst>
              </a:tr>
              <a:tr h="943245">
                <a:tc>
                  <a:txBody>
                    <a:bodyPr/>
                    <a:lstStyle/>
                    <a:p>
                      <a:r>
                        <a:rPr lang="en-IN" sz="1200" b="0" i="0" u="none" strike="noStrike" kern="1200" baseline="0" dirty="0">
                          <a:solidFill>
                            <a:schemeClr val="tx1"/>
                          </a:solidFill>
                          <a:latin typeface="+mn-lt"/>
                          <a:ea typeface="+mn-ea"/>
                          <a:cs typeface="+mn-cs"/>
                        </a:rPr>
                        <a:t>Genital (puberty to adulthood)</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Sexual activities with others</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200" b="0" i="0" u="none" strike="noStrike" kern="1200" baseline="0" dirty="0">
                          <a:solidFill>
                            <a:schemeClr val="tx1"/>
                          </a:solidFill>
                          <a:latin typeface="+mn-lt"/>
                          <a:ea typeface="+mn-ea"/>
                          <a:cs typeface="+mn-cs"/>
                        </a:rPr>
                        <a:t>Ideally, this stage is also fairly conflict-free. People focus on fully and authentically engaging in the world, provided they are not fixated at earlier stages.</a:t>
                      </a:r>
                      <a:endParaRPr lang="en-IN"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603386311"/>
                  </a:ext>
                </a:extLst>
              </a:tr>
            </a:tbl>
          </a:graphicData>
        </a:graphic>
      </p:graphicFrame>
    </p:spTree>
    <p:extLst>
      <p:ext uri="{BB962C8B-B14F-4D97-AF65-F5344CB8AC3E}">
        <p14:creationId xmlns:p14="http://schemas.microsoft.com/office/powerpoint/2010/main" val="709868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939"/>
            <a:ext cx="8229600" cy="1247503"/>
          </a:xfrm>
        </p:spPr>
        <p:txBody>
          <a:bodyPr wrap="square" anchor="ctr" anchorCtr="0">
            <a:noAutofit/>
          </a:bodyPr>
          <a:lstStyle/>
          <a:p>
            <a:r>
              <a:rPr lang="en-US" sz="3600" dirty="0">
                <a:latin typeface="+mj-lt"/>
              </a:rPr>
              <a:t>Exploring the Unconscious with Projective Tests </a:t>
            </a:r>
            <a:r>
              <a:rPr lang="en-US" sz="2800" dirty="0">
                <a:latin typeface="+mj-lt"/>
              </a:rPr>
              <a:t>(1 of 3)</a:t>
            </a:r>
          </a:p>
        </p:txBody>
      </p:sp>
      <p:sp>
        <p:nvSpPr>
          <p:cNvPr id="4" name="Content Placeholder 3"/>
          <p:cNvSpPr>
            <a:spLocks noGrp="1"/>
          </p:cNvSpPr>
          <p:nvPr>
            <p:ph idx="1"/>
          </p:nvPr>
        </p:nvSpPr>
        <p:spPr>
          <a:xfrm>
            <a:off x="457200" y="1444823"/>
            <a:ext cx="8229600" cy="383977"/>
          </a:xfrm>
        </p:spPr>
        <p:txBody>
          <a:bodyPr wrap="square">
            <a:noAutofit/>
          </a:bodyPr>
          <a:lstStyle/>
          <a:p>
            <a:pPr marL="0" indent="0">
              <a:buNone/>
            </a:pPr>
            <a:r>
              <a:rPr lang="en-IN" sz="2000" b="1" dirty="0"/>
              <a:t>Figure 12.7 </a:t>
            </a:r>
            <a:r>
              <a:rPr lang="en-IN" sz="2000" dirty="0"/>
              <a:t>The Rorschach Inkblot Test</a:t>
            </a:r>
          </a:p>
        </p:txBody>
      </p:sp>
      <p:sp>
        <p:nvSpPr>
          <p:cNvPr id="3" name="Content Placeholder 2"/>
          <p:cNvSpPr>
            <a:spLocks noGrp="1"/>
          </p:cNvSpPr>
          <p:nvPr>
            <p:ph idx="13"/>
          </p:nvPr>
        </p:nvSpPr>
        <p:spPr>
          <a:xfrm>
            <a:off x="457200" y="1988403"/>
            <a:ext cx="8229600" cy="830997"/>
          </a:xfrm>
        </p:spPr>
        <p:txBody>
          <a:bodyPr>
            <a:noAutofit/>
          </a:bodyPr>
          <a:lstStyle/>
          <a:p>
            <a:pPr marL="0" indent="0">
              <a:buNone/>
            </a:pPr>
            <a:r>
              <a:rPr lang="en-IN" sz="1800" dirty="0"/>
              <a:t>Some psychologists attempt to measure personality characteristics by </a:t>
            </a:r>
            <a:r>
              <a:rPr lang="en-IN" sz="1800" dirty="0" err="1"/>
              <a:t>analyzing</a:t>
            </a:r>
            <a:r>
              <a:rPr lang="en-IN" sz="1800" dirty="0"/>
              <a:t> the verbal responses clients use to describe what they see in an inkblot such as this (which clearly shows an image of your parents).</a:t>
            </a:r>
          </a:p>
        </p:txBody>
      </p:sp>
      <p:pic>
        <p:nvPicPr>
          <p:cNvPr id="7" name="Picture Placeholder 6" descr="A figure shows many smudges of an inkblot."/>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841081" y="2970728"/>
            <a:ext cx="3481634" cy="3352800"/>
          </a:xfrm>
        </p:spPr>
      </p:pic>
    </p:spTree>
    <p:extLst>
      <p:ext uri="{BB962C8B-B14F-4D97-AF65-F5344CB8AC3E}">
        <p14:creationId xmlns:p14="http://schemas.microsoft.com/office/powerpoint/2010/main" val="384611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8420"/>
          </a:xfrm>
        </p:spPr>
        <p:txBody>
          <a:bodyPr wrap="square" anchor="ctr" anchorCtr="0">
            <a:noAutofit/>
          </a:bodyPr>
          <a:lstStyle/>
          <a:p>
            <a:r>
              <a:rPr lang="en-US" sz="3600" dirty="0">
                <a:latin typeface="+mj-lt"/>
              </a:rPr>
              <a:t>Exploring the Unconscious with Projective Tests </a:t>
            </a:r>
            <a:r>
              <a:rPr lang="en-US" sz="2800" dirty="0">
                <a:latin typeface="+mj-lt"/>
              </a:rPr>
              <a:t>(2 of 3)</a:t>
            </a:r>
          </a:p>
        </p:txBody>
      </p:sp>
      <p:sp>
        <p:nvSpPr>
          <p:cNvPr id="4" name="Content Placeholder 3"/>
          <p:cNvSpPr>
            <a:spLocks noGrp="1"/>
          </p:cNvSpPr>
          <p:nvPr>
            <p:ph idx="1"/>
          </p:nvPr>
        </p:nvSpPr>
        <p:spPr>
          <a:xfrm>
            <a:off x="457200" y="1300539"/>
            <a:ext cx="8229600" cy="299661"/>
          </a:xfrm>
        </p:spPr>
        <p:txBody>
          <a:bodyPr wrap="square">
            <a:noAutofit/>
          </a:bodyPr>
          <a:lstStyle/>
          <a:p>
            <a:pPr marL="0" indent="0">
              <a:buNone/>
            </a:pPr>
            <a:r>
              <a:rPr lang="en-IN" sz="2000" b="1" dirty="0"/>
              <a:t>Figure 12.8 </a:t>
            </a:r>
            <a:r>
              <a:rPr lang="en-IN" sz="2000" dirty="0"/>
              <a:t>The Thematic Apperception Test</a:t>
            </a:r>
          </a:p>
        </p:txBody>
      </p:sp>
      <p:sp>
        <p:nvSpPr>
          <p:cNvPr id="3" name="Content Placeholder 2"/>
          <p:cNvSpPr>
            <a:spLocks noGrp="1"/>
          </p:cNvSpPr>
          <p:nvPr>
            <p:ph idx="13"/>
          </p:nvPr>
        </p:nvSpPr>
        <p:spPr>
          <a:xfrm>
            <a:off x="457200" y="1600201"/>
            <a:ext cx="8229600" cy="838200"/>
          </a:xfrm>
        </p:spPr>
        <p:txBody>
          <a:bodyPr>
            <a:noAutofit/>
          </a:bodyPr>
          <a:lstStyle/>
          <a:p>
            <a:pPr marL="0" indent="0">
              <a:buNone/>
            </a:pPr>
            <a:r>
              <a:rPr lang="en-IN" sz="1800" dirty="0"/>
              <a:t>In this projective test, the individual is asked to tell a story about what is happening in the image. The responses to this task are believed by some to give important insights into an individual’s personality.</a:t>
            </a:r>
          </a:p>
        </p:txBody>
      </p:sp>
      <p:pic>
        <p:nvPicPr>
          <p:cNvPr id="6" name="Picture Placeholder 5" descr="A photo shows a woman seated at a table and reflecting while looking at a photo. Across the table is a man taking notes."/>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304800" y="2438402"/>
            <a:ext cx="8534400" cy="4267198"/>
          </a:xfrm>
        </p:spPr>
      </p:pic>
    </p:spTree>
    <p:extLst>
      <p:ext uri="{BB962C8B-B14F-4D97-AF65-F5344CB8AC3E}">
        <p14:creationId xmlns:p14="http://schemas.microsoft.com/office/powerpoint/2010/main" val="985944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988"/>
            <a:ext cx="8229600" cy="1267153"/>
          </a:xfrm>
        </p:spPr>
        <p:txBody>
          <a:bodyPr wrap="square" anchor="ctr" anchorCtr="0">
            <a:noAutofit/>
          </a:bodyPr>
          <a:lstStyle/>
          <a:p>
            <a:r>
              <a:rPr lang="en-US" sz="3600" dirty="0">
                <a:latin typeface="+mj-lt"/>
              </a:rPr>
              <a:t>Exploring the Unconscious with Projective Tests </a:t>
            </a:r>
            <a:r>
              <a:rPr lang="en-US" sz="2800" dirty="0">
                <a:latin typeface="+mj-lt"/>
              </a:rPr>
              <a:t>(3 of 3)</a:t>
            </a:r>
          </a:p>
        </p:txBody>
      </p:sp>
      <p:sp>
        <p:nvSpPr>
          <p:cNvPr id="4" name="Content Placeholder 3"/>
          <p:cNvSpPr>
            <a:spLocks noGrp="1"/>
          </p:cNvSpPr>
          <p:nvPr>
            <p:ph idx="1"/>
          </p:nvPr>
        </p:nvSpPr>
        <p:spPr>
          <a:xfrm>
            <a:off x="457200" y="1420811"/>
            <a:ext cx="8229600" cy="321629"/>
          </a:xfrm>
        </p:spPr>
        <p:txBody>
          <a:bodyPr wrap="square">
            <a:noAutofit/>
          </a:bodyPr>
          <a:lstStyle/>
          <a:p>
            <a:pPr marL="0" indent="0">
              <a:buNone/>
            </a:pPr>
            <a:r>
              <a:rPr lang="en-IN" sz="1800" b="1" dirty="0"/>
              <a:t>Figure 12.9 </a:t>
            </a:r>
            <a:r>
              <a:rPr lang="en-IN" sz="1800" dirty="0"/>
              <a:t>Figure Drawing as a Projective Test	</a:t>
            </a:r>
          </a:p>
        </p:txBody>
      </p:sp>
      <p:sp>
        <p:nvSpPr>
          <p:cNvPr id="3" name="Content Placeholder 2"/>
          <p:cNvSpPr>
            <a:spLocks noGrp="1"/>
          </p:cNvSpPr>
          <p:nvPr>
            <p:ph idx="13"/>
          </p:nvPr>
        </p:nvSpPr>
        <p:spPr>
          <a:xfrm>
            <a:off x="457200" y="1828800"/>
            <a:ext cx="8229600" cy="967338"/>
          </a:xfrm>
        </p:spPr>
        <p:txBody>
          <a:bodyPr/>
          <a:lstStyle/>
          <a:p>
            <a:pPr marL="0" indent="0">
              <a:buNone/>
            </a:pPr>
            <a:r>
              <a:rPr lang="en-IN" dirty="0"/>
              <a:t>Figure drawing is another projective technique used by many psychologists. The content of the drawings is </a:t>
            </a:r>
            <a:r>
              <a:rPr lang="en-IN" dirty="0" err="1"/>
              <a:t>analyzed</a:t>
            </a:r>
            <a:r>
              <a:rPr lang="en-IN" dirty="0"/>
              <a:t> and interpreted by the therapist. It turns out that these drawings are somewhat related to artistic ability and intelligence, but not personality (</a:t>
            </a:r>
            <a:r>
              <a:rPr lang="en-IN" dirty="0" err="1"/>
              <a:t>Lilienfeld</a:t>
            </a:r>
            <a:r>
              <a:rPr lang="en-IN" dirty="0"/>
              <a:t> et al., 2000).</a:t>
            </a:r>
          </a:p>
        </p:txBody>
      </p:sp>
      <p:pic>
        <p:nvPicPr>
          <p:cNvPr id="7" name="Picture Placeholder 6" descr="Photo shows a cropped image of a child’s hand and his drawing. The drawing shows a hut, the sun, the clouds, and a human figure."/>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88464" y="2872338"/>
            <a:ext cx="4217136" cy="2842662"/>
          </a:xfrm>
        </p:spPr>
      </p:pic>
      <p:sp>
        <p:nvSpPr>
          <p:cNvPr id="8" name="Content Placeholder 7"/>
          <p:cNvSpPr>
            <a:spLocks noGrp="1"/>
          </p:cNvSpPr>
          <p:nvPr>
            <p:ph sz="quarter" idx="14"/>
          </p:nvPr>
        </p:nvSpPr>
        <p:spPr>
          <a:xfrm>
            <a:off x="457200" y="5967662"/>
            <a:ext cx="8169442" cy="356937"/>
          </a:xfrm>
        </p:spPr>
        <p:txBody>
          <a:bodyPr/>
          <a:lstStyle/>
          <a:p>
            <a:pPr marL="0" indent="0">
              <a:buNone/>
            </a:pPr>
            <a:r>
              <a:rPr lang="en-IN" sz="1200" b="1" dirty="0"/>
              <a:t>Source:</a:t>
            </a:r>
            <a:r>
              <a:rPr lang="en-IN" sz="1200" dirty="0"/>
              <a:t> Scott O. </a:t>
            </a:r>
            <a:r>
              <a:rPr lang="en-IN" sz="1200" dirty="0" err="1"/>
              <a:t>Lilienfeld</a:t>
            </a:r>
            <a:r>
              <a:rPr lang="en-IN" sz="1200" dirty="0"/>
              <a:t>, James M. Wood and Howard N. (2000). </a:t>
            </a:r>
            <a:r>
              <a:rPr lang="en-IN" sz="1200" i="1" dirty="0"/>
              <a:t>Garb Psychological Science in the Public Interest, 1</a:t>
            </a:r>
            <a:r>
              <a:rPr lang="en-IN" sz="1200" dirty="0"/>
              <a:t>(2), 27–66.</a:t>
            </a:r>
          </a:p>
        </p:txBody>
      </p:sp>
    </p:spTree>
    <p:extLst>
      <p:ext uri="{BB962C8B-B14F-4D97-AF65-F5344CB8AC3E}">
        <p14:creationId xmlns:p14="http://schemas.microsoft.com/office/powerpoint/2010/main" val="675934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020"/>
            <a:ext cx="8229600" cy="1746632"/>
          </a:xfrm>
        </p:spPr>
        <p:txBody>
          <a:bodyPr wrap="square" anchor="ctr" anchorCtr="0">
            <a:noAutofit/>
          </a:bodyPr>
          <a:lstStyle/>
          <a:p>
            <a:r>
              <a:rPr lang="en-US" altLang="en-US" sz="3600" dirty="0">
                <a:latin typeface="+mj-lt"/>
              </a:rPr>
              <a:t>Working the Scientific Literacy Model: Perceiving Others as a Projective Test </a:t>
            </a:r>
            <a:r>
              <a:rPr lang="en-US" altLang="en-US" sz="2800" dirty="0">
                <a:latin typeface="+mj-lt"/>
              </a:rPr>
              <a:t>(1 of 2)</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905000"/>
            <a:ext cx="8229600" cy="1746632"/>
          </a:xfrm>
        </p:spPr>
        <p:txBody>
          <a:bodyPr wrap="square">
            <a:spAutoFit/>
          </a:bodyPr>
          <a:lstStyle/>
          <a:p>
            <a:pPr marL="0" lvl="0" indent="0">
              <a:buSzPct val="100000"/>
              <a:buNone/>
            </a:pPr>
            <a:r>
              <a:rPr lang="en-US" altLang="en-US" sz="2400" b="1" dirty="0">
                <a:solidFill>
                  <a:prstClr val="black"/>
                </a:solidFill>
                <a:ea typeface="ＭＳ Ｐゴシック" pitchFamily="34" charset="-128"/>
              </a:rPr>
              <a:t>What do we know about the way people perceive others?</a:t>
            </a:r>
          </a:p>
          <a:p>
            <a:pPr lvl="0">
              <a:buSzPct val="100000"/>
            </a:pPr>
            <a:r>
              <a:rPr lang="en-US" altLang="en-US" sz="2400" dirty="0">
                <a:solidFill>
                  <a:prstClr val="black"/>
                </a:solidFill>
                <a:ea typeface="ＭＳ Ｐゴシック" pitchFamily="34" charset="-128"/>
              </a:rPr>
              <a:t>We make assumptions of others</a:t>
            </a:r>
          </a:p>
          <a:p>
            <a:pPr lvl="1"/>
            <a:r>
              <a:rPr lang="en-US" altLang="en-US" sz="2400" dirty="0">
                <a:solidFill>
                  <a:prstClr val="black"/>
                </a:solidFill>
                <a:ea typeface="ＭＳ Ｐゴシック" pitchFamily="34" charset="-128"/>
              </a:rPr>
              <a:t>May reflect our personality</a:t>
            </a:r>
          </a:p>
        </p:txBody>
      </p:sp>
      <p:sp>
        <p:nvSpPr>
          <p:cNvPr id="3" name="Content Placeholder 2"/>
          <p:cNvSpPr>
            <a:spLocks noGrp="1"/>
          </p:cNvSpPr>
          <p:nvPr>
            <p:ph idx="13"/>
          </p:nvPr>
        </p:nvSpPr>
        <p:spPr>
          <a:xfrm>
            <a:off x="457200" y="3886200"/>
            <a:ext cx="8229600" cy="1676400"/>
          </a:xfrm>
        </p:spPr>
        <p:txBody>
          <a:bodyPr/>
          <a:lstStyle/>
          <a:p>
            <a:pPr marL="0" indent="0">
              <a:buFontTx/>
              <a:buNone/>
            </a:pPr>
            <a:r>
              <a:rPr lang="en-US" altLang="en-US" sz="2400" b="1" dirty="0">
                <a:ea typeface="ＭＳ Ｐゴシック" pitchFamily="34" charset="-128"/>
              </a:rPr>
              <a:t>How can scientists study how projection relates to personality?</a:t>
            </a:r>
          </a:p>
          <a:p>
            <a:r>
              <a:rPr lang="en-US" altLang="en-US" sz="2400" dirty="0">
                <a:ea typeface="ＭＳ Ｐゴシック" pitchFamily="34" charset="-128"/>
              </a:rPr>
              <a:t>Self-ratings on Big Five can been seen in perceptions of others</a:t>
            </a:r>
            <a:endParaRPr lang="en-US" sz="2400" dirty="0"/>
          </a:p>
        </p:txBody>
      </p:sp>
    </p:spTree>
    <p:extLst>
      <p:ext uri="{BB962C8B-B14F-4D97-AF65-F5344CB8AC3E}">
        <p14:creationId xmlns:p14="http://schemas.microsoft.com/office/powerpoint/2010/main" val="85588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189"/>
            <a:ext cx="8229600" cy="1111938"/>
          </a:xfrm>
        </p:spPr>
        <p:txBody>
          <a:bodyPr anchor="ctr" anchorCtr="0">
            <a:noAutofit/>
          </a:bodyPr>
          <a:lstStyle/>
          <a:p>
            <a:r>
              <a:rPr lang="en-US" sz="3600" dirty="0">
                <a:latin typeface="+mj-lt"/>
              </a:rPr>
              <a:t>An Introduction to Psychological Science</a:t>
            </a:r>
            <a:endParaRPr lang="en-IN" sz="3600" dirty="0">
              <a:latin typeface="+mj-lt"/>
            </a:endParaRPr>
          </a:p>
        </p:txBody>
      </p:sp>
      <p:sp>
        <p:nvSpPr>
          <p:cNvPr id="3" name="Text Placeholder 2"/>
          <p:cNvSpPr>
            <a:spLocks noGrp="1"/>
          </p:cNvSpPr>
          <p:nvPr>
            <p:ph type="body" sz="quarter" idx="13"/>
          </p:nvPr>
        </p:nvSpPr>
        <p:spPr>
          <a:xfrm>
            <a:off x="457200" y="1317819"/>
            <a:ext cx="8229600" cy="358581"/>
          </a:xfrm>
        </p:spPr>
        <p:txBody>
          <a:bodyPr>
            <a:noAutofit/>
          </a:bodyPr>
          <a:lstStyle/>
          <a:p>
            <a:r>
              <a:rPr lang="en-US" dirty="0"/>
              <a:t>Third Canadian Edition</a:t>
            </a:r>
          </a:p>
        </p:txBody>
      </p:sp>
      <p:sp>
        <p:nvSpPr>
          <p:cNvPr id="4" name="Text Placeholder 3"/>
          <p:cNvSpPr>
            <a:spLocks noGrp="1"/>
          </p:cNvSpPr>
          <p:nvPr>
            <p:ph type="body" sz="quarter" idx="14"/>
          </p:nvPr>
        </p:nvSpPr>
        <p:spPr>
          <a:xfrm>
            <a:off x="4557486" y="2916156"/>
            <a:ext cx="4143828" cy="533245"/>
          </a:xfrm>
        </p:spPr>
        <p:txBody>
          <a:bodyPr vert="horz" wrap="square" lIns="0" tIns="0" rIns="0" bIns="0" rtlCol="0" anchor="ctr">
            <a:noAutofit/>
          </a:bodyPr>
          <a:lstStyle/>
          <a:p>
            <a:r>
              <a:rPr lang="en-US" sz="3200" dirty="0"/>
              <a:t>Chapter 12</a:t>
            </a:r>
          </a:p>
        </p:txBody>
      </p:sp>
      <p:sp>
        <p:nvSpPr>
          <p:cNvPr id="5" name="Text Placeholder 4"/>
          <p:cNvSpPr>
            <a:spLocks noGrp="1"/>
          </p:cNvSpPr>
          <p:nvPr>
            <p:ph type="body" sz="quarter" idx="15"/>
          </p:nvPr>
        </p:nvSpPr>
        <p:spPr>
          <a:xfrm>
            <a:off x="4572000" y="3705018"/>
            <a:ext cx="4114800" cy="333582"/>
          </a:xfrm>
        </p:spPr>
        <p:txBody>
          <a:bodyPr vert="horz" wrap="square" lIns="0" tIns="0" rIns="0" bIns="0" rtlCol="0" anchor="ctr">
            <a:noAutofit/>
          </a:bodyPr>
          <a:lstStyle/>
          <a:p>
            <a:r>
              <a:rPr lang="en-US" sz="2000" dirty="0"/>
              <a:t>Personality</a:t>
            </a:r>
          </a:p>
        </p:txBody>
      </p:sp>
      <p:pic>
        <p:nvPicPr>
          <p:cNvPr id="11" name="Picture 2" descr="Front Cover: An Introduction to Psychological Science, Third Canadian Edition by Krause, Corts and Smith"/>
          <p:cNvPicPr>
            <a:picLocks noGrp="1" noChangeAspect="1" noChangeArrowheads="1"/>
          </p:cNvPicPr>
          <p:nvPr>
            <p:ph type="pic" sz="quarter" idx="20"/>
          </p:nvPr>
        </p:nvPicPr>
        <p:blipFill>
          <a:blip r:embed="rId3" cstate="print">
            <a:extLst>
              <a:ext uri="{28A0092B-C50C-407E-A947-70E740481C1C}">
                <a14:useLocalDpi xmlns:a14="http://schemas.microsoft.com/office/drawing/2010/main" val="0"/>
              </a:ext>
            </a:extLst>
          </a:blip>
          <a:stretch>
            <a:fillRect/>
          </a:stretch>
        </p:blipFill>
        <p:spPr bwMode="auto">
          <a:xfrm>
            <a:off x="459705" y="1750288"/>
            <a:ext cx="3465168" cy="4566631"/>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5581850" y="6419850"/>
            <a:ext cx="3111450" cy="228600"/>
          </a:xfrm>
        </p:spPr>
        <p:txBody>
          <a:bodyPr wrap="square">
            <a:noAutofit/>
          </a:bodyPr>
          <a:lstStyle/>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186918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85"/>
            <a:ext cx="8229600" cy="1812575"/>
          </a:xfrm>
        </p:spPr>
        <p:txBody>
          <a:bodyPr wrap="square" anchor="ctr" anchorCtr="0">
            <a:noAutofit/>
          </a:bodyPr>
          <a:lstStyle/>
          <a:p>
            <a:r>
              <a:rPr lang="en-US" altLang="en-US" sz="3600" dirty="0">
                <a:latin typeface="+mj-lt"/>
              </a:rPr>
              <a:t>Working the Scientific Literacy Model: Perceiving Others as a Projective Test </a:t>
            </a:r>
            <a:r>
              <a:rPr lang="en-US" altLang="en-US" sz="2800" dirty="0">
                <a:latin typeface="+mj-lt"/>
              </a:rPr>
              <a:t>(2 of 2)</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945640"/>
            <a:ext cx="8229600" cy="1492716"/>
          </a:xfrm>
        </p:spPr>
        <p:txBody>
          <a:bodyPr wrap="square">
            <a:spAutoFit/>
          </a:bodyPr>
          <a:lstStyle/>
          <a:p>
            <a:pPr>
              <a:buFontTx/>
              <a:buNone/>
            </a:pPr>
            <a:r>
              <a:rPr lang="en-US" altLang="en-US" sz="2400" b="1" dirty="0">
                <a:ea typeface="ＭＳ Ｐゴシック" pitchFamily="34" charset="-128"/>
              </a:rPr>
              <a:t>Can we critically evaluate this research?</a:t>
            </a:r>
          </a:p>
          <a:p>
            <a:r>
              <a:rPr lang="en-US" altLang="en-US" sz="2400" dirty="0">
                <a:ea typeface="ＭＳ Ｐゴシック" pitchFamily="34" charset="-128"/>
              </a:rPr>
              <a:t>Small correlations</a:t>
            </a:r>
          </a:p>
          <a:p>
            <a:r>
              <a:rPr lang="en-US" altLang="en-US" sz="2400" dirty="0">
                <a:ea typeface="ＭＳ Ｐゴシック" pitchFamily="34" charset="-128"/>
              </a:rPr>
              <a:t>Only with positive and negative attributions</a:t>
            </a:r>
          </a:p>
        </p:txBody>
      </p:sp>
      <p:sp>
        <p:nvSpPr>
          <p:cNvPr id="3" name="Content Placeholder 2"/>
          <p:cNvSpPr>
            <a:spLocks noGrp="1"/>
          </p:cNvSpPr>
          <p:nvPr>
            <p:ph idx="13"/>
          </p:nvPr>
        </p:nvSpPr>
        <p:spPr>
          <a:xfrm>
            <a:off x="457200" y="3657600"/>
            <a:ext cx="8229600" cy="1447800"/>
          </a:xfrm>
        </p:spPr>
        <p:txBody>
          <a:bodyPr/>
          <a:lstStyle/>
          <a:p>
            <a:pPr lvl="0">
              <a:buSzPct val="100000"/>
              <a:buNone/>
            </a:pPr>
            <a:r>
              <a:rPr lang="en-US" altLang="en-US" sz="2400" b="1" dirty="0">
                <a:solidFill>
                  <a:prstClr val="black"/>
                </a:solidFill>
                <a:ea typeface="ＭＳ Ｐゴシック" pitchFamily="34" charset="-128"/>
              </a:rPr>
              <a:t>Why is this relevant?</a:t>
            </a:r>
          </a:p>
          <a:p>
            <a:pPr lvl="0">
              <a:buSzPct val="100000"/>
            </a:pPr>
            <a:r>
              <a:rPr lang="en-US" altLang="en-US" sz="2400" dirty="0">
                <a:solidFill>
                  <a:prstClr val="black"/>
                </a:solidFill>
                <a:ea typeface="ＭＳ Ｐゴシック" pitchFamily="34" charset="-128"/>
              </a:rPr>
              <a:t>Problems and controversy with projective tests</a:t>
            </a:r>
          </a:p>
          <a:p>
            <a:pPr lvl="1"/>
            <a:r>
              <a:rPr lang="en-US" altLang="en-US" sz="2400" dirty="0">
                <a:solidFill>
                  <a:prstClr val="black"/>
                </a:solidFill>
                <a:ea typeface="ＭＳ Ｐゴシック" pitchFamily="34" charset="-128"/>
              </a:rPr>
              <a:t>Need more objective measures</a:t>
            </a:r>
            <a:endParaRPr lang="en-US" sz="2400" dirty="0">
              <a:solidFill>
                <a:prstClr val="black"/>
              </a:solidFill>
            </a:endParaRPr>
          </a:p>
        </p:txBody>
      </p:sp>
    </p:spTree>
    <p:extLst>
      <p:ext uri="{BB962C8B-B14F-4D97-AF65-F5344CB8AC3E}">
        <p14:creationId xmlns:p14="http://schemas.microsoft.com/office/powerpoint/2010/main" val="2421728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0"/>
            <a:ext cx="8229600" cy="1247460"/>
          </a:xfrm>
        </p:spPr>
        <p:txBody>
          <a:bodyPr wrap="square" anchor="ctr" anchorCtr="0">
            <a:noAutofit/>
          </a:bodyPr>
          <a:lstStyle/>
          <a:p>
            <a:r>
              <a:rPr lang="en-US" altLang="en-US" sz="3600" dirty="0">
                <a:latin typeface="+mj-lt"/>
              </a:rPr>
              <a:t>Alternatives to the Psychodynamic Approach</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1402080"/>
            <a:ext cx="8229600" cy="2054409"/>
          </a:xfrm>
        </p:spPr>
        <p:txBody>
          <a:bodyPr wrap="square">
            <a:spAutoFit/>
          </a:bodyPr>
          <a:lstStyle/>
          <a:p>
            <a:pPr>
              <a:buFontTx/>
              <a:buNone/>
            </a:pPr>
            <a:r>
              <a:rPr lang="en-US" altLang="en-US" sz="2400" b="1" dirty="0">
                <a:ea typeface="ＭＳ Ｐゴシック" pitchFamily="34" charset="-128"/>
              </a:rPr>
              <a:t>Carl Jung (1875-1961)</a:t>
            </a:r>
          </a:p>
          <a:p>
            <a:r>
              <a:rPr lang="en-US" altLang="en-US" sz="2400" dirty="0">
                <a:ea typeface="ＭＳ Ｐゴシック" pitchFamily="34" charset="-128"/>
              </a:rPr>
              <a:t>Analytical psychology (p. 490)</a:t>
            </a:r>
          </a:p>
          <a:p>
            <a:r>
              <a:rPr lang="en-US" altLang="en-US" sz="2400" dirty="0">
                <a:ea typeface="ＭＳ Ｐゴシック" pitchFamily="34" charset="-128"/>
              </a:rPr>
              <a:t>Personal, Collective unconscious (p. 490)</a:t>
            </a:r>
          </a:p>
          <a:p>
            <a:r>
              <a:rPr lang="en-US" altLang="en-US" sz="2400" dirty="0">
                <a:ea typeface="ＭＳ Ｐゴシック" pitchFamily="34" charset="-128"/>
              </a:rPr>
              <a:t>Archetypes (p. 490)</a:t>
            </a:r>
          </a:p>
        </p:txBody>
      </p:sp>
      <p:sp>
        <p:nvSpPr>
          <p:cNvPr id="3" name="Content Placeholder 2"/>
          <p:cNvSpPr>
            <a:spLocks noGrp="1"/>
          </p:cNvSpPr>
          <p:nvPr>
            <p:ph idx="13"/>
          </p:nvPr>
        </p:nvSpPr>
        <p:spPr>
          <a:xfrm>
            <a:off x="457200" y="3657600"/>
            <a:ext cx="8229600" cy="990600"/>
          </a:xfrm>
        </p:spPr>
        <p:txBody>
          <a:bodyPr/>
          <a:lstStyle/>
          <a:p>
            <a:pPr>
              <a:buFontTx/>
              <a:buNone/>
            </a:pPr>
            <a:r>
              <a:rPr lang="en-US" altLang="en-US" sz="2400" b="1" dirty="0">
                <a:ea typeface="ＭＳ Ｐゴシック" pitchFamily="34" charset="-128"/>
              </a:rPr>
              <a:t>Alfred Adler (1870-1937) and Karen Horney (1885-1952)</a:t>
            </a:r>
          </a:p>
          <a:p>
            <a:r>
              <a:rPr lang="en-US" altLang="en-US" sz="2400" dirty="0">
                <a:ea typeface="ＭＳ Ｐゴシック" pitchFamily="34" charset="-128"/>
              </a:rPr>
              <a:t>Inferiority complex (p. 490)</a:t>
            </a:r>
            <a:endParaRPr lang="en-US" sz="2400" dirty="0"/>
          </a:p>
        </p:txBody>
      </p:sp>
    </p:spTree>
    <p:extLst>
      <p:ext uri="{BB962C8B-B14F-4D97-AF65-F5344CB8AC3E}">
        <p14:creationId xmlns:p14="http://schemas.microsoft.com/office/powerpoint/2010/main" val="2760695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50"/>
            <a:ext cx="8229600" cy="622950"/>
          </a:xfrm>
        </p:spPr>
        <p:txBody>
          <a:bodyPr wrap="square" anchor="ctr" anchorCtr="0">
            <a:noAutofit/>
          </a:bodyPr>
          <a:lstStyle/>
          <a:p>
            <a:r>
              <a:rPr lang="en-US" altLang="en-US" sz="3600" dirty="0">
                <a:latin typeface="+mj-lt"/>
              </a:rPr>
              <a:t>Humanistic Perspectives</a:t>
            </a:r>
            <a:endParaRPr lang="en-US" sz="2800" dirty="0">
              <a:latin typeface="+mj-lt"/>
              <a:cs typeface="Arabic Typesetting" panose="03020402040406030203" pitchFamily="66" charset="-78"/>
            </a:endParaRPr>
          </a:p>
        </p:txBody>
      </p:sp>
      <p:sp>
        <p:nvSpPr>
          <p:cNvPr id="4" name="Content Placeholder 3"/>
          <p:cNvSpPr>
            <a:spLocks noGrp="1"/>
          </p:cNvSpPr>
          <p:nvPr>
            <p:ph idx="1"/>
          </p:nvPr>
        </p:nvSpPr>
        <p:spPr>
          <a:xfrm>
            <a:off x="457200" y="848360"/>
            <a:ext cx="8229600" cy="1492716"/>
          </a:xfrm>
        </p:spPr>
        <p:txBody>
          <a:bodyPr wrap="square">
            <a:spAutoFit/>
          </a:bodyPr>
          <a:lstStyle/>
          <a:p>
            <a:pPr lvl="0">
              <a:buSzPct val="100000"/>
              <a:buNone/>
            </a:pPr>
            <a:r>
              <a:rPr lang="en-US" altLang="en-US" sz="2400" b="1" dirty="0">
                <a:solidFill>
                  <a:prstClr val="black"/>
                </a:solidFill>
                <a:ea typeface="ＭＳ Ｐゴシック" pitchFamily="34" charset="-128"/>
              </a:rPr>
              <a:t>Carl Rogers, Abraham Maslow</a:t>
            </a:r>
          </a:p>
          <a:p>
            <a:pPr lvl="0">
              <a:buSzPct val="100000"/>
            </a:pPr>
            <a:r>
              <a:rPr lang="en-US" altLang="en-US" sz="2400" dirty="0">
                <a:solidFill>
                  <a:prstClr val="black"/>
                </a:solidFill>
                <a:ea typeface="ＭＳ Ｐゴシック" pitchFamily="34" charset="-128"/>
              </a:rPr>
              <a:t>Self-actualization (p. 491)</a:t>
            </a:r>
          </a:p>
          <a:p>
            <a:pPr lvl="0">
              <a:buSzPct val="100000"/>
            </a:pPr>
            <a:r>
              <a:rPr lang="en-US" altLang="en-US" sz="2400" dirty="0">
                <a:solidFill>
                  <a:prstClr val="black"/>
                </a:solidFill>
                <a:ea typeface="ＭＳ Ｐゴシック" pitchFamily="34" charset="-128"/>
              </a:rPr>
              <a:t>Person-</a:t>
            </a:r>
            <a:r>
              <a:rPr lang="en-US" altLang="en-US" sz="2400" dirty="0" err="1">
                <a:solidFill>
                  <a:prstClr val="black"/>
                </a:solidFill>
                <a:ea typeface="ＭＳ Ｐゴシック" pitchFamily="34" charset="-128"/>
              </a:rPr>
              <a:t>centred</a:t>
            </a:r>
            <a:r>
              <a:rPr lang="en-US" altLang="en-US" sz="2400" dirty="0">
                <a:solidFill>
                  <a:prstClr val="black"/>
                </a:solidFill>
                <a:ea typeface="ＭＳ Ｐゴシック" pitchFamily="34" charset="-128"/>
              </a:rPr>
              <a:t> perspective (p. 491)</a:t>
            </a:r>
            <a:endParaRPr lang="en-US" sz="2400" dirty="0">
              <a:solidFill>
                <a:prstClr val="black"/>
              </a:solidFill>
            </a:endParaRPr>
          </a:p>
        </p:txBody>
      </p:sp>
    </p:spTree>
    <p:extLst>
      <p:ext uri="{BB962C8B-B14F-4D97-AF65-F5344CB8AC3E}">
        <p14:creationId xmlns:p14="http://schemas.microsoft.com/office/powerpoint/2010/main" val="265425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494"/>
            <a:ext cx="8229600" cy="580985"/>
          </a:xfrm>
        </p:spPr>
        <p:txBody>
          <a:bodyPr wrap="square" anchor="ctr">
            <a:noAutofit/>
          </a:bodyPr>
          <a:lstStyle/>
          <a:p>
            <a:r>
              <a:rPr lang="en-US" sz="3600" dirty="0">
                <a:latin typeface="+mj-lt"/>
              </a:rPr>
              <a:t>Modules</a:t>
            </a:r>
            <a:endParaRPr lang="en-US" sz="2800" dirty="0">
              <a:latin typeface="+mj-lt"/>
            </a:endParaRPr>
          </a:p>
        </p:txBody>
      </p:sp>
      <p:sp>
        <p:nvSpPr>
          <p:cNvPr id="4" name="Content Placeholder 3"/>
          <p:cNvSpPr>
            <a:spLocks noGrp="1"/>
          </p:cNvSpPr>
          <p:nvPr>
            <p:ph idx="1"/>
          </p:nvPr>
        </p:nvSpPr>
        <p:spPr>
          <a:xfrm>
            <a:off x="457200" y="820424"/>
            <a:ext cx="8229600" cy="1880668"/>
          </a:xfrm>
        </p:spPr>
        <p:txBody>
          <a:bodyPr wrap="square">
            <a:spAutoFit/>
          </a:bodyPr>
          <a:lstStyle/>
          <a:p>
            <a:pPr marL="585788" indent="-585788">
              <a:buNone/>
            </a:pPr>
            <a:r>
              <a:rPr lang="en-US" altLang="en-US" sz="2400" dirty="0">
                <a:ea typeface="ＭＳ Ｐゴシック" pitchFamily="34" charset="-128"/>
              </a:rPr>
              <a:t>12.1: Contemporary Approaches to Personality</a:t>
            </a:r>
          </a:p>
          <a:p>
            <a:pPr marL="585788" indent="-585788">
              <a:buNone/>
            </a:pPr>
            <a:r>
              <a:rPr lang="en-US" altLang="en-US" sz="2400" dirty="0">
                <a:ea typeface="ＭＳ Ｐゴシック" pitchFamily="34" charset="-128"/>
              </a:rPr>
              <a:t>12.2: Cultural and Biological Approaches to Personality</a:t>
            </a:r>
          </a:p>
          <a:p>
            <a:pPr marL="746125" indent="-746125">
              <a:buNone/>
            </a:pPr>
            <a:r>
              <a:rPr lang="en-US" altLang="en-US" sz="2400" dirty="0">
                <a:ea typeface="ＭＳ Ｐゴシック" pitchFamily="34" charset="-128"/>
              </a:rPr>
              <a:t>12.3: Psychodynamic and Humanistic Approaches to Personality</a:t>
            </a:r>
            <a:endParaRPr lang="en-US" sz="2400" dirty="0"/>
          </a:p>
        </p:txBody>
      </p:sp>
      <p:pic>
        <p:nvPicPr>
          <p:cNvPr id="7" name="Picture Placeholder 6" descr="A photo shows a young woman reclining in a chair and reading a book."/>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2259164" y="2943295"/>
            <a:ext cx="4693559" cy="2893330"/>
          </a:xfrm>
        </p:spPr>
      </p:pic>
      <p:sp>
        <p:nvSpPr>
          <p:cNvPr id="5" name="Content Placeholder 4"/>
          <p:cNvSpPr>
            <a:spLocks noGrp="1"/>
          </p:cNvSpPr>
          <p:nvPr>
            <p:ph idx="13"/>
          </p:nvPr>
        </p:nvSpPr>
        <p:spPr>
          <a:xfrm>
            <a:off x="457200" y="6078828"/>
            <a:ext cx="8229600" cy="237659"/>
          </a:xfrm>
        </p:spPr>
        <p:txBody>
          <a:bodyPr/>
          <a:lstStyle/>
          <a:p>
            <a:pPr marL="0" indent="0">
              <a:buNone/>
            </a:pPr>
            <a:r>
              <a:rPr lang="en-IN" sz="1200" dirty="0"/>
              <a:t>Pearson Education</a:t>
            </a:r>
          </a:p>
        </p:txBody>
      </p:sp>
    </p:spTree>
    <p:extLst>
      <p:ext uri="{BB962C8B-B14F-4D97-AF65-F5344CB8AC3E}">
        <p14:creationId xmlns:p14="http://schemas.microsoft.com/office/powerpoint/2010/main" val="298371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49"/>
            <a:ext cx="8229600" cy="710974"/>
          </a:xfrm>
        </p:spPr>
        <p:txBody>
          <a:bodyPr wrap="square" anchor="ctr" anchorCtr="0">
            <a:noAutofit/>
          </a:bodyPr>
          <a:lstStyle/>
          <a:p>
            <a:r>
              <a:rPr lang="en-US" sz="3600" dirty="0">
                <a:latin typeface="+mj-lt"/>
              </a:rPr>
              <a:t>12.1 Learning Objectives</a:t>
            </a:r>
            <a:endParaRPr lang="en-US" sz="2800" dirty="0">
              <a:latin typeface="+mj-lt"/>
            </a:endParaRPr>
          </a:p>
        </p:txBody>
      </p:sp>
      <p:sp>
        <p:nvSpPr>
          <p:cNvPr id="4" name="Content Placeholder 3"/>
          <p:cNvSpPr>
            <a:spLocks noGrp="1"/>
          </p:cNvSpPr>
          <p:nvPr>
            <p:ph idx="1"/>
          </p:nvPr>
        </p:nvSpPr>
        <p:spPr>
          <a:xfrm>
            <a:off x="457200" y="838200"/>
            <a:ext cx="8229600" cy="4462760"/>
          </a:xfrm>
        </p:spPr>
        <p:txBody>
          <a:bodyPr wrap="square">
            <a:spAutoFit/>
          </a:bodyPr>
          <a:lstStyle/>
          <a:p>
            <a:pPr marL="342900" indent="-342900">
              <a:buSzPct val="100000"/>
            </a:pPr>
            <a:r>
              <a:rPr lang="en-US" altLang="en-US" sz="2400" dirty="0">
                <a:ea typeface="ＭＳ Ｐゴシック" pitchFamily="34" charset="-128"/>
              </a:rPr>
              <a:t>Know the key terminology associated with contemporary approaches to personality.</a:t>
            </a:r>
          </a:p>
          <a:p>
            <a:pPr marL="342900" indent="-342900">
              <a:buSzPct val="100000"/>
            </a:pPr>
            <a:r>
              <a:rPr lang="en-US" altLang="en-US" sz="2400" dirty="0">
                <a:ea typeface="ＭＳ Ｐゴシック" pitchFamily="34" charset="-128"/>
              </a:rPr>
              <a:t>Understand the </a:t>
            </a:r>
            <a:r>
              <a:rPr lang="en-US" altLang="en-US" sz="2400" dirty="0" err="1">
                <a:ea typeface="ＭＳ Ｐゴシック" pitchFamily="34" charset="-128"/>
              </a:rPr>
              <a:t>behaviourist</a:t>
            </a:r>
            <a:r>
              <a:rPr lang="en-US" altLang="en-US" sz="2400" dirty="0">
                <a:ea typeface="ＭＳ Ｐゴシック" pitchFamily="34" charset="-128"/>
              </a:rPr>
              <a:t> and social-cognitive views of personality.</a:t>
            </a:r>
          </a:p>
          <a:p>
            <a:pPr marL="342900" indent="-342900">
              <a:buSzPct val="100000"/>
            </a:pPr>
            <a:r>
              <a:rPr lang="en-US" altLang="en-US" sz="2400" dirty="0">
                <a:ea typeface="ＭＳ Ｐゴシック" pitchFamily="34" charset="-128"/>
              </a:rPr>
              <a:t>Apply self-report methods to understand your own personality.</a:t>
            </a:r>
          </a:p>
          <a:p>
            <a:pPr marL="342900" indent="-342900">
              <a:buSzPct val="100000"/>
            </a:pPr>
            <a:r>
              <a:rPr lang="en-US" altLang="en-US" sz="2400" dirty="0">
                <a:ea typeface="ＭＳ Ｐゴシック" pitchFamily="34" charset="-128"/>
              </a:rPr>
              <a:t>Analyze the personality roots of violence and prejudice.</a:t>
            </a:r>
          </a:p>
          <a:p>
            <a:pPr marL="342900" indent="-342900">
              <a:buSzPct val="100000"/>
            </a:pPr>
            <a:r>
              <a:rPr lang="en-US" altLang="en-US" sz="2400" dirty="0">
                <a:ea typeface="ＭＳ Ｐゴシック" pitchFamily="34" charset="-128"/>
              </a:rPr>
              <a:t>Analyze the relative roles of personality traits and psychological and physical states in determining </a:t>
            </a:r>
            <a:r>
              <a:rPr lang="en-US" altLang="en-US" sz="2400" dirty="0" err="1">
                <a:ea typeface="ＭＳ Ｐゴシック" pitchFamily="34" charset="-128"/>
              </a:rPr>
              <a:t>behaviour</a:t>
            </a:r>
            <a:r>
              <a:rPr lang="en-US" altLang="en-US" sz="2400" dirty="0">
                <a:ea typeface="ＭＳ Ｐゴシック" pitchFamily="34" charset="-128"/>
              </a:rPr>
              <a:t>.</a:t>
            </a:r>
            <a:endParaRPr lang="en-US" sz="2400" dirty="0"/>
          </a:p>
        </p:txBody>
      </p:sp>
    </p:spTree>
    <p:extLst>
      <p:ext uri="{BB962C8B-B14F-4D97-AF65-F5344CB8AC3E}">
        <p14:creationId xmlns:p14="http://schemas.microsoft.com/office/powerpoint/2010/main" val="209770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304800"/>
            <a:ext cx="7772400" cy="1066800"/>
          </a:xfrm>
        </p:spPr>
        <p:txBody>
          <a:bodyPr/>
          <a:lstStyle/>
          <a:p>
            <a:pPr eaLnBrk="1" hangingPunct="1"/>
            <a:r>
              <a:rPr lang="en-CA" altLang="en-US"/>
              <a:t>Personality Exercise: Who am I?</a:t>
            </a:r>
          </a:p>
        </p:txBody>
      </p:sp>
      <p:sp>
        <p:nvSpPr>
          <p:cNvPr id="11267" name="Content Placeholder 2"/>
          <p:cNvSpPr>
            <a:spLocks noGrp="1"/>
          </p:cNvSpPr>
          <p:nvPr>
            <p:ph idx="1"/>
          </p:nvPr>
        </p:nvSpPr>
        <p:spPr>
          <a:xfrm>
            <a:off x="685800" y="1524000"/>
            <a:ext cx="7772400" cy="4572000"/>
          </a:xfrm>
        </p:spPr>
        <p:txBody>
          <a:bodyPr/>
          <a:lstStyle/>
          <a:p>
            <a:pPr eaLnBrk="1" hangingPunct="1"/>
            <a:r>
              <a:rPr lang="en-US" altLang="en-US" sz="3400" dirty="0"/>
              <a:t>Describe your own personality by simply answering the question “Who am I?” on a piece of paper. Write at the top of the page “I am . . .” and then list about 20 characteristics that describe you. List what you consider to be some of your own positive and negative personality qualities.</a:t>
            </a:r>
            <a:endParaRPr lang="en-CA" altLang="en-US" sz="3400" dirty="0"/>
          </a:p>
        </p:txBody>
      </p:sp>
      <p:sp>
        <p:nvSpPr>
          <p:cNvPr id="11268"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79C08F-A1A5-4F8D-B208-AF1B5FF1096E}" type="slidenum">
              <a:rPr lang="en-US" altLang="en-US" sz="1200">
                <a:solidFill>
                  <a:srgbClr val="898989"/>
                </a:solidFill>
              </a:rPr>
              <a:pPr>
                <a:spcBef>
                  <a:spcPct val="0"/>
                </a:spcBef>
                <a:buFontTx/>
                <a:buNone/>
              </a:pPr>
              <a:t>7</a:t>
            </a:fld>
            <a:endParaRPr lang="en-US" altLang="en-US" sz="1200">
              <a:solidFill>
                <a:srgbClr val="898989"/>
              </a:solidFill>
            </a:endParaRPr>
          </a:p>
        </p:txBody>
      </p:sp>
    </p:spTree>
    <p:extLst>
      <p:ext uri="{BB962C8B-B14F-4D97-AF65-F5344CB8AC3E}">
        <p14:creationId xmlns:p14="http://schemas.microsoft.com/office/powerpoint/2010/main" val="37629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0"/>
            <a:ext cx="7772400" cy="639763"/>
          </a:xfrm>
        </p:spPr>
        <p:txBody>
          <a:bodyPr>
            <a:normAutofit/>
          </a:bodyPr>
          <a:lstStyle/>
          <a:p>
            <a:pPr eaLnBrk="1" hangingPunct="1"/>
            <a:r>
              <a:rPr lang="en-CA" altLang="en-US" sz="4000" dirty="0"/>
              <a:t>Personality Exercise: Some Terms</a:t>
            </a:r>
          </a:p>
        </p:txBody>
      </p:sp>
      <p:sp>
        <p:nvSpPr>
          <p:cNvPr id="12291" name="Content Placeholder 2"/>
          <p:cNvSpPr>
            <a:spLocks noGrp="1"/>
          </p:cNvSpPr>
          <p:nvPr>
            <p:ph sz="half" idx="1"/>
          </p:nvPr>
        </p:nvSpPr>
        <p:spPr>
          <a:xfrm>
            <a:off x="685800" y="914400"/>
            <a:ext cx="3810000" cy="5181600"/>
          </a:xfrm>
        </p:spPr>
        <p:txBody>
          <a:bodyPr>
            <a:normAutofit fontScale="92500"/>
          </a:bodyPr>
          <a:lstStyle/>
          <a:p>
            <a:pPr eaLnBrk="1" hangingPunct="1"/>
            <a:r>
              <a:rPr lang="en-US" altLang="en-US" sz="2400"/>
              <a:t>sincere, honest, faithful, loyal, modest/unassuming, fair-minded, sly, greedy, pretentious, hypocritical, boastful, pompous, emotional, oversensitive, sentimental, fearful, anxious, vulnerable,  brave, tough, independent, self-assured, stable, intellectual, creative, unconventional, innovative, shallow, absentminded </a:t>
            </a:r>
            <a:endParaRPr lang="en-CA" altLang="en-US" sz="2400"/>
          </a:p>
          <a:p>
            <a:pPr eaLnBrk="1" hangingPunct="1"/>
            <a:endParaRPr lang="en-CA" altLang="en-US" sz="2400"/>
          </a:p>
          <a:p>
            <a:pPr eaLnBrk="1" hangingPunct="1">
              <a:buFontTx/>
              <a:buNone/>
            </a:pPr>
            <a:endParaRPr lang="en-CA" altLang="en-US" sz="2400"/>
          </a:p>
        </p:txBody>
      </p:sp>
      <p:sp>
        <p:nvSpPr>
          <p:cNvPr id="12292" name="Content Placeholder 3"/>
          <p:cNvSpPr>
            <a:spLocks noGrp="1"/>
          </p:cNvSpPr>
          <p:nvPr>
            <p:ph sz="half" idx="2"/>
          </p:nvPr>
        </p:nvSpPr>
        <p:spPr>
          <a:xfrm>
            <a:off x="4648200" y="900113"/>
            <a:ext cx="3810000" cy="5195887"/>
          </a:xfrm>
        </p:spPr>
        <p:txBody>
          <a:bodyPr>
            <a:normAutofit fontScale="92500"/>
          </a:bodyPr>
          <a:lstStyle/>
          <a:p>
            <a:pPr eaLnBrk="1" hangingPunct="1"/>
            <a:r>
              <a:rPr lang="en-US" altLang="en-US" sz="2400" dirty="0"/>
              <a:t>outgoing, lively, extraverted, sociable, talkative, cheerful, active, shy, passive, withdrawn, introverted, quiet, reserved, patient, tolerant, peaceful, mild, agreeable, lenient, gentle, ill-tempered, stubborn, quarrelsome, choleric (easily angered), organized, disciplined, diligent, careful, thorough, precise, sloppy, negligent, reckless, lazy, irresponsible</a:t>
            </a:r>
            <a:endParaRPr lang="en-CA" altLang="en-US" sz="2400" dirty="0"/>
          </a:p>
          <a:p>
            <a:pPr eaLnBrk="1" hangingPunct="1">
              <a:buFontTx/>
              <a:buNone/>
            </a:pPr>
            <a:endParaRPr lang="en-CA" altLang="en-US" sz="2400" dirty="0"/>
          </a:p>
        </p:txBody>
      </p:sp>
      <p:sp>
        <p:nvSpPr>
          <p:cNvPr id="12293"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0DA3A8-45D2-4CCE-8B20-9F691157E3A3}" type="slidenum">
              <a:rPr lang="en-US" altLang="en-US" sz="1200">
                <a:solidFill>
                  <a:srgbClr val="898989"/>
                </a:solidFill>
              </a:rPr>
              <a:pPr>
                <a:spcBef>
                  <a:spcPct val="0"/>
                </a:spcBef>
                <a:buFontTx/>
                <a:buNone/>
              </a:pPr>
              <a:t>8</a:t>
            </a:fld>
            <a:endParaRPr lang="en-US" altLang="en-US" sz="1200">
              <a:solidFill>
                <a:srgbClr val="898989"/>
              </a:solidFill>
            </a:endParaRPr>
          </a:p>
        </p:txBody>
      </p:sp>
    </p:spTree>
    <p:extLst>
      <p:ext uri="{BB962C8B-B14F-4D97-AF65-F5344CB8AC3E}">
        <p14:creationId xmlns:p14="http://schemas.microsoft.com/office/powerpoint/2010/main" val="111166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017"/>
            <a:ext cx="8229600" cy="644783"/>
          </a:xfrm>
        </p:spPr>
        <p:txBody>
          <a:bodyPr wrap="square" anchor="ctr" anchorCtr="0">
            <a:noAutofit/>
          </a:bodyPr>
          <a:lstStyle/>
          <a:p>
            <a:r>
              <a:rPr lang="en-US" altLang="en-US" sz="3600" dirty="0">
                <a:latin typeface="+mj-lt"/>
              </a:rPr>
              <a:t>Approaches to Studying Personality</a:t>
            </a:r>
            <a:endParaRPr lang="en-US" sz="3600" dirty="0">
              <a:latin typeface="+mj-lt"/>
            </a:endParaRPr>
          </a:p>
        </p:txBody>
      </p:sp>
      <p:sp>
        <p:nvSpPr>
          <p:cNvPr id="4" name="Content Placeholder 3"/>
          <p:cNvSpPr>
            <a:spLocks noGrp="1"/>
          </p:cNvSpPr>
          <p:nvPr>
            <p:ph idx="1"/>
          </p:nvPr>
        </p:nvSpPr>
        <p:spPr>
          <a:xfrm>
            <a:off x="457200" y="841191"/>
            <a:ext cx="8229600" cy="2054409"/>
          </a:xfrm>
        </p:spPr>
        <p:txBody>
          <a:bodyPr wrap="square">
            <a:spAutoFit/>
          </a:bodyPr>
          <a:lstStyle/>
          <a:p>
            <a:pPr>
              <a:buFontTx/>
              <a:buNone/>
            </a:pPr>
            <a:r>
              <a:rPr lang="en-US" altLang="en-US" sz="2400" b="1" dirty="0">
                <a:ea typeface="ＭＳ Ｐゴシック" pitchFamily="34" charset="-128"/>
              </a:rPr>
              <a:t>Personality (p. 458)</a:t>
            </a:r>
          </a:p>
          <a:p>
            <a:pPr>
              <a:buFontTx/>
              <a:buNone/>
            </a:pPr>
            <a:r>
              <a:rPr lang="en-US" altLang="en-US" sz="2400" b="1" dirty="0">
                <a:ea typeface="ＭＳ Ｐゴシック" pitchFamily="34" charset="-128"/>
              </a:rPr>
              <a:t>Idiographic approach (p. 458)</a:t>
            </a:r>
          </a:p>
          <a:p>
            <a:r>
              <a:rPr lang="en-US" altLang="en-US" sz="2400" dirty="0">
                <a:ea typeface="ＭＳ Ｐゴシック" pitchFamily="34" charset="-128"/>
              </a:rPr>
              <a:t>Serial killer</a:t>
            </a:r>
          </a:p>
          <a:p>
            <a:r>
              <a:rPr lang="en-US" altLang="en-US" sz="2400" dirty="0">
                <a:ea typeface="ＭＳ Ｐゴシック" pitchFamily="34" charset="-128"/>
              </a:rPr>
              <a:t>Person-</a:t>
            </a:r>
            <a:r>
              <a:rPr lang="en-US" altLang="en-US" sz="2400" dirty="0" err="1">
                <a:ea typeface="ＭＳ Ｐゴシック" pitchFamily="34" charset="-128"/>
              </a:rPr>
              <a:t>centred</a:t>
            </a:r>
            <a:endParaRPr lang="en-US" altLang="en-US" sz="2400" dirty="0">
              <a:ea typeface="ＭＳ Ｐゴシック" pitchFamily="34" charset="-128"/>
            </a:endParaRPr>
          </a:p>
        </p:txBody>
      </p:sp>
      <p:sp>
        <p:nvSpPr>
          <p:cNvPr id="3" name="Content Placeholder 2"/>
          <p:cNvSpPr>
            <a:spLocks noGrp="1"/>
          </p:cNvSpPr>
          <p:nvPr>
            <p:ph idx="13"/>
          </p:nvPr>
        </p:nvSpPr>
        <p:spPr>
          <a:xfrm>
            <a:off x="457200" y="3148349"/>
            <a:ext cx="8229600" cy="966451"/>
          </a:xfrm>
        </p:spPr>
        <p:txBody>
          <a:bodyPr/>
          <a:lstStyle/>
          <a:p>
            <a:pPr lvl="0">
              <a:buSzPct val="100000"/>
              <a:buNone/>
            </a:pPr>
            <a:r>
              <a:rPr lang="en-US" altLang="en-US" sz="2400" b="1" dirty="0">
                <a:solidFill>
                  <a:prstClr val="black"/>
                </a:solidFill>
                <a:ea typeface="ＭＳ Ｐゴシック" pitchFamily="34" charset="-128"/>
              </a:rPr>
              <a:t>Nomothetic approach (p. 458)</a:t>
            </a:r>
          </a:p>
          <a:p>
            <a:pPr lvl="0">
              <a:buSzPct val="100000"/>
            </a:pPr>
            <a:r>
              <a:rPr lang="en-US" altLang="en-US" sz="2400" dirty="0">
                <a:solidFill>
                  <a:prstClr val="black"/>
                </a:solidFill>
                <a:ea typeface="ＭＳ Ｐゴシック" pitchFamily="34" charset="-128"/>
              </a:rPr>
              <a:t>Descriptive labels</a:t>
            </a:r>
            <a:endParaRPr lang="en-US" sz="2400" dirty="0">
              <a:solidFill>
                <a:prstClr val="black"/>
              </a:solidFill>
            </a:endParaRPr>
          </a:p>
        </p:txBody>
      </p:sp>
    </p:spTree>
    <p:extLst>
      <p:ext uri="{BB962C8B-B14F-4D97-AF65-F5344CB8AC3E}">
        <p14:creationId xmlns:p14="http://schemas.microsoft.com/office/powerpoint/2010/main" val="22622383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3011</TotalTime>
  <Words>13539</Words>
  <Application>Microsoft Office PowerPoint</Application>
  <PresentationFormat>On-screen Show (4:3)</PresentationFormat>
  <Paragraphs>895</Paragraphs>
  <Slides>42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ＭＳ Ｐゴシック</vt:lpstr>
      <vt:lpstr>Arabic Typesetting</vt:lpstr>
      <vt:lpstr>Arial</vt:lpstr>
      <vt:lpstr>Calibri</vt:lpstr>
      <vt:lpstr>Times New Roman</vt:lpstr>
      <vt:lpstr>TimesNewRomanPS-BoldMT</vt:lpstr>
      <vt:lpstr>Verdana</vt:lpstr>
      <vt:lpstr>Wingdings</vt:lpstr>
      <vt:lpstr>508 Lecture</vt:lpstr>
      <vt:lpstr>PowerPoint Presentation</vt:lpstr>
      <vt:lpstr>True or False?</vt:lpstr>
      <vt:lpstr>True or False?</vt:lpstr>
      <vt:lpstr>An Introduction to Psychological Science</vt:lpstr>
      <vt:lpstr>Modules</vt:lpstr>
      <vt:lpstr>12.1 Learning Objectives</vt:lpstr>
      <vt:lpstr>Personality Exercise: Who am I?</vt:lpstr>
      <vt:lpstr>Personality Exercise: Some Terms</vt:lpstr>
      <vt:lpstr>Approaches to Studying Personality</vt:lpstr>
      <vt:lpstr>The Trait Perspective</vt:lpstr>
      <vt:lpstr>The Five Factor Model</vt:lpstr>
      <vt:lpstr>Beyond the Big Five: The Personality of Evil?</vt:lpstr>
      <vt:lpstr>Working the Scientific Literacy Model: Right-Wing Authoritarianism at the Group Level (1 of 2)</vt:lpstr>
      <vt:lpstr>Working the Scientific Literacy Model: Right-Wing Authoritarianism at the Group Level (2 of 2)</vt:lpstr>
      <vt:lpstr>Personality Traits over the Life Span</vt:lpstr>
      <vt:lpstr>Personality Traits and States</vt:lpstr>
      <vt:lpstr>Behaviourist and Social-Cognitive Perspectives</vt:lpstr>
      <vt:lpstr>12.2 Learning Objectives</vt:lpstr>
      <vt:lpstr>Culture and Personality</vt:lpstr>
      <vt:lpstr>How Genes Affect Personality</vt:lpstr>
      <vt:lpstr>Working the Scientific Literacy Model: From Molecules to Personality (1 of 3)</vt:lpstr>
      <vt:lpstr>Working the Scientific Literacy Model: From Molecules to Personality (2 of 3)</vt:lpstr>
      <vt:lpstr>Working the Scientific Literacy Model: From Molecules to Personality (3 of 3)</vt:lpstr>
      <vt:lpstr>The Role of Evolution in Personality: Animal Behaviour</vt:lpstr>
      <vt:lpstr>Why There Are So Many Different Personalities: The Evolutionary Explanation</vt:lpstr>
      <vt:lpstr>MYTHS IN MIND: Men are from Mars, Women are from Venus</vt:lpstr>
      <vt:lpstr>The Brain and Personality</vt:lpstr>
      <vt:lpstr>12.3 Learning Objectives</vt:lpstr>
      <vt:lpstr>The Psychodynamic Perspective</vt:lpstr>
      <vt:lpstr>Unconscious Processes and Psychodynamics</vt:lpstr>
      <vt:lpstr>The Structure of Personality</vt:lpstr>
      <vt:lpstr>Defense Mechanisms (1 of 3)</vt:lpstr>
      <vt:lpstr>Defense Mechanisms (2 of 3)</vt:lpstr>
      <vt:lpstr>Defense Mechanisms (3 of 3)</vt:lpstr>
      <vt:lpstr>Personality Development: The Psychosexual Stages</vt:lpstr>
      <vt:lpstr>Exploring the Unconscious with Projective Tests (1 of 3)</vt:lpstr>
      <vt:lpstr>Exploring the Unconscious with Projective Tests (2 of 3)</vt:lpstr>
      <vt:lpstr>Exploring the Unconscious with Projective Tests (3 of 3)</vt:lpstr>
      <vt:lpstr>Working the Scientific Literacy Model: Perceiving Others as a Projective Test (1 of 2)</vt:lpstr>
      <vt:lpstr>Working the Scientific Literacy Model: Perceiving Others as a Projective Test (2 of 2)</vt:lpstr>
      <vt:lpstr>Alternatives to the Psychodynamic Approach</vt:lpstr>
      <vt:lpstr>Humanistic Perspectives</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Psychological Science, Second Canadian Edition</dc:title>
  <dc:subject>Chapter 12: Personality</dc:subject>
  <dc:creator>Mark Krause, Daniel Corts, Stephen Smith and Dan Dolderman</dc:creator>
  <cp:keywords>Psychology</cp:keywords>
  <cp:lastModifiedBy>Todd Dutka</cp:lastModifiedBy>
  <cp:revision>1181</cp:revision>
  <dcterms:created xsi:type="dcterms:W3CDTF">2014-07-14T20:04:21Z</dcterms:created>
  <dcterms:modified xsi:type="dcterms:W3CDTF">2021-09-02T00:41:58Z</dcterms:modified>
  <cp:category>Introductory Psychology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