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16" r:id="rId5"/>
    <p:sldId id="513" r:id="rId6"/>
    <p:sldId id="514" r:id="rId7"/>
  </p:sldIdLst>
  <p:sldSz cx="9906000" cy="6858000" type="A4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5842" userDrawn="1">
          <p15:clr>
            <a:srgbClr val="A4A3A4"/>
          </p15:clr>
        </p15:guide>
        <p15:guide id="3" orient="horz" pos="2341" userDrawn="1">
          <p15:clr>
            <a:srgbClr val="A4A3A4"/>
          </p15:clr>
        </p15:guide>
        <p15:guide id="4" orient="horz" pos="3158" userDrawn="1">
          <p15:clr>
            <a:srgbClr val="A4A3A4"/>
          </p15:clr>
        </p15:guide>
        <p15:guide id="5" pos="2394" userDrawn="1">
          <p15:clr>
            <a:srgbClr val="A4A3A4"/>
          </p15:clr>
        </p15:guide>
        <p15:guide id="6" pos="761" userDrawn="1">
          <p15:clr>
            <a:srgbClr val="A4A3A4"/>
          </p15:clr>
        </p15:guide>
        <p15:guide id="7" pos="2712" userDrawn="1">
          <p15:clr>
            <a:srgbClr val="A4A3A4"/>
          </p15:clr>
        </p15:guide>
        <p15:guide id="9" pos="5660" userDrawn="1">
          <p15:clr>
            <a:srgbClr val="A4A3A4"/>
          </p15:clr>
        </p15:guide>
        <p15:guide id="10" orient="horz" pos="845" userDrawn="1">
          <p15:clr>
            <a:srgbClr val="A4A3A4"/>
          </p15:clr>
        </p15:guide>
        <p15:guide id="11" orient="horz" pos="1207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pos="535" userDrawn="1">
          <p15:clr>
            <a:srgbClr val="A4A3A4"/>
          </p15:clr>
        </p15:guide>
        <p15:guide id="14" orient="horz" pos="2704" userDrawn="1">
          <p15:clr>
            <a:srgbClr val="A4A3A4"/>
          </p15:clr>
        </p15:guide>
        <p15:guide id="15" orient="horz" pos="3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1A"/>
    <a:srgbClr val="999999"/>
    <a:srgbClr val="5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6" autoAdjust="0"/>
    <p:restoredTop sz="94800"/>
  </p:normalViewPr>
  <p:slideViewPr>
    <p:cSldViewPr>
      <p:cViewPr varScale="1">
        <p:scale>
          <a:sx n="108" d="100"/>
          <a:sy n="108" d="100"/>
        </p:scale>
        <p:origin x="1428" y="102"/>
      </p:cViewPr>
      <p:guideLst>
        <p:guide orient="horz" pos="3884"/>
        <p:guide pos="5842"/>
        <p:guide orient="horz" pos="2341"/>
        <p:guide orient="horz" pos="3158"/>
        <p:guide pos="2394"/>
        <p:guide pos="761"/>
        <p:guide pos="2712"/>
        <p:guide pos="5660"/>
        <p:guide orient="horz" pos="845"/>
        <p:guide orient="horz" pos="1207"/>
        <p:guide orient="horz" pos="1797"/>
        <p:guide pos="535"/>
        <p:guide orient="horz" pos="2704"/>
        <p:guide orient="horz" pos="3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41083C0-7305-CD4F-A732-618D7BD7558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91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F915BAB-A636-AD4A-85B8-E131D492426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237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" descr="Streifen_Titelmast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367" tIns="33683" rIns="67367" bIns="33683">
            <a:spAutoFit/>
          </a:bodyPr>
          <a:lstStyle/>
          <a:p>
            <a:pPr algn="ctr" defTabSz="673100"/>
            <a:r>
              <a:rPr lang="de-DE" sz="2000" b="1">
                <a:solidFill>
                  <a:schemeClr val="bg1"/>
                </a:solidFill>
              </a:rPr>
              <a:t>www.dhbw-mannheim.de </a:t>
            </a:r>
          </a:p>
        </p:txBody>
      </p:sp>
      <p:sp>
        <p:nvSpPr>
          <p:cNvPr id="6" name="Text Box 34"/>
          <p:cNvSpPr txBox="1">
            <a:spLocks noChangeArrowheads="1"/>
          </p:cNvSpPr>
          <p:nvPr userDrawn="1"/>
        </p:nvSpPr>
        <p:spPr bwMode="auto">
          <a:xfrm>
            <a:off x="2438400" y="4267200"/>
            <a:ext cx="352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de-DE"/>
          </a:p>
        </p:txBody>
      </p:sp>
      <p:pic>
        <p:nvPicPr>
          <p:cNvPr id="8" name="Picture 39" descr="DHBW_d_MA_WEB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14174" r="48703" b="29291"/>
          <a:stretch>
            <a:fillRect/>
          </a:stretch>
        </p:blipFill>
        <p:spPr bwMode="auto">
          <a:xfrm>
            <a:off x="517525" y="250825"/>
            <a:ext cx="53276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52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Titelmastertitelformat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CD0EA-A3B5-074C-B406-5106EAC35AEE}" type="datetime1">
              <a:rPr lang="de-DE"/>
              <a:pPr>
                <a:defRPr/>
              </a:pPr>
              <a:t>18.06.2022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C6073-0ECA-944C-8D4B-70169D21F14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55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Titelmastertitelformat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1246A-A4D6-8A46-9D25-70BADAEE1499}" type="datetime1">
              <a:rPr lang="de-DE"/>
              <a:pPr>
                <a:defRPr/>
              </a:pPr>
              <a:t>18.06.2022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13E57-D151-E845-89EF-7496C9993B2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44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8534400" cy="838200"/>
          </a:xfrm>
        </p:spPr>
        <p:txBody>
          <a:bodyPr/>
          <a:lstStyle/>
          <a:p>
            <a:r>
              <a:rPr lang="de-DE"/>
              <a:t>Titelmastertitelformat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F423D-5B21-274F-B00C-75E48A0F2CA0}" type="datetime1">
              <a:rPr lang="de-DE"/>
              <a:pPr>
                <a:defRPr/>
              </a:pPr>
              <a:t>18.06.2022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9628-300E-B34A-9A18-2DBEA09728E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4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Titelmastertitelformat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06666-6889-9349-9257-1E2C18E75A5A}" type="datetime1">
              <a:rPr lang="de-DE"/>
              <a:pPr>
                <a:defRPr/>
              </a:pPr>
              <a:t>18.06.2022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995EA-ABCF-C64F-A205-EEB11B7DED9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2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Titelmastertitelformat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F8D80-6744-7A41-B5CC-CC0DB0EA1623}" type="datetime1">
              <a:rPr lang="de-DE"/>
              <a:pPr>
                <a:defRPr/>
              </a:pPr>
              <a:t>18.06.2022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658AC-6E70-DD40-9FCE-9615531385D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87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Titelmastertitelformat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8AA7D-53FB-DC4B-A5B9-6B911B5E169B}" type="datetime1">
              <a:rPr lang="de-DE"/>
              <a:pPr>
                <a:defRPr/>
              </a:pPr>
              <a:t>18.06.2022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EE12B-8D7F-1148-A602-ED2DBB6976A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58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Titelmastertitelformat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4ACBA-5E78-D341-A66E-4519D37A8097}" type="datetime1">
              <a:rPr lang="de-DE"/>
              <a:pPr>
                <a:defRPr/>
              </a:pPr>
              <a:t>18.06.2022</a:t>
            </a:fld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558EF-3666-BD4D-95AE-30811A8830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1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Titelmastertitelformat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0D089-6FE4-D949-A067-AB77B3A84233}" type="datetime1">
              <a:rPr lang="de-DE"/>
              <a:pPr>
                <a:defRPr/>
              </a:pPr>
              <a:t>18.06.2022</a:t>
            </a:fld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CE055-E860-B34B-A395-AEEDED3E8DD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4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22A23-3EAA-AF48-A029-EA0C04779728}" type="datetime1">
              <a:rPr lang="de-DE"/>
              <a:pPr>
                <a:defRPr/>
              </a:pPr>
              <a:t>18.06.2022</a:t>
            </a:fld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BDA44-B62B-8741-A252-FD5236D82DF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46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Titelmastertitelformat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810A4-CD93-144A-83CF-1D212145955A}" type="datetime1">
              <a:rPr lang="de-DE"/>
              <a:pPr>
                <a:defRPr/>
              </a:pPr>
              <a:t>18.06.2022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1F09F-290D-7845-802B-95697ACC83C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3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Titelmastertitelformat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B07B6-0EE6-F940-80F1-9887F127685A}" type="datetime1">
              <a:rPr lang="de-DE"/>
              <a:pPr>
                <a:defRPr/>
              </a:pPr>
              <a:t>18.06.2022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018AD-7C3A-5C42-9388-3AFFDCE0AC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21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val="1"/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Titelmastertitelformat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val="1"/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fld id="{F6D05923-D8B1-3242-97F8-7F32E76B128F}" type="datetime1">
              <a:rPr lang="de-DE"/>
              <a:pPr>
                <a:defRPr/>
              </a:pPr>
              <a:t>18.06.2022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val="1"/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fld id="{F0C5CF75-554E-FA49-85ED-2ACBB260E21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 flipV="1">
            <a:off x="4232275" y="685800"/>
            <a:ext cx="5049838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/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2" name="Rectangle 5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33" name="Picture 59" descr="DHBW_d_MA_WEB_150dpi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14174" r="48703" b="29291"/>
          <a:stretch>
            <a:fillRect/>
          </a:stretch>
        </p:blipFill>
        <p:spPr bwMode="auto">
          <a:xfrm>
            <a:off x="560388" y="279400"/>
            <a:ext cx="34575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 sz="1300"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XAE/Mitubishi-robots-2-MQT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dotnet/MQTTnet" TargetMode="External"/><Relationship Id="rId4" Type="http://schemas.openxmlformats.org/officeDocument/2006/relationships/hyperlink" Target="https://github.com/dotpcap/sharppc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D2F52-8E9A-9345-9A2E-F90692C9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60" y="2232332"/>
            <a:ext cx="8816352" cy="2996868"/>
          </a:xfrm>
        </p:spPr>
        <p:txBody>
          <a:bodyPr/>
          <a:lstStyle/>
          <a:p>
            <a:pPr marL="684213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Daten: Position, Motorspannungen, Motorströme etc.</a:t>
            </a:r>
          </a:p>
          <a:p>
            <a:pPr marL="684213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</a:rPr>
              <a:t>Roboter der Festo Anlage der DHBW Mannheim</a:t>
            </a:r>
          </a:p>
          <a:p>
            <a:pPr marL="1085850" lvl="2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</a:rPr>
              <a:t>Mitsubishi RV-3SDB</a:t>
            </a:r>
          </a:p>
          <a:p>
            <a:pPr marL="1085850" lvl="2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</a:rPr>
              <a:t>Mitsubishi RH-6SDH5520</a:t>
            </a:r>
          </a:p>
          <a:p>
            <a:pPr marL="684213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Roboterdaten sollen möglichst aktuell sein</a:t>
            </a:r>
          </a:p>
          <a:p>
            <a:pPr marL="1085850" lvl="2" indent="-285750">
              <a:buFont typeface="Wingdings" panose="05000000000000000000" pitchFamily="2" charset="2"/>
              <a:buChar char="§"/>
            </a:pPr>
            <a:r>
              <a:rPr lang="de-DE" sz="1600" dirty="0">
                <a:sym typeface="Wingdings" panose="05000000000000000000" pitchFamily="2" charset="2"/>
              </a:rPr>
              <a:t>zyklisches Senden der Daten</a:t>
            </a:r>
          </a:p>
          <a:p>
            <a:pPr marL="1085850" lvl="2" indent="-285750">
              <a:buFont typeface="Wingdings" panose="05000000000000000000" pitchFamily="2" charset="2"/>
              <a:buChar char="§"/>
            </a:pPr>
            <a:r>
              <a:rPr lang="de-DE" sz="1600" dirty="0">
                <a:sym typeface="Wingdings" panose="05000000000000000000" pitchFamily="2" charset="2"/>
              </a:rPr>
              <a:t>Minimale Latenz</a:t>
            </a:r>
          </a:p>
          <a:p>
            <a:pPr marL="684213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ym typeface="Wingdings" panose="05000000000000000000" pitchFamily="2" charset="2"/>
              </a:rPr>
              <a:t>MQTT-Broker in der Cloud</a:t>
            </a:r>
          </a:p>
          <a:p>
            <a:pPr marL="1085850" lvl="2" indent="-285750">
              <a:buFont typeface="Wingdings" panose="05000000000000000000" pitchFamily="2" charset="2"/>
              <a:buChar char="§"/>
            </a:pPr>
            <a:r>
              <a:rPr lang="de-DE" sz="1600" dirty="0">
                <a:sym typeface="Wingdings" panose="05000000000000000000" pitchFamily="2" charset="2"/>
              </a:rPr>
              <a:t>Auf DHBW-eigener Cloudinstanz des </a:t>
            </a:r>
            <a:r>
              <a:rPr lang="en-US" sz="1600" dirty="0">
                <a:sym typeface="Wingdings" panose="05000000000000000000" pitchFamily="2" charset="2"/>
              </a:rPr>
              <a:t>Cloud Computing Competence Center (4C)</a:t>
            </a:r>
            <a:endParaRPr lang="de-DE" sz="1600" dirty="0">
              <a:sym typeface="Wingdings" panose="05000000000000000000" pitchFamily="2" charset="2"/>
            </a:endParaRPr>
          </a:p>
          <a:p>
            <a:pPr marL="684213" lvl="1" indent="-28575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tx1"/>
              </a:solidFill>
            </a:endParaRPr>
          </a:p>
          <a:p>
            <a:pPr marL="0" indent="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9B916-8A2B-C94E-A387-CCEFB9B2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C06666-6889-9349-9257-1E2C18E75A5A}" type="datetime1">
              <a:rPr lang="de-DE" smtClean="0"/>
              <a:pPr>
                <a:defRPr/>
              </a:pPr>
              <a:t>18.06.2022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6D912C-DAE4-E74E-BCFB-F96F1FADB0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E995EA-ABCF-C64F-A205-EEB11B7DED95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A60287-50AF-804C-914D-40103570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04" y="1095307"/>
            <a:ext cx="8534400" cy="110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val="1"/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de-DE" sz="2800" dirty="0">
                <a:solidFill>
                  <a:srgbClr val="5C6971"/>
                </a:solidFill>
                <a:latin typeface="Arial" charset="0"/>
                <a:ea typeface="ＭＳ Ｐゴシック" charset="0"/>
                <a:cs typeface="ＭＳ Ｐゴシック" charset="0"/>
              </a:rPr>
              <a:t>Anforderung</a:t>
            </a:r>
            <a:endParaRPr lang="de-DE" dirty="0">
              <a:solidFill>
                <a:srgbClr val="5C697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sz="2800" b="1" dirty="0">
                <a:solidFill>
                  <a:schemeClr val="tx1"/>
                </a:solidFill>
              </a:rPr>
              <a:t>Roboterdaten an einen MQTT-Broker schicken</a:t>
            </a:r>
            <a:endParaRPr lang="de-DE" sz="2400" b="1" dirty="0">
              <a:solidFill>
                <a:schemeClr val="tx1"/>
              </a:solidFill>
            </a:endParaRPr>
          </a:p>
          <a:p>
            <a:pPr eaLnBrk="1" hangingPunct="1"/>
            <a:endParaRPr lang="de-DE" dirty="0">
              <a:solidFill>
                <a:srgbClr val="5C697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 descr="Kapitelbalken">
            <a:extLst>
              <a:ext uri="{FF2B5EF4-FFF2-40B4-BE49-F238E27FC236}">
                <a16:creationId xmlns:a16="http://schemas.microsoft.com/office/drawing/2014/main" id="{EC39B5C7-1268-C347-A1DE-DB216BF1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96" y="1101730"/>
            <a:ext cx="111008" cy="10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02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9B916-8A2B-C94E-A387-CCEFB9B2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C06666-6889-9349-9257-1E2C18E75A5A}" type="datetime1">
              <a:rPr lang="de-DE" smtClean="0"/>
              <a:pPr>
                <a:defRPr/>
              </a:pPr>
              <a:t>18.06.2022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6D912C-DAE4-E74E-BCFB-F96F1FADB0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E995EA-ABCF-C64F-A205-EEB11B7DED95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A60287-50AF-804C-914D-40103570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04" y="1095307"/>
            <a:ext cx="8534400" cy="110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wpg="http://schemas.microsoft.com/office/word/2010/wordprocessingGroup" xmlns:cx4="http://schemas.microsoft.com/office/drawing/2016/5/10/chartex" xmlns:v="urn:schemas-microsoft-com:vml" xmlns:wpc="http://schemas.microsoft.com/office/word/2010/wordprocessingCanvas" xmlns:cx1="http://schemas.microsoft.com/office/drawing/2014/chartex" xmlns:cx2="http://schemas.microsoft.com/office/drawing/2015/10/21/chartex" xmlns:wps="http://schemas.microsoft.com/office/word/2010/wordprocessingShape" xmlns:mc="http://schemas.openxmlformats.org/markup-compatibility/2006" xmlns:c="http://schemas.openxmlformats.org/drawingml/2006/chart" xmlns:ns14="http://schemas.openxmlformats.org/drawingml/2006/chartDrawing" xmlns:xdr="http://schemas.openxmlformats.org/drawingml/2006/spreadsheetDrawing" xmlns:dgm="http://schemas.openxmlformats.org/drawingml/2006/diagram" xmlns:pic="http://schemas.openxmlformats.org/drawingml/2006/picture" xmlns:wp="http://schemas.openxmlformats.org/drawingml/2006/wordprocessingDrawing" xmlns:ns19="http://schemas.openxmlformats.org/drawingml/2006/compatibility" xmlns:ns20="http://schemas.openxmlformats.org/drawingml/2006/lockedCanvas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wpg="http://schemas.microsoft.com/office/word/2010/wordprocessingGroup" xmlns:cx4="http://schemas.microsoft.com/office/drawing/2016/5/10/chartex" xmlns:v="urn:schemas-microsoft-com:vml" xmlns:wpc="http://schemas.microsoft.com/office/word/2010/wordprocessingCanvas" xmlns:cx1="http://schemas.microsoft.com/office/drawing/2014/chartex" xmlns:cx2="http://schemas.microsoft.com/office/drawing/2015/10/21/chartex" xmlns:wps="http://schemas.microsoft.com/office/word/2010/wordprocessingShape" xmlns:mc="http://schemas.openxmlformats.org/markup-compatibility/2006" xmlns:c="http://schemas.openxmlformats.org/drawingml/2006/chart" xmlns:ns14="http://schemas.openxmlformats.org/drawingml/2006/chartDrawing" xmlns:xdr="http://schemas.openxmlformats.org/drawingml/2006/spreadsheetDrawing" xmlns:dgm="http://schemas.openxmlformats.org/drawingml/2006/diagram" xmlns:pic="http://schemas.openxmlformats.org/drawingml/2006/picture" xmlns:wp="http://schemas.openxmlformats.org/drawingml/2006/wordprocessingDrawing" xmlns:ns19="http://schemas.openxmlformats.org/drawingml/2006/compatibility" xmlns:ns20="http://schemas.openxmlformats.org/drawingml/2006/lockedCanvas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wpg="http://schemas.microsoft.com/office/word/2010/wordprocessingGroup" xmlns:cx4="http://schemas.microsoft.com/office/drawing/2016/5/10/chartex" xmlns:v="urn:schemas-microsoft-com:vml" xmlns:wpc="http://schemas.microsoft.com/office/word/2010/wordprocessingCanvas" xmlns:cx1="http://schemas.microsoft.com/office/drawing/2014/chartex" xmlns:cx2="http://schemas.microsoft.com/office/drawing/2015/10/21/chartex" xmlns:wps="http://schemas.microsoft.com/office/word/2010/wordprocessingShape" xmlns:mc="http://schemas.openxmlformats.org/markup-compatibility/2006" xmlns:c="http://schemas.openxmlformats.org/drawingml/2006/chart" xmlns:ns14="http://schemas.openxmlformats.org/drawingml/2006/chartDrawing" xmlns:xdr="http://schemas.openxmlformats.org/drawingml/2006/spreadsheetDrawing" xmlns:dgm="http://schemas.openxmlformats.org/drawingml/2006/diagram" xmlns:pic="http://schemas.openxmlformats.org/drawingml/2006/picture" xmlns:wp="http://schemas.openxmlformats.org/drawingml/2006/wordprocessingDrawing" xmlns:ns19="http://schemas.openxmlformats.org/drawingml/2006/compatibility" xmlns:ns20="http://schemas.openxmlformats.org/drawingml/2006/lockedCanvas" xmlns:ma14="http://schemas.microsoft.com/office/mac/drawingml/2011/main" val="1"/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de-DE" sz="2800" dirty="0">
                <a:solidFill>
                  <a:srgbClr val="5C6971"/>
                </a:solidFill>
                <a:latin typeface="Arial" charset="0"/>
                <a:ea typeface="ＭＳ Ｐゴシック" charset="0"/>
                <a:cs typeface="ＭＳ Ｐゴシック" charset="0"/>
              </a:rPr>
              <a:t>Implementierung</a:t>
            </a:r>
            <a:endParaRPr lang="de-DE" dirty="0">
              <a:solidFill>
                <a:srgbClr val="5C697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sz="2800" b="1" dirty="0">
                <a:solidFill>
                  <a:schemeClr val="tx1"/>
                </a:solidFill>
              </a:rPr>
              <a:t>Flowchart</a:t>
            </a:r>
            <a:endParaRPr lang="de-DE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Kapitelbalken">
            <a:extLst>
              <a:ext uri="{FF2B5EF4-FFF2-40B4-BE49-F238E27FC236}">
                <a16:creationId xmlns:a16="http://schemas.microsoft.com/office/drawing/2014/main" id="{EC39B5C7-1268-C347-A1DE-DB216BF1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96" y="1101730"/>
            <a:ext cx="111008" cy="10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12B5C87-24F7-4714-9AB1-F21A6AF3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770" y="566947"/>
            <a:ext cx="5427712" cy="572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9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9B916-8A2B-C94E-A387-CCEFB9B2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C06666-6889-9349-9257-1E2C18E75A5A}" type="datetime1">
              <a:rPr lang="de-DE" smtClean="0"/>
              <a:pPr>
                <a:defRPr/>
              </a:pPr>
              <a:t>18.06.2022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6D912C-DAE4-E74E-BCFB-F96F1FADB0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E995EA-ABCF-C64F-A205-EEB11B7DED95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A60287-50AF-804C-914D-40103570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04" y="1095307"/>
            <a:ext cx="8534400" cy="110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ns20="http://schemas.openxmlformats.org/drawingml/2006/lockedCanvas" xmlns:ns19="http://schemas.openxmlformats.org/drawingml/2006/compatibility" xmlns:wp="http://schemas.openxmlformats.org/drawingml/2006/wordprocessingDrawing" xmlns:pic="http://schemas.openxmlformats.org/drawingml/2006/picture" xmlns:dgm="http://schemas.openxmlformats.org/drawingml/2006/diagram" xmlns:xdr="http://schemas.openxmlformats.org/drawingml/2006/spreadsheetDrawing" xmlns:ns14="http://schemas.openxmlformats.org/drawingml/2006/chartDrawing" xmlns:c="http://schemas.openxmlformats.org/drawingml/2006/chart" xmlns:mc="http://schemas.openxmlformats.org/markup-compatibility/2006" xmlns:wps="http://schemas.microsoft.com/office/word/2010/wordprocessingShape" xmlns:cx2="http://schemas.microsoft.com/office/drawing/2015/10/21/chartex" xmlns:cx1="http://schemas.microsoft.com/office/drawing/2014/chartex" xmlns:wpc="http://schemas.microsoft.com/office/word/2010/wordprocessingCanvas" xmlns:v="urn:schemas-microsoft-com:vml" xmlns:cx4="http://schemas.microsoft.com/office/drawing/2016/5/10/chartex" xmlns:wpg="http://schemas.microsoft.com/office/word/2010/wordprocessingGroup" xmlns="" val="1"/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E2001A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de-DE" sz="2800" dirty="0">
                <a:solidFill>
                  <a:srgbClr val="5C6971"/>
                </a:solidFill>
                <a:latin typeface="Arial" charset="0"/>
                <a:ea typeface="ＭＳ Ｐゴシック" charset="0"/>
                <a:cs typeface="ＭＳ Ｐゴシック" charset="0"/>
              </a:rPr>
              <a:t>Implementierung</a:t>
            </a:r>
            <a:endParaRPr lang="de-DE" dirty="0">
              <a:solidFill>
                <a:srgbClr val="5C697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sz="2800" b="1" dirty="0">
                <a:solidFill>
                  <a:schemeClr val="tx1"/>
                </a:solidFill>
              </a:rPr>
              <a:t>Flowchart</a:t>
            </a:r>
            <a:endParaRPr lang="de-DE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Kapitelbalken">
            <a:extLst>
              <a:ext uri="{FF2B5EF4-FFF2-40B4-BE49-F238E27FC236}">
                <a16:creationId xmlns:a16="http://schemas.microsoft.com/office/drawing/2014/main" id="{EC39B5C7-1268-C347-A1DE-DB216BF1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96" y="1101730"/>
            <a:ext cx="111008" cy="10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B75B00-177C-4091-9C09-587A22E2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C#-Programm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Open source auf </a:t>
            </a:r>
            <a:r>
              <a:rPr lang="de-DE" sz="1600" dirty="0">
                <a:solidFill>
                  <a:schemeClr val="tx1"/>
                </a:solidFill>
                <a:hlinkClick r:id="rId3"/>
              </a:rPr>
              <a:t>GitHub</a:t>
            </a:r>
            <a:endParaRPr lang="de-DE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Verwendete .NET-Bibliotheken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hlinkClick r:id="rId4"/>
              </a:rPr>
              <a:t>SharpPcap</a:t>
            </a:r>
            <a:endParaRPr lang="de-DE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Abfangen und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600" dirty="0"/>
              <a:t>Auswerten der</a:t>
            </a:r>
            <a:br>
              <a:rPr lang="de-DE" sz="1600" dirty="0"/>
            </a:br>
            <a:r>
              <a:rPr lang="de-DE" sz="1600" dirty="0"/>
              <a:t>Roboterdaten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  <a:hlinkClick r:id="rId5"/>
              </a:rPr>
              <a:t>MQTT</a:t>
            </a:r>
            <a:r>
              <a:rPr lang="de-DE" sz="1600" dirty="0" err="1">
                <a:hlinkClick r:id="rId5"/>
              </a:rPr>
              <a:t>net</a:t>
            </a:r>
            <a:endParaRPr lang="de-DE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Verbindungsherstellung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zum MQTT-Broker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600" dirty="0"/>
              <a:t>Asynchrones Weiterleiten</a:t>
            </a:r>
            <a:br>
              <a:rPr lang="de-DE" sz="1600" dirty="0"/>
            </a:br>
            <a:r>
              <a:rPr lang="de-DE" sz="1600" dirty="0"/>
              <a:t>der Roboterdaten</a:t>
            </a:r>
            <a:endParaRPr lang="de-DE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12B5C87-24F7-4714-9AB1-F21A6AF3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770" y="566947"/>
            <a:ext cx="5427712" cy="572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720791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470E840F0F4C945BAD12A2DB87FA989" ma:contentTypeVersion="11" ma:contentTypeDescription="Ein neues Dokument erstellen." ma:contentTypeScope="" ma:versionID="777f369e855226ad207253ee9eae0c49">
  <xsd:schema xmlns:xsd="http://www.w3.org/2001/XMLSchema" xmlns:xs="http://www.w3.org/2001/XMLSchema" xmlns:p="http://schemas.microsoft.com/office/2006/metadata/properties" xmlns:ns3="69533e75-0baf-4eb1-8d28-45896d432075" xmlns:ns4="68ed60fe-e9bd-4f7e-87e9-6ec9b75e7a2b" targetNamespace="http://schemas.microsoft.com/office/2006/metadata/properties" ma:root="true" ma:fieldsID="72104111357f0c23b997fea8ce63f1e2" ns3:_="" ns4:_="">
    <xsd:import namespace="69533e75-0baf-4eb1-8d28-45896d432075"/>
    <xsd:import namespace="68ed60fe-e9bd-4f7e-87e9-6ec9b75e7a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33e75-0baf-4eb1-8d28-45896d4320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d60fe-e9bd-4f7e-87e9-6ec9b75e7a2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8B48D3-42E0-4ABB-84DD-04A67D9AC924}">
  <ds:schemaRefs>
    <ds:schemaRef ds:uri="http://purl.org/dc/elements/1.1/"/>
    <ds:schemaRef ds:uri="68ed60fe-e9bd-4f7e-87e9-6ec9b75e7a2b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69533e75-0baf-4eb1-8d28-45896d432075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B248EB5-15E9-4869-9775-879A78590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883EB4-EAF3-43F5-A411-C0912F1000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533e75-0baf-4eb1-8d28-45896d432075"/>
    <ds:schemaRef ds:uri="68ed60fe-e9bd-4f7e-87e9-6ec9b75e7a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A4 Paper (210x297 mm)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Wingdings</vt:lpstr>
      <vt:lpstr>Leere Präsentation</vt:lpstr>
      <vt:lpstr>PowerPoint Presentation</vt:lpstr>
      <vt:lpstr>PowerPoint Presentation</vt:lpstr>
      <vt:lpstr>PowerPoint Presentation</vt:lpstr>
    </vt:vector>
  </TitlesOfParts>
  <Company>Andreas Jung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Axel Schölch</dc:creator>
  <cp:keywords/>
  <cp:lastModifiedBy>Daniel Hermes</cp:lastModifiedBy>
  <cp:revision>666</cp:revision>
  <cp:lastPrinted>2009-06-16T07:45:26Z</cp:lastPrinted>
  <dcterms:modified xsi:type="dcterms:W3CDTF">2022-06-18T14:33:46Z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-25439262</vt:i4>
  </property>
  <property fmtid="{D5CDD505-2E9C-101B-9397-08002B2CF9AE}" pid="3" name="_EmailSubject">
    <vt:lpwstr>Template für PowerPoint-Präsentationen</vt:lpwstr>
  </property>
  <property fmtid="{D5CDD505-2E9C-101B-9397-08002B2CF9AE}" pid="4" name="_AuthorEmail">
    <vt:lpwstr>godde@dhbw.de</vt:lpwstr>
  </property>
  <property fmtid="{D5CDD505-2E9C-101B-9397-08002B2CF9AE}" pid="5" name="_AuthorEmailDisplayName">
    <vt:lpwstr>Godde, Benjamin</vt:lpwstr>
  </property>
  <property fmtid="{D5CDD505-2E9C-101B-9397-08002B2CF9AE}" pid="6" name="_ReviewingToolsShownOnce">
    <vt:lpwstr/>
  </property>
  <property fmtid="{D5CDD505-2E9C-101B-9397-08002B2CF9AE}" pid="7" name="ContentTypeId">
    <vt:lpwstr>0x010100F470E840F0F4C945BAD12A2DB87FA989</vt:lpwstr>
  </property>
  <property fmtid="{D5CDD505-2E9C-101B-9397-08002B2CF9AE}" pid="8" name="_dlc_DocIdItemGuid">
    <vt:lpwstr>36384cc1-8ca2-48e7-8608-d86f8c2a8ae5</vt:lpwstr>
  </property>
  <property fmtid="{D5CDD505-2E9C-101B-9397-08002B2CF9AE}" pid="9" name="TaxKeyword">
    <vt:lpwstr/>
  </property>
  <property fmtid="{D5CDD505-2E9C-101B-9397-08002B2CF9AE}" pid="10" name="MSIP_Label_52d06e56-1756-4005-87f1-1edc72dd4bdf_Enabled">
    <vt:lpwstr>true</vt:lpwstr>
  </property>
  <property fmtid="{D5CDD505-2E9C-101B-9397-08002B2CF9AE}" pid="11" name="MSIP_Label_52d06e56-1756-4005-87f1-1edc72dd4bdf_SetDate">
    <vt:lpwstr>2022-06-18T14:33:46Z</vt:lpwstr>
  </property>
  <property fmtid="{D5CDD505-2E9C-101B-9397-08002B2CF9AE}" pid="12" name="MSIP_Label_52d06e56-1756-4005-87f1-1edc72dd4bdf_Method">
    <vt:lpwstr>Standard</vt:lpwstr>
  </property>
  <property fmtid="{D5CDD505-2E9C-101B-9397-08002B2CF9AE}" pid="13" name="MSIP_Label_52d06e56-1756-4005-87f1-1edc72dd4bdf_Name">
    <vt:lpwstr>General</vt:lpwstr>
  </property>
  <property fmtid="{D5CDD505-2E9C-101B-9397-08002B2CF9AE}" pid="14" name="MSIP_Label_52d06e56-1756-4005-87f1-1edc72dd4bdf_SiteId">
    <vt:lpwstr>9026c5f4-86d0-4b9f-bd39-b7d4d0fb4674</vt:lpwstr>
  </property>
  <property fmtid="{D5CDD505-2E9C-101B-9397-08002B2CF9AE}" pid="15" name="MSIP_Label_52d06e56-1756-4005-87f1-1edc72dd4bdf_ActionId">
    <vt:lpwstr>d907502b-8f3d-4900-b2f8-0000abc7ca02</vt:lpwstr>
  </property>
  <property fmtid="{D5CDD505-2E9C-101B-9397-08002B2CF9AE}" pid="16" name="MSIP_Label_52d06e56-1756-4005-87f1-1edc72dd4bdf_ContentBits">
    <vt:lpwstr>0</vt:lpwstr>
  </property>
</Properties>
</file>