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0" r:id="rId3"/>
    <p:sldId id="257" r:id="rId4"/>
    <p:sldId id="259" r:id="rId5"/>
    <p:sldId id="261" r:id="rId6"/>
    <p:sldId id="262" r:id="rId7"/>
    <p:sldId id="263" r:id="rId8"/>
    <p:sldId id="265" r:id="rId9"/>
    <p:sldId id="266" r:id="rId10"/>
    <p:sldId id="267" r:id="rId11"/>
    <p:sldId id="268" r:id="rId12"/>
    <p:sldId id="269" r:id="rId13"/>
    <p:sldId id="270"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388698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1BA605-303C-4B1F-9B4D-62ACB08ABCB7}"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45278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955167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1112100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4224799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35067424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1746012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1620046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1475607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130363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1BA605-303C-4B1F-9B4D-62ACB08ABCB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321156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1BA605-303C-4B1F-9B4D-62ACB08ABCB7}"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22425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1BA605-303C-4B1F-9B4D-62ACB08ABCB7}"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95372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1BA605-303C-4B1F-9B4D-62ACB08ABCB7}"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2347366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BA605-303C-4B1F-9B4D-62ACB08ABCB7}"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126056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1BA605-303C-4B1F-9B4D-62ACB08ABCB7}"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556143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21BA605-303C-4B1F-9B4D-62ACB08ABCB7}"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8D1C20-DA24-4EA0-8993-2E041219F816}" type="slidenum">
              <a:rPr lang="en-IN" smtClean="0"/>
              <a:t>‹#›</a:t>
            </a:fld>
            <a:endParaRPr lang="en-IN"/>
          </a:p>
        </p:txBody>
      </p:sp>
    </p:spTree>
    <p:extLst>
      <p:ext uri="{BB962C8B-B14F-4D97-AF65-F5344CB8AC3E}">
        <p14:creationId xmlns:p14="http://schemas.microsoft.com/office/powerpoint/2010/main" val="1758917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21BA605-303C-4B1F-9B4D-62ACB08ABCB7}" type="datetimeFigureOut">
              <a:rPr lang="en-IN" smtClean="0"/>
              <a:t>11-09-2024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8D1C20-DA24-4EA0-8993-2E041219F816}" type="slidenum">
              <a:rPr lang="en-IN" smtClean="0"/>
              <a:t>‹#›</a:t>
            </a:fld>
            <a:endParaRPr lang="en-IN"/>
          </a:p>
        </p:txBody>
      </p:sp>
    </p:spTree>
    <p:extLst>
      <p:ext uri="{BB962C8B-B14F-4D97-AF65-F5344CB8AC3E}">
        <p14:creationId xmlns:p14="http://schemas.microsoft.com/office/powerpoint/2010/main" val="555903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ev.to/thedevtimeline/setup-grafana-with-prometheus-for-python-projects-using-docker-4o5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how-to-use-docker-images-for-scaling-applications/" TargetMode="External"/><Relationship Id="rId2" Type="http://schemas.openxmlformats.org/officeDocument/2006/relationships/hyperlink" Target="https://phoenixnap.com/kb/docker-memory-and-cpu-limit" TargetMode="External"/><Relationship Id="rId1" Type="http://schemas.openxmlformats.org/officeDocument/2006/relationships/slideLayout" Target="../slideLayouts/slideLayout2.xml"/><Relationship Id="rId6" Type="http://schemas.openxmlformats.org/officeDocument/2006/relationships/hyperlink" Target="https://kubernetes.io/docs/tasks/configure-pod-container/assign-memory-resource/" TargetMode="External"/><Relationship Id="rId5" Type="http://schemas.openxmlformats.org/officeDocument/2006/relationships/hyperlink" Target="https://kubernetes.io/docs/tasks/run-application/horizontal-pod-autoscale-walkthrough/" TargetMode="External"/><Relationship Id="rId4" Type="http://schemas.openxmlformats.org/officeDocument/2006/relationships/hyperlink" Target="https://www.ibm.com/think/topics/docker-swarm-vs-kubernet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XH2020/example-voting-ap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C6B30-C4AF-48BA-A93C-41DEAE8E5B15}"/>
              </a:ext>
            </a:extLst>
          </p:cNvPr>
          <p:cNvSpPr>
            <a:spLocks noGrp="1"/>
          </p:cNvSpPr>
          <p:nvPr>
            <p:ph type="ctrTitle"/>
          </p:nvPr>
        </p:nvSpPr>
        <p:spPr>
          <a:xfrm>
            <a:off x="3753293" y="1122363"/>
            <a:ext cx="6914707" cy="2387600"/>
          </a:xfrm>
        </p:spPr>
        <p:txBody>
          <a:bodyPr/>
          <a:lstStyle/>
          <a:p>
            <a:r>
              <a:rPr lang="en-US" u="sng" dirty="0"/>
              <a:t>Scalability and Monitoring</a:t>
            </a:r>
            <a:endParaRPr lang="en-IN" u="sng" dirty="0"/>
          </a:p>
        </p:txBody>
      </p:sp>
      <p:sp>
        <p:nvSpPr>
          <p:cNvPr id="3" name="Subtitle 2">
            <a:extLst>
              <a:ext uri="{FF2B5EF4-FFF2-40B4-BE49-F238E27FC236}">
                <a16:creationId xmlns:a16="http://schemas.microsoft.com/office/drawing/2014/main" id="{876964A2-DCAA-4ECC-AC6F-7E384219CC69}"/>
              </a:ext>
            </a:extLst>
          </p:cNvPr>
          <p:cNvSpPr>
            <a:spLocks noGrp="1"/>
          </p:cNvSpPr>
          <p:nvPr>
            <p:ph type="subTitle" idx="1"/>
          </p:nvPr>
        </p:nvSpPr>
        <p:spPr>
          <a:xfrm>
            <a:off x="3753293" y="3602038"/>
            <a:ext cx="6914707" cy="1655762"/>
          </a:xfrm>
        </p:spPr>
        <p:txBody>
          <a:bodyPr/>
          <a:lstStyle/>
          <a:p>
            <a:r>
              <a:rPr lang="en-US" dirty="0">
                <a:latin typeface="Arial Black" panose="020B0A04020102020204" pitchFamily="34" charset="0"/>
              </a:rPr>
              <a:t>Tejas Hegde</a:t>
            </a:r>
          </a:p>
          <a:p>
            <a:r>
              <a:rPr lang="en-US" dirty="0" err="1">
                <a:latin typeface="Arial Black" panose="020B0A04020102020204" pitchFamily="34" charset="0"/>
              </a:rPr>
              <a:t>AIOps</a:t>
            </a:r>
            <a:r>
              <a:rPr lang="en-US" dirty="0">
                <a:latin typeface="Arial Black" panose="020B0A04020102020204" pitchFamily="34" charset="0"/>
              </a:rPr>
              <a:t> Engineer at HPE</a:t>
            </a:r>
            <a:endParaRPr lang="en-IN" dirty="0">
              <a:latin typeface="Arial Black" panose="020B0A04020102020204" pitchFamily="34" charset="0"/>
            </a:endParaRPr>
          </a:p>
        </p:txBody>
      </p:sp>
      <p:pic>
        <p:nvPicPr>
          <p:cNvPr id="7" name="Picture 6">
            <a:extLst>
              <a:ext uri="{FF2B5EF4-FFF2-40B4-BE49-F238E27FC236}">
                <a16:creationId xmlns:a16="http://schemas.microsoft.com/office/drawing/2014/main" id="{FD88FB0B-40EC-45B8-AA87-351EA6853624}"/>
              </a:ext>
            </a:extLst>
          </p:cNvPr>
          <p:cNvPicPr>
            <a:picLocks noChangeAspect="1"/>
          </p:cNvPicPr>
          <p:nvPr/>
        </p:nvPicPr>
        <p:blipFill>
          <a:blip r:embed="rId2"/>
          <a:stretch>
            <a:fillRect/>
          </a:stretch>
        </p:blipFill>
        <p:spPr>
          <a:xfrm>
            <a:off x="85524" y="0"/>
            <a:ext cx="2876951" cy="6801799"/>
          </a:xfrm>
          <a:prstGeom prst="rect">
            <a:avLst/>
          </a:prstGeom>
        </p:spPr>
      </p:pic>
    </p:spTree>
    <p:extLst>
      <p:ext uri="{BB962C8B-B14F-4D97-AF65-F5344CB8AC3E}">
        <p14:creationId xmlns:p14="http://schemas.microsoft.com/office/powerpoint/2010/main" val="35769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40CF-3CD7-4720-8183-7E29B16A9489}"/>
              </a:ext>
            </a:extLst>
          </p:cNvPr>
          <p:cNvSpPr>
            <a:spLocks noGrp="1"/>
          </p:cNvSpPr>
          <p:nvPr>
            <p:ph type="title"/>
          </p:nvPr>
        </p:nvSpPr>
        <p:spPr>
          <a:xfrm>
            <a:off x="1484311" y="685801"/>
            <a:ext cx="10018713" cy="643270"/>
          </a:xfrm>
        </p:spPr>
        <p:txBody>
          <a:bodyPr>
            <a:normAutofit fontScale="90000"/>
          </a:bodyPr>
          <a:lstStyle/>
          <a:p>
            <a:r>
              <a:rPr lang="en-US" dirty="0"/>
              <a:t>Monitoring</a:t>
            </a:r>
            <a:endParaRPr lang="en-IN" dirty="0"/>
          </a:p>
        </p:txBody>
      </p:sp>
      <p:sp>
        <p:nvSpPr>
          <p:cNvPr id="3" name="Content Placeholder 2">
            <a:extLst>
              <a:ext uri="{FF2B5EF4-FFF2-40B4-BE49-F238E27FC236}">
                <a16:creationId xmlns:a16="http://schemas.microsoft.com/office/drawing/2014/main" id="{8D95FE99-6396-448B-9B3F-B1EDA4052C29}"/>
              </a:ext>
            </a:extLst>
          </p:cNvPr>
          <p:cNvSpPr>
            <a:spLocks noGrp="1"/>
          </p:cNvSpPr>
          <p:nvPr>
            <p:ph idx="1"/>
          </p:nvPr>
        </p:nvSpPr>
        <p:spPr>
          <a:xfrm>
            <a:off x="1484310" y="1509823"/>
            <a:ext cx="10018713" cy="4401879"/>
          </a:xfrm>
        </p:spPr>
        <p:txBody>
          <a:bodyPr>
            <a:normAutofit fontScale="85000" lnSpcReduction="10000"/>
          </a:bodyPr>
          <a:lstStyle/>
          <a:p>
            <a:r>
              <a:rPr lang="en-US" dirty="0"/>
              <a:t>There are various solutions in the market for the purpose of monitoring. However, many companies tend to prefer open-source solutions, since they are free and customizable.</a:t>
            </a:r>
          </a:p>
          <a:p>
            <a:r>
              <a:rPr lang="en-US" dirty="0"/>
              <a:t>Prometheus along with Grafana is a very popular combination for monitoring. Prometheus is an observability platform while Grafana is an analytics and visualization platform. While Prometheus mainly deals with </a:t>
            </a:r>
            <a:r>
              <a:rPr lang="en-US"/>
              <a:t>metric collection, </a:t>
            </a:r>
            <a:r>
              <a:rPr lang="en-US" dirty="0"/>
              <a:t>Grafana can be used to visualize those metrics in the form of plots. Both are open-source.</a:t>
            </a:r>
          </a:p>
          <a:p>
            <a:r>
              <a:rPr lang="en-US" dirty="0"/>
              <a:t>Both of them can be used by directly installing them on the system or by using their docker images.</a:t>
            </a:r>
          </a:p>
          <a:p>
            <a:r>
              <a:rPr lang="en-US" dirty="0"/>
              <a:t>Collection of metrics/production of web plots requires intermediate servers which collect values from clients. Hence the workflow of Prometheus-Grafana is as follows:</a:t>
            </a:r>
          </a:p>
          <a:p>
            <a:pPr marL="0" indent="0">
              <a:buNone/>
            </a:pPr>
            <a:r>
              <a:rPr lang="en-US" dirty="0"/>
              <a:t>Start Prometheus server -&gt; Start Grafana Server -&gt; Start Prometheus Client -&gt; Connect Grafana to Prometheus Data Source -&gt; Visualize in Grafana.</a:t>
            </a:r>
            <a:endParaRPr lang="en-IN" dirty="0"/>
          </a:p>
        </p:txBody>
      </p:sp>
    </p:spTree>
    <p:extLst>
      <p:ext uri="{BB962C8B-B14F-4D97-AF65-F5344CB8AC3E}">
        <p14:creationId xmlns:p14="http://schemas.microsoft.com/office/powerpoint/2010/main" val="3973654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B67B-2101-4A4A-AA4F-49FD24EE44B0}"/>
              </a:ext>
            </a:extLst>
          </p:cNvPr>
          <p:cNvSpPr>
            <a:spLocks noGrp="1"/>
          </p:cNvSpPr>
          <p:nvPr>
            <p:ph type="title"/>
          </p:nvPr>
        </p:nvSpPr>
        <p:spPr>
          <a:xfrm>
            <a:off x="1484311" y="685800"/>
            <a:ext cx="10018713" cy="813391"/>
          </a:xfrm>
        </p:spPr>
        <p:txBody>
          <a:bodyPr/>
          <a:lstStyle/>
          <a:p>
            <a:r>
              <a:rPr lang="en-US" dirty="0"/>
              <a:t>Hands-on: Monitoring</a:t>
            </a:r>
            <a:endParaRPr lang="en-IN" dirty="0"/>
          </a:p>
        </p:txBody>
      </p:sp>
      <p:sp>
        <p:nvSpPr>
          <p:cNvPr id="3" name="Content Placeholder 2">
            <a:extLst>
              <a:ext uri="{FF2B5EF4-FFF2-40B4-BE49-F238E27FC236}">
                <a16:creationId xmlns:a16="http://schemas.microsoft.com/office/drawing/2014/main" id="{EB6E9AF7-8918-4931-9044-3AF4BCB6887D}"/>
              </a:ext>
            </a:extLst>
          </p:cNvPr>
          <p:cNvSpPr>
            <a:spLocks noGrp="1"/>
          </p:cNvSpPr>
          <p:nvPr>
            <p:ph idx="1"/>
          </p:nvPr>
        </p:nvSpPr>
        <p:spPr>
          <a:xfrm>
            <a:off x="1484310" y="1754373"/>
            <a:ext cx="10018713" cy="4036828"/>
          </a:xfrm>
        </p:spPr>
        <p:txBody>
          <a:bodyPr>
            <a:normAutofit fontScale="92500" lnSpcReduction="20000"/>
          </a:bodyPr>
          <a:lstStyle/>
          <a:p>
            <a:r>
              <a:rPr lang="en-US" dirty="0"/>
              <a:t>For the hands-on, we make use of a python project described in </a:t>
            </a:r>
            <a:r>
              <a:rPr lang="en-US" i="1" dirty="0"/>
              <a:t>dev.to</a:t>
            </a:r>
            <a:r>
              <a:rPr lang="en-US" dirty="0"/>
              <a:t>.</a:t>
            </a:r>
          </a:p>
          <a:p>
            <a:pPr marL="0" indent="0">
              <a:buNone/>
            </a:pPr>
            <a:r>
              <a:rPr lang="en-US" dirty="0"/>
              <a:t>URL: </a:t>
            </a:r>
            <a:r>
              <a:rPr lang="en-US" dirty="0">
                <a:hlinkClick r:id="rId2"/>
              </a:rPr>
              <a:t>Setup Grafana with Prometheus for Python projects using Docker - DEV Community</a:t>
            </a:r>
            <a:endParaRPr lang="en-US" dirty="0"/>
          </a:p>
          <a:p>
            <a:pPr marL="0" indent="0">
              <a:buNone/>
            </a:pPr>
            <a:r>
              <a:rPr lang="en-US" dirty="0"/>
              <a:t>It is a simple python script that invokes </a:t>
            </a:r>
            <a:r>
              <a:rPr lang="en-US" dirty="0" err="1"/>
              <a:t>prometheus</a:t>
            </a:r>
            <a:r>
              <a:rPr lang="en-US" dirty="0"/>
              <a:t> client.</a:t>
            </a:r>
          </a:p>
          <a:p>
            <a:r>
              <a:rPr lang="en-US" dirty="0"/>
              <a:t>For running the hands on, the following software tools are required to be installed on a Linux VM with at least 2CPUs, 2GB free memory, 20GB storage space available and a good internet connection:</a:t>
            </a:r>
          </a:p>
          <a:p>
            <a:pPr marL="457200" indent="-457200">
              <a:buAutoNum type="arabicPeriod"/>
            </a:pPr>
            <a:r>
              <a:rPr lang="en-US" dirty="0"/>
              <a:t>Git</a:t>
            </a:r>
          </a:p>
          <a:p>
            <a:pPr marL="457200" indent="-457200">
              <a:buAutoNum type="arabicPeriod"/>
            </a:pPr>
            <a:r>
              <a:rPr lang="en-US" dirty="0"/>
              <a:t>Docker</a:t>
            </a:r>
          </a:p>
          <a:p>
            <a:pPr marL="0" indent="0">
              <a:buNone/>
            </a:pPr>
            <a:r>
              <a:rPr lang="en-US" dirty="0"/>
              <a:t>Alternatively, Play With Docker Playground may be used. This requires a GitHub or Docker Hub account.</a:t>
            </a:r>
            <a:endParaRPr lang="en-IN" dirty="0"/>
          </a:p>
        </p:txBody>
      </p:sp>
    </p:spTree>
    <p:extLst>
      <p:ext uri="{BB962C8B-B14F-4D97-AF65-F5344CB8AC3E}">
        <p14:creationId xmlns:p14="http://schemas.microsoft.com/office/powerpoint/2010/main" val="261958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8480-ED99-436D-9343-4C4A557D9D03}"/>
              </a:ext>
            </a:extLst>
          </p:cNvPr>
          <p:cNvSpPr>
            <a:spLocks noGrp="1"/>
          </p:cNvSpPr>
          <p:nvPr>
            <p:ph type="title"/>
          </p:nvPr>
        </p:nvSpPr>
        <p:spPr>
          <a:xfrm>
            <a:off x="1484311" y="685800"/>
            <a:ext cx="10018713" cy="749595"/>
          </a:xfrm>
        </p:spPr>
        <p:txBody>
          <a:bodyPr/>
          <a:lstStyle/>
          <a:p>
            <a:r>
              <a:rPr lang="en-US" dirty="0"/>
              <a:t>Logging</a:t>
            </a:r>
            <a:endParaRPr lang="en-IN" dirty="0"/>
          </a:p>
        </p:txBody>
      </p:sp>
      <p:sp>
        <p:nvSpPr>
          <p:cNvPr id="3" name="Content Placeholder 2">
            <a:extLst>
              <a:ext uri="{FF2B5EF4-FFF2-40B4-BE49-F238E27FC236}">
                <a16:creationId xmlns:a16="http://schemas.microsoft.com/office/drawing/2014/main" id="{245B4AA9-2659-4080-87B1-417CC15C759A}"/>
              </a:ext>
            </a:extLst>
          </p:cNvPr>
          <p:cNvSpPr>
            <a:spLocks noGrp="1"/>
          </p:cNvSpPr>
          <p:nvPr>
            <p:ph idx="1"/>
          </p:nvPr>
        </p:nvSpPr>
        <p:spPr>
          <a:xfrm>
            <a:off x="1484310" y="1765005"/>
            <a:ext cx="10018713" cy="4026195"/>
          </a:xfrm>
        </p:spPr>
        <p:txBody>
          <a:bodyPr>
            <a:normAutofit fontScale="92500" lnSpcReduction="10000"/>
          </a:bodyPr>
          <a:lstStyle/>
          <a:p>
            <a:r>
              <a:rPr lang="en-US" dirty="0"/>
              <a:t>There must be logging statements in the application code. It should carry meaningful information about the process/code that produces the logs.</a:t>
            </a:r>
          </a:p>
          <a:p>
            <a:r>
              <a:rPr lang="en-US" dirty="0"/>
              <a:t>Most logging libraries contain log levels as follows: DEBUG, INFO, WARNING, ERROR. DEBUG is used for printing detailed information, useful while diagnosing problems. INFO is used for verifying normal operations. WARNING is used to show problems that do not cause the application to stop, but may signify performance issues or potential errors. Finally, ERROR is used to show that an abnormal event has occurred due to which the application might not have performed a function.</a:t>
            </a:r>
          </a:p>
          <a:p>
            <a:r>
              <a:rPr lang="en-US" dirty="0"/>
              <a:t>When an application is run directly, it will produce logs to a file on the machine’s filesystem. However, when using docker containers, volumes must be used to make sure that logs are saved on the machine’s filesystem.</a:t>
            </a:r>
            <a:endParaRPr lang="en-IN" dirty="0"/>
          </a:p>
        </p:txBody>
      </p:sp>
    </p:spTree>
    <p:extLst>
      <p:ext uri="{BB962C8B-B14F-4D97-AF65-F5344CB8AC3E}">
        <p14:creationId xmlns:p14="http://schemas.microsoft.com/office/powerpoint/2010/main" val="244317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D162-DA41-4F8A-8D85-1EF3720EE8AF}"/>
              </a:ext>
            </a:extLst>
          </p:cNvPr>
          <p:cNvSpPr>
            <a:spLocks noGrp="1"/>
          </p:cNvSpPr>
          <p:nvPr>
            <p:ph type="title"/>
          </p:nvPr>
        </p:nvSpPr>
        <p:spPr>
          <a:xfrm>
            <a:off x="1484311" y="685801"/>
            <a:ext cx="10018713" cy="717698"/>
          </a:xfrm>
        </p:spPr>
        <p:txBody>
          <a:bodyPr/>
          <a:lstStyle/>
          <a:p>
            <a:r>
              <a:rPr lang="en-US" dirty="0"/>
              <a:t>Docker Logging</a:t>
            </a:r>
            <a:endParaRPr lang="en-IN" dirty="0"/>
          </a:p>
        </p:txBody>
      </p:sp>
      <p:sp>
        <p:nvSpPr>
          <p:cNvPr id="3" name="Content Placeholder 2">
            <a:extLst>
              <a:ext uri="{FF2B5EF4-FFF2-40B4-BE49-F238E27FC236}">
                <a16:creationId xmlns:a16="http://schemas.microsoft.com/office/drawing/2014/main" id="{5FAC55AB-1486-40D6-8CCA-7F22E6695557}"/>
              </a:ext>
            </a:extLst>
          </p:cNvPr>
          <p:cNvSpPr>
            <a:spLocks noGrp="1"/>
          </p:cNvSpPr>
          <p:nvPr>
            <p:ph idx="1"/>
          </p:nvPr>
        </p:nvSpPr>
        <p:spPr>
          <a:xfrm>
            <a:off x="1484310" y="1403499"/>
            <a:ext cx="10018713" cy="4387702"/>
          </a:xfrm>
        </p:spPr>
        <p:txBody>
          <a:bodyPr>
            <a:normAutofit fontScale="92500" lnSpcReduction="10000"/>
          </a:bodyPr>
          <a:lstStyle/>
          <a:p>
            <a:pPr marL="0" indent="0">
              <a:buNone/>
            </a:pPr>
            <a:r>
              <a:rPr lang="en-US" b="1" dirty="0"/>
              <a:t>docker logs &lt;</a:t>
            </a:r>
            <a:r>
              <a:rPr lang="en-US" b="1" dirty="0" err="1"/>
              <a:t>container_name</a:t>
            </a:r>
            <a:r>
              <a:rPr lang="en-US" b="1" dirty="0"/>
              <a:t>&gt;</a:t>
            </a:r>
            <a:r>
              <a:rPr lang="en-US" dirty="0"/>
              <a:t>: This command prints all information that is printed onto STDOUT/STDERR by the application. This may include logging statements that print onto STDOUT. However, log files are not obtained.</a:t>
            </a:r>
          </a:p>
          <a:p>
            <a:r>
              <a:rPr lang="en-US" dirty="0"/>
              <a:t>By default, docker uses json-file logging driver. This means that it writes JSON logs to the container’s log file, which can be found in the </a:t>
            </a:r>
            <a:r>
              <a:rPr lang="en-US" i="1" dirty="0"/>
              <a:t>/var/lib/docker/&lt;</a:t>
            </a:r>
            <a:r>
              <a:rPr lang="en-US" i="1" dirty="0" err="1"/>
              <a:t>container_id</a:t>
            </a:r>
            <a:r>
              <a:rPr lang="en-US" i="1" dirty="0"/>
              <a:t>&gt; </a:t>
            </a:r>
            <a:r>
              <a:rPr lang="en-US" dirty="0"/>
              <a:t>directory. This format is inefficient compared to the local file driver, which performs log rotation which saves disk-space.</a:t>
            </a:r>
          </a:p>
          <a:p>
            <a:r>
              <a:rPr lang="en-US" dirty="0"/>
              <a:t>To change the logging behavior for all containers(except existing ones), change the </a:t>
            </a:r>
            <a:r>
              <a:rPr lang="en-US" i="1" dirty="0"/>
              <a:t>/</a:t>
            </a:r>
            <a:r>
              <a:rPr lang="en-US" i="1" dirty="0" err="1"/>
              <a:t>etc</a:t>
            </a:r>
            <a:r>
              <a:rPr lang="en-US" i="1" dirty="0"/>
              <a:t>/docker/</a:t>
            </a:r>
            <a:r>
              <a:rPr lang="en-US" i="1" dirty="0" err="1"/>
              <a:t>daemon.json</a:t>
            </a:r>
            <a:r>
              <a:rPr lang="en-US" dirty="0"/>
              <a:t> file. We can also change the logging behavior for an individual container using --log-driver option. We can further control the behavior of the log driver using --log-opts.</a:t>
            </a:r>
          </a:p>
          <a:p>
            <a:r>
              <a:rPr lang="en-US" dirty="0"/>
              <a:t>There are several logging drivers such as syslog, </a:t>
            </a:r>
            <a:r>
              <a:rPr lang="en-US" dirty="0" err="1"/>
              <a:t>journald</a:t>
            </a:r>
            <a:r>
              <a:rPr lang="en-US" dirty="0"/>
              <a:t>, </a:t>
            </a:r>
            <a:r>
              <a:rPr lang="en-US" dirty="0" err="1"/>
              <a:t>awslogs</a:t>
            </a:r>
            <a:r>
              <a:rPr lang="en-US" dirty="0"/>
              <a:t>, </a:t>
            </a:r>
            <a:r>
              <a:rPr lang="en-US" dirty="0" err="1"/>
              <a:t>gcplogs</a:t>
            </a:r>
            <a:r>
              <a:rPr lang="en-US" dirty="0"/>
              <a:t> etc.</a:t>
            </a:r>
          </a:p>
        </p:txBody>
      </p:sp>
    </p:spTree>
    <p:extLst>
      <p:ext uri="{BB962C8B-B14F-4D97-AF65-F5344CB8AC3E}">
        <p14:creationId xmlns:p14="http://schemas.microsoft.com/office/powerpoint/2010/main" val="4204881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AFBC-B297-4A1C-AAD4-D54796F08133}"/>
              </a:ext>
            </a:extLst>
          </p:cNvPr>
          <p:cNvSpPr>
            <a:spLocks noGrp="1"/>
          </p:cNvSpPr>
          <p:nvPr>
            <p:ph type="title"/>
          </p:nvPr>
        </p:nvSpPr>
        <p:spPr>
          <a:xfrm>
            <a:off x="1484311" y="685801"/>
            <a:ext cx="10018713" cy="717698"/>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5954ECD-7814-4CAD-8294-B3A7773754EB}"/>
              </a:ext>
            </a:extLst>
          </p:cNvPr>
          <p:cNvSpPr>
            <a:spLocks noGrp="1"/>
          </p:cNvSpPr>
          <p:nvPr>
            <p:ph idx="1"/>
          </p:nvPr>
        </p:nvSpPr>
        <p:spPr>
          <a:xfrm>
            <a:off x="1484310" y="1658679"/>
            <a:ext cx="10018713" cy="4132521"/>
          </a:xfrm>
        </p:spPr>
        <p:txBody>
          <a:bodyPr>
            <a:normAutofit/>
          </a:bodyPr>
          <a:lstStyle/>
          <a:p>
            <a:pPr marL="457200" indent="-457200">
              <a:buAutoNum type="arabicPeriod"/>
            </a:pPr>
            <a:r>
              <a:rPr lang="en-US" sz="1600" dirty="0" err="1"/>
              <a:t>Kleppmann</a:t>
            </a:r>
            <a:r>
              <a:rPr lang="en-US" sz="1600" dirty="0"/>
              <a:t>, M. (2017). </a:t>
            </a:r>
            <a:r>
              <a:rPr lang="en-US" sz="1600" i="1" dirty="0"/>
              <a:t>Designing data-intensive applications: The big ideas behind reliable, scalable, and maintainable systems</a:t>
            </a:r>
            <a:r>
              <a:rPr lang="en-US" sz="1600" dirty="0"/>
              <a:t>. " O'Reilly Media, Inc.".</a:t>
            </a:r>
          </a:p>
          <a:p>
            <a:pPr marL="457200" indent="-457200">
              <a:buAutoNum type="arabicPeriod"/>
            </a:pPr>
            <a:r>
              <a:rPr lang="en-IN" sz="1600" dirty="0"/>
              <a:t>Michael, M., Moreira, J. E., </a:t>
            </a:r>
            <a:r>
              <a:rPr lang="en-IN" sz="1600" dirty="0" err="1"/>
              <a:t>Shiloach</a:t>
            </a:r>
            <a:r>
              <a:rPr lang="en-IN" sz="1600" dirty="0"/>
              <a:t>, D., &amp; Wisniewski, R. W. (2007, March). Scale-up x scale-out: A case study using </a:t>
            </a:r>
            <a:r>
              <a:rPr lang="en-IN" sz="1600" dirty="0" err="1"/>
              <a:t>nutch</a:t>
            </a:r>
            <a:r>
              <a:rPr lang="en-IN" sz="1600" dirty="0"/>
              <a:t>/</a:t>
            </a:r>
            <a:r>
              <a:rPr lang="en-IN" sz="1600" dirty="0" err="1"/>
              <a:t>lucene</a:t>
            </a:r>
            <a:r>
              <a:rPr lang="en-IN" sz="1600" dirty="0"/>
              <a:t>. In </a:t>
            </a:r>
            <a:r>
              <a:rPr lang="en-IN" sz="1600" i="1" dirty="0"/>
              <a:t>2007 IEEE International Parallel and Distributed Processing Symposium</a:t>
            </a:r>
            <a:r>
              <a:rPr lang="en-IN" sz="1600" dirty="0"/>
              <a:t> (pp. 1-8). IEEE.</a:t>
            </a:r>
          </a:p>
          <a:p>
            <a:pPr marL="457200" indent="-457200">
              <a:buAutoNum type="arabicPeriod"/>
            </a:pPr>
            <a:r>
              <a:rPr lang="en-IN" sz="1600" dirty="0"/>
              <a:t>Marko </a:t>
            </a:r>
            <a:r>
              <a:rPr lang="en-IN" sz="1600" dirty="0" err="1"/>
              <a:t>Aleksic</a:t>
            </a:r>
            <a:r>
              <a:rPr lang="en-IN" sz="1600" dirty="0"/>
              <a:t>. (December 2023). </a:t>
            </a:r>
            <a:r>
              <a:rPr lang="en-US" sz="1600" dirty="0"/>
              <a:t>How to Limit Docker Memory and CPU Usage. </a:t>
            </a:r>
            <a:r>
              <a:rPr lang="en-US" sz="1600" i="1" dirty="0"/>
              <a:t>phoenixnap.com. </a:t>
            </a:r>
            <a:r>
              <a:rPr lang="en-US" sz="1600" dirty="0">
                <a:hlinkClick r:id="rId2"/>
              </a:rPr>
              <a:t>How to Limit Docker Memory and CPU Usage | </a:t>
            </a:r>
            <a:r>
              <a:rPr lang="en-US" sz="1600" dirty="0" err="1">
                <a:hlinkClick r:id="rId2"/>
              </a:rPr>
              <a:t>phoenixNAP</a:t>
            </a:r>
            <a:r>
              <a:rPr lang="en-US" sz="1600" dirty="0">
                <a:hlinkClick r:id="rId2"/>
              </a:rPr>
              <a:t> KB</a:t>
            </a:r>
            <a:endParaRPr lang="en-US" sz="1600" dirty="0"/>
          </a:p>
          <a:p>
            <a:pPr marL="457200" indent="-457200">
              <a:buAutoNum type="arabicPeriod"/>
            </a:pPr>
            <a:r>
              <a:rPr lang="en-US" sz="1600" dirty="0"/>
              <a:t>Anshul Chouhan. (May 2024). How to Use Docker Images For Scaling Applications? </a:t>
            </a:r>
            <a:r>
              <a:rPr lang="en-US" sz="1600" i="1" dirty="0"/>
              <a:t>geeksforgeeks.com. </a:t>
            </a:r>
            <a:r>
              <a:rPr lang="en-US" sz="1600" dirty="0">
                <a:hlinkClick r:id="rId3"/>
              </a:rPr>
              <a:t>How to Use Docker Images For Scaling Applications? – </a:t>
            </a:r>
            <a:r>
              <a:rPr lang="en-US" sz="1600" dirty="0" err="1">
                <a:hlinkClick r:id="rId3"/>
              </a:rPr>
              <a:t>GeeksforGeeks</a:t>
            </a:r>
            <a:endParaRPr lang="en-US" sz="1600" dirty="0"/>
          </a:p>
          <a:p>
            <a:pPr marL="457200" indent="-457200">
              <a:buFont typeface="Arial"/>
              <a:buAutoNum type="arabicPeriod"/>
            </a:pPr>
            <a:r>
              <a:rPr lang="en-IN" sz="1600" dirty="0"/>
              <a:t>Chris Rosen. (June 2022). Docker Swarm vs. Kubernetes: A comparison. </a:t>
            </a:r>
            <a:r>
              <a:rPr lang="en-IN" sz="1600" i="1" dirty="0"/>
              <a:t>ibm.com. </a:t>
            </a:r>
            <a:r>
              <a:rPr lang="en-US" sz="1600" dirty="0">
                <a:hlinkClick r:id="rId4"/>
              </a:rPr>
              <a:t>Docker Swarm vs. Kubernetes: What’s the Difference?| IBM</a:t>
            </a:r>
            <a:endParaRPr lang="en-US" sz="1600" dirty="0"/>
          </a:p>
          <a:p>
            <a:pPr marL="457200" indent="-457200">
              <a:buFont typeface="Arial"/>
              <a:buAutoNum type="arabicPeriod"/>
            </a:pPr>
            <a:r>
              <a:rPr lang="en-US" sz="1600" dirty="0"/>
              <a:t>kubernetes.io. (n.d.). </a:t>
            </a:r>
            <a:r>
              <a:rPr lang="en-US" sz="1600" i="1" dirty="0" err="1"/>
              <a:t>HorizontalPodAutoscaler</a:t>
            </a:r>
            <a:r>
              <a:rPr lang="en-US" sz="1600" i="1" dirty="0"/>
              <a:t> Walkthrough</a:t>
            </a:r>
            <a:r>
              <a:rPr lang="en-US" sz="1600" dirty="0"/>
              <a:t>. </a:t>
            </a:r>
            <a:r>
              <a:rPr lang="en-IN" sz="1600" dirty="0" err="1">
                <a:hlinkClick r:id="rId5"/>
              </a:rPr>
              <a:t>HorizontalPodAutoscaler</a:t>
            </a:r>
            <a:r>
              <a:rPr lang="en-IN" sz="1600" dirty="0">
                <a:hlinkClick r:id="rId5"/>
              </a:rPr>
              <a:t> Walkthrough | Kubernetes</a:t>
            </a:r>
            <a:endParaRPr lang="en-IN" sz="1600" dirty="0"/>
          </a:p>
          <a:p>
            <a:pPr marL="457200" indent="-457200">
              <a:buFont typeface="Arial"/>
              <a:buAutoNum type="arabicPeriod"/>
            </a:pPr>
            <a:r>
              <a:rPr lang="en-US" sz="1600" dirty="0"/>
              <a:t>kubernetes.io. (n.d.). </a:t>
            </a:r>
            <a:r>
              <a:rPr lang="en-US" sz="1600" i="1" dirty="0" err="1"/>
              <a:t>HorizontalPodAutoscaler</a:t>
            </a:r>
            <a:r>
              <a:rPr lang="en-US" sz="1600" i="1" dirty="0"/>
              <a:t> Walkthrough</a:t>
            </a:r>
            <a:r>
              <a:rPr lang="en-US" sz="1600" dirty="0"/>
              <a:t>. </a:t>
            </a:r>
            <a:r>
              <a:rPr lang="en-US" sz="1600" dirty="0">
                <a:hlinkClick r:id="rId6"/>
              </a:rPr>
              <a:t>Assign Memory Resources to Containers and Pods | Kubernetes</a:t>
            </a:r>
            <a:endParaRPr lang="en-US" sz="1600" dirty="0"/>
          </a:p>
        </p:txBody>
      </p:sp>
    </p:spTree>
    <p:extLst>
      <p:ext uri="{BB962C8B-B14F-4D97-AF65-F5344CB8AC3E}">
        <p14:creationId xmlns:p14="http://schemas.microsoft.com/office/powerpoint/2010/main" val="3353710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ADEF-D552-4533-9C49-8D2861465205}"/>
              </a:ext>
            </a:extLst>
          </p:cNvPr>
          <p:cNvSpPr>
            <a:spLocks noGrp="1"/>
          </p:cNvSpPr>
          <p:nvPr>
            <p:ph type="title"/>
          </p:nvPr>
        </p:nvSpPr>
        <p:spPr>
          <a:xfrm>
            <a:off x="1484311" y="685801"/>
            <a:ext cx="10018713" cy="536944"/>
          </a:xfrm>
        </p:spPr>
        <p:txBody>
          <a:bodyPr>
            <a:normAutofit fontScale="90000"/>
          </a:bodyPr>
          <a:lstStyle/>
          <a:p>
            <a:r>
              <a:rPr lang="en-US" dirty="0"/>
              <a:t>Agenda</a:t>
            </a:r>
            <a:endParaRPr lang="en-IN" dirty="0"/>
          </a:p>
        </p:txBody>
      </p:sp>
      <p:sp>
        <p:nvSpPr>
          <p:cNvPr id="3" name="Content Placeholder 2">
            <a:extLst>
              <a:ext uri="{FF2B5EF4-FFF2-40B4-BE49-F238E27FC236}">
                <a16:creationId xmlns:a16="http://schemas.microsoft.com/office/drawing/2014/main" id="{5482FFEF-E406-4116-A905-188B9BFC7C33}"/>
              </a:ext>
            </a:extLst>
          </p:cNvPr>
          <p:cNvSpPr>
            <a:spLocks noGrp="1"/>
          </p:cNvSpPr>
          <p:nvPr>
            <p:ph idx="1"/>
          </p:nvPr>
        </p:nvSpPr>
        <p:spPr>
          <a:xfrm>
            <a:off x="1484310" y="1839433"/>
            <a:ext cx="10018713" cy="3951767"/>
          </a:xfrm>
        </p:spPr>
        <p:txBody>
          <a:bodyPr>
            <a:normAutofit fontScale="92500" lnSpcReduction="20000"/>
          </a:bodyPr>
          <a:lstStyle/>
          <a:p>
            <a:r>
              <a:rPr lang="en-US" dirty="0"/>
              <a:t>Scalability</a:t>
            </a:r>
          </a:p>
          <a:p>
            <a:r>
              <a:rPr lang="en-US" dirty="0"/>
              <a:t>Microservices</a:t>
            </a:r>
          </a:p>
          <a:p>
            <a:r>
              <a:rPr lang="en-US" dirty="0"/>
              <a:t>Vertical Scaling</a:t>
            </a:r>
          </a:p>
          <a:p>
            <a:r>
              <a:rPr lang="en-US" dirty="0"/>
              <a:t>Horizontal Scaling</a:t>
            </a:r>
          </a:p>
          <a:p>
            <a:r>
              <a:rPr lang="en-US" dirty="0"/>
              <a:t>Hands-on Scalability</a:t>
            </a:r>
          </a:p>
          <a:p>
            <a:r>
              <a:rPr lang="en-US" dirty="0"/>
              <a:t>Monitoring and Logging</a:t>
            </a:r>
          </a:p>
          <a:p>
            <a:r>
              <a:rPr lang="en-US" dirty="0"/>
              <a:t>Monitoring</a:t>
            </a:r>
          </a:p>
          <a:p>
            <a:r>
              <a:rPr lang="en-US" dirty="0"/>
              <a:t>Hands-on Monitoring</a:t>
            </a:r>
          </a:p>
          <a:p>
            <a:r>
              <a:rPr lang="en-US" dirty="0"/>
              <a:t>Logging</a:t>
            </a:r>
          </a:p>
          <a:p>
            <a:endParaRPr lang="en-US" dirty="0"/>
          </a:p>
          <a:p>
            <a:endParaRPr lang="en-IN" dirty="0"/>
          </a:p>
        </p:txBody>
      </p:sp>
    </p:spTree>
    <p:extLst>
      <p:ext uri="{BB962C8B-B14F-4D97-AF65-F5344CB8AC3E}">
        <p14:creationId xmlns:p14="http://schemas.microsoft.com/office/powerpoint/2010/main" val="1210110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81E5-B9B3-4DD8-8277-191B81622DBE}"/>
              </a:ext>
            </a:extLst>
          </p:cNvPr>
          <p:cNvSpPr>
            <a:spLocks noGrp="1"/>
          </p:cNvSpPr>
          <p:nvPr>
            <p:ph type="title"/>
          </p:nvPr>
        </p:nvSpPr>
        <p:spPr>
          <a:xfrm>
            <a:off x="1484311" y="685800"/>
            <a:ext cx="10018713" cy="930349"/>
          </a:xfrm>
        </p:spPr>
        <p:txBody>
          <a:bodyPr/>
          <a:lstStyle/>
          <a:p>
            <a:r>
              <a:rPr lang="en-US" dirty="0"/>
              <a:t>Scalability</a:t>
            </a:r>
            <a:endParaRPr lang="en-IN" dirty="0"/>
          </a:p>
        </p:txBody>
      </p:sp>
      <p:sp>
        <p:nvSpPr>
          <p:cNvPr id="3" name="Content Placeholder 2">
            <a:extLst>
              <a:ext uri="{FF2B5EF4-FFF2-40B4-BE49-F238E27FC236}">
                <a16:creationId xmlns:a16="http://schemas.microsoft.com/office/drawing/2014/main" id="{754A9B94-23B6-466B-B19B-9E56AC85FFBE}"/>
              </a:ext>
            </a:extLst>
          </p:cNvPr>
          <p:cNvSpPr>
            <a:spLocks noGrp="1"/>
          </p:cNvSpPr>
          <p:nvPr>
            <p:ph idx="1"/>
          </p:nvPr>
        </p:nvSpPr>
        <p:spPr>
          <a:xfrm>
            <a:off x="1484310" y="1754373"/>
            <a:ext cx="10018713" cy="4036828"/>
          </a:xfrm>
        </p:spPr>
        <p:txBody>
          <a:bodyPr>
            <a:normAutofit fontScale="92500" lnSpcReduction="20000"/>
          </a:bodyPr>
          <a:lstStyle/>
          <a:p>
            <a:r>
              <a:rPr lang="en-US" dirty="0"/>
              <a:t>Scalability is the term we use to describe a system’s ability to cope with increased load[1].</a:t>
            </a:r>
          </a:p>
          <a:p>
            <a:r>
              <a:rPr lang="en-US" dirty="0"/>
              <a:t>There are two ways to address scalability concerns[2]:</a:t>
            </a:r>
          </a:p>
          <a:p>
            <a:pPr marL="457200" indent="-457200">
              <a:buAutoNum type="arabicPeriod"/>
            </a:pPr>
            <a:r>
              <a:rPr lang="en-US" dirty="0"/>
              <a:t>Vertical scaling(scale up/down): increase the computing power of a single node.</a:t>
            </a:r>
          </a:p>
          <a:p>
            <a:pPr marL="457200" indent="-457200">
              <a:buAutoNum type="arabicPeriod"/>
            </a:pPr>
            <a:r>
              <a:rPr lang="en-US" dirty="0"/>
              <a:t>Horizontal scaling(scale out/in): increase the number of nodes.</a:t>
            </a:r>
          </a:p>
          <a:p>
            <a:r>
              <a:rPr lang="en-US" dirty="0"/>
              <a:t>Horizontal scaling is used for most kinds of general applications including web applications and supercomputers. However, it is advantageous to apply vertical scaling since it is less complex in terms of management. Moreover, massively parallel applications such as Graphics don’t work well with multiple nodes. Adding computing power to a node within a cluster may improve results, especially in case of database engines.</a:t>
            </a:r>
          </a:p>
          <a:p>
            <a:endParaRPr lang="en-IN" dirty="0"/>
          </a:p>
        </p:txBody>
      </p:sp>
    </p:spTree>
    <p:extLst>
      <p:ext uri="{BB962C8B-B14F-4D97-AF65-F5344CB8AC3E}">
        <p14:creationId xmlns:p14="http://schemas.microsoft.com/office/powerpoint/2010/main" val="81463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F97F7-CE47-4AB2-9CEC-5F44CBB7BD82}"/>
              </a:ext>
            </a:extLst>
          </p:cNvPr>
          <p:cNvSpPr>
            <a:spLocks noGrp="1"/>
          </p:cNvSpPr>
          <p:nvPr>
            <p:ph type="title"/>
          </p:nvPr>
        </p:nvSpPr>
        <p:spPr>
          <a:xfrm>
            <a:off x="1484311" y="685800"/>
            <a:ext cx="10018713" cy="813391"/>
          </a:xfrm>
        </p:spPr>
        <p:txBody>
          <a:bodyPr/>
          <a:lstStyle/>
          <a:p>
            <a:r>
              <a:rPr lang="en-US" dirty="0"/>
              <a:t>Microservices</a:t>
            </a:r>
            <a:endParaRPr lang="en-IN" dirty="0"/>
          </a:p>
        </p:txBody>
      </p:sp>
      <p:sp>
        <p:nvSpPr>
          <p:cNvPr id="3" name="Content Placeholder 2">
            <a:extLst>
              <a:ext uri="{FF2B5EF4-FFF2-40B4-BE49-F238E27FC236}">
                <a16:creationId xmlns:a16="http://schemas.microsoft.com/office/drawing/2014/main" id="{EF455648-632D-4ADF-B94D-D19FA6B3602A}"/>
              </a:ext>
            </a:extLst>
          </p:cNvPr>
          <p:cNvSpPr>
            <a:spLocks noGrp="1"/>
          </p:cNvSpPr>
          <p:nvPr>
            <p:ph idx="1"/>
          </p:nvPr>
        </p:nvSpPr>
        <p:spPr>
          <a:xfrm>
            <a:off x="1484310" y="1722475"/>
            <a:ext cx="10018713" cy="4068726"/>
          </a:xfrm>
        </p:spPr>
        <p:txBody>
          <a:bodyPr>
            <a:normAutofit lnSpcReduction="10000"/>
          </a:bodyPr>
          <a:lstStyle/>
          <a:p>
            <a:r>
              <a:rPr lang="en-US" dirty="0"/>
              <a:t>An architecture or an architectural pattern is a reference/template that can be applied to commonly occurring types of software architectural problems.</a:t>
            </a:r>
          </a:p>
          <a:p>
            <a:r>
              <a:rPr lang="en-US" dirty="0"/>
              <a:t>There are various types of architectures: monolithic, microservices, space based, n-tier etc. Each type of architecture has its own merits and de-merits. No single architecture is applicable for all software problems.</a:t>
            </a:r>
          </a:p>
          <a:p>
            <a:r>
              <a:rPr lang="en-US" dirty="0"/>
              <a:t>Microservices is a specific case of component based architecture: where the problem can be decomposed into a set of independent applications that must coordinate themselves through some kind of distributed messaging. As such, the management and testing of such distributed applications may be tougher compared to monolithic applications. However, it is easier to maintain and scale these independent parts.</a:t>
            </a:r>
            <a:endParaRPr lang="en-IN" dirty="0"/>
          </a:p>
        </p:txBody>
      </p:sp>
    </p:spTree>
    <p:extLst>
      <p:ext uri="{BB962C8B-B14F-4D97-AF65-F5344CB8AC3E}">
        <p14:creationId xmlns:p14="http://schemas.microsoft.com/office/powerpoint/2010/main" val="248440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0F2E-3289-4F8E-BFB9-76877A8AC4C5}"/>
              </a:ext>
            </a:extLst>
          </p:cNvPr>
          <p:cNvSpPr>
            <a:spLocks noGrp="1"/>
          </p:cNvSpPr>
          <p:nvPr>
            <p:ph type="title"/>
          </p:nvPr>
        </p:nvSpPr>
        <p:spPr>
          <a:xfrm>
            <a:off x="1484311" y="685800"/>
            <a:ext cx="10018713" cy="622005"/>
          </a:xfrm>
        </p:spPr>
        <p:txBody>
          <a:bodyPr>
            <a:normAutofit fontScale="90000"/>
          </a:bodyPr>
          <a:lstStyle/>
          <a:p>
            <a:r>
              <a:rPr lang="en-US" dirty="0"/>
              <a:t>Microservices example</a:t>
            </a:r>
            <a:endParaRPr lang="en-IN" dirty="0"/>
          </a:p>
        </p:txBody>
      </p:sp>
      <p:pic>
        <p:nvPicPr>
          <p:cNvPr id="8" name="Picture 7">
            <a:extLst>
              <a:ext uri="{FF2B5EF4-FFF2-40B4-BE49-F238E27FC236}">
                <a16:creationId xmlns:a16="http://schemas.microsoft.com/office/drawing/2014/main" id="{7014B52A-8054-46AB-BC1A-620523AF3EC5}"/>
              </a:ext>
            </a:extLst>
          </p:cNvPr>
          <p:cNvPicPr>
            <a:picLocks noChangeAspect="1"/>
          </p:cNvPicPr>
          <p:nvPr/>
        </p:nvPicPr>
        <p:blipFill>
          <a:blip r:embed="rId2"/>
          <a:stretch>
            <a:fillRect/>
          </a:stretch>
        </p:blipFill>
        <p:spPr>
          <a:xfrm>
            <a:off x="3083439" y="1713772"/>
            <a:ext cx="7258045" cy="3132496"/>
          </a:xfrm>
          <a:prstGeom prst="rect">
            <a:avLst/>
          </a:prstGeom>
        </p:spPr>
      </p:pic>
      <p:sp>
        <p:nvSpPr>
          <p:cNvPr id="9" name="TextBox 8">
            <a:extLst>
              <a:ext uri="{FF2B5EF4-FFF2-40B4-BE49-F238E27FC236}">
                <a16:creationId xmlns:a16="http://schemas.microsoft.com/office/drawing/2014/main" id="{715831B5-CB28-45D2-A517-EEE019CD0790}"/>
              </a:ext>
            </a:extLst>
          </p:cNvPr>
          <p:cNvSpPr txBox="1"/>
          <p:nvPr/>
        </p:nvSpPr>
        <p:spPr>
          <a:xfrm>
            <a:off x="3893678" y="5073800"/>
            <a:ext cx="5958811" cy="369332"/>
          </a:xfrm>
          <a:prstGeom prst="rect">
            <a:avLst/>
          </a:prstGeom>
          <a:noFill/>
        </p:spPr>
        <p:txBody>
          <a:bodyPr wrap="none" rtlCol="0">
            <a:spAutoFit/>
          </a:bodyPr>
          <a:lstStyle/>
          <a:p>
            <a:r>
              <a:rPr lang="en-US" dirty="0"/>
              <a:t>A Fictious E-Commerce Application(credits; microservices.io)</a:t>
            </a:r>
            <a:endParaRPr lang="en-IN" dirty="0"/>
          </a:p>
        </p:txBody>
      </p:sp>
    </p:spTree>
    <p:extLst>
      <p:ext uri="{BB962C8B-B14F-4D97-AF65-F5344CB8AC3E}">
        <p14:creationId xmlns:p14="http://schemas.microsoft.com/office/powerpoint/2010/main" val="230854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E7761-8D70-4868-AC2F-667D8EA8B26E}"/>
              </a:ext>
            </a:extLst>
          </p:cNvPr>
          <p:cNvSpPr>
            <a:spLocks noGrp="1"/>
          </p:cNvSpPr>
          <p:nvPr>
            <p:ph type="title"/>
          </p:nvPr>
        </p:nvSpPr>
        <p:spPr>
          <a:xfrm>
            <a:off x="1484311" y="685800"/>
            <a:ext cx="10018713" cy="738963"/>
          </a:xfrm>
        </p:spPr>
        <p:txBody>
          <a:bodyPr/>
          <a:lstStyle/>
          <a:p>
            <a:r>
              <a:rPr lang="en-US" dirty="0"/>
              <a:t>Container Scalability: Vertical Scaling</a:t>
            </a:r>
            <a:endParaRPr lang="en-IN" dirty="0"/>
          </a:p>
        </p:txBody>
      </p:sp>
      <p:sp>
        <p:nvSpPr>
          <p:cNvPr id="3" name="Content Placeholder 2">
            <a:extLst>
              <a:ext uri="{FF2B5EF4-FFF2-40B4-BE49-F238E27FC236}">
                <a16:creationId xmlns:a16="http://schemas.microsoft.com/office/drawing/2014/main" id="{24CB982C-4A09-4F2A-9E4B-7C41B0A5D0A8}"/>
              </a:ext>
            </a:extLst>
          </p:cNvPr>
          <p:cNvSpPr>
            <a:spLocks noGrp="1"/>
          </p:cNvSpPr>
          <p:nvPr>
            <p:ph idx="1"/>
          </p:nvPr>
        </p:nvSpPr>
        <p:spPr>
          <a:xfrm>
            <a:off x="1484310" y="1818167"/>
            <a:ext cx="10018713" cy="3973033"/>
          </a:xfrm>
        </p:spPr>
        <p:txBody>
          <a:bodyPr>
            <a:normAutofit/>
          </a:bodyPr>
          <a:lstStyle/>
          <a:p>
            <a:r>
              <a:rPr lang="en-US" dirty="0"/>
              <a:t>As mentioned earlier, vertical scaling is simply a matter of assigning resources. However, by default, Docker containers have unlimited access to the host's physical memory and CPU. Unless carefully controlled, a misbehaving container can consume more resources than planned and cause performance bottlenecks[3].</a:t>
            </a:r>
          </a:p>
          <a:p>
            <a:r>
              <a:rPr lang="en-US" dirty="0"/>
              <a:t>It is very simple to assign resources to a container using </a:t>
            </a:r>
            <a:r>
              <a:rPr lang="en-US" b="1" dirty="0"/>
              <a:t>docker run[4]</a:t>
            </a:r>
            <a:r>
              <a:rPr lang="en-US" dirty="0"/>
              <a:t>:</a:t>
            </a:r>
          </a:p>
          <a:p>
            <a:pPr marL="0" indent="0">
              <a:buNone/>
            </a:pPr>
            <a:r>
              <a:rPr lang="en-US" i="1" dirty="0"/>
              <a:t>docker run --</a:t>
            </a:r>
            <a:r>
              <a:rPr lang="en-US" i="1" dirty="0" err="1"/>
              <a:t>cpus</a:t>
            </a:r>
            <a:r>
              <a:rPr lang="en-US" i="1" dirty="0"/>
              <a:t> 1 --memory 1g &lt;image&gt;</a:t>
            </a:r>
          </a:p>
          <a:p>
            <a:r>
              <a:rPr lang="en-US" dirty="0"/>
              <a:t>This assigns a limit of 1 CPU and 1GB memory to the container.</a:t>
            </a:r>
          </a:p>
          <a:p>
            <a:endParaRPr lang="en-IN" dirty="0"/>
          </a:p>
        </p:txBody>
      </p:sp>
    </p:spTree>
    <p:extLst>
      <p:ext uri="{BB962C8B-B14F-4D97-AF65-F5344CB8AC3E}">
        <p14:creationId xmlns:p14="http://schemas.microsoft.com/office/powerpoint/2010/main" val="4048634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CD16-D87B-460D-A497-A41BB76A06C7}"/>
              </a:ext>
            </a:extLst>
          </p:cNvPr>
          <p:cNvSpPr>
            <a:spLocks noGrp="1"/>
          </p:cNvSpPr>
          <p:nvPr>
            <p:ph type="title"/>
          </p:nvPr>
        </p:nvSpPr>
        <p:spPr>
          <a:xfrm>
            <a:off x="1484311" y="685800"/>
            <a:ext cx="10018713" cy="664535"/>
          </a:xfrm>
        </p:spPr>
        <p:txBody>
          <a:bodyPr>
            <a:normAutofit fontScale="90000"/>
          </a:bodyPr>
          <a:lstStyle/>
          <a:p>
            <a:r>
              <a:rPr lang="en-US" dirty="0"/>
              <a:t>Container Scalability: Horizontal Scaling</a:t>
            </a:r>
            <a:endParaRPr lang="en-IN" dirty="0"/>
          </a:p>
        </p:txBody>
      </p:sp>
      <p:sp>
        <p:nvSpPr>
          <p:cNvPr id="3" name="Content Placeholder 2">
            <a:extLst>
              <a:ext uri="{FF2B5EF4-FFF2-40B4-BE49-F238E27FC236}">
                <a16:creationId xmlns:a16="http://schemas.microsoft.com/office/drawing/2014/main" id="{2BDB80BE-08E9-416F-AB81-DAF6C8F2A801}"/>
              </a:ext>
            </a:extLst>
          </p:cNvPr>
          <p:cNvSpPr>
            <a:spLocks noGrp="1"/>
          </p:cNvSpPr>
          <p:nvPr>
            <p:ph idx="1"/>
          </p:nvPr>
        </p:nvSpPr>
        <p:spPr>
          <a:xfrm>
            <a:off x="1484310" y="1562987"/>
            <a:ext cx="10018713" cy="4228214"/>
          </a:xfrm>
        </p:spPr>
        <p:txBody>
          <a:bodyPr>
            <a:normAutofit/>
          </a:bodyPr>
          <a:lstStyle/>
          <a:p>
            <a:r>
              <a:rPr lang="en-US" dirty="0"/>
              <a:t>While containers simplify the management of software, the complexity of distributed systems still applies to containers. This applies in the context of horizontal scaling.</a:t>
            </a:r>
          </a:p>
          <a:p>
            <a:r>
              <a:rPr lang="en-US" dirty="0"/>
              <a:t>A pure docker approach towards horizontal scaling would require docker swarm. However, docker swarm is ideal for smaller workloads. Larger ones can be dealt with using Kubernetes[5].</a:t>
            </a:r>
          </a:p>
          <a:p>
            <a:r>
              <a:rPr lang="en-US" dirty="0"/>
              <a:t>In the hands-on, Kubernetes is used. Kubernetes CLI is used to manually scale the number of containers. However, autoscaling can also be used[6].</a:t>
            </a:r>
          </a:p>
          <a:p>
            <a:r>
              <a:rPr lang="en-US" dirty="0"/>
              <a:t>We can also assign CPU and memory to each container set in the Kubernetes configuration file[7].</a:t>
            </a:r>
          </a:p>
        </p:txBody>
      </p:sp>
    </p:spTree>
    <p:extLst>
      <p:ext uri="{BB962C8B-B14F-4D97-AF65-F5344CB8AC3E}">
        <p14:creationId xmlns:p14="http://schemas.microsoft.com/office/powerpoint/2010/main" val="2821131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B67B-2101-4A4A-AA4F-49FD24EE44B0}"/>
              </a:ext>
            </a:extLst>
          </p:cNvPr>
          <p:cNvSpPr>
            <a:spLocks noGrp="1"/>
          </p:cNvSpPr>
          <p:nvPr>
            <p:ph type="title"/>
          </p:nvPr>
        </p:nvSpPr>
        <p:spPr>
          <a:xfrm>
            <a:off x="1484311" y="685800"/>
            <a:ext cx="10018713" cy="813391"/>
          </a:xfrm>
        </p:spPr>
        <p:txBody>
          <a:bodyPr/>
          <a:lstStyle/>
          <a:p>
            <a:r>
              <a:rPr lang="en-US" dirty="0"/>
              <a:t>Hands-on: Scalability</a:t>
            </a:r>
            <a:endParaRPr lang="en-IN" dirty="0"/>
          </a:p>
        </p:txBody>
      </p:sp>
      <p:sp>
        <p:nvSpPr>
          <p:cNvPr id="3" name="Content Placeholder 2">
            <a:extLst>
              <a:ext uri="{FF2B5EF4-FFF2-40B4-BE49-F238E27FC236}">
                <a16:creationId xmlns:a16="http://schemas.microsoft.com/office/drawing/2014/main" id="{EB6E9AF7-8918-4931-9044-3AF4BCB6887D}"/>
              </a:ext>
            </a:extLst>
          </p:cNvPr>
          <p:cNvSpPr>
            <a:spLocks noGrp="1"/>
          </p:cNvSpPr>
          <p:nvPr>
            <p:ph idx="1"/>
          </p:nvPr>
        </p:nvSpPr>
        <p:spPr>
          <a:xfrm>
            <a:off x="1484310" y="1754373"/>
            <a:ext cx="10018713" cy="4036828"/>
          </a:xfrm>
        </p:spPr>
        <p:txBody>
          <a:bodyPr>
            <a:normAutofit fontScale="85000" lnSpcReduction="20000"/>
          </a:bodyPr>
          <a:lstStyle/>
          <a:p>
            <a:r>
              <a:rPr lang="en-US" dirty="0"/>
              <a:t>For the hands-on, we make use of “example-voting-app” repository of “docker samples”, </a:t>
            </a:r>
            <a:r>
              <a:rPr lang="en-IN" dirty="0"/>
              <a:t>official Docker Samples </a:t>
            </a:r>
            <a:r>
              <a:rPr lang="en-US" dirty="0"/>
              <a:t>produced by docker.</a:t>
            </a:r>
          </a:p>
          <a:p>
            <a:pPr marL="0" indent="0">
              <a:buNone/>
            </a:pPr>
            <a:r>
              <a:rPr lang="en-US" dirty="0"/>
              <a:t>URL: </a:t>
            </a:r>
            <a:r>
              <a:rPr lang="en-US" dirty="0">
                <a:hlinkClick r:id="rId2"/>
              </a:rPr>
              <a:t>TXH2020/example-voting-app: Example distributed app composed of multiple containers for Docker, Compose, Swarm, and Kubernetes (github.com)</a:t>
            </a:r>
            <a:endParaRPr lang="en-US" dirty="0"/>
          </a:p>
          <a:p>
            <a:r>
              <a:rPr lang="en-US" dirty="0"/>
              <a:t>It is a web application based on microservices architecture.</a:t>
            </a:r>
          </a:p>
          <a:p>
            <a:r>
              <a:rPr lang="en-US" dirty="0"/>
              <a:t>For running the hands on, the following software tools are required to be installed on a Linux VM with at least 2CPUs, 2GB free memory, 20GB storage space available and a good internet connection:</a:t>
            </a:r>
          </a:p>
          <a:p>
            <a:pPr marL="457200" indent="-457200">
              <a:buAutoNum type="arabicPeriod"/>
            </a:pPr>
            <a:r>
              <a:rPr lang="en-US" dirty="0"/>
              <a:t>Git</a:t>
            </a:r>
          </a:p>
          <a:p>
            <a:pPr marL="457200" indent="-457200">
              <a:buAutoNum type="arabicPeriod"/>
            </a:pPr>
            <a:r>
              <a:rPr lang="en-US" dirty="0" err="1"/>
              <a:t>Minikube</a:t>
            </a:r>
            <a:endParaRPr lang="en-US" dirty="0"/>
          </a:p>
          <a:p>
            <a:pPr marL="0" indent="0">
              <a:buNone/>
            </a:pPr>
            <a:r>
              <a:rPr lang="en-US" dirty="0"/>
              <a:t>Alternatively, Play With Kubernetes Playground may be used. This requires a GitHub or Docker Hub account.</a:t>
            </a:r>
            <a:endParaRPr lang="en-IN" dirty="0"/>
          </a:p>
        </p:txBody>
      </p:sp>
    </p:spTree>
    <p:extLst>
      <p:ext uri="{BB962C8B-B14F-4D97-AF65-F5344CB8AC3E}">
        <p14:creationId xmlns:p14="http://schemas.microsoft.com/office/powerpoint/2010/main" val="3004150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D3CB-8392-45C1-BC20-E6A5FCA4B020}"/>
              </a:ext>
            </a:extLst>
          </p:cNvPr>
          <p:cNvSpPr>
            <a:spLocks noGrp="1"/>
          </p:cNvSpPr>
          <p:nvPr>
            <p:ph type="title"/>
          </p:nvPr>
        </p:nvSpPr>
        <p:spPr>
          <a:xfrm>
            <a:off x="1484311" y="685801"/>
            <a:ext cx="10018713" cy="717698"/>
          </a:xfrm>
        </p:spPr>
        <p:txBody>
          <a:bodyPr/>
          <a:lstStyle/>
          <a:p>
            <a:r>
              <a:rPr lang="en-US" dirty="0"/>
              <a:t>Monitoring and Logging</a:t>
            </a:r>
            <a:endParaRPr lang="en-IN" dirty="0"/>
          </a:p>
        </p:txBody>
      </p:sp>
      <p:sp>
        <p:nvSpPr>
          <p:cNvPr id="3" name="Content Placeholder 2">
            <a:extLst>
              <a:ext uri="{FF2B5EF4-FFF2-40B4-BE49-F238E27FC236}">
                <a16:creationId xmlns:a16="http://schemas.microsoft.com/office/drawing/2014/main" id="{0F4F2CC1-098D-4E4A-8B64-F8341212CDEA}"/>
              </a:ext>
            </a:extLst>
          </p:cNvPr>
          <p:cNvSpPr>
            <a:spLocks noGrp="1"/>
          </p:cNvSpPr>
          <p:nvPr>
            <p:ph idx="1"/>
          </p:nvPr>
        </p:nvSpPr>
        <p:spPr>
          <a:xfrm>
            <a:off x="1484310" y="1594885"/>
            <a:ext cx="10018713" cy="4196316"/>
          </a:xfrm>
        </p:spPr>
        <p:txBody>
          <a:bodyPr>
            <a:normAutofit fontScale="92500"/>
          </a:bodyPr>
          <a:lstStyle/>
          <a:p>
            <a:r>
              <a:rPr lang="en-US" dirty="0"/>
              <a:t>Monitoring and Logging are standard industry practices for the purposes of debugging and performance optimization.</a:t>
            </a:r>
          </a:p>
          <a:p>
            <a:r>
              <a:rPr lang="en-US" dirty="0"/>
              <a:t>Monitoring is the process of collecting and visualizing metrics collected from the monitored applications. Logging is the process of producing messages with timestamps that help verify the functioning of an application.</a:t>
            </a:r>
          </a:p>
          <a:p>
            <a:r>
              <a:rPr lang="en-US" dirty="0"/>
              <a:t>Almost all software frameworks and programming languages have built-in support for logging. However, the process of log collection and processing may require the use of external libraries.</a:t>
            </a:r>
          </a:p>
          <a:p>
            <a:r>
              <a:rPr lang="en-US" dirty="0"/>
              <a:t>Similarly, metric collection and visualization may require external libraries.</a:t>
            </a:r>
          </a:p>
          <a:p>
            <a:r>
              <a:rPr lang="en-US" dirty="0"/>
              <a:t>Example Log(from kubernetes.io):		Example metric: counter</a:t>
            </a:r>
          </a:p>
          <a:p>
            <a:endParaRPr lang="en-IN" dirty="0"/>
          </a:p>
        </p:txBody>
      </p:sp>
      <p:sp>
        <p:nvSpPr>
          <p:cNvPr id="5" name="Rectangle 3">
            <a:extLst>
              <a:ext uri="{FF2B5EF4-FFF2-40B4-BE49-F238E27FC236}">
                <a16:creationId xmlns:a16="http://schemas.microsoft.com/office/drawing/2014/main" id="{FAC3E6A9-6785-4038-A3F9-93C865B892E9}"/>
              </a:ext>
            </a:extLst>
          </p:cNvPr>
          <p:cNvSpPr>
            <a:spLocks noChangeArrowheads="1"/>
          </p:cNvSpPr>
          <p:nvPr/>
        </p:nvSpPr>
        <p:spPr bwMode="auto">
          <a:xfrm>
            <a:off x="1892595" y="5408711"/>
            <a:ext cx="9610428" cy="30777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22222"/>
                </a:solidFill>
                <a:effectLst/>
                <a:latin typeface="SFMono-Regular"/>
              </a:rPr>
              <a:t>1025 00:15:15.525108 1 httplog.go:79] GET /</a:t>
            </a:r>
            <a:r>
              <a:rPr kumimoji="0" lang="en-US" altLang="en-US" sz="1000" b="0" i="0" u="none" strike="noStrike" cap="none" normalizeH="0" baseline="0" dirty="0" err="1">
                <a:ln>
                  <a:noFill/>
                </a:ln>
                <a:solidFill>
                  <a:srgbClr val="222222"/>
                </a:solidFill>
                <a:effectLst/>
                <a:latin typeface="SFMono-Regular"/>
              </a:rPr>
              <a:t>api</a:t>
            </a:r>
            <a:r>
              <a:rPr kumimoji="0" lang="en-US" altLang="en-US" sz="1000" b="0" i="0" u="none" strike="noStrike" cap="none" normalizeH="0" baseline="0" dirty="0">
                <a:ln>
                  <a:noFill/>
                </a:ln>
                <a:solidFill>
                  <a:srgbClr val="222222"/>
                </a:solidFill>
                <a:effectLst/>
                <a:latin typeface="SFMono-Regular"/>
              </a:rPr>
              <a:t>/v1/namespaces/</a:t>
            </a:r>
            <a:r>
              <a:rPr kumimoji="0" lang="en-US" altLang="en-US" sz="1000" b="0" i="0" u="none" strike="noStrike" cap="none" normalizeH="0" baseline="0" dirty="0" err="1">
                <a:ln>
                  <a:noFill/>
                </a:ln>
                <a:solidFill>
                  <a:srgbClr val="222222"/>
                </a:solidFill>
                <a:effectLst/>
                <a:latin typeface="SFMono-Regular"/>
              </a:rPr>
              <a:t>kube</a:t>
            </a:r>
            <a:r>
              <a:rPr kumimoji="0" lang="en-US" altLang="en-US" sz="1000" b="0" i="0" u="none" strike="noStrike" cap="none" normalizeH="0" baseline="0" dirty="0">
                <a:ln>
                  <a:noFill/>
                </a:ln>
                <a:solidFill>
                  <a:srgbClr val="222222"/>
                </a:solidFill>
                <a:effectLst/>
                <a:latin typeface="SFMono-Regular"/>
              </a:rPr>
              <a:t>-system/pods/metrics-server-v0.3.1-57c75779f-9p8wg: (1.512ms) 200 [</a:t>
            </a:r>
            <a:r>
              <a:rPr kumimoji="0" lang="en-US" altLang="en-US" sz="1000" b="0" i="0" u="none" strike="noStrike" cap="none" normalizeH="0" baseline="0" dirty="0" err="1">
                <a:ln>
                  <a:noFill/>
                </a:ln>
                <a:solidFill>
                  <a:srgbClr val="222222"/>
                </a:solidFill>
                <a:effectLst/>
                <a:latin typeface="SFMono-Regular"/>
              </a:rPr>
              <a:t>pod_nanny</a:t>
            </a:r>
            <a:r>
              <a:rPr kumimoji="0" lang="en-US" altLang="en-US" sz="1000" b="0" i="0" u="none" strike="noStrike" cap="none" normalizeH="0" baseline="0" dirty="0">
                <a:ln>
                  <a:noFill/>
                </a:ln>
                <a:solidFill>
                  <a:srgbClr val="222222"/>
                </a:solidFill>
                <a:effectLst/>
                <a:latin typeface="SFMono-Regular"/>
              </a:rPr>
              <a:t>/v0.0.0 (</a:t>
            </a:r>
            <a:r>
              <a:rPr kumimoji="0" lang="en-US" altLang="en-US" sz="1000" b="0" i="0" u="none" strike="noStrike" cap="none" normalizeH="0" baseline="0" dirty="0" err="1">
                <a:ln>
                  <a:noFill/>
                </a:ln>
                <a:solidFill>
                  <a:srgbClr val="222222"/>
                </a:solidFill>
                <a:effectLst/>
                <a:latin typeface="SFMono-Regular"/>
              </a:rPr>
              <a:t>linux</a:t>
            </a:r>
            <a:r>
              <a:rPr kumimoji="0" lang="en-US" altLang="en-US" sz="1000" b="0" i="0" u="none" strike="noStrike" cap="none" normalizeH="0" baseline="0" dirty="0">
                <a:ln>
                  <a:noFill/>
                </a:ln>
                <a:solidFill>
                  <a:srgbClr val="222222"/>
                </a:solidFill>
                <a:effectLst/>
                <a:latin typeface="SFMono-Regular"/>
              </a:rPr>
              <a:t>/amd64) </a:t>
            </a:r>
            <a:r>
              <a:rPr kumimoji="0" lang="en-US" altLang="en-US" sz="1000" b="0" i="0" u="none" strike="noStrike" cap="none" normalizeH="0" baseline="0" dirty="0" err="1">
                <a:ln>
                  <a:noFill/>
                </a:ln>
                <a:solidFill>
                  <a:srgbClr val="222222"/>
                </a:solidFill>
                <a:effectLst/>
                <a:latin typeface="SFMono-Regular"/>
              </a:rPr>
              <a:t>kubernetes</a:t>
            </a:r>
            <a:r>
              <a:rPr kumimoji="0" lang="en-US" altLang="en-US" sz="1000" b="0" i="0" u="none" strike="noStrike" cap="none" normalizeH="0" baseline="0" dirty="0">
                <a:ln>
                  <a:noFill/>
                </a:ln>
                <a:solidFill>
                  <a:srgbClr val="222222"/>
                </a:solidFill>
                <a:effectLst/>
                <a:latin typeface="SFMono-Regular"/>
              </a:rPr>
              <a:t>/$Format 10.56.1.19:51756]</a:t>
            </a:r>
            <a:r>
              <a:rPr kumimoji="0" lang="en-US" altLang="en-US" sz="9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5995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798</TotalTime>
  <Words>1585</Words>
  <Application>Microsoft Office PowerPoint</Application>
  <PresentationFormat>Widescreen</PresentationFormat>
  <Paragraphs>81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Corbel</vt:lpstr>
      <vt:lpstr>SFMono-Regular</vt:lpstr>
      <vt:lpstr>Parallax</vt:lpstr>
      <vt:lpstr>Scalability and Monitoring</vt:lpstr>
      <vt:lpstr>Agenda</vt:lpstr>
      <vt:lpstr>Scalability</vt:lpstr>
      <vt:lpstr>Microservices</vt:lpstr>
      <vt:lpstr>Microservices example</vt:lpstr>
      <vt:lpstr>Container Scalability: Vertical Scaling</vt:lpstr>
      <vt:lpstr>Container Scalability: Horizontal Scaling</vt:lpstr>
      <vt:lpstr>Hands-on: Scalability</vt:lpstr>
      <vt:lpstr>Monitoring and Logging</vt:lpstr>
      <vt:lpstr>Monitoring</vt:lpstr>
      <vt:lpstr>Hands-on: Monitoring</vt:lpstr>
      <vt:lpstr>Logging</vt:lpstr>
      <vt:lpstr>Docker Logging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Scalability and Monitoring</dc:title>
  <dc:creator>Tejas Hegde</dc:creator>
  <cp:lastModifiedBy>Tejas Hegde</cp:lastModifiedBy>
  <cp:revision>47</cp:revision>
  <dcterms:created xsi:type="dcterms:W3CDTF">2024-09-04T14:48:01Z</dcterms:created>
  <dcterms:modified xsi:type="dcterms:W3CDTF">2024-09-11T07:44:22Z</dcterms:modified>
</cp:coreProperties>
</file>