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6" d="100"/>
          <a:sy n="86" d="100"/>
        </p:scale>
        <p:origin x="7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DA40-F4CE-BD94-D282-9F9BA2CF27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247B4E-CDC3-266C-8BBB-AF576248DE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3B1040-7A8B-412F-7751-7CE1E2E5E10F}"/>
              </a:ext>
            </a:extLst>
          </p:cNvPr>
          <p:cNvSpPr>
            <a:spLocks noGrp="1"/>
          </p:cNvSpPr>
          <p:nvPr>
            <p:ph type="dt" sz="half" idx="10"/>
          </p:nvPr>
        </p:nvSpPr>
        <p:spPr/>
        <p:txBody>
          <a:bodyPr/>
          <a:lstStyle/>
          <a:p>
            <a:fld id="{3EC3D407-285B-436B-918E-AF0C921AD4C4}" type="datetimeFigureOut">
              <a:rPr lang="en-IN" smtClean="0"/>
              <a:t>25-02-2023</a:t>
            </a:fld>
            <a:endParaRPr lang="en-IN"/>
          </a:p>
        </p:txBody>
      </p:sp>
      <p:sp>
        <p:nvSpPr>
          <p:cNvPr id="5" name="Footer Placeholder 4">
            <a:extLst>
              <a:ext uri="{FF2B5EF4-FFF2-40B4-BE49-F238E27FC236}">
                <a16:creationId xmlns:a16="http://schemas.microsoft.com/office/drawing/2014/main" id="{B435B983-0497-9216-FEC5-E4F8C95D63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252A38-62C8-B6A6-3826-818EC9D2A150}"/>
              </a:ext>
            </a:extLst>
          </p:cNvPr>
          <p:cNvSpPr>
            <a:spLocks noGrp="1"/>
          </p:cNvSpPr>
          <p:nvPr>
            <p:ph type="sldNum" sz="quarter" idx="12"/>
          </p:nvPr>
        </p:nvSpPr>
        <p:spPr/>
        <p:txBody>
          <a:bodyPr/>
          <a:lstStyle/>
          <a:p>
            <a:fld id="{FE378211-AC07-4DDB-82CD-46C3BA85FD79}" type="slidenum">
              <a:rPr lang="en-IN" smtClean="0"/>
              <a:t>‹#›</a:t>
            </a:fld>
            <a:endParaRPr lang="en-IN"/>
          </a:p>
        </p:txBody>
      </p:sp>
    </p:spTree>
    <p:extLst>
      <p:ext uri="{BB962C8B-B14F-4D97-AF65-F5344CB8AC3E}">
        <p14:creationId xmlns:p14="http://schemas.microsoft.com/office/powerpoint/2010/main" val="2461893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9DB9-F6C2-A026-92FB-FA91E40D14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57784A-9428-98F2-1B1D-0AB3A7DC3A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8304FB-CA7A-0285-5173-B85F77E8B4C5}"/>
              </a:ext>
            </a:extLst>
          </p:cNvPr>
          <p:cNvSpPr>
            <a:spLocks noGrp="1"/>
          </p:cNvSpPr>
          <p:nvPr>
            <p:ph type="dt" sz="half" idx="10"/>
          </p:nvPr>
        </p:nvSpPr>
        <p:spPr/>
        <p:txBody>
          <a:bodyPr/>
          <a:lstStyle/>
          <a:p>
            <a:fld id="{3EC3D407-285B-436B-918E-AF0C921AD4C4}" type="datetimeFigureOut">
              <a:rPr lang="en-IN" smtClean="0"/>
              <a:t>25-02-2023</a:t>
            </a:fld>
            <a:endParaRPr lang="en-IN"/>
          </a:p>
        </p:txBody>
      </p:sp>
      <p:sp>
        <p:nvSpPr>
          <p:cNvPr id="5" name="Footer Placeholder 4">
            <a:extLst>
              <a:ext uri="{FF2B5EF4-FFF2-40B4-BE49-F238E27FC236}">
                <a16:creationId xmlns:a16="http://schemas.microsoft.com/office/drawing/2014/main" id="{559EABE2-DD64-D96F-5048-64A838A2C7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3759A-3C6D-F78A-6EB5-23A961892611}"/>
              </a:ext>
            </a:extLst>
          </p:cNvPr>
          <p:cNvSpPr>
            <a:spLocks noGrp="1"/>
          </p:cNvSpPr>
          <p:nvPr>
            <p:ph type="sldNum" sz="quarter" idx="12"/>
          </p:nvPr>
        </p:nvSpPr>
        <p:spPr/>
        <p:txBody>
          <a:bodyPr/>
          <a:lstStyle/>
          <a:p>
            <a:fld id="{FE378211-AC07-4DDB-82CD-46C3BA85FD79}" type="slidenum">
              <a:rPr lang="en-IN" smtClean="0"/>
              <a:t>‹#›</a:t>
            </a:fld>
            <a:endParaRPr lang="en-IN"/>
          </a:p>
        </p:txBody>
      </p:sp>
    </p:spTree>
    <p:extLst>
      <p:ext uri="{BB962C8B-B14F-4D97-AF65-F5344CB8AC3E}">
        <p14:creationId xmlns:p14="http://schemas.microsoft.com/office/powerpoint/2010/main" val="310335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D64961-E123-4B46-6B2C-C3BE1E10CC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0321AE-0CA1-3E8B-28D0-7FA433EC51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2841F3-B91F-54B7-BA06-A37D09F6F4F9}"/>
              </a:ext>
            </a:extLst>
          </p:cNvPr>
          <p:cNvSpPr>
            <a:spLocks noGrp="1"/>
          </p:cNvSpPr>
          <p:nvPr>
            <p:ph type="dt" sz="half" idx="10"/>
          </p:nvPr>
        </p:nvSpPr>
        <p:spPr/>
        <p:txBody>
          <a:bodyPr/>
          <a:lstStyle/>
          <a:p>
            <a:fld id="{3EC3D407-285B-436B-918E-AF0C921AD4C4}" type="datetimeFigureOut">
              <a:rPr lang="en-IN" smtClean="0"/>
              <a:t>25-02-2023</a:t>
            </a:fld>
            <a:endParaRPr lang="en-IN"/>
          </a:p>
        </p:txBody>
      </p:sp>
      <p:sp>
        <p:nvSpPr>
          <p:cNvPr id="5" name="Footer Placeholder 4">
            <a:extLst>
              <a:ext uri="{FF2B5EF4-FFF2-40B4-BE49-F238E27FC236}">
                <a16:creationId xmlns:a16="http://schemas.microsoft.com/office/drawing/2014/main" id="{2B4990C4-5F84-429C-8CA4-584FD93787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12124-9E07-D080-F2FD-25B334C7D627}"/>
              </a:ext>
            </a:extLst>
          </p:cNvPr>
          <p:cNvSpPr>
            <a:spLocks noGrp="1"/>
          </p:cNvSpPr>
          <p:nvPr>
            <p:ph type="sldNum" sz="quarter" idx="12"/>
          </p:nvPr>
        </p:nvSpPr>
        <p:spPr/>
        <p:txBody>
          <a:bodyPr/>
          <a:lstStyle/>
          <a:p>
            <a:fld id="{FE378211-AC07-4DDB-82CD-46C3BA85FD79}" type="slidenum">
              <a:rPr lang="en-IN" smtClean="0"/>
              <a:t>‹#›</a:t>
            </a:fld>
            <a:endParaRPr lang="en-IN"/>
          </a:p>
        </p:txBody>
      </p:sp>
    </p:spTree>
    <p:extLst>
      <p:ext uri="{BB962C8B-B14F-4D97-AF65-F5344CB8AC3E}">
        <p14:creationId xmlns:p14="http://schemas.microsoft.com/office/powerpoint/2010/main" val="299989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73A7-3EDF-565C-ED4F-593840AB55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A9FF84-0341-FBB2-5316-852C674155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F30B84-27F5-6FA7-B3CF-6D88FF47BF9E}"/>
              </a:ext>
            </a:extLst>
          </p:cNvPr>
          <p:cNvSpPr>
            <a:spLocks noGrp="1"/>
          </p:cNvSpPr>
          <p:nvPr>
            <p:ph type="dt" sz="half" idx="10"/>
          </p:nvPr>
        </p:nvSpPr>
        <p:spPr/>
        <p:txBody>
          <a:bodyPr/>
          <a:lstStyle/>
          <a:p>
            <a:fld id="{3EC3D407-285B-436B-918E-AF0C921AD4C4}" type="datetimeFigureOut">
              <a:rPr lang="en-IN" smtClean="0"/>
              <a:t>25-02-2023</a:t>
            </a:fld>
            <a:endParaRPr lang="en-IN"/>
          </a:p>
        </p:txBody>
      </p:sp>
      <p:sp>
        <p:nvSpPr>
          <p:cNvPr id="5" name="Footer Placeholder 4">
            <a:extLst>
              <a:ext uri="{FF2B5EF4-FFF2-40B4-BE49-F238E27FC236}">
                <a16:creationId xmlns:a16="http://schemas.microsoft.com/office/drawing/2014/main" id="{149207BB-6D8C-EF66-7F94-C4C9FFDF97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C15E62-C0EA-37C1-3ADF-7BF294F75632}"/>
              </a:ext>
            </a:extLst>
          </p:cNvPr>
          <p:cNvSpPr>
            <a:spLocks noGrp="1"/>
          </p:cNvSpPr>
          <p:nvPr>
            <p:ph type="sldNum" sz="quarter" idx="12"/>
          </p:nvPr>
        </p:nvSpPr>
        <p:spPr/>
        <p:txBody>
          <a:bodyPr/>
          <a:lstStyle/>
          <a:p>
            <a:fld id="{FE378211-AC07-4DDB-82CD-46C3BA85FD79}" type="slidenum">
              <a:rPr lang="en-IN" smtClean="0"/>
              <a:t>‹#›</a:t>
            </a:fld>
            <a:endParaRPr lang="en-IN"/>
          </a:p>
        </p:txBody>
      </p:sp>
    </p:spTree>
    <p:extLst>
      <p:ext uri="{BB962C8B-B14F-4D97-AF65-F5344CB8AC3E}">
        <p14:creationId xmlns:p14="http://schemas.microsoft.com/office/powerpoint/2010/main" val="1774611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F9E-5B63-C45F-BD9B-48473F4ED9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3A4B47-6DF5-245C-A347-530738266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E60B1B-AA2E-7A13-A4B3-AED2292E2873}"/>
              </a:ext>
            </a:extLst>
          </p:cNvPr>
          <p:cNvSpPr>
            <a:spLocks noGrp="1"/>
          </p:cNvSpPr>
          <p:nvPr>
            <p:ph type="dt" sz="half" idx="10"/>
          </p:nvPr>
        </p:nvSpPr>
        <p:spPr/>
        <p:txBody>
          <a:bodyPr/>
          <a:lstStyle/>
          <a:p>
            <a:fld id="{3EC3D407-285B-436B-918E-AF0C921AD4C4}" type="datetimeFigureOut">
              <a:rPr lang="en-IN" smtClean="0"/>
              <a:t>25-02-2023</a:t>
            </a:fld>
            <a:endParaRPr lang="en-IN"/>
          </a:p>
        </p:txBody>
      </p:sp>
      <p:sp>
        <p:nvSpPr>
          <p:cNvPr id="5" name="Footer Placeholder 4">
            <a:extLst>
              <a:ext uri="{FF2B5EF4-FFF2-40B4-BE49-F238E27FC236}">
                <a16:creationId xmlns:a16="http://schemas.microsoft.com/office/drawing/2014/main" id="{31656459-721C-D0F3-36E4-BC1577DDFB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4FB862-C97A-F231-586E-425E50E1C6E3}"/>
              </a:ext>
            </a:extLst>
          </p:cNvPr>
          <p:cNvSpPr>
            <a:spLocks noGrp="1"/>
          </p:cNvSpPr>
          <p:nvPr>
            <p:ph type="sldNum" sz="quarter" idx="12"/>
          </p:nvPr>
        </p:nvSpPr>
        <p:spPr/>
        <p:txBody>
          <a:bodyPr/>
          <a:lstStyle/>
          <a:p>
            <a:fld id="{FE378211-AC07-4DDB-82CD-46C3BA85FD79}" type="slidenum">
              <a:rPr lang="en-IN" smtClean="0"/>
              <a:t>‹#›</a:t>
            </a:fld>
            <a:endParaRPr lang="en-IN"/>
          </a:p>
        </p:txBody>
      </p:sp>
    </p:spTree>
    <p:extLst>
      <p:ext uri="{BB962C8B-B14F-4D97-AF65-F5344CB8AC3E}">
        <p14:creationId xmlns:p14="http://schemas.microsoft.com/office/powerpoint/2010/main" val="124791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6C747-5B37-B062-465A-2CA00BE31A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4D54F0-16AA-BC6B-9B9F-B61D5B3803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2A2D4F-49F1-048E-C815-9ED4779537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75EBDAA-77A8-6ED2-12F9-8594D72A7DBC}"/>
              </a:ext>
            </a:extLst>
          </p:cNvPr>
          <p:cNvSpPr>
            <a:spLocks noGrp="1"/>
          </p:cNvSpPr>
          <p:nvPr>
            <p:ph type="dt" sz="half" idx="10"/>
          </p:nvPr>
        </p:nvSpPr>
        <p:spPr/>
        <p:txBody>
          <a:bodyPr/>
          <a:lstStyle/>
          <a:p>
            <a:fld id="{3EC3D407-285B-436B-918E-AF0C921AD4C4}" type="datetimeFigureOut">
              <a:rPr lang="en-IN" smtClean="0"/>
              <a:t>25-02-2023</a:t>
            </a:fld>
            <a:endParaRPr lang="en-IN"/>
          </a:p>
        </p:txBody>
      </p:sp>
      <p:sp>
        <p:nvSpPr>
          <p:cNvPr id="6" name="Footer Placeholder 5">
            <a:extLst>
              <a:ext uri="{FF2B5EF4-FFF2-40B4-BE49-F238E27FC236}">
                <a16:creationId xmlns:a16="http://schemas.microsoft.com/office/drawing/2014/main" id="{2C224853-A87A-77F5-B424-2B5C993827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BC948A-082C-D698-B6C0-EEB3CEEB32CE}"/>
              </a:ext>
            </a:extLst>
          </p:cNvPr>
          <p:cNvSpPr>
            <a:spLocks noGrp="1"/>
          </p:cNvSpPr>
          <p:nvPr>
            <p:ph type="sldNum" sz="quarter" idx="12"/>
          </p:nvPr>
        </p:nvSpPr>
        <p:spPr/>
        <p:txBody>
          <a:bodyPr/>
          <a:lstStyle/>
          <a:p>
            <a:fld id="{FE378211-AC07-4DDB-82CD-46C3BA85FD79}" type="slidenum">
              <a:rPr lang="en-IN" smtClean="0"/>
              <a:t>‹#›</a:t>
            </a:fld>
            <a:endParaRPr lang="en-IN"/>
          </a:p>
        </p:txBody>
      </p:sp>
    </p:spTree>
    <p:extLst>
      <p:ext uri="{BB962C8B-B14F-4D97-AF65-F5344CB8AC3E}">
        <p14:creationId xmlns:p14="http://schemas.microsoft.com/office/powerpoint/2010/main" val="209615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09BD-E251-BCB0-60C7-57C54EE716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A868A5-51C0-9A70-CFD9-A131641F1F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332F32-7F44-89CC-0F7D-25F26FD5AF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A50847-EEE9-9B94-0953-92F7008A8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8E0532-3587-B4DE-FFCE-5079E9762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E1373A-1598-F4A0-021B-802FF9FABB70}"/>
              </a:ext>
            </a:extLst>
          </p:cNvPr>
          <p:cNvSpPr>
            <a:spLocks noGrp="1"/>
          </p:cNvSpPr>
          <p:nvPr>
            <p:ph type="dt" sz="half" idx="10"/>
          </p:nvPr>
        </p:nvSpPr>
        <p:spPr/>
        <p:txBody>
          <a:bodyPr/>
          <a:lstStyle/>
          <a:p>
            <a:fld id="{3EC3D407-285B-436B-918E-AF0C921AD4C4}" type="datetimeFigureOut">
              <a:rPr lang="en-IN" smtClean="0"/>
              <a:t>25-02-2023</a:t>
            </a:fld>
            <a:endParaRPr lang="en-IN"/>
          </a:p>
        </p:txBody>
      </p:sp>
      <p:sp>
        <p:nvSpPr>
          <p:cNvPr id="8" name="Footer Placeholder 7">
            <a:extLst>
              <a:ext uri="{FF2B5EF4-FFF2-40B4-BE49-F238E27FC236}">
                <a16:creationId xmlns:a16="http://schemas.microsoft.com/office/drawing/2014/main" id="{2339D1D9-C4D4-E6CD-C081-CB70BC73A9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3E7D2E-943F-0A41-4063-1A08BE06089D}"/>
              </a:ext>
            </a:extLst>
          </p:cNvPr>
          <p:cNvSpPr>
            <a:spLocks noGrp="1"/>
          </p:cNvSpPr>
          <p:nvPr>
            <p:ph type="sldNum" sz="quarter" idx="12"/>
          </p:nvPr>
        </p:nvSpPr>
        <p:spPr/>
        <p:txBody>
          <a:bodyPr/>
          <a:lstStyle/>
          <a:p>
            <a:fld id="{FE378211-AC07-4DDB-82CD-46C3BA85FD79}" type="slidenum">
              <a:rPr lang="en-IN" smtClean="0"/>
              <a:t>‹#›</a:t>
            </a:fld>
            <a:endParaRPr lang="en-IN"/>
          </a:p>
        </p:txBody>
      </p:sp>
    </p:spTree>
    <p:extLst>
      <p:ext uri="{BB962C8B-B14F-4D97-AF65-F5344CB8AC3E}">
        <p14:creationId xmlns:p14="http://schemas.microsoft.com/office/powerpoint/2010/main" val="22402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4920-B169-47ED-7052-960495B178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145B84-E2C6-1C22-1966-FB7153D0075F}"/>
              </a:ext>
            </a:extLst>
          </p:cNvPr>
          <p:cNvSpPr>
            <a:spLocks noGrp="1"/>
          </p:cNvSpPr>
          <p:nvPr>
            <p:ph type="dt" sz="half" idx="10"/>
          </p:nvPr>
        </p:nvSpPr>
        <p:spPr/>
        <p:txBody>
          <a:bodyPr/>
          <a:lstStyle/>
          <a:p>
            <a:fld id="{3EC3D407-285B-436B-918E-AF0C921AD4C4}" type="datetimeFigureOut">
              <a:rPr lang="en-IN" smtClean="0"/>
              <a:t>25-02-2023</a:t>
            </a:fld>
            <a:endParaRPr lang="en-IN"/>
          </a:p>
        </p:txBody>
      </p:sp>
      <p:sp>
        <p:nvSpPr>
          <p:cNvPr id="4" name="Footer Placeholder 3">
            <a:extLst>
              <a:ext uri="{FF2B5EF4-FFF2-40B4-BE49-F238E27FC236}">
                <a16:creationId xmlns:a16="http://schemas.microsoft.com/office/drawing/2014/main" id="{1C9DEAA9-DA67-5DD4-8C3B-35F1DCA1AF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9FF612-3594-53F7-7568-88438CB0138E}"/>
              </a:ext>
            </a:extLst>
          </p:cNvPr>
          <p:cNvSpPr>
            <a:spLocks noGrp="1"/>
          </p:cNvSpPr>
          <p:nvPr>
            <p:ph type="sldNum" sz="quarter" idx="12"/>
          </p:nvPr>
        </p:nvSpPr>
        <p:spPr/>
        <p:txBody>
          <a:bodyPr/>
          <a:lstStyle/>
          <a:p>
            <a:fld id="{FE378211-AC07-4DDB-82CD-46C3BA85FD79}" type="slidenum">
              <a:rPr lang="en-IN" smtClean="0"/>
              <a:t>‹#›</a:t>
            </a:fld>
            <a:endParaRPr lang="en-IN"/>
          </a:p>
        </p:txBody>
      </p:sp>
    </p:spTree>
    <p:extLst>
      <p:ext uri="{BB962C8B-B14F-4D97-AF65-F5344CB8AC3E}">
        <p14:creationId xmlns:p14="http://schemas.microsoft.com/office/powerpoint/2010/main" val="244898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EBDFBD-1A4D-4601-8A99-E66FF7936BEE}"/>
              </a:ext>
            </a:extLst>
          </p:cNvPr>
          <p:cNvSpPr>
            <a:spLocks noGrp="1"/>
          </p:cNvSpPr>
          <p:nvPr>
            <p:ph type="dt" sz="half" idx="10"/>
          </p:nvPr>
        </p:nvSpPr>
        <p:spPr/>
        <p:txBody>
          <a:bodyPr/>
          <a:lstStyle/>
          <a:p>
            <a:fld id="{3EC3D407-285B-436B-918E-AF0C921AD4C4}" type="datetimeFigureOut">
              <a:rPr lang="en-IN" smtClean="0"/>
              <a:t>25-02-2023</a:t>
            </a:fld>
            <a:endParaRPr lang="en-IN"/>
          </a:p>
        </p:txBody>
      </p:sp>
      <p:sp>
        <p:nvSpPr>
          <p:cNvPr id="3" name="Footer Placeholder 2">
            <a:extLst>
              <a:ext uri="{FF2B5EF4-FFF2-40B4-BE49-F238E27FC236}">
                <a16:creationId xmlns:a16="http://schemas.microsoft.com/office/drawing/2014/main" id="{1425221A-0C00-1AC3-0D50-A38584B75C3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C940C6-EE68-AC51-6733-64F4A43F9214}"/>
              </a:ext>
            </a:extLst>
          </p:cNvPr>
          <p:cNvSpPr>
            <a:spLocks noGrp="1"/>
          </p:cNvSpPr>
          <p:nvPr>
            <p:ph type="sldNum" sz="quarter" idx="12"/>
          </p:nvPr>
        </p:nvSpPr>
        <p:spPr/>
        <p:txBody>
          <a:bodyPr/>
          <a:lstStyle/>
          <a:p>
            <a:fld id="{FE378211-AC07-4DDB-82CD-46C3BA85FD79}" type="slidenum">
              <a:rPr lang="en-IN" smtClean="0"/>
              <a:t>‹#›</a:t>
            </a:fld>
            <a:endParaRPr lang="en-IN"/>
          </a:p>
        </p:txBody>
      </p:sp>
    </p:spTree>
    <p:extLst>
      <p:ext uri="{BB962C8B-B14F-4D97-AF65-F5344CB8AC3E}">
        <p14:creationId xmlns:p14="http://schemas.microsoft.com/office/powerpoint/2010/main" val="2648049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719F-121F-DEAA-D3F5-1A47E94EE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2A64BA-EFBF-DBAB-7381-04A2E9F7E0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352499-F206-5806-60AF-FA4EF437C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F60CAF-960B-AF24-83BC-33370F485F93}"/>
              </a:ext>
            </a:extLst>
          </p:cNvPr>
          <p:cNvSpPr>
            <a:spLocks noGrp="1"/>
          </p:cNvSpPr>
          <p:nvPr>
            <p:ph type="dt" sz="half" idx="10"/>
          </p:nvPr>
        </p:nvSpPr>
        <p:spPr/>
        <p:txBody>
          <a:bodyPr/>
          <a:lstStyle/>
          <a:p>
            <a:fld id="{3EC3D407-285B-436B-918E-AF0C921AD4C4}" type="datetimeFigureOut">
              <a:rPr lang="en-IN" smtClean="0"/>
              <a:t>25-02-2023</a:t>
            </a:fld>
            <a:endParaRPr lang="en-IN"/>
          </a:p>
        </p:txBody>
      </p:sp>
      <p:sp>
        <p:nvSpPr>
          <p:cNvPr id="6" name="Footer Placeholder 5">
            <a:extLst>
              <a:ext uri="{FF2B5EF4-FFF2-40B4-BE49-F238E27FC236}">
                <a16:creationId xmlns:a16="http://schemas.microsoft.com/office/drawing/2014/main" id="{3D7431A8-AB77-7FDF-A46C-0E4A2E4BDC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604EE8-8C60-ECAD-5553-6EA51FB8CDCE}"/>
              </a:ext>
            </a:extLst>
          </p:cNvPr>
          <p:cNvSpPr>
            <a:spLocks noGrp="1"/>
          </p:cNvSpPr>
          <p:nvPr>
            <p:ph type="sldNum" sz="quarter" idx="12"/>
          </p:nvPr>
        </p:nvSpPr>
        <p:spPr/>
        <p:txBody>
          <a:bodyPr/>
          <a:lstStyle/>
          <a:p>
            <a:fld id="{FE378211-AC07-4DDB-82CD-46C3BA85FD79}" type="slidenum">
              <a:rPr lang="en-IN" smtClean="0"/>
              <a:t>‹#›</a:t>
            </a:fld>
            <a:endParaRPr lang="en-IN"/>
          </a:p>
        </p:txBody>
      </p:sp>
    </p:spTree>
    <p:extLst>
      <p:ext uri="{BB962C8B-B14F-4D97-AF65-F5344CB8AC3E}">
        <p14:creationId xmlns:p14="http://schemas.microsoft.com/office/powerpoint/2010/main" val="1375102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DA1C-82E7-F0B9-308D-BF53E3B78A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209764-37EF-FF63-0A83-DBFA994CAE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773442-4552-1972-D3A4-575688187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C48482-64E5-92DB-0FA1-3E9F3C741BBD}"/>
              </a:ext>
            </a:extLst>
          </p:cNvPr>
          <p:cNvSpPr>
            <a:spLocks noGrp="1"/>
          </p:cNvSpPr>
          <p:nvPr>
            <p:ph type="dt" sz="half" idx="10"/>
          </p:nvPr>
        </p:nvSpPr>
        <p:spPr/>
        <p:txBody>
          <a:bodyPr/>
          <a:lstStyle/>
          <a:p>
            <a:fld id="{3EC3D407-285B-436B-918E-AF0C921AD4C4}" type="datetimeFigureOut">
              <a:rPr lang="en-IN" smtClean="0"/>
              <a:t>25-02-2023</a:t>
            </a:fld>
            <a:endParaRPr lang="en-IN"/>
          </a:p>
        </p:txBody>
      </p:sp>
      <p:sp>
        <p:nvSpPr>
          <p:cNvPr id="6" name="Footer Placeholder 5">
            <a:extLst>
              <a:ext uri="{FF2B5EF4-FFF2-40B4-BE49-F238E27FC236}">
                <a16:creationId xmlns:a16="http://schemas.microsoft.com/office/drawing/2014/main" id="{405F64DE-7529-E07C-A791-225CB35F29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CB7E3E-35A0-A871-264B-D7C5D6E9887E}"/>
              </a:ext>
            </a:extLst>
          </p:cNvPr>
          <p:cNvSpPr>
            <a:spLocks noGrp="1"/>
          </p:cNvSpPr>
          <p:nvPr>
            <p:ph type="sldNum" sz="quarter" idx="12"/>
          </p:nvPr>
        </p:nvSpPr>
        <p:spPr/>
        <p:txBody>
          <a:bodyPr/>
          <a:lstStyle/>
          <a:p>
            <a:fld id="{FE378211-AC07-4DDB-82CD-46C3BA85FD79}" type="slidenum">
              <a:rPr lang="en-IN" smtClean="0"/>
              <a:t>‹#›</a:t>
            </a:fld>
            <a:endParaRPr lang="en-IN"/>
          </a:p>
        </p:txBody>
      </p:sp>
    </p:spTree>
    <p:extLst>
      <p:ext uri="{BB962C8B-B14F-4D97-AF65-F5344CB8AC3E}">
        <p14:creationId xmlns:p14="http://schemas.microsoft.com/office/powerpoint/2010/main" val="341045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B2FAF-74A6-9CCF-08CE-DEA8C99C54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F7EC9B-C68A-C2E9-09AE-2A0895CF34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1CF95B-3309-8058-6ED5-0195327F13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3D407-285B-436B-918E-AF0C921AD4C4}" type="datetimeFigureOut">
              <a:rPr lang="en-IN" smtClean="0"/>
              <a:t>25-02-2023</a:t>
            </a:fld>
            <a:endParaRPr lang="en-IN"/>
          </a:p>
        </p:txBody>
      </p:sp>
      <p:sp>
        <p:nvSpPr>
          <p:cNvPr id="5" name="Footer Placeholder 4">
            <a:extLst>
              <a:ext uri="{FF2B5EF4-FFF2-40B4-BE49-F238E27FC236}">
                <a16:creationId xmlns:a16="http://schemas.microsoft.com/office/drawing/2014/main" id="{3BE71391-1642-87BC-0C1F-C98DFB6137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F0FAD7-5729-BC6A-37E4-FB51FAD5BD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78211-AC07-4DDB-82CD-46C3BA85FD79}" type="slidenum">
              <a:rPr lang="en-IN" smtClean="0"/>
              <a:t>‹#›</a:t>
            </a:fld>
            <a:endParaRPr lang="en-IN"/>
          </a:p>
        </p:txBody>
      </p:sp>
    </p:spTree>
    <p:extLst>
      <p:ext uri="{BB962C8B-B14F-4D97-AF65-F5344CB8AC3E}">
        <p14:creationId xmlns:p14="http://schemas.microsoft.com/office/powerpoint/2010/main" val="3203035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gif"/><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7JELX6DiUxQ" TargetMode="External"/><Relationship Id="rId2" Type="http://schemas.openxmlformats.org/officeDocument/2006/relationships/hyperlink" Target="https://neptune.ai/blog/graph-neural-network-and-some-of-gnn-applications" TargetMode="External"/><Relationship Id="rId1" Type="http://schemas.openxmlformats.org/officeDocument/2006/relationships/slideLayout" Target="../slideLayouts/slideLayout2.xml"/><Relationship Id="rId6" Type="http://schemas.openxmlformats.org/officeDocument/2006/relationships/hyperlink" Target="https://blogs.nvidia.com/blog/2022/10/24/what-are-graph-neural-networks/" TargetMode="External"/><Relationship Id="rId5" Type="http://schemas.openxmlformats.org/officeDocument/2006/relationships/hyperlink" Target="https://colab.research.google.com/drive/17eRoYIBxlgxAMKHV4qmXmBYL2-Wkl3Xx?usp=sharing" TargetMode="External"/><Relationship Id="rId4" Type="http://schemas.openxmlformats.org/officeDocument/2006/relationships/hyperlink" Target="https://snap-stanford.github.io/cs224w-notes/machine-learning-with-networks/node-representation-learn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AB42-2E0F-31B6-11EC-B19507C14C97}"/>
              </a:ext>
            </a:extLst>
          </p:cNvPr>
          <p:cNvSpPr>
            <a:spLocks noGrp="1"/>
          </p:cNvSpPr>
          <p:nvPr>
            <p:ph type="ctrTitle"/>
          </p:nvPr>
        </p:nvSpPr>
        <p:spPr/>
        <p:txBody>
          <a:bodyPr/>
          <a:lstStyle/>
          <a:p>
            <a:r>
              <a:rPr lang="en-IN" dirty="0"/>
              <a:t>Application Of Graph Theory in Deep Learning</a:t>
            </a:r>
          </a:p>
        </p:txBody>
      </p:sp>
      <p:sp>
        <p:nvSpPr>
          <p:cNvPr id="3" name="Subtitle 2">
            <a:extLst>
              <a:ext uri="{FF2B5EF4-FFF2-40B4-BE49-F238E27FC236}">
                <a16:creationId xmlns:a16="http://schemas.microsoft.com/office/drawing/2014/main" id="{9421B225-E299-5C54-3832-CC5B63A474C8}"/>
              </a:ext>
            </a:extLst>
          </p:cNvPr>
          <p:cNvSpPr>
            <a:spLocks noGrp="1"/>
          </p:cNvSpPr>
          <p:nvPr>
            <p:ph type="subTitle" idx="1"/>
          </p:nvPr>
        </p:nvSpPr>
        <p:spPr>
          <a:xfrm>
            <a:off x="1524000" y="3869667"/>
            <a:ext cx="9144000" cy="1655762"/>
          </a:xfrm>
        </p:spPr>
        <p:txBody>
          <a:bodyPr>
            <a:normAutofit lnSpcReduction="10000"/>
          </a:bodyPr>
          <a:lstStyle/>
          <a:p>
            <a:r>
              <a:rPr lang="en-IN" dirty="0"/>
              <a:t>By:</a:t>
            </a:r>
          </a:p>
          <a:p>
            <a:r>
              <a:rPr lang="en-IN" dirty="0"/>
              <a:t>Tejas Hegde</a:t>
            </a:r>
          </a:p>
          <a:p>
            <a:r>
              <a:rPr lang="en-IN" dirty="0"/>
              <a:t>1MS20CS129</a:t>
            </a:r>
          </a:p>
          <a:p>
            <a:r>
              <a:rPr lang="en-IN" dirty="0"/>
              <a:t>Department Of CSE</a:t>
            </a:r>
          </a:p>
        </p:txBody>
      </p:sp>
    </p:spTree>
    <p:extLst>
      <p:ext uri="{BB962C8B-B14F-4D97-AF65-F5344CB8AC3E}">
        <p14:creationId xmlns:p14="http://schemas.microsoft.com/office/powerpoint/2010/main" val="859286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A83A78-D9EB-8FE7-958C-85E64BC4C41A}"/>
              </a:ext>
            </a:extLst>
          </p:cNvPr>
          <p:cNvSpPr>
            <a:spLocks noGrp="1"/>
          </p:cNvSpPr>
          <p:nvPr>
            <p:ph type="title"/>
          </p:nvPr>
        </p:nvSpPr>
        <p:spPr>
          <a:xfrm>
            <a:off x="839788" y="223285"/>
            <a:ext cx="3932237" cy="414670"/>
          </a:xfrm>
        </p:spPr>
        <p:txBody>
          <a:bodyPr>
            <a:normAutofit fontScale="90000"/>
          </a:bodyPr>
          <a:lstStyle/>
          <a:p>
            <a:r>
              <a:rPr lang="en-IN" dirty="0"/>
              <a:t>GNN</a:t>
            </a:r>
          </a:p>
        </p:txBody>
      </p:sp>
      <p:sp>
        <p:nvSpPr>
          <p:cNvPr id="3" name="Content Placeholder 2">
            <a:extLst>
              <a:ext uri="{FF2B5EF4-FFF2-40B4-BE49-F238E27FC236}">
                <a16:creationId xmlns:a16="http://schemas.microsoft.com/office/drawing/2014/main" id="{EF177CAD-0279-64A3-E9D8-525BD8237A8A}"/>
              </a:ext>
            </a:extLst>
          </p:cNvPr>
          <p:cNvSpPr>
            <a:spLocks noGrp="1"/>
          </p:cNvSpPr>
          <p:nvPr>
            <p:ph type="body" sz="half" idx="2"/>
          </p:nvPr>
        </p:nvSpPr>
        <p:spPr>
          <a:xfrm>
            <a:off x="318978" y="754912"/>
            <a:ext cx="7049386" cy="5114076"/>
          </a:xfrm>
        </p:spPr>
        <p:txBody>
          <a:bodyPr>
            <a:normAutofit/>
          </a:bodyPr>
          <a:lstStyle/>
          <a:p>
            <a:pPr marL="285750" indent="-285750">
              <a:buFont typeface="Arial" panose="020B0604020202020204" pitchFamily="34" charset="0"/>
              <a:buChar char="•"/>
            </a:pPr>
            <a:r>
              <a:rPr lang="en-US" sz="2000" dirty="0"/>
              <a:t>Locality information can be achieved by using a computational graph. As shown in the graph to the right, </a:t>
            </a:r>
            <a:r>
              <a:rPr lang="en-US" sz="2000" dirty="0" err="1"/>
              <a:t>i</a:t>
            </a:r>
            <a:r>
              <a:rPr lang="en-US" sz="2000" dirty="0"/>
              <a:t> is the red node where we see how this node is connected to its neighbors and those neighbors’ neighbors. We’ll see all the possible connections, and form a computation graph.</a:t>
            </a:r>
          </a:p>
          <a:p>
            <a:pPr marL="285750" indent="-285750">
              <a:buFont typeface="Arial" panose="020B0604020202020204" pitchFamily="34" charset="0"/>
              <a:buChar char="•"/>
            </a:pPr>
            <a:r>
              <a:rPr lang="en-US" sz="2000" dirty="0"/>
              <a:t>Once the locality information preserves the computational graph, we start aggregating. This is basically done using neural networks.</a:t>
            </a:r>
          </a:p>
          <a:p>
            <a:pPr marL="285750" indent="-285750">
              <a:buFont typeface="Arial" panose="020B0604020202020204" pitchFamily="34" charset="0"/>
              <a:buChar char="•"/>
            </a:pPr>
            <a:r>
              <a:rPr lang="en-US" sz="2000" dirty="0"/>
              <a:t>Neural Networks are presented in grey boxes. They require aggregations to be order-invariant, like sum, average, maximum, because they are permutation-invariant functions. This property enables the aggregations to be performed.</a:t>
            </a:r>
          </a:p>
          <a:p>
            <a:endParaRPr lang="en-IN" dirty="0"/>
          </a:p>
        </p:txBody>
      </p:sp>
      <p:pic>
        <p:nvPicPr>
          <p:cNvPr id="5" name="Picture 4">
            <a:extLst>
              <a:ext uri="{FF2B5EF4-FFF2-40B4-BE49-F238E27FC236}">
                <a16:creationId xmlns:a16="http://schemas.microsoft.com/office/drawing/2014/main" id="{462D9FFD-AC19-AA96-E4CC-38C136EAF5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0511" y="2210437"/>
            <a:ext cx="4412511" cy="2203025"/>
          </a:xfrm>
          <a:prstGeom prst="rect">
            <a:avLst/>
          </a:prstGeom>
        </p:spPr>
      </p:pic>
      <p:pic>
        <p:nvPicPr>
          <p:cNvPr id="7" name="Picture 6">
            <a:extLst>
              <a:ext uri="{FF2B5EF4-FFF2-40B4-BE49-F238E27FC236}">
                <a16:creationId xmlns:a16="http://schemas.microsoft.com/office/drawing/2014/main" id="{7DE749D8-8745-9E96-3A75-C11B454CD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0989" y="4413462"/>
            <a:ext cx="4210825" cy="2371947"/>
          </a:xfrm>
          <a:prstGeom prst="rect">
            <a:avLst/>
          </a:prstGeom>
        </p:spPr>
      </p:pic>
    </p:spTree>
    <p:extLst>
      <p:ext uri="{BB962C8B-B14F-4D97-AF65-F5344CB8AC3E}">
        <p14:creationId xmlns:p14="http://schemas.microsoft.com/office/powerpoint/2010/main" val="196074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F3E5-44F4-A0F7-1E21-557F7C7F73B3}"/>
              </a:ext>
            </a:extLst>
          </p:cNvPr>
          <p:cNvSpPr>
            <a:spLocks noGrp="1"/>
          </p:cNvSpPr>
          <p:nvPr>
            <p:ph type="title"/>
          </p:nvPr>
        </p:nvSpPr>
        <p:spPr>
          <a:xfrm>
            <a:off x="839788" y="457200"/>
            <a:ext cx="3932237" cy="435935"/>
          </a:xfrm>
        </p:spPr>
        <p:txBody>
          <a:bodyPr>
            <a:normAutofit fontScale="90000"/>
          </a:bodyPr>
          <a:lstStyle/>
          <a:p>
            <a:r>
              <a:rPr lang="en-IN" dirty="0"/>
              <a:t>GNN</a:t>
            </a:r>
          </a:p>
        </p:txBody>
      </p:sp>
      <p:sp>
        <p:nvSpPr>
          <p:cNvPr id="4" name="Text Placeholder 3">
            <a:extLst>
              <a:ext uri="{FF2B5EF4-FFF2-40B4-BE49-F238E27FC236}">
                <a16:creationId xmlns:a16="http://schemas.microsoft.com/office/drawing/2014/main" id="{FC4DF97F-AEC0-D16A-79EB-3BD5E192C01F}"/>
              </a:ext>
            </a:extLst>
          </p:cNvPr>
          <p:cNvSpPr>
            <a:spLocks noGrp="1"/>
          </p:cNvSpPr>
          <p:nvPr>
            <p:ph type="body" sz="half" idx="2"/>
          </p:nvPr>
        </p:nvSpPr>
        <p:spPr>
          <a:xfrm>
            <a:off x="659035" y="893135"/>
            <a:ext cx="11313225" cy="3019646"/>
          </a:xfrm>
        </p:spPr>
        <p:txBody>
          <a:bodyPr>
            <a:noAutofit/>
          </a:bodyPr>
          <a:lstStyle/>
          <a:p>
            <a:pPr marL="342900" indent="-342900">
              <a:buFont typeface="Arial" panose="020B0604020202020204" pitchFamily="34" charset="0"/>
              <a:buChar char="•"/>
            </a:pPr>
            <a:r>
              <a:rPr lang="en-US" sz="2000" dirty="0"/>
              <a:t>Let’s move on to the forward propagation rule in GNNs. It determines how the information from the input will go to the output side of the neural network.</a:t>
            </a:r>
          </a:p>
          <a:p>
            <a:pPr marL="342900" indent="-342900">
              <a:buFont typeface="Arial" panose="020B0604020202020204" pitchFamily="34" charset="0"/>
              <a:buChar char="•"/>
            </a:pPr>
            <a:r>
              <a:rPr lang="en-US" sz="2000" dirty="0"/>
              <a:t>Every node has a feature vector.</a:t>
            </a:r>
          </a:p>
          <a:p>
            <a:pPr marL="342900" indent="-342900">
              <a:buFont typeface="Arial" panose="020B0604020202020204" pitchFamily="34" charset="0"/>
              <a:buChar char="•"/>
            </a:pPr>
            <a:r>
              <a:rPr lang="en-US" sz="2000" dirty="0"/>
              <a:t>For example, (X</a:t>
            </a:r>
            <a:r>
              <a:rPr lang="en-US" sz="2000" baseline="-25000" dirty="0"/>
              <a:t>A</a:t>
            </a:r>
            <a:r>
              <a:rPr lang="en-US" sz="2000" dirty="0"/>
              <a:t>) is a feature vector of node A. </a:t>
            </a:r>
          </a:p>
          <a:p>
            <a:pPr marL="342900" indent="-342900">
              <a:buFont typeface="Arial" panose="020B0604020202020204" pitchFamily="34" charset="0"/>
              <a:buChar char="•"/>
            </a:pPr>
            <a:r>
              <a:rPr lang="en-US" sz="2000" dirty="0"/>
              <a:t>The inputs are those feature vectors, and the box will take the two feature vectors (X</a:t>
            </a:r>
            <a:r>
              <a:rPr lang="en-US" sz="2000" baseline="-25000" dirty="0"/>
              <a:t>A</a:t>
            </a:r>
            <a:r>
              <a:rPr lang="en-US" sz="2000" dirty="0"/>
              <a:t> and X</a:t>
            </a:r>
            <a:r>
              <a:rPr lang="en-US" sz="2000" baseline="-25000" dirty="0"/>
              <a:t>C</a:t>
            </a:r>
            <a:r>
              <a:rPr lang="en-US" sz="2000" dirty="0"/>
              <a:t>), aggregate them, and then pass on to the next layer.</a:t>
            </a:r>
          </a:p>
          <a:p>
            <a:pPr marL="342900" indent="-342900">
              <a:buFont typeface="Arial" panose="020B0604020202020204" pitchFamily="34" charset="0"/>
              <a:buChar char="•"/>
            </a:pPr>
            <a:r>
              <a:rPr lang="en-US" sz="2000" dirty="0"/>
              <a:t>Notice that, for example, the input at node C are the features of node C, but the representation of node C in layer 1 will be a hidden, latent representation of the node, and in layer 2 it’ll be another latent representation.</a:t>
            </a:r>
            <a:endParaRPr lang="en-IN" sz="2000" dirty="0"/>
          </a:p>
        </p:txBody>
      </p:sp>
      <p:pic>
        <p:nvPicPr>
          <p:cNvPr id="7" name="Picture 6">
            <a:extLst>
              <a:ext uri="{FF2B5EF4-FFF2-40B4-BE49-F238E27FC236}">
                <a16:creationId xmlns:a16="http://schemas.microsoft.com/office/drawing/2014/main" id="{82442B0D-BE70-E7C5-7F7B-E4179B47AD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7856" y="4221126"/>
            <a:ext cx="7267575" cy="2217774"/>
          </a:xfrm>
          <a:prstGeom prst="rect">
            <a:avLst/>
          </a:prstGeom>
        </p:spPr>
      </p:pic>
    </p:spTree>
    <p:extLst>
      <p:ext uri="{BB962C8B-B14F-4D97-AF65-F5344CB8AC3E}">
        <p14:creationId xmlns:p14="http://schemas.microsoft.com/office/powerpoint/2010/main" val="211263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F3E5-44F4-A0F7-1E21-557F7C7F73B3}"/>
              </a:ext>
            </a:extLst>
          </p:cNvPr>
          <p:cNvSpPr>
            <a:spLocks noGrp="1"/>
          </p:cNvSpPr>
          <p:nvPr>
            <p:ph type="title"/>
          </p:nvPr>
        </p:nvSpPr>
        <p:spPr>
          <a:xfrm>
            <a:off x="839788" y="457200"/>
            <a:ext cx="3932237" cy="435935"/>
          </a:xfrm>
        </p:spPr>
        <p:txBody>
          <a:bodyPr>
            <a:normAutofit fontScale="90000"/>
          </a:bodyPr>
          <a:lstStyle/>
          <a:p>
            <a:r>
              <a:rPr lang="en-IN" dirty="0"/>
              <a:t>GNN</a:t>
            </a:r>
          </a:p>
        </p:txBody>
      </p:sp>
      <p:sp>
        <p:nvSpPr>
          <p:cNvPr id="4" name="Text Placeholder 3">
            <a:extLst>
              <a:ext uri="{FF2B5EF4-FFF2-40B4-BE49-F238E27FC236}">
                <a16:creationId xmlns:a16="http://schemas.microsoft.com/office/drawing/2014/main" id="{FC4DF97F-AEC0-D16A-79EB-3BD5E192C01F}"/>
              </a:ext>
            </a:extLst>
          </p:cNvPr>
          <p:cNvSpPr>
            <a:spLocks noGrp="1"/>
          </p:cNvSpPr>
          <p:nvPr>
            <p:ph type="body" sz="half" idx="2"/>
          </p:nvPr>
        </p:nvSpPr>
        <p:spPr>
          <a:xfrm>
            <a:off x="648402" y="1265275"/>
            <a:ext cx="11313225" cy="5135526"/>
          </a:xfrm>
        </p:spPr>
        <p:txBody>
          <a:bodyPr>
            <a:noAutofit/>
          </a:bodyPr>
          <a:lstStyle/>
          <a:p>
            <a:pPr marL="342900" indent="-342900">
              <a:buFont typeface="Arial" panose="020B0604020202020204" pitchFamily="34" charset="0"/>
              <a:buChar char="•"/>
            </a:pPr>
            <a:r>
              <a:rPr lang="en-US" sz="2000" dirty="0"/>
              <a:t>So in order to perform forward propagation in this computational graph, we need 3 steps:</a:t>
            </a:r>
          </a:p>
          <a:p>
            <a:pPr marL="457200" indent="-457200">
              <a:buAutoNum type="arabicPeriod"/>
            </a:pPr>
            <a:r>
              <a:rPr lang="en-US" sz="2000" dirty="0"/>
              <a:t>Initialize the activation units:</a:t>
            </a:r>
          </a:p>
          <a:p>
            <a:pPr marL="457200" indent="-457200">
              <a:buAutoNum type="arabicPeriod"/>
            </a:pPr>
            <a:endParaRPr lang="en-US" sz="2000" dirty="0"/>
          </a:p>
          <a:p>
            <a:pPr marL="457200" indent="-457200">
              <a:buAutoNum type="arabicPeriod"/>
            </a:pPr>
            <a:r>
              <a:rPr lang="en-US" sz="2000" dirty="0"/>
              <a:t>Every layer in the network:</a:t>
            </a:r>
          </a:p>
          <a:p>
            <a:pPr marL="457200" indent="-457200">
              <a:buAutoNum type="arabicPeriod"/>
            </a:pPr>
            <a:endParaRPr lang="en-US" sz="2000" dirty="0"/>
          </a:p>
          <a:p>
            <a:r>
              <a:rPr lang="en-US" sz="2000" dirty="0"/>
              <a:t>We can notice that there are two parts for this equation:</a:t>
            </a:r>
          </a:p>
          <a:p>
            <a:pPr marL="514350" indent="-514350">
              <a:buAutoNum type="romanLcPeriod"/>
            </a:pPr>
            <a:r>
              <a:rPr lang="en-US" sz="2000" dirty="0"/>
              <a:t>The first part is basically averaging all the neighbors of node v.</a:t>
            </a:r>
          </a:p>
          <a:p>
            <a:endParaRPr lang="en-US" sz="2000" dirty="0"/>
          </a:p>
          <a:p>
            <a:r>
              <a:rPr lang="en-US" sz="2000" dirty="0"/>
              <a:t>ii. The second part is the previous layer embedding of node v multiplied with a bias Bk, which is a trainable weight matrix and it’s basically a self-loop activation for node v.</a:t>
            </a:r>
          </a:p>
          <a:p>
            <a:endParaRPr lang="en-US" sz="2000" dirty="0"/>
          </a:p>
          <a:p>
            <a:r>
              <a:rPr lang="en-US" sz="2000" dirty="0"/>
              <a:t>iii. σ: the non-linearity activation that is performed on the two parts.</a:t>
            </a:r>
          </a:p>
        </p:txBody>
      </p:sp>
      <p:pic>
        <p:nvPicPr>
          <p:cNvPr id="5" name="Picture 4">
            <a:extLst>
              <a:ext uri="{FF2B5EF4-FFF2-40B4-BE49-F238E27FC236}">
                <a16:creationId xmlns:a16="http://schemas.microsoft.com/office/drawing/2014/main" id="{B6A8D6B1-D600-E42B-418E-E8D02F843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8479" y="1989963"/>
            <a:ext cx="3200400" cy="342900"/>
          </a:xfrm>
          <a:prstGeom prst="rect">
            <a:avLst/>
          </a:prstGeom>
        </p:spPr>
      </p:pic>
      <p:pic>
        <p:nvPicPr>
          <p:cNvPr id="8" name="Picture 7">
            <a:extLst>
              <a:ext uri="{FF2B5EF4-FFF2-40B4-BE49-F238E27FC236}">
                <a16:creationId xmlns:a16="http://schemas.microsoft.com/office/drawing/2014/main" id="{A599D149-C699-0943-C1FE-80AB17BA8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1887" y="2705003"/>
            <a:ext cx="4848225" cy="523875"/>
          </a:xfrm>
          <a:prstGeom prst="rect">
            <a:avLst/>
          </a:prstGeom>
        </p:spPr>
      </p:pic>
      <p:pic>
        <p:nvPicPr>
          <p:cNvPr id="10" name="Picture 9">
            <a:extLst>
              <a:ext uri="{FF2B5EF4-FFF2-40B4-BE49-F238E27FC236}">
                <a16:creationId xmlns:a16="http://schemas.microsoft.com/office/drawing/2014/main" id="{4AD8774C-9F7A-C293-2EC9-5E9AF39568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1072" y="3965182"/>
            <a:ext cx="1228571" cy="523810"/>
          </a:xfrm>
          <a:prstGeom prst="rect">
            <a:avLst/>
          </a:prstGeom>
        </p:spPr>
      </p:pic>
      <p:pic>
        <p:nvPicPr>
          <p:cNvPr id="12" name="Picture 11">
            <a:extLst>
              <a:ext uri="{FF2B5EF4-FFF2-40B4-BE49-F238E27FC236}">
                <a16:creationId xmlns:a16="http://schemas.microsoft.com/office/drawing/2014/main" id="{C62B2139-3A81-D99B-8E7F-9B9123FBE1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2976" y="5116456"/>
            <a:ext cx="866667" cy="342857"/>
          </a:xfrm>
          <a:prstGeom prst="rect">
            <a:avLst/>
          </a:prstGeom>
        </p:spPr>
      </p:pic>
    </p:spTree>
    <p:extLst>
      <p:ext uri="{BB962C8B-B14F-4D97-AF65-F5344CB8AC3E}">
        <p14:creationId xmlns:p14="http://schemas.microsoft.com/office/powerpoint/2010/main" val="3162246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F3E5-44F4-A0F7-1E21-557F7C7F73B3}"/>
              </a:ext>
            </a:extLst>
          </p:cNvPr>
          <p:cNvSpPr>
            <a:spLocks noGrp="1"/>
          </p:cNvSpPr>
          <p:nvPr>
            <p:ph type="title"/>
          </p:nvPr>
        </p:nvSpPr>
        <p:spPr>
          <a:xfrm>
            <a:off x="839788" y="457200"/>
            <a:ext cx="3932237" cy="435935"/>
          </a:xfrm>
        </p:spPr>
        <p:txBody>
          <a:bodyPr>
            <a:normAutofit fontScale="90000"/>
          </a:bodyPr>
          <a:lstStyle/>
          <a:p>
            <a:r>
              <a:rPr lang="en-IN" dirty="0"/>
              <a:t>GNN</a:t>
            </a:r>
          </a:p>
        </p:txBody>
      </p:sp>
      <p:sp>
        <p:nvSpPr>
          <p:cNvPr id="4" name="Text Placeholder 3">
            <a:extLst>
              <a:ext uri="{FF2B5EF4-FFF2-40B4-BE49-F238E27FC236}">
                <a16:creationId xmlns:a16="http://schemas.microsoft.com/office/drawing/2014/main" id="{FC4DF97F-AEC0-D16A-79EB-3BD5E192C01F}"/>
              </a:ext>
            </a:extLst>
          </p:cNvPr>
          <p:cNvSpPr>
            <a:spLocks noGrp="1"/>
          </p:cNvSpPr>
          <p:nvPr>
            <p:ph type="body" sz="half" idx="2"/>
          </p:nvPr>
        </p:nvSpPr>
        <p:spPr>
          <a:xfrm>
            <a:off x="648402" y="1265275"/>
            <a:ext cx="11313225" cy="5135526"/>
          </a:xfrm>
        </p:spPr>
        <p:txBody>
          <a:bodyPr>
            <a:noAutofit/>
          </a:bodyPr>
          <a:lstStyle/>
          <a:p>
            <a:r>
              <a:rPr lang="en-US" sz="2000" dirty="0"/>
              <a:t>3. The last equation (at the final layer):</a:t>
            </a:r>
          </a:p>
          <a:p>
            <a:endParaRPr lang="en-US" sz="2000" dirty="0"/>
          </a:p>
          <a:p>
            <a:pPr marL="342900" indent="-342900">
              <a:buFont typeface="Arial" panose="020B0604020202020204" pitchFamily="34" charset="0"/>
              <a:buChar char="•"/>
            </a:pPr>
            <a:r>
              <a:rPr lang="en-US" sz="2000" dirty="0"/>
              <a:t>It’s the embedding after K layers of neighborhood aggregation.</a:t>
            </a:r>
          </a:p>
          <a:p>
            <a:pPr marL="342900" indent="-342900">
              <a:buFont typeface="Arial" panose="020B0604020202020204" pitchFamily="34" charset="0"/>
              <a:buChar char="•"/>
            </a:pPr>
            <a:r>
              <a:rPr lang="en-US" sz="2000" dirty="0"/>
              <a:t>Now, to train the model we need to define a loss function on the embeddings. </a:t>
            </a:r>
          </a:p>
          <a:p>
            <a:pPr marL="342900" indent="-342900">
              <a:buFont typeface="Arial" panose="020B0604020202020204" pitchFamily="34" charset="0"/>
              <a:buChar char="•"/>
            </a:pPr>
            <a:r>
              <a:rPr lang="en-US" sz="2000" dirty="0"/>
              <a:t>We can feed the embeddings into any loss function and run stochastic gradient descent to train the weight parameters.</a:t>
            </a:r>
          </a:p>
          <a:p>
            <a:pPr marL="342900" indent="-342900">
              <a:buFont typeface="Arial" panose="020B0604020202020204" pitchFamily="34" charset="0"/>
              <a:buChar char="•"/>
            </a:pPr>
            <a:r>
              <a:rPr lang="en-US" sz="2000" dirty="0"/>
              <a:t>Training can be unsupervised or supervised:</a:t>
            </a:r>
          </a:p>
          <a:p>
            <a:r>
              <a:rPr lang="en-US" sz="2000" dirty="0"/>
              <a:t>Unsupervised training:</a:t>
            </a:r>
          </a:p>
          <a:p>
            <a:pPr marL="342900" indent="-342900">
              <a:buFont typeface="Arial" panose="020B0604020202020204" pitchFamily="34" charset="0"/>
              <a:buChar char="•"/>
            </a:pPr>
            <a:r>
              <a:rPr lang="en-US" sz="2000" dirty="0"/>
              <a:t>Use only the graph structure: similar nodes have similar embeddings. Unsupervised loss function can be a loss based on node proximity in the graph, or random walks.</a:t>
            </a:r>
          </a:p>
          <a:p>
            <a:r>
              <a:rPr lang="en-US" sz="2000" dirty="0"/>
              <a:t>Supervised training:</a:t>
            </a:r>
          </a:p>
          <a:p>
            <a:pPr marL="342900" indent="-342900">
              <a:buFont typeface="Arial" panose="020B0604020202020204" pitchFamily="34" charset="0"/>
              <a:buChar char="•"/>
            </a:pPr>
            <a:r>
              <a:rPr lang="en-US" sz="2000" dirty="0"/>
              <a:t>Train model for a supervised task like node classification, normal or anomalous node.</a:t>
            </a:r>
          </a:p>
        </p:txBody>
      </p:sp>
      <p:pic>
        <p:nvPicPr>
          <p:cNvPr id="6" name="Picture 5">
            <a:extLst>
              <a:ext uri="{FF2B5EF4-FFF2-40B4-BE49-F238E27FC236}">
                <a16:creationId xmlns:a16="http://schemas.microsoft.com/office/drawing/2014/main" id="{3F55CEC7-5F28-35E3-A951-1069790DF5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569" y="1673299"/>
            <a:ext cx="990600" cy="342900"/>
          </a:xfrm>
          <a:prstGeom prst="rect">
            <a:avLst/>
          </a:prstGeom>
        </p:spPr>
      </p:pic>
    </p:spTree>
    <p:extLst>
      <p:ext uri="{BB962C8B-B14F-4D97-AF65-F5344CB8AC3E}">
        <p14:creationId xmlns:p14="http://schemas.microsoft.com/office/powerpoint/2010/main" val="2616509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8CFA84-65F0-965F-45F4-3250EF42325C}"/>
              </a:ext>
            </a:extLst>
          </p:cNvPr>
          <p:cNvSpPr>
            <a:spLocks noGrp="1"/>
          </p:cNvSpPr>
          <p:nvPr>
            <p:ph type="title"/>
          </p:nvPr>
        </p:nvSpPr>
        <p:spPr>
          <a:xfrm>
            <a:off x="838200" y="365126"/>
            <a:ext cx="10515600" cy="961870"/>
          </a:xfrm>
        </p:spPr>
        <p:txBody>
          <a:bodyPr/>
          <a:lstStyle/>
          <a:p>
            <a:r>
              <a:rPr lang="en-IN" dirty="0" err="1"/>
              <a:t>GraphSage</a:t>
            </a:r>
            <a:r>
              <a:rPr lang="en-IN" dirty="0"/>
              <a:t> Algorithm</a:t>
            </a:r>
          </a:p>
        </p:txBody>
      </p:sp>
      <p:pic>
        <p:nvPicPr>
          <p:cNvPr id="8" name="Content Placeholder 7">
            <a:extLst>
              <a:ext uri="{FF2B5EF4-FFF2-40B4-BE49-F238E27FC236}">
                <a16:creationId xmlns:a16="http://schemas.microsoft.com/office/drawing/2014/main" id="{BF33F6F5-1F7E-E6A7-C61B-DF8EE8B202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6363" y="1538868"/>
            <a:ext cx="9431539" cy="4728117"/>
          </a:xfrm>
        </p:spPr>
      </p:pic>
    </p:spTree>
    <p:extLst>
      <p:ext uri="{BB962C8B-B14F-4D97-AF65-F5344CB8AC3E}">
        <p14:creationId xmlns:p14="http://schemas.microsoft.com/office/powerpoint/2010/main" val="3140357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7C980B-2E4F-AE48-B06C-72F7A9D61A3F}"/>
              </a:ext>
            </a:extLst>
          </p:cNvPr>
          <p:cNvSpPr>
            <a:spLocks noGrp="1"/>
          </p:cNvSpPr>
          <p:nvPr>
            <p:ph type="title"/>
          </p:nvPr>
        </p:nvSpPr>
        <p:spPr>
          <a:xfrm>
            <a:off x="838200" y="365125"/>
            <a:ext cx="10515600" cy="666233"/>
          </a:xfrm>
        </p:spPr>
        <p:txBody>
          <a:bodyPr>
            <a:normAutofit fontScale="90000"/>
          </a:bodyPr>
          <a:lstStyle/>
          <a:p>
            <a:r>
              <a:rPr lang="en-IN" dirty="0"/>
              <a:t>Applications Of GNN</a:t>
            </a:r>
          </a:p>
        </p:txBody>
      </p:sp>
      <p:sp>
        <p:nvSpPr>
          <p:cNvPr id="6" name="Content Placeholder 5">
            <a:extLst>
              <a:ext uri="{FF2B5EF4-FFF2-40B4-BE49-F238E27FC236}">
                <a16:creationId xmlns:a16="http://schemas.microsoft.com/office/drawing/2014/main" id="{991C9AD3-9739-E252-87D8-A9BF053DD1E3}"/>
              </a:ext>
            </a:extLst>
          </p:cNvPr>
          <p:cNvSpPr>
            <a:spLocks noGrp="1"/>
          </p:cNvSpPr>
          <p:nvPr>
            <p:ph idx="1"/>
          </p:nvPr>
        </p:nvSpPr>
        <p:spPr>
          <a:xfrm>
            <a:off x="838200" y="1148316"/>
            <a:ext cx="10515600" cy="5518297"/>
          </a:xfrm>
        </p:spPr>
        <p:txBody>
          <a:bodyPr>
            <a:normAutofit/>
          </a:bodyPr>
          <a:lstStyle/>
          <a:p>
            <a:pPr marL="0" indent="0">
              <a:buNone/>
            </a:pPr>
            <a:r>
              <a:rPr lang="en-US" dirty="0"/>
              <a:t>Graph-structured data is present everywhere. The problems that GNNs resolve can be classified into these categories:</a:t>
            </a:r>
          </a:p>
          <a:p>
            <a:pPr marL="0" indent="0">
              <a:buNone/>
            </a:pPr>
            <a:r>
              <a:rPr lang="en-US" dirty="0"/>
              <a:t>Node </a:t>
            </a:r>
            <a:r>
              <a:rPr lang="en-US" dirty="0" err="1"/>
              <a:t>classification,Graph</a:t>
            </a:r>
            <a:r>
              <a:rPr lang="en-US" dirty="0"/>
              <a:t> </a:t>
            </a:r>
            <a:r>
              <a:rPr lang="en-US" dirty="0" err="1"/>
              <a:t>classification,Graph</a:t>
            </a:r>
            <a:r>
              <a:rPr lang="en-US" dirty="0"/>
              <a:t> </a:t>
            </a:r>
            <a:r>
              <a:rPr lang="en-US" dirty="0" err="1"/>
              <a:t>visualization,Link</a:t>
            </a:r>
            <a:r>
              <a:rPr lang="en-US" dirty="0"/>
              <a:t> </a:t>
            </a:r>
            <a:r>
              <a:rPr lang="en-US" dirty="0" err="1"/>
              <a:t>prediction,Graph</a:t>
            </a:r>
            <a:r>
              <a:rPr lang="en-US" dirty="0"/>
              <a:t> clustering</a:t>
            </a:r>
          </a:p>
          <a:p>
            <a:r>
              <a:rPr lang="en-US" b="0" i="0" dirty="0">
                <a:solidFill>
                  <a:srgbClr val="000000"/>
                </a:solidFill>
                <a:effectLst/>
                <a:latin typeface="NVIDIAFont"/>
              </a:rPr>
              <a:t>For its part, biopharma company GSK maintains a knowledge graph with nearly 500 billion nodes that is used in many of its machine-language models</a:t>
            </a:r>
          </a:p>
          <a:p>
            <a:r>
              <a:rPr lang="en-US" b="0" i="0" dirty="0">
                <a:solidFill>
                  <a:srgbClr val="000000"/>
                </a:solidFill>
                <a:effectLst/>
                <a:latin typeface="NVIDIAFont"/>
              </a:rPr>
              <a:t>LinkedIn uses GNNs to make social recommendations and understand the relationships between people’s skills and their job titles</a:t>
            </a:r>
            <a:endParaRPr lang="en-US" dirty="0">
              <a:solidFill>
                <a:srgbClr val="000000"/>
              </a:solidFill>
              <a:latin typeface="NVIDIAFont"/>
            </a:endParaRPr>
          </a:p>
          <a:p>
            <a:r>
              <a:rPr lang="en-US" b="0" i="0" dirty="0">
                <a:solidFill>
                  <a:srgbClr val="000000"/>
                </a:solidFill>
                <a:effectLst/>
                <a:latin typeface="NVIDIAFont"/>
              </a:rPr>
              <a:t>To maintain their customers’ high level of trust, Amazon Search employs GNNs to detect malicious sellers, buyers and products.</a:t>
            </a:r>
            <a:endParaRPr lang="en-IN" dirty="0"/>
          </a:p>
        </p:txBody>
      </p:sp>
    </p:spTree>
    <p:extLst>
      <p:ext uri="{BB962C8B-B14F-4D97-AF65-F5344CB8AC3E}">
        <p14:creationId xmlns:p14="http://schemas.microsoft.com/office/powerpoint/2010/main" val="1794527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92B8-6B3F-6AFC-EB7F-43B9759507E7}"/>
              </a:ext>
            </a:extLst>
          </p:cNvPr>
          <p:cNvSpPr>
            <a:spLocks noGrp="1"/>
          </p:cNvSpPr>
          <p:nvPr>
            <p:ph type="title"/>
          </p:nvPr>
        </p:nvSpPr>
        <p:spPr>
          <a:xfrm>
            <a:off x="838200" y="365126"/>
            <a:ext cx="10515600" cy="644968"/>
          </a:xfrm>
        </p:spPr>
        <p:txBody>
          <a:bodyPr>
            <a:normAutofit fontScale="90000"/>
          </a:bodyPr>
          <a:lstStyle/>
          <a:p>
            <a:r>
              <a:rPr lang="en-IN" dirty="0"/>
              <a:t>References</a:t>
            </a:r>
          </a:p>
        </p:txBody>
      </p:sp>
      <p:sp>
        <p:nvSpPr>
          <p:cNvPr id="3" name="Content Placeholder 2">
            <a:extLst>
              <a:ext uri="{FF2B5EF4-FFF2-40B4-BE49-F238E27FC236}">
                <a16:creationId xmlns:a16="http://schemas.microsoft.com/office/drawing/2014/main" id="{C23E0D43-05C6-5878-35F7-227E6A70A263}"/>
              </a:ext>
            </a:extLst>
          </p:cNvPr>
          <p:cNvSpPr>
            <a:spLocks noGrp="1"/>
          </p:cNvSpPr>
          <p:nvPr>
            <p:ph idx="1"/>
          </p:nvPr>
        </p:nvSpPr>
        <p:spPr>
          <a:xfrm>
            <a:off x="838200" y="1233377"/>
            <a:ext cx="10515600" cy="4943586"/>
          </a:xfrm>
        </p:spPr>
        <p:txBody>
          <a:bodyPr>
            <a:normAutofit/>
          </a:bodyPr>
          <a:lstStyle/>
          <a:p>
            <a:r>
              <a:rPr lang="en-IN" dirty="0">
                <a:hlinkClick r:id="rId2"/>
              </a:rPr>
              <a:t>https://neptune.ai/blog/graph-neural-network-and-some-of-gnn-applications</a:t>
            </a:r>
            <a:endParaRPr lang="en-IN" dirty="0"/>
          </a:p>
          <a:p>
            <a:r>
              <a:rPr lang="en-IN" dirty="0">
                <a:hlinkClick r:id="rId3"/>
              </a:rPr>
              <a:t>https://youtu.be/7JELX6DiUxQ</a:t>
            </a:r>
            <a:endParaRPr lang="en-IN" dirty="0"/>
          </a:p>
          <a:p>
            <a:r>
              <a:rPr lang="en-IN" dirty="0">
                <a:hlinkClick r:id="rId4"/>
              </a:rPr>
              <a:t>https://snap-stanford.github.io/cs224w-notes/machine-learning-with-networks/node-representation-learning</a:t>
            </a:r>
            <a:endParaRPr lang="en-IN" dirty="0"/>
          </a:p>
          <a:p>
            <a:r>
              <a:rPr lang="en-IN" dirty="0">
                <a:hlinkClick r:id="rId5"/>
              </a:rPr>
              <a:t>https://colab.research.google.com/drive/17eRoYIBxlgxAMKHV4qmXmBYL2-Wkl3Xx?usp=sharing</a:t>
            </a:r>
            <a:endParaRPr lang="en-IN" dirty="0"/>
          </a:p>
          <a:p>
            <a:r>
              <a:rPr lang="en-IN" dirty="0">
                <a:hlinkClick r:id="rId6"/>
              </a:rPr>
              <a:t>https://blogs.nvidia.com/blog/2022/10/24/what-are-graph-neural-networks/</a:t>
            </a:r>
            <a:endParaRPr lang="en-IN" dirty="0"/>
          </a:p>
        </p:txBody>
      </p:sp>
    </p:spTree>
    <p:extLst>
      <p:ext uri="{BB962C8B-B14F-4D97-AF65-F5344CB8AC3E}">
        <p14:creationId xmlns:p14="http://schemas.microsoft.com/office/powerpoint/2010/main" val="65994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8645-4BE8-0095-E4BB-7C7CD27096FF}"/>
              </a:ext>
            </a:extLst>
          </p:cNvPr>
          <p:cNvSpPr>
            <a:spLocks noGrp="1"/>
          </p:cNvSpPr>
          <p:nvPr>
            <p:ph type="title"/>
          </p:nvPr>
        </p:nvSpPr>
        <p:spPr>
          <a:xfrm>
            <a:off x="838200" y="365126"/>
            <a:ext cx="10515600" cy="816904"/>
          </a:xfrm>
        </p:spPr>
        <p:txBody>
          <a:bodyPr/>
          <a:lstStyle/>
          <a:p>
            <a:r>
              <a:rPr lang="en-IN" dirty="0"/>
              <a:t>What is Deep Learning?</a:t>
            </a:r>
          </a:p>
        </p:txBody>
      </p:sp>
      <p:sp>
        <p:nvSpPr>
          <p:cNvPr id="3" name="Content Placeholder 2">
            <a:extLst>
              <a:ext uri="{FF2B5EF4-FFF2-40B4-BE49-F238E27FC236}">
                <a16:creationId xmlns:a16="http://schemas.microsoft.com/office/drawing/2014/main" id="{44482608-1877-186D-17B6-64A39B0A5994}"/>
              </a:ext>
            </a:extLst>
          </p:cNvPr>
          <p:cNvSpPr>
            <a:spLocks noGrp="1"/>
          </p:cNvSpPr>
          <p:nvPr>
            <p:ph idx="1"/>
          </p:nvPr>
        </p:nvSpPr>
        <p:spPr>
          <a:xfrm>
            <a:off x="838200" y="1293541"/>
            <a:ext cx="10515600" cy="4883422"/>
          </a:xfrm>
        </p:spPr>
        <p:txBody>
          <a:bodyPr>
            <a:normAutofit/>
          </a:bodyPr>
          <a:lstStyle/>
          <a:p>
            <a:pPr algn="l" fontAlgn="base"/>
            <a:r>
              <a:rPr lang="en-US" b="0" i="0" dirty="0">
                <a:solidFill>
                  <a:srgbClr val="161616"/>
                </a:solidFill>
                <a:effectLst/>
              </a:rPr>
              <a:t>Deep learning is an AI technique that attempts to simulate the behavior of the human brain by trying to “learn” from large amounts of data.</a:t>
            </a:r>
          </a:p>
          <a:p>
            <a:pPr algn="l" fontAlgn="base"/>
            <a:r>
              <a:rPr lang="en-US" b="0" i="0" dirty="0">
                <a:solidFill>
                  <a:srgbClr val="161616"/>
                </a:solidFill>
                <a:effectLst/>
              </a:rPr>
              <a:t>Deep learning drives many </a:t>
            </a:r>
            <a:r>
              <a:rPr lang="en-US" b="0" i="0" u="none" strike="noStrike" dirty="0">
                <a:effectLst/>
              </a:rPr>
              <a:t>artificial intelligence (AI)</a:t>
            </a:r>
            <a:r>
              <a:rPr lang="en-US" b="0" i="0" dirty="0">
                <a:effectLst/>
              </a:rPr>
              <a:t> </a:t>
            </a:r>
            <a:r>
              <a:rPr lang="en-US" b="0" i="0" dirty="0">
                <a:solidFill>
                  <a:srgbClr val="161616"/>
                </a:solidFill>
                <a:effectLst/>
              </a:rPr>
              <a:t>applications and services that improve automation, performing analytical and physical tasks without human intervention. Deep learning technology lies behind everyday products and services (such as digital assistants, voice-enabled TV remotes, and credit card fraud detection) as well as emerging technologies (such as self-driving cars).</a:t>
            </a:r>
          </a:p>
        </p:txBody>
      </p:sp>
    </p:spTree>
    <p:extLst>
      <p:ext uri="{BB962C8B-B14F-4D97-AF65-F5344CB8AC3E}">
        <p14:creationId xmlns:p14="http://schemas.microsoft.com/office/powerpoint/2010/main" val="327665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1EDF-FF0F-07D4-0A7D-90FB5B94B113}"/>
              </a:ext>
            </a:extLst>
          </p:cNvPr>
          <p:cNvSpPr>
            <a:spLocks noGrp="1"/>
          </p:cNvSpPr>
          <p:nvPr>
            <p:ph type="title"/>
          </p:nvPr>
        </p:nvSpPr>
        <p:spPr>
          <a:xfrm>
            <a:off x="838200" y="365125"/>
            <a:ext cx="10515600" cy="1151441"/>
          </a:xfrm>
        </p:spPr>
        <p:txBody>
          <a:bodyPr/>
          <a:lstStyle/>
          <a:p>
            <a:r>
              <a:rPr lang="en-IN" dirty="0"/>
              <a:t>What is AI? What is “learning”?</a:t>
            </a:r>
          </a:p>
        </p:txBody>
      </p:sp>
      <p:sp>
        <p:nvSpPr>
          <p:cNvPr id="3" name="Content Placeholder 2">
            <a:extLst>
              <a:ext uri="{FF2B5EF4-FFF2-40B4-BE49-F238E27FC236}">
                <a16:creationId xmlns:a16="http://schemas.microsoft.com/office/drawing/2014/main" id="{B626A90B-3213-8EE2-7C79-44A0EF412A07}"/>
              </a:ext>
            </a:extLst>
          </p:cNvPr>
          <p:cNvSpPr>
            <a:spLocks noGrp="1"/>
          </p:cNvSpPr>
          <p:nvPr>
            <p:ph idx="1"/>
          </p:nvPr>
        </p:nvSpPr>
        <p:spPr>
          <a:xfrm>
            <a:off x="838200" y="1516566"/>
            <a:ext cx="10515600" cy="4660397"/>
          </a:xfrm>
        </p:spPr>
        <p:txBody>
          <a:bodyPr>
            <a:normAutofit lnSpcReduction="10000"/>
          </a:bodyPr>
          <a:lstStyle/>
          <a:p>
            <a:r>
              <a:rPr lang="en-US" dirty="0"/>
              <a:t>In general,  artificial intelligence is the field of science devoted to making computers perceive, reason, and act in ways that have, until now, been reserved for human beings.</a:t>
            </a:r>
          </a:p>
          <a:p>
            <a:r>
              <a:rPr lang="en-US" dirty="0"/>
              <a:t>Whereas - measure against an ideal performance measure, called rationality. A system is rational if it does the “right thing,” given what it knows</a:t>
            </a:r>
          </a:p>
          <a:p>
            <a:r>
              <a:rPr lang="en-US" dirty="0"/>
              <a:t>Learning is said to take place if a computer improves its performance as suggested by the performance measure with experience.</a:t>
            </a:r>
          </a:p>
          <a:p>
            <a:r>
              <a:rPr lang="en-US" dirty="0"/>
              <a:t>For example by “analyzing” a lot of credit card transactions to find which ones are fraudulent, a computer will then classify new credit card transactions as fraudulent or non fraudulent.</a:t>
            </a:r>
          </a:p>
        </p:txBody>
      </p:sp>
    </p:spTree>
    <p:extLst>
      <p:ext uri="{BB962C8B-B14F-4D97-AF65-F5344CB8AC3E}">
        <p14:creationId xmlns:p14="http://schemas.microsoft.com/office/powerpoint/2010/main" val="2331433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2EC65-34A6-86F2-99F5-FFB603A5955D}"/>
              </a:ext>
            </a:extLst>
          </p:cNvPr>
          <p:cNvSpPr>
            <a:spLocks noGrp="1"/>
          </p:cNvSpPr>
          <p:nvPr>
            <p:ph type="title"/>
          </p:nvPr>
        </p:nvSpPr>
        <p:spPr>
          <a:xfrm>
            <a:off x="148412" y="370120"/>
            <a:ext cx="8806017" cy="618892"/>
          </a:xfrm>
        </p:spPr>
        <p:txBody>
          <a:bodyPr>
            <a:normAutofit/>
          </a:bodyPr>
          <a:lstStyle/>
          <a:p>
            <a:r>
              <a:rPr lang="en-IN" sz="3600" dirty="0"/>
              <a:t>“</a:t>
            </a:r>
            <a:r>
              <a:rPr lang="en-IN" sz="3600" dirty="0" err="1"/>
              <a:t>Analyzing</a:t>
            </a:r>
            <a:r>
              <a:rPr lang="en-IN" sz="3600" dirty="0"/>
              <a:t>”</a:t>
            </a:r>
          </a:p>
        </p:txBody>
      </p:sp>
      <p:pic>
        <p:nvPicPr>
          <p:cNvPr id="9" name="Content Placeholder 8">
            <a:extLst>
              <a:ext uri="{FF2B5EF4-FFF2-40B4-BE49-F238E27FC236}">
                <a16:creationId xmlns:a16="http://schemas.microsoft.com/office/drawing/2014/main" id="{05B2380A-29A1-0676-4D36-6A0D50B046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66853" y="1091565"/>
            <a:ext cx="3981450" cy="1914525"/>
          </a:xfrm>
        </p:spPr>
      </p:pic>
      <p:sp>
        <p:nvSpPr>
          <p:cNvPr id="10" name="Text Placeholder 9">
            <a:extLst>
              <a:ext uri="{FF2B5EF4-FFF2-40B4-BE49-F238E27FC236}">
                <a16:creationId xmlns:a16="http://schemas.microsoft.com/office/drawing/2014/main" id="{298B4F94-90EF-86DC-6081-6BE71A6DE114}"/>
              </a:ext>
            </a:extLst>
          </p:cNvPr>
          <p:cNvSpPr>
            <a:spLocks noGrp="1"/>
          </p:cNvSpPr>
          <p:nvPr>
            <p:ph type="body" sz="half" idx="2"/>
          </p:nvPr>
        </p:nvSpPr>
        <p:spPr>
          <a:xfrm>
            <a:off x="148412" y="1103971"/>
            <a:ext cx="8062138" cy="5383909"/>
          </a:xfrm>
        </p:spPr>
        <p:txBody>
          <a:bodyPr/>
          <a:lstStyle/>
          <a:p>
            <a:r>
              <a:rPr lang="en-IN" dirty="0"/>
              <a:t>The computer first requires data. Data can be in any form for e.g. Text, audio, video, images, logs and so on. Here, it is given to it in a tabular form.</a:t>
            </a:r>
          </a:p>
          <a:p>
            <a:r>
              <a:rPr lang="en-IN" dirty="0"/>
              <a:t>Every column represents an attribute of an object. In this case, it tells the properties of an employee. For e.g., the department of an employee is sales, status is senior, age lies in 31-35 and salary lies in 46K-50K.</a:t>
            </a:r>
          </a:p>
          <a:p>
            <a:r>
              <a:rPr lang="en-IN" dirty="0"/>
              <a:t>We need to define the task at hand: To determine status given department, age and salary if the employee. This task is known as classification. </a:t>
            </a:r>
          </a:p>
          <a:p>
            <a:r>
              <a:rPr lang="en-IN" dirty="0"/>
              <a:t>The computer uses every row of the table in its analysis. The procedure can be described in various ways. For e.g.,:</a:t>
            </a:r>
          </a:p>
          <a:p>
            <a:pPr marL="285750" indent="-285750">
              <a:buFont typeface="Arial" panose="020B0604020202020204" pitchFamily="34" charset="0"/>
              <a:buChar char="•"/>
            </a:pPr>
            <a:r>
              <a:rPr lang="en-IN" dirty="0"/>
              <a:t>If department=sales, age=31-35,salary=46-50K then status=senior (or)</a:t>
            </a:r>
          </a:p>
          <a:p>
            <a:pPr marL="285750" indent="-285750">
              <a:buFont typeface="Arial" panose="020B0604020202020204" pitchFamily="34" charset="0"/>
              <a:buChar char="•"/>
            </a:pPr>
            <a:r>
              <a:rPr lang="en-IN" dirty="0"/>
              <a:t>The points above the line represent employees who are junior. Those below represent those who are senior. Line=Hyperplane</a:t>
            </a:r>
          </a:p>
          <a:p>
            <a:r>
              <a:rPr lang="en-IN" dirty="0"/>
              <a:t>And then, it uses these rules(or the hyperplane) to automatically assign new datapoints to a class. For e.g., the computer may tell that since Ram’s department is sales, age=26-30, salary=26-30K he is a junior employee. </a:t>
            </a:r>
          </a:p>
          <a:p>
            <a:r>
              <a:rPr lang="en-IN" dirty="0"/>
              <a:t>What if, we give department=sales, age=31-35, salary=26-30K what would it be classified as? The computer will give an answer which may or may not be correct. Thus, in order to check how well our computer learns, we need a measure. This measure if viewed negatively is called loss(deviation) and called accuracy(similarity) if viewed positively.</a:t>
            </a:r>
          </a:p>
        </p:txBody>
      </p:sp>
      <p:pic>
        <p:nvPicPr>
          <p:cNvPr id="12" name="Picture 11">
            <a:extLst>
              <a:ext uri="{FF2B5EF4-FFF2-40B4-BE49-F238E27FC236}">
                <a16:creationId xmlns:a16="http://schemas.microsoft.com/office/drawing/2014/main" id="{AD636060-B71A-D7ED-961E-335931D5E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3934" y="3376211"/>
            <a:ext cx="3467288" cy="3111669"/>
          </a:xfrm>
          <a:prstGeom prst="rect">
            <a:avLst/>
          </a:prstGeom>
        </p:spPr>
      </p:pic>
    </p:spTree>
    <p:extLst>
      <p:ext uri="{BB962C8B-B14F-4D97-AF65-F5344CB8AC3E}">
        <p14:creationId xmlns:p14="http://schemas.microsoft.com/office/powerpoint/2010/main" val="301816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2AD332-8D5C-7DEE-4D06-21C11DF741E1}"/>
              </a:ext>
            </a:extLst>
          </p:cNvPr>
          <p:cNvSpPr>
            <a:spLocks noGrp="1"/>
          </p:cNvSpPr>
          <p:nvPr>
            <p:ph type="title"/>
          </p:nvPr>
        </p:nvSpPr>
        <p:spPr>
          <a:xfrm>
            <a:off x="838200" y="365125"/>
            <a:ext cx="10515600" cy="571577"/>
          </a:xfrm>
        </p:spPr>
        <p:txBody>
          <a:bodyPr>
            <a:normAutofit fontScale="90000"/>
          </a:bodyPr>
          <a:lstStyle/>
          <a:p>
            <a:r>
              <a:rPr lang="en-IN" dirty="0"/>
              <a:t>Learning</a:t>
            </a:r>
          </a:p>
        </p:txBody>
      </p:sp>
      <p:sp>
        <p:nvSpPr>
          <p:cNvPr id="6" name="Content Placeholder 5">
            <a:extLst>
              <a:ext uri="{FF2B5EF4-FFF2-40B4-BE49-F238E27FC236}">
                <a16:creationId xmlns:a16="http://schemas.microsoft.com/office/drawing/2014/main" id="{62E34F03-46C7-1B2F-8C5A-6DD7BC1C586C}"/>
              </a:ext>
            </a:extLst>
          </p:cNvPr>
          <p:cNvSpPr>
            <a:spLocks noGrp="1"/>
          </p:cNvSpPr>
          <p:nvPr>
            <p:ph idx="1"/>
          </p:nvPr>
        </p:nvSpPr>
        <p:spPr>
          <a:xfrm>
            <a:off x="838200" y="1092820"/>
            <a:ext cx="10515600" cy="5084143"/>
          </a:xfrm>
        </p:spPr>
        <p:txBody>
          <a:bodyPr/>
          <a:lstStyle/>
          <a:p>
            <a:r>
              <a:rPr lang="en-IN" sz="2000" dirty="0"/>
              <a:t>The previously stated methodology of analysis of data to automatically perform a task is known as machine learning.</a:t>
            </a:r>
          </a:p>
          <a:p>
            <a:r>
              <a:rPr lang="en-IN" sz="2000" dirty="0"/>
              <a:t>In general, any machine learning task can be summarized in terms of the following things:</a:t>
            </a:r>
          </a:p>
          <a:p>
            <a:endParaRPr lang="en-IN" dirty="0"/>
          </a:p>
        </p:txBody>
      </p:sp>
      <p:pic>
        <p:nvPicPr>
          <p:cNvPr id="10" name="Picture 9">
            <a:extLst>
              <a:ext uri="{FF2B5EF4-FFF2-40B4-BE49-F238E27FC236}">
                <a16:creationId xmlns:a16="http://schemas.microsoft.com/office/drawing/2014/main" id="{D01EBA2F-0ECA-6DC3-F16F-962D2BF31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7416" y="2375210"/>
            <a:ext cx="8017960" cy="3801753"/>
          </a:xfrm>
          <a:prstGeom prst="rect">
            <a:avLst/>
          </a:prstGeom>
        </p:spPr>
      </p:pic>
    </p:spTree>
    <p:extLst>
      <p:ext uri="{BB962C8B-B14F-4D97-AF65-F5344CB8AC3E}">
        <p14:creationId xmlns:p14="http://schemas.microsoft.com/office/powerpoint/2010/main" val="67058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E3C2-88B6-F5F4-4CA3-D7D872E04D95}"/>
              </a:ext>
            </a:extLst>
          </p:cNvPr>
          <p:cNvSpPr>
            <a:spLocks noGrp="1"/>
          </p:cNvSpPr>
          <p:nvPr>
            <p:ph type="title"/>
          </p:nvPr>
        </p:nvSpPr>
        <p:spPr>
          <a:xfrm>
            <a:off x="527554" y="357381"/>
            <a:ext cx="6163178" cy="630044"/>
          </a:xfrm>
        </p:spPr>
        <p:txBody>
          <a:bodyPr>
            <a:normAutofit/>
          </a:bodyPr>
          <a:lstStyle/>
          <a:p>
            <a:r>
              <a:rPr lang="en-IN" dirty="0"/>
              <a:t>How Deep Learning Works</a:t>
            </a:r>
          </a:p>
        </p:txBody>
      </p:sp>
      <p:pic>
        <p:nvPicPr>
          <p:cNvPr id="11" name="Picture Placeholder 10">
            <a:extLst>
              <a:ext uri="{FF2B5EF4-FFF2-40B4-BE49-F238E27FC236}">
                <a16:creationId xmlns:a16="http://schemas.microsoft.com/office/drawing/2014/main" id="{89E8BBCD-B7D1-7E44-B2F2-9FA2C3164EE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012" r="12012"/>
          <a:stretch>
            <a:fillRect/>
          </a:stretch>
        </p:blipFill>
        <p:spPr>
          <a:xfrm>
            <a:off x="9166302" y="987425"/>
            <a:ext cx="1873675" cy="1945346"/>
          </a:xfrm>
        </p:spPr>
      </p:pic>
      <p:sp>
        <p:nvSpPr>
          <p:cNvPr id="9" name="Text Placeholder 8">
            <a:extLst>
              <a:ext uri="{FF2B5EF4-FFF2-40B4-BE49-F238E27FC236}">
                <a16:creationId xmlns:a16="http://schemas.microsoft.com/office/drawing/2014/main" id="{24DCD6AE-966F-CDAC-EF9B-A9CA06B33F85}"/>
              </a:ext>
            </a:extLst>
          </p:cNvPr>
          <p:cNvSpPr>
            <a:spLocks noGrp="1"/>
          </p:cNvSpPr>
          <p:nvPr>
            <p:ph type="body" sz="half" idx="2"/>
          </p:nvPr>
        </p:nvSpPr>
        <p:spPr>
          <a:xfrm>
            <a:off x="527554" y="1103970"/>
            <a:ext cx="6564622" cy="5422145"/>
          </a:xfrm>
        </p:spPr>
        <p:txBody>
          <a:bodyPr>
            <a:normAutofit/>
          </a:bodyPr>
          <a:lstStyle/>
          <a:p>
            <a:pPr marL="285750" indent="-285750">
              <a:buFont typeface="Arial" panose="020B0604020202020204" pitchFamily="34" charset="0"/>
              <a:buChar char="•"/>
            </a:pPr>
            <a:r>
              <a:rPr lang="en-IN" sz="1800" dirty="0"/>
              <a:t>As said earlier, deep learning simulates a human brain. The fundamental unit of the nervous system is the neuron. Similar to the biological neuron, we have the artificial neuron. We have the inputs x</a:t>
            </a:r>
            <a:r>
              <a:rPr lang="en-IN" sz="1800" baseline="-25000" dirty="0"/>
              <a:t>1</a:t>
            </a:r>
            <a:r>
              <a:rPr lang="en-IN" sz="1800" dirty="0"/>
              <a:t>,x</a:t>
            </a:r>
            <a:r>
              <a:rPr lang="en-IN" sz="1800" baseline="-25000" dirty="0"/>
              <a:t>2</a:t>
            </a:r>
            <a:r>
              <a:rPr lang="en-IN" sz="1800" dirty="0"/>
              <a:t>,…,x</a:t>
            </a:r>
            <a:r>
              <a:rPr lang="en-IN" sz="1800" baseline="-25000" dirty="0"/>
              <a:t>n</a:t>
            </a:r>
            <a:r>
              <a:rPr lang="en-IN" sz="1800" dirty="0"/>
              <a:t> which are aggregated using the function g and then the function f applies a decision function to the aggregated value. Usually, g is called preactivation and g is called activation.</a:t>
            </a:r>
          </a:p>
          <a:p>
            <a:pPr marL="285750" indent="-285750">
              <a:buFont typeface="Arial" panose="020B0604020202020204" pitchFamily="34" charset="0"/>
              <a:buChar char="•"/>
            </a:pPr>
            <a:r>
              <a:rPr lang="en-IN" sz="1800" dirty="0"/>
              <a:t>A single neuron does not have sufficient power to classify complex data. Hence we go for a network of neurons, similar to what our brain might be like. Hence we name such a network as artificial neural network.</a:t>
            </a:r>
          </a:p>
          <a:p>
            <a:pPr marL="285750" indent="-285750">
              <a:buFont typeface="Arial" panose="020B0604020202020204" pitchFamily="34" charset="0"/>
              <a:buChar char="•"/>
            </a:pPr>
            <a:r>
              <a:rPr lang="en-IN" sz="1800" dirty="0"/>
              <a:t>Generally any neural network has three kinds of layers: input layer, hidden layer and the output layers. While the input and output layers are obvious, the hidden layer is used in order to learn complex classification functions. In fact, we have the universal approximation theorem which states that a multilayer network of neurons with a single hidden layer can be used to approximate any continuous function to any desired precision.</a:t>
            </a:r>
          </a:p>
          <a:p>
            <a:pPr marL="285750" indent="-285750">
              <a:buFont typeface="Arial" panose="020B0604020202020204" pitchFamily="34" charset="0"/>
              <a:buChar char="•"/>
            </a:pPr>
            <a:r>
              <a:rPr lang="en-IN" sz="1800" dirty="0"/>
              <a:t>We can have any number of hidden layers.</a:t>
            </a:r>
          </a:p>
          <a:p>
            <a:pPr marL="285750" indent="-285750">
              <a:buFont typeface="Arial" panose="020B0604020202020204" pitchFamily="34" charset="0"/>
              <a:buChar char="•"/>
            </a:pPr>
            <a:endParaRPr lang="en-IN" dirty="0"/>
          </a:p>
          <a:p>
            <a:endParaRPr lang="en-IN" baseline="-25000" dirty="0"/>
          </a:p>
        </p:txBody>
      </p:sp>
      <p:pic>
        <p:nvPicPr>
          <p:cNvPr id="13" name="Picture 12">
            <a:extLst>
              <a:ext uri="{FF2B5EF4-FFF2-40B4-BE49-F238E27FC236}">
                <a16:creationId xmlns:a16="http://schemas.microsoft.com/office/drawing/2014/main" id="{AC9D30F8-6335-42A4-2BE7-38E25E661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2959" y="3890092"/>
            <a:ext cx="1977018" cy="2636024"/>
          </a:xfrm>
          <a:prstGeom prst="rect">
            <a:avLst/>
          </a:prstGeom>
        </p:spPr>
      </p:pic>
    </p:spTree>
    <p:extLst>
      <p:ext uri="{BB962C8B-B14F-4D97-AF65-F5344CB8AC3E}">
        <p14:creationId xmlns:p14="http://schemas.microsoft.com/office/powerpoint/2010/main" val="3065680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BC36-118C-1C01-6807-B63CFB64B921}"/>
              </a:ext>
            </a:extLst>
          </p:cNvPr>
          <p:cNvSpPr>
            <a:spLocks noGrp="1"/>
          </p:cNvSpPr>
          <p:nvPr>
            <p:ph type="title"/>
          </p:nvPr>
        </p:nvSpPr>
        <p:spPr>
          <a:xfrm>
            <a:off x="839788" y="457201"/>
            <a:ext cx="3932237" cy="531812"/>
          </a:xfrm>
        </p:spPr>
        <p:txBody>
          <a:bodyPr/>
          <a:lstStyle/>
          <a:p>
            <a:r>
              <a:rPr lang="en-IN" dirty="0"/>
              <a:t>Where is the learning?</a:t>
            </a:r>
          </a:p>
        </p:txBody>
      </p:sp>
      <p:pic>
        <p:nvPicPr>
          <p:cNvPr id="8" name="Picture Placeholder 7">
            <a:extLst>
              <a:ext uri="{FF2B5EF4-FFF2-40B4-BE49-F238E27FC236}">
                <a16:creationId xmlns:a16="http://schemas.microsoft.com/office/drawing/2014/main" id="{0D13EF4E-A84E-30E2-567E-6E0C11BF1C1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6325" b="6325"/>
          <a:stretch>
            <a:fillRect/>
          </a:stretch>
        </p:blipFill>
        <p:spPr>
          <a:xfrm>
            <a:off x="6820292" y="646771"/>
            <a:ext cx="3661854" cy="2263697"/>
          </a:xfrm>
        </p:spPr>
      </p:pic>
      <p:sp>
        <p:nvSpPr>
          <p:cNvPr id="4" name="Text Placeholder 3">
            <a:extLst>
              <a:ext uri="{FF2B5EF4-FFF2-40B4-BE49-F238E27FC236}">
                <a16:creationId xmlns:a16="http://schemas.microsoft.com/office/drawing/2014/main" id="{D4C02F79-0E4D-E277-8604-52322A3F97E8}"/>
              </a:ext>
            </a:extLst>
          </p:cNvPr>
          <p:cNvSpPr>
            <a:spLocks noGrp="1"/>
          </p:cNvSpPr>
          <p:nvPr>
            <p:ph type="body" sz="half" idx="2"/>
          </p:nvPr>
        </p:nvSpPr>
        <p:spPr>
          <a:xfrm>
            <a:off x="839788" y="1271239"/>
            <a:ext cx="5739432" cy="4597749"/>
          </a:xfrm>
        </p:spPr>
        <p:txBody>
          <a:bodyPr/>
          <a:lstStyle/>
          <a:p>
            <a:pPr marL="285750" indent="-285750">
              <a:buFont typeface="Arial" panose="020B0604020202020204" pitchFamily="34" charset="0"/>
              <a:buChar char="•"/>
            </a:pPr>
            <a:r>
              <a:rPr lang="en-IN" dirty="0"/>
              <a:t>Here too we need to learn the weights(i.e. parameters). </a:t>
            </a:r>
          </a:p>
          <a:p>
            <a:pPr marL="285750" indent="-285750">
              <a:buFont typeface="Arial" panose="020B0604020202020204" pitchFamily="34" charset="0"/>
              <a:buChar char="•"/>
            </a:pPr>
            <a:r>
              <a:rPr lang="en-IN" dirty="0"/>
              <a:t>Notice that the neural network is a complete bipartite graph.</a:t>
            </a:r>
          </a:p>
          <a:p>
            <a:pPr marL="285750" indent="-285750">
              <a:buFont typeface="Arial" panose="020B0604020202020204" pitchFamily="34" charset="0"/>
              <a:buChar char="•"/>
            </a:pPr>
            <a:r>
              <a:rPr lang="en-IN" dirty="0"/>
              <a:t>There is a weight for every edge.</a:t>
            </a:r>
          </a:p>
          <a:p>
            <a:pPr marL="285750" indent="-285750">
              <a:buFont typeface="Arial" panose="020B0604020202020204" pitchFamily="34" charset="0"/>
              <a:buChar char="•"/>
            </a:pPr>
            <a:r>
              <a:rPr lang="en-IN" dirty="0"/>
              <a:t>To learn these weights we have to use the loss/objective/error function and an algorithm such as the backpropagation algorithm.</a:t>
            </a:r>
          </a:p>
          <a:p>
            <a:pPr marL="285750" indent="-285750">
              <a:buFont typeface="Arial" panose="020B0604020202020204" pitchFamily="34" charset="0"/>
              <a:buChar char="•"/>
            </a:pPr>
            <a:r>
              <a:rPr lang="en-IN" dirty="0"/>
              <a:t>This is just one kind of and the simplest of neural networks. There are several other kind of neural networks such as Convolutional Neural Networks(widely used in Image Processing), Recurrent Neural Networks(for language translation), LSTM(Long Short Term Memory, used in time series data).</a:t>
            </a:r>
          </a:p>
          <a:p>
            <a:pPr marL="285750" indent="-285750">
              <a:buFont typeface="Arial" panose="020B0604020202020204" pitchFamily="34" charset="0"/>
              <a:buChar char="•"/>
            </a:pPr>
            <a:r>
              <a:rPr lang="en-IN" dirty="0"/>
              <a:t>Each type of NN has its own way of “learning”. </a:t>
            </a:r>
          </a:p>
        </p:txBody>
      </p:sp>
      <p:pic>
        <p:nvPicPr>
          <p:cNvPr id="10" name="Picture 9">
            <a:extLst>
              <a:ext uri="{FF2B5EF4-FFF2-40B4-BE49-F238E27FC236}">
                <a16:creationId xmlns:a16="http://schemas.microsoft.com/office/drawing/2014/main" id="{F144D340-0F18-D2B3-E6A7-519F19DF9A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271" y="3169720"/>
            <a:ext cx="3571875" cy="3495675"/>
          </a:xfrm>
          <a:prstGeom prst="rect">
            <a:avLst/>
          </a:prstGeom>
        </p:spPr>
      </p:pic>
      <p:pic>
        <p:nvPicPr>
          <p:cNvPr id="12" name="Picture 11">
            <a:extLst>
              <a:ext uri="{FF2B5EF4-FFF2-40B4-BE49-F238E27FC236}">
                <a16:creationId xmlns:a16="http://schemas.microsoft.com/office/drawing/2014/main" id="{3C5E5A19-4635-3B21-B4FA-D99775CA83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4058" y="4953684"/>
            <a:ext cx="4986621" cy="1447116"/>
          </a:xfrm>
          <a:prstGeom prst="rect">
            <a:avLst/>
          </a:prstGeom>
        </p:spPr>
      </p:pic>
    </p:spTree>
    <p:extLst>
      <p:ext uri="{BB962C8B-B14F-4D97-AF65-F5344CB8AC3E}">
        <p14:creationId xmlns:p14="http://schemas.microsoft.com/office/powerpoint/2010/main" val="20190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E7F31F-6A65-AAC9-12C3-92C4023D718D}"/>
              </a:ext>
            </a:extLst>
          </p:cNvPr>
          <p:cNvSpPr>
            <a:spLocks noGrp="1"/>
          </p:cNvSpPr>
          <p:nvPr>
            <p:ph type="title"/>
          </p:nvPr>
        </p:nvSpPr>
        <p:spPr>
          <a:xfrm>
            <a:off x="838200" y="365125"/>
            <a:ext cx="10515600" cy="581173"/>
          </a:xfrm>
        </p:spPr>
        <p:txBody>
          <a:bodyPr>
            <a:normAutofit fontScale="90000"/>
          </a:bodyPr>
          <a:lstStyle/>
          <a:p>
            <a:r>
              <a:rPr lang="en-IN" dirty="0"/>
              <a:t>Graph Neural Network</a:t>
            </a:r>
          </a:p>
        </p:txBody>
      </p:sp>
      <p:sp>
        <p:nvSpPr>
          <p:cNvPr id="6" name="Content Placeholder 5">
            <a:extLst>
              <a:ext uri="{FF2B5EF4-FFF2-40B4-BE49-F238E27FC236}">
                <a16:creationId xmlns:a16="http://schemas.microsoft.com/office/drawing/2014/main" id="{5CC0F227-937D-83A2-D0EB-6876FEEA3C84}"/>
              </a:ext>
            </a:extLst>
          </p:cNvPr>
          <p:cNvSpPr>
            <a:spLocks noGrp="1"/>
          </p:cNvSpPr>
          <p:nvPr>
            <p:ph idx="1"/>
          </p:nvPr>
        </p:nvSpPr>
        <p:spPr>
          <a:xfrm>
            <a:off x="838200" y="1265274"/>
            <a:ext cx="10515600" cy="5325097"/>
          </a:xfrm>
        </p:spPr>
        <p:txBody>
          <a:bodyPr>
            <a:normAutofit/>
          </a:bodyPr>
          <a:lstStyle/>
          <a:p>
            <a:r>
              <a:rPr lang="en-IN" sz="2400" dirty="0"/>
              <a:t>Now what if we tried to use traditional neural networks for graphs?</a:t>
            </a:r>
          </a:p>
          <a:p>
            <a:r>
              <a:rPr lang="en-US" sz="2400" dirty="0"/>
              <a:t>The tweets made on Twitter is an example of graph data. Suppose we want to predict which tweets on Twitter are from bots, and which are from organic users. How would we achieve that?</a:t>
            </a:r>
          </a:p>
          <a:p>
            <a:r>
              <a:rPr lang="en-US" sz="2400" dirty="0"/>
              <a:t>It’s difficult to apply neural networks such as a CNN on graphs because CNNs expect simple sequence of grids(an image is a matrix of pixels), but networks often have complex topographical structures.</a:t>
            </a:r>
          </a:p>
        </p:txBody>
      </p:sp>
      <p:pic>
        <p:nvPicPr>
          <p:cNvPr id="8" name="Picture 7">
            <a:extLst>
              <a:ext uri="{FF2B5EF4-FFF2-40B4-BE49-F238E27FC236}">
                <a16:creationId xmlns:a16="http://schemas.microsoft.com/office/drawing/2014/main" id="{2B78B9C4-8A69-18CD-E8C9-37044C16FC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8975" y="4140200"/>
            <a:ext cx="5734050" cy="2352675"/>
          </a:xfrm>
          <a:prstGeom prst="rect">
            <a:avLst/>
          </a:prstGeom>
        </p:spPr>
      </p:pic>
    </p:spTree>
    <p:extLst>
      <p:ext uri="{BB962C8B-B14F-4D97-AF65-F5344CB8AC3E}">
        <p14:creationId xmlns:p14="http://schemas.microsoft.com/office/powerpoint/2010/main" val="212043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A83A78-D9EB-8FE7-958C-85E64BC4C41A}"/>
              </a:ext>
            </a:extLst>
          </p:cNvPr>
          <p:cNvSpPr>
            <a:spLocks noGrp="1"/>
          </p:cNvSpPr>
          <p:nvPr>
            <p:ph type="title"/>
          </p:nvPr>
        </p:nvSpPr>
        <p:spPr>
          <a:xfrm>
            <a:off x="839788" y="223285"/>
            <a:ext cx="3932237" cy="414670"/>
          </a:xfrm>
        </p:spPr>
        <p:txBody>
          <a:bodyPr>
            <a:normAutofit fontScale="90000"/>
          </a:bodyPr>
          <a:lstStyle/>
          <a:p>
            <a:r>
              <a:rPr lang="en-IN" dirty="0"/>
              <a:t>GNN</a:t>
            </a:r>
          </a:p>
        </p:txBody>
      </p:sp>
      <p:sp>
        <p:nvSpPr>
          <p:cNvPr id="3" name="Content Placeholder 2">
            <a:extLst>
              <a:ext uri="{FF2B5EF4-FFF2-40B4-BE49-F238E27FC236}">
                <a16:creationId xmlns:a16="http://schemas.microsoft.com/office/drawing/2014/main" id="{EF177CAD-0279-64A3-E9D8-525BD8237A8A}"/>
              </a:ext>
            </a:extLst>
          </p:cNvPr>
          <p:cNvSpPr>
            <a:spLocks noGrp="1"/>
          </p:cNvSpPr>
          <p:nvPr>
            <p:ph type="body" sz="half" idx="2"/>
          </p:nvPr>
        </p:nvSpPr>
        <p:spPr>
          <a:xfrm>
            <a:off x="318978" y="754911"/>
            <a:ext cx="7049386" cy="5879803"/>
          </a:xfrm>
        </p:spPr>
        <p:txBody>
          <a:bodyPr>
            <a:noAutofit/>
          </a:bodyPr>
          <a:lstStyle/>
          <a:p>
            <a:pPr marL="285750" indent="-285750">
              <a:buFont typeface="Arial" panose="020B0604020202020204" pitchFamily="34" charset="0"/>
              <a:buChar char="•"/>
            </a:pPr>
            <a:r>
              <a:rPr lang="en-US" sz="2000" dirty="0"/>
              <a:t>In graph theory, we implement the concept of Node Embedding. It means mapping nodes to a d- dimensional embedding space (low dimensional space rather than the actual dimension of the graph), so that similar nodes in the graph are embedded close to each other.</a:t>
            </a:r>
          </a:p>
          <a:p>
            <a:pPr marL="285750" indent="-285750">
              <a:buFont typeface="Arial" panose="020B0604020202020204" pitchFamily="34" charset="0"/>
              <a:buChar char="•"/>
            </a:pPr>
            <a:r>
              <a:rPr lang="en-US" sz="2000" dirty="0"/>
              <a:t>Our goal is to map nodes so that similarity in the embedding space approximates similarity in the network. Here we use the </a:t>
            </a:r>
            <a:r>
              <a:rPr lang="en-US" sz="2000" dirty="0" err="1"/>
              <a:t>GraphSage</a:t>
            </a:r>
            <a:r>
              <a:rPr lang="en-US" sz="2000" dirty="0"/>
              <a:t> algorithm.</a:t>
            </a:r>
          </a:p>
          <a:p>
            <a:pPr marL="285750" indent="-285750">
              <a:buFont typeface="Arial" panose="020B0604020202020204" pitchFamily="34" charset="0"/>
              <a:buChar char="•"/>
            </a:pPr>
            <a:r>
              <a:rPr lang="en-US" sz="2000" dirty="0"/>
              <a:t>Let’s define u and v as two nodes in a graph. </a:t>
            </a:r>
          </a:p>
          <a:p>
            <a:pPr marL="285750" indent="-285750">
              <a:buFont typeface="Arial" panose="020B0604020202020204" pitchFamily="34" charset="0"/>
              <a:buChar char="•"/>
            </a:pPr>
            <a:r>
              <a:rPr lang="en-US" sz="2000" dirty="0"/>
              <a:t>x</a:t>
            </a:r>
            <a:r>
              <a:rPr lang="en-US" sz="2000" baseline="-25000" dirty="0"/>
              <a:t>u</a:t>
            </a:r>
            <a:r>
              <a:rPr lang="en-US" sz="2000" dirty="0"/>
              <a:t> and x</a:t>
            </a:r>
            <a:r>
              <a:rPr lang="en-US" sz="2000" baseline="-25000" dirty="0"/>
              <a:t>v</a:t>
            </a:r>
            <a:r>
              <a:rPr lang="en-US" sz="2000" dirty="0"/>
              <a:t> are two feature vectors. </a:t>
            </a:r>
          </a:p>
          <a:p>
            <a:pPr marL="285750" indent="-285750">
              <a:buFont typeface="Arial" panose="020B0604020202020204" pitchFamily="34" charset="0"/>
              <a:buChar char="•"/>
            </a:pPr>
            <a:r>
              <a:rPr lang="en-US" sz="2000" dirty="0"/>
              <a:t>Now we’ll define the encoder function Enc(u) and Enc(v), which convert the feature vectors to </a:t>
            </a:r>
            <a:r>
              <a:rPr lang="en-US" sz="2000" dirty="0" err="1"/>
              <a:t>z</a:t>
            </a:r>
            <a:r>
              <a:rPr lang="en-US" sz="2000" baseline="-25000" dirty="0" err="1"/>
              <a:t>u</a:t>
            </a:r>
            <a:r>
              <a:rPr lang="en-US" sz="2000" dirty="0"/>
              <a:t> and </a:t>
            </a:r>
            <a:r>
              <a:rPr lang="en-US" sz="2000" dirty="0" err="1"/>
              <a:t>z</a:t>
            </a:r>
            <a:r>
              <a:rPr lang="en-US" sz="2000" baseline="-25000" dirty="0" err="1"/>
              <a:t>v</a:t>
            </a:r>
            <a:r>
              <a:rPr lang="en-US" sz="2000" dirty="0"/>
              <a:t>.</a:t>
            </a:r>
          </a:p>
          <a:p>
            <a:pPr marL="285750" indent="-285750">
              <a:buFont typeface="Arial" panose="020B0604020202020204" pitchFamily="34" charset="0"/>
              <a:buChar char="•"/>
            </a:pPr>
            <a:r>
              <a:rPr lang="en-US" sz="2000" dirty="0"/>
              <a:t>Note: the similarity function could be Euclidean distance.</a:t>
            </a:r>
          </a:p>
          <a:p>
            <a:pPr marL="285750" indent="-285750">
              <a:buFont typeface="Arial" panose="020B0604020202020204" pitchFamily="34" charset="0"/>
              <a:buChar char="•"/>
            </a:pPr>
            <a:r>
              <a:rPr lang="en-US" sz="2000" dirty="0"/>
              <a:t>The encoder function should be able to perform :</a:t>
            </a:r>
          </a:p>
          <a:p>
            <a:pPr marL="342900" indent="-342900">
              <a:buFont typeface="+mj-lt"/>
              <a:buAutoNum type="arabicPeriod"/>
            </a:pPr>
            <a:r>
              <a:rPr lang="en-US" sz="2000" dirty="0"/>
              <a:t>Locality (local network neighborhoods)</a:t>
            </a:r>
          </a:p>
          <a:p>
            <a:pPr marL="342900" indent="-342900">
              <a:buFont typeface="+mj-lt"/>
              <a:buAutoNum type="arabicPeriod"/>
            </a:pPr>
            <a:r>
              <a:rPr lang="en-US" sz="2000" dirty="0"/>
              <a:t>Aggregate information</a:t>
            </a:r>
          </a:p>
          <a:p>
            <a:pPr marL="342900" indent="-342900">
              <a:buFont typeface="+mj-lt"/>
              <a:buAutoNum type="arabicPeriod"/>
            </a:pPr>
            <a:r>
              <a:rPr lang="en-US" sz="2000" dirty="0"/>
              <a:t>Stacking multiple layers (computation)</a:t>
            </a:r>
            <a:endParaRPr lang="en-IN" sz="2000" dirty="0"/>
          </a:p>
        </p:txBody>
      </p:sp>
      <p:pic>
        <p:nvPicPr>
          <p:cNvPr id="11" name="Picture 10">
            <a:extLst>
              <a:ext uri="{FF2B5EF4-FFF2-40B4-BE49-F238E27FC236}">
                <a16:creationId xmlns:a16="http://schemas.microsoft.com/office/drawing/2014/main" id="{65807BE3-D9CB-788B-E4A1-B37528768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8364" y="1695208"/>
            <a:ext cx="4504658" cy="3467584"/>
          </a:xfrm>
          <a:prstGeom prst="rect">
            <a:avLst/>
          </a:prstGeom>
        </p:spPr>
      </p:pic>
    </p:spTree>
    <p:extLst>
      <p:ext uri="{BB962C8B-B14F-4D97-AF65-F5344CB8AC3E}">
        <p14:creationId xmlns:p14="http://schemas.microsoft.com/office/powerpoint/2010/main" val="698885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1800</Words>
  <Application>Microsoft Office PowerPoint</Application>
  <PresentationFormat>Widescreen</PresentationFormat>
  <Paragraphs>98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NVIDIAFont</vt:lpstr>
      <vt:lpstr>Office Theme</vt:lpstr>
      <vt:lpstr>Application Of Graph Theory in Deep Learning</vt:lpstr>
      <vt:lpstr>What is Deep Learning?</vt:lpstr>
      <vt:lpstr>What is AI? What is “learning”?</vt:lpstr>
      <vt:lpstr>“Analyzing”</vt:lpstr>
      <vt:lpstr>Learning</vt:lpstr>
      <vt:lpstr>How Deep Learning Works</vt:lpstr>
      <vt:lpstr>Where is the learning?</vt:lpstr>
      <vt:lpstr>Graph Neural Network</vt:lpstr>
      <vt:lpstr>GNN</vt:lpstr>
      <vt:lpstr>GNN</vt:lpstr>
      <vt:lpstr>GNN</vt:lpstr>
      <vt:lpstr>GNN</vt:lpstr>
      <vt:lpstr>GNN</vt:lpstr>
      <vt:lpstr>GraphSage Algorithm</vt:lpstr>
      <vt:lpstr>Applications Of GNN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Graph Theory in Deep Learning</dc:title>
  <dc:creator>Tejas Hegde</dc:creator>
  <cp:lastModifiedBy>Tejas Hegde</cp:lastModifiedBy>
  <cp:revision>9</cp:revision>
  <dcterms:created xsi:type="dcterms:W3CDTF">2023-02-18T17:09:05Z</dcterms:created>
  <dcterms:modified xsi:type="dcterms:W3CDTF">2023-02-25T15:18:03Z</dcterms:modified>
</cp:coreProperties>
</file>