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Pinyon Script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FC92C-3A39-4ACE-AE55-72F9B3CE6709}">
  <a:tblStyle styleId="{05AFC92C-3A39-4ACE-AE55-72F9B3CE67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PinyonScrip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c3137d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ec3137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d7648461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8d7648461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ec3137d25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5ec3137d25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ec3137d2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5ec3137d25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d76484611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8d76484611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ec3137d25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ec3137d25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ec3137d25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5ec3137d25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ec3137d25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ec3137d25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c3137d25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ec3137d25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c3137d25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ec3137d25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c3137d2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ec3137d2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ec3137d2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5ec3137d2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c3137d25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5ec3137d25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d7648461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d7648461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ec3137d25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5ec3137d25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github.ecodesamsung.com/1ms20ec095/Surface-Detection" TargetMode="External"/><Relationship Id="rId5" Type="http://schemas.openxmlformats.org/officeDocument/2006/relationships/hyperlink" Target="https://segments.ai/tejash/samsung_sample/" TargetMode="External"/><Relationship Id="rId6" Type="http://schemas.openxmlformats.org/officeDocument/2006/relationships/hyperlink" Target="https://segments.ai/tejash/samsung_validation_set/" TargetMode="External"/><Relationship Id="rId7" Type="http://schemas.openxmlformats.org/officeDocument/2006/relationships/hyperlink" Target="https://drive.google.com/file/d/1A2N5-ZEqCQdL_tF-vbqgWZEp023ua0dt/view?usp=sharing" TargetMode="External"/><Relationship Id="rId8" Type="http://schemas.openxmlformats.org/officeDocument/2006/relationships/hyperlink" Target="https://drive.google.com/file/d/1ANhD30oqlSJDwu0bI3S9AeA2YwOYR891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6ugZhnO_QTg" TargetMode="External"/><Relationship Id="rId4" Type="http://schemas.openxmlformats.org/officeDocument/2006/relationships/hyperlink" Target="https://youtube.com/shorts/XmceeensCCY?feature=shar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1205025"/>
            <a:ext cx="8520600" cy="865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i="1" lang="en-GB" sz="3000" u="sng"/>
              <a:t>Surface detection from Image</a:t>
            </a:r>
            <a:endParaRPr b="1" i="1"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76475" y="1545125"/>
            <a:ext cx="8520600" cy="299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GB" sz="1700"/>
              <a:t>Working Team Details:</a:t>
            </a:r>
            <a:endParaRPr sz="15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1.</a:t>
            </a:r>
            <a:r>
              <a:rPr b="1" lang="en-GB" sz="1366">
                <a:solidFill>
                  <a:srgbClr val="0E4094"/>
                </a:solidFill>
              </a:rPr>
              <a:t>College Professor(s):</a:t>
            </a:r>
            <a:r>
              <a:rPr lang="en-GB" sz="1366">
                <a:solidFill>
                  <a:srgbClr val="0E4094"/>
                </a:solidFill>
              </a:rPr>
              <a:t>  Dr. Rajarajeswari S  and   Dr. Sini Anna Alex 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2.</a:t>
            </a:r>
            <a:r>
              <a:rPr b="1" lang="en-GB" sz="1366">
                <a:solidFill>
                  <a:srgbClr val="0E4094"/>
                </a:solidFill>
              </a:rPr>
              <a:t>Samsung Mentor:</a:t>
            </a:r>
            <a:r>
              <a:rPr lang="en-GB" sz="1366">
                <a:solidFill>
                  <a:srgbClr val="0E4094"/>
                </a:solidFill>
              </a:rPr>
              <a:t> Akhilesh Parmar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3.</a:t>
            </a:r>
            <a:r>
              <a:rPr b="1" lang="en-GB" sz="1366">
                <a:solidFill>
                  <a:srgbClr val="0E4094"/>
                </a:solidFill>
              </a:rPr>
              <a:t>Students:</a:t>
            </a:r>
            <a:endParaRPr b="1"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            </a:t>
            </a:r>
            <a:r>
              <a:rPr lang="en-GB" sz="1291">
                <a:solidFill>
                  <a:srgbClr val="0E4094"/>
                </a:solidFill>
              </a:rPr>
              <a:t>i) Haarish Anandan(CSE)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           ii) Tejas Hedge(CSE)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          iii) Rahul Kumar(ECE) 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          iv) Satyam Satyarthi(ECE) 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           v) Pranamya Kashyap MP( PG _ 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25"/>
          <p:cNvSpPr txBox="1"/>
          <p:nvPr/>
        </p:nvSpPr>
        <p:spPr>
          <a:xfrm>
            <a:off x="8593475" y="4822300"/>
            <a:ext cx="2388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810825" y="213375"/>
            <a:ext cx="621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Calibri"/>
                <a:ea typeface="Calibri"/>
                <a:cs typeface="Calibri"/>
                <a:sym typeface="Calibri"/>
              </a:rPr>
              <a:t>SAMSUNG PRISM END REVIEW REPORT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286424" y="40442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0" y="848645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172650" y="1403950"/>
            <a:ext cx="87987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Image Segmentation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segmentation model using PSPNet and DeepLab-lite gave an accuracy of about 58%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Mask R-CNN showed an accuracy of around 82% and 84% Jaccard Index on validation dataset.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models were ultimately not suitable for conversion to mobile app.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DeepLab for 1000 epochs took around 44 mins.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does not result in a gradual decrease (training curve is highly jagged) as is present in most of the training cases; this underlines the difficulty of semantic segmentation task.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DeepLab MobileNetv2 model showed loss=0.91.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is short of 60% and the model provides equally good performance in both indoors and outdoors scenarios.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Deliverables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sp>
        <p:nvSpPr>
          <p:cNvPr id="234" name="Google Shape;234;p35"/>
          <p:cNvSpPr txBox="1"/>
          <p:nvPr/>
        </p:nvSpPr>
        <p:spPr>
          <a:xfrm>
            <a:off x="0" y="3046644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IP / Paper Publication Plan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(Details of papers / patentable ideas / innovative aspects that can lead to patentable ideas)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59475" y="1105075"/>
            <a:ext cx="88944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of the image segmentation model could be expanded to increase the accuracy of the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structure of DeepLab model in-order to decrease the inference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detection functionalities could be introduced with the help of either ANN or with the help of mobile sensors such as Gyroscope and Accelerometer.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78475" y="3562925"/>
            <a:ext cx="8714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Research paper can be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published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on our Novel implementation of Surface Detection and conversion to mobile app.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286424" y="40441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0" y="68197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KPIs delivered/Expectations Met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(Planned Expectations shared in Work-let vs Delivered Results) 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160225" y="1312575"/>
            <a:ext cx="88248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Procured dataset for Surface Classification (Flat - 463 , Vertical - 474 , Slant - 203).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an image classifier with accuracy=96.4%.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the said classifier into a mobile app using Tflite.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Procured dataset for Image Segmentation (Training - 120 images , Validation - 5 images , Testing - 30 images).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a Mask RCNN model with 82% accuracy score and 84% Jacquard Index on validation 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Deeplab MobileNetv2 model with loss=0.91.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286424" y="40441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0" y="68197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KPIs delivered/Expectations Met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(Planned Expectations shared in Work-let vs Delivered Results) 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160225" y="1312575"/>
            <a:ext cx="88248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Image Segmenter Android App with inference time in 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we achieved the following expectations: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Develop a model to understand different types of surfaces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Develop and train model to understand surface and types of surfaces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Understand and differentiate surfaces for forward and backward surface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Efficient and fast solution.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angle detection part is yet to be fully achieved. However the segmentation framework which we have built allows us to incorporate angle information into images. We can also build a separate angle classifier or use Computer Vision techniques and combine its results with that of the segmentation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86424" y="-9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Closure Details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1" y="507831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Code Upload details:</a:t>
            </a:r>
            <a:endParaRPr sz="1100"/>
          </a:p>
          <a:p>
            <a:pPr indent="-152400" lvl="1" marL="558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" name="Google Shape;267;p38"/>
          <p:cNvGraphicFramePr/>
          <p:nvPr/>
        </p:nvGraphicFramePr>
        <p:xfrm>
          <a:off x="426761" y="969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{05AFC92C-3A39-4ACE-AE55-72F9B3CE6709}</a:tableStyleId>
              </a:tblPr>
              <a:tblGrid>
                <a:gridCol w="3246200"/>
                <a:gridCol w="4316650"/>
              </a:tblGrid>
              <a:tr h="13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Items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Details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GB" sz="110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GB" sz="1100">
                          <a:solidFill>
                            <a:srgbClr val="0E4094"/>
                          </a:solidFill>
                        </a:rPr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 KLOC (30,000+ lines of code)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3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Model and Algorithm details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Deeplabv3 with Mobilenetv2 backbone for semantic segmentation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Is Mid review, end review report uploaded</a:t>
                      </a:r>
                      <a:r>
                        <a:rPr lang="en-GB" sz="1100"/>
                        <a:t> on Git ?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3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Link for Git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4"/>
                        </a:rPr>
                        <a:t>https://github.ecodesamsung.com/1ms20ec095/Surface-Detection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68" name="Google Shape;268;p38"/>
          <p:cNvSpPr txBox="1"/>
          <p:nvPr/>
        </p:nvSpPr>
        <p:spPr>
          <a:xfrm>
            <a:off x="0" y="2296824"/>
            <a:ext cx="9144000" cy="76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 details (if applicable):</a:t>
            </a:r>
            <a:endParaRPr b="1" sz="1200" u="sng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Training Set: </a:t>
            </a:r>
            <a:r>
              <a:rPr lang="en-GB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https://segments.ai/tejash/samsung_sample/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Validation Set: </a:t>
            </a:r>
            <a:r>
              <a:rPr lang="en-GB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https://segments.ai/tejash/samsung_validation_set/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558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426786" y="3093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{05AFC92C-3A39-4ACE-AE55-72F9B3CE6709}</a:tableStyleId>
              </a:tblPr>
              <a:tblGrid>
                <a:gridCol w="2979550"/>
                <a:gridCol w="1967750"/>
                <a:gridCol w="1852000"/>
                <a:gridCol w="1710550"/>
              </a:tblGrid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Items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folder 1(Classification)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folder 2(Train and Val set)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Folder</a:t>
                      </a:r>
                      <a:r>
                        <a:rPr lang="en-GB" sz="1100"/>
                        <a:t> 3 </a:t>
                      </a:r>
                      <a:r>
                        <a:rPr lang="en-GB" sz="1100"/>
                        <a:t>(Segmentation test)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Image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Image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Image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Number</a:t>
                      </a:r>
                      <a:r>
                        <a:rPr lang="en-GB" sz="1100"/>
                        <a:t> of data points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1103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Training (118)</a:t>
                      </a:r>
                      <a:br>
                        <a:rPr lang="en-GB" sz="1100"/>
                      </a:br>
                      <a:r>
                        <a:rPr lang="en-GB" sz="1100"/>
                        <a:t>Validation (5)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Source</a:t>
                      </a:r>
                      <a:r>
                        <a:rPr lang="en-GB" sz="1100"/>
                        <a:t> of Data (self collected, Scrapped, available on open source)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100"/>
                        <a:t>S</a:t>
                      </a:r>
                      <a:r>
                        <a:rPr lang="en-GB" sz="1100"/>
                        <a:t>elf collected, Scrapped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100"/>
                        <a:t>Self collected, Scrapped, Segments.ai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Self collected, Scrapped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69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Google drive link/ git link to access data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7"/>
                        </a:rPr>
                        <a:t>https://drive.google.com/file/d/1A2N5-ZEqCQdL_tF-vbqgWZEp023ua0dt/view?usp=sharing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100"/>
                        <a:t>Segments.ai dataset links are  mentioned in above table.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8"/>
                        </a:rPr>
                        <a:t>https://drive.google.com/file/d/1ANhD30oqlSJDwu0bI3S9AeA2YwOYR891/view?usp=drive_link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-GB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206712" y="2440948"/>
            <a:ext cx="8693942" cy="181101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End Review Report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271454" y="2507271"/>
            <a:ext cx="3192508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Team Details [Name &amp; Email ID] :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354183" y="2802932"/>
            <a:ext cx="8169281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</a:t>
            </a:r>
            <a:endParaRPr i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100"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</a:t>
            </a:r>
            <a:endParaRPr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619575" y="4827896"/>
            <a:ext cx="1524424" cy="30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5 Nov 2019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NAME OF WORK-LET]</a:t>
            </a:r>
            <a:endParaRPr b="1"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3" y="0"/>
            <a:ext cx="9047173" cy="50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/ Solution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800" y="1043475"/>
            <a:ext cx="6964749" cy="40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94025" y="937718"/>
            <a:ext cx="8751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dataset which has been used to train the models has been manually procured by the team members.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Majority of the images (around 75%) have been captured by mobile phones in our day-to-day lives including but not limited to scenarios in our own homes and classroom environment.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remaining images have been selected from stock images and unsplash.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images were curated such that only .jpg and .png files were used in the training process.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86424" y="40441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" y="650472"/>
            <a:ext cx="9144000" cy="438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100"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103325" y="1228600"/>
            <a:ext cx="89394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been divided into 3 distinct classes: flat surfaces, vertical surfaces and slant surfaces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type is RGB color coding.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 surface: 463 images, Vertical Surface: 474 images, Slant surface: 203 images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been divided into three parts: train, validation and test.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Consists of 118 segmented images, validation: Consists of 5 segmented images, test: Consists of 30 unsegmented images. Segmented images have two parts: horizontal surface and vertical surface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whole dataset is in COCO format.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86424" y="40441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0" y="651133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 sz="1100"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148250" y="1228600"/>
            <a:ext cx="88269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Pre-Processing: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Leveraged the tool segments.ai for the process of manual segmentation and labelling of images. Two separate segments datasets were created one each for train and validation.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Segments.ai supports the modern COCO panoptic/instance segmentation format.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enhance quality of images, we performed bilinear interpolation and also opening and closing of images.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Challenges: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ebuilt the DeepLab framework to train on segmentation datasets such as PASCAL VOC dataset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segmentation and labelling was a time consuming process with limited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to build code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converts our dataset into COCO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 format.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to produce code to make our dataset compatible with the DeepLab framework.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286424" y="117216"/>
            <a:ext cx="7051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1" y="737411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08000" y="1129825"/>
            <a:ext cx="8903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Calibri"/>
                <a:ea typeface="Calibri"/>
                <a:cs typeface="Calibri"/>
                <a:sym typeface="Calibri"/>
              </a:rPr>
              <a:t>Training Plot: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575" y="1414500"/>
            <a:ext cx="6018375" cy="36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 u="sng"/>
              <a:t>Model Accuracy</a:t>
            </a:r>
            <a:r>
              <a:rPr lang="en-GB" sz="1400"/>
              <a:t>: 57.42% Average IoU (Intersection over Union)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 u="sng"/>
              <a:t>Video Links: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Surface Detection (Indoor)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 u="sng">
                <a:solidFill>
                  <a:schemeClr val="hlink"/>
                </a:solidFill>
                <a:hlinkClick r:id="rId3"/>
              </a:rPr>
              <a:t>https://youtu.be/6ugZhnO_QTg</a:t>
            </a:r>
            <a:endParaRPr b="1"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Surface Detection (Outdoor)</a:t>
            </a:r>
            <a:endParaRPr b="1"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hlinkClick r:id="rId4"/>
              </a:rPr>
              <a:t>https://youtube.com/shorts/XmceeensCCY?feature=share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286424" y="356641"/>
            <a:ext cx="7051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7976" y="804111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286424" y="40442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0" y="848645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172650" y="1403950"/>
            <a:ext cx="87987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architectures of CNN were trained and we observed that increasing the parameters after about 1.5 million,  drastically decreased the accuracy of the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network of less that 1 million parameters proved to be better for classification tasks with smaller dataset as dense networks showed signs of overtraining.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 CNN model was not feasible for mobile app but rather, the EfficientNet-Lite 0 model was feasible for conversion to mobile app.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EfficientNet model showed a remarkable accuracy of about 96%.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