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5"/>
    <p:sldMasterId id="2147483680" r:id="rId6"/>
    <p:sldMasterId id="214748368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y="5143500" cx="9144000"/>
  <p:notesSz cx="6858000" cy="9144000"/>
  <p:embeddedFontLst>
    <p:embeddedFont>
      <p:font typeface="Pinyon Script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B87476-4A83-4478-9D67-909C1D95C58A}">
  <a:tblStyle styleId="{60B87476-4A83-4478-9D67-909C1D95C58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5" Type="http://schemas.openxmlformats.org/officeDocument/2006/relationships/font" Target="fonts/PinyonScript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ae2a2374a_11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fae2a2374a_11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fae2a2374a_16_50:notes"/>
          <p:cNvSpPr txBox="1"/>
          <p:nvPr>
            <p:ph idx="1" type="body"/>
          </p:nvPr>
        </p:nvSpPr>
        <p:spPr>
          <a:xfrm>
            <a:off x="685801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1fae2a2374a_16_50:notes"/>
          <p:cNvSpPr/>
          <p:nvPr>
            <p:ph idx="2" type="sldImg"/>
          </p:nvPr>
        </p:nvSpPr>
        <p:spPr>
          <a:xfrm>
            <a:off x="426022" y="1143366"/>
            <a:ext cx="6005955" cy="30850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fae2a2374a_16_58:notes"/>
          <p:cNvSpPr txBox="1"/>
          <p:nvPr>
            <p:ph idx="1" type="body"/>
          </p:nvPr>
        </p:nvSpPr>
        <p:spPr>
          <a:xfrm>
            <a:off x="685801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1fae2a2374a_16_58:notes"/>
          <p:cNvSpPr/>
          <p:nvPr>
            <p:ph idx="2" type="sldImg"/>
          </p:nvPr>
        </p:nvSpPr>
        <p:spPr>
          <a:xfrm>
            <a:off x="426022" y="1143366"/>
            <a:ext cx="6005955" cy="30850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fae2a2374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fae2a2374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fae2a2374a_16_82:notes"/>
          <p:cNvSpPr txBox="1"/>
          <p:nvPr>
            <p:ph idx="1" type="body"/>
          </p:nvPr>
        </p:nvSpPr>
        <p:spPr>
          <a:xfrm>
            <a:off x="685801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1fae2a2374a_16_82:notes"/>
          <p:cNvSpPr/>
          <p:nvPr>
            <p:ph idx="2" type="sldImg"/>
          </p:nvPr>
        </p:nvSpPr>
        <p:spPr>
          <a:xfrm>
            <a:off x="426022" y="1143366"/>
            <a:ext cx="6005955" cy="30850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fae2a2374a_16_98:notes"/>
          <p:cNvSpPr txBox="1"/>
          <p:nvPr>
            <p:ph idx="1" type="body"/>
          </p:nvPr>
        </p:nvSpPr>
        <p:spPr>
          <a:xfrm>
            <a:off x="685801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1fae2a2374a_16_98:notes"/>
          <p:cNvSpPr/>
          <p:nvPr>
            <p:ph idx="2" type="sldImg"/>
          </p:nvPr>
        </p:nvSpPr>
        <p:spPr>
          <a:xfrm>
            <a:off x="426022" y="1143366"/>
            <a:ext cx="6005955" cy="30850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fae2a2374a_16_106:notes"/>
          <p:cNvSpPr txBox="1"/>
          <p:nvPr>
            <p:ph idx="1" type="body"/>
          </p:nvPr>
        </p:nvSpPr>
        <p:spPr>
          <a:xfrm>
            <a:off x="685801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1fae2a2374a_16_106:notes"/>
          <p:cNvSpPr/>
          <p:nvPr>
            <p:ph idx="2" type="sldImg"/>
          </p:nvPr>
        </p:nvSpPr>
        <p:spPr>
          <a:xfrm>
            <a:off x="426022" y="1143366"/>
            <a:ext cx="6005955" cy="30850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fae2a2374a_11_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1fae2a2374a_11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ae2a2374a_11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fae2a2374a_11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ae2a2374a_6_75:notes"/>
          <p:cNvSpPr txBox="1"/>
          <p:nvPr>
            <p:ph idx="1" type="body"/>
          </p:nvPr>
        </p:nvSpPr>
        <p:spPr>
          <a:xfrm>
            <a:off x="685801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fae2a2374a_6_75:notes"/>
          <p:cNvSpPr/>
          <p:nvPr>
            <p:ph idx="2" type="sldImg"/>
          </p:nvPr>
        </p:nvSpPr>
        <p:spPr>
          <a:xfrm>
            <a:off x="426022" y="1143366"/>
            <a:ext cx="6005955" cy="30850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fae2a2374a_16_9:notes"/>
          <p:cNvSpPr txBox="1"/>
          <p:nvPr>
            <p:ph idx="1" type="body"/>
          </p:nvPr>
        </p:nvSpPr>
        <p:spPr>
          <a:xfrm>
            <a:off x="685801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fae2a2374a_16_9:notes"/>
          <p:cNvSpPr/>
          <p:nvPr>
            <p:ph idx="2" type="sldImg"/>
          </p:nvPr>
        </p:nvSpPr>
        <p:spPr>
          <a:xfrm>
            <a:off x="426022" y="1143366"/>
            <a:ext cx="6005955" cy="30850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fae2a2374a_16_17:notes"/>
          <p:cNvSpPr txBox="1"/>
          <p:nvPr>
            <p:ph idx="1" type="body"/>
          </p:nvPr>
        </p:nvSpPr>
        <p:spPr>
          <a:xfrm>
            <a:off x="685801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fae2a2374a_16_17:notes"/>
          <p:cNvSpPr/>
          <p:nvPr>
            <p:ph idx="2" type="sldImg"/>
          </p:nvPr>
        </p:nvSpPr>
        <p:spPr>
          <a:xfrm>
            <a:off x="426022" y="1143366"/>
            <a:ext cx="6005955" cy="30850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fae2a2374a_16_25:notes"/>
          <p:cNvSpPr txBox="1"/>
          <p:nvPr>
            <p:ph idx="1" type="body"/>
          </p:nvPr>
        </p:nvSpPr>
        <p:spPr>
          <a:xfrm>
            <a:off x="685801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fae2a2374a_16_25:notes"/>
          <p:cNvSpPr/>
          <p:nvPr>
            <p:ph idx="2" type="sldImg"/>
          </p:nvPr>
        </p:nvSpPr>
        <p:spPr>
          <a:xfrm>
            <a:off x="426022" y="1143366"/>
            <a:ext cx="6005955" cy="30850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fae2a2374a_16_33:notes"/>
          <p:cNvSpPr txBox="1"/>
          <p:nvPr>
            <p:ph idx="1" type="body"/>
          </p:nvPr>
        </p:nvSpPr>
        <p:spPr>
          <a:xfrm>
            <a:off x="685801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fae2a2374a_16_33:notes"/>
          <p:cNvSpPr/>
          <p:nvPr>
            <p:ph idx="2" type="sldImg"/>
          </p:nvPr>
        </p:nvSpPr>
        <p:spPr>
          <a:xfrm>
            <a:off x="426022" y="1143366"/>
            <a:ext cx="6005955" cy="30850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fae2a2374a_11_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1fae2a2374a_11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fae2a2374a_16_41:notes"/>
          <p:cNvSpPr txBox="1"/>
          <p:nvPr>
            <p:ph idx="1" type="body"/>
          </p:nvPr>
        </p:nvSpPr>
        <p:spPr>
          <a:xfrm>
            <a:off x="685801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fae2a2374a_16_41:notes"/>
          <p:cNvSpPr/>
          <p:nvPr>
            <p:ph idx="2" type="sldImg"/>
          </p:nvPr>
        </p:nvSpPr>
        <p:spPr>
          <a:xfrm>
            <a:off x="426022" y="1143366"/>
            <a:ext cx="6005955" cy="30850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321382" y="4811070"/>
            <a:ext cx="193968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1143000" y="841772"/>
            <a:ext cx="6858000" cy="17907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4pPr>
            <a:lvl5pPr indent="-228600" lvl="4" marL="22860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2" type="sldNum"/>
          </p:nvPr>
        </p:nvSpPr>
        <p:spPr>
          <a:xfrm>
            <a:off x="8321382" y="4811070"/>
            <a:ext cx="193968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" type="body"/>
          </p:nvPr>
        </p:nvSpPr>
        <p:spPr>
          <a:xfrm>
            <a:off x="623888" y="3442097"/>
            <a:ext cx="7886700" cy="11251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12" type="sldNum"/>
          </p:nvPr>
        </p:nvSpPr>
        <p:spPr>
          <a:xfrm>
            <a:off x="8321382" y="4811070"/>
            <a:ext cx="193968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43" name="Google Shape;143;p29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4" name="Google Shape;144;p29"/>
          <p:cNvSpPr txBox="1"/>
          <p:nvPr>
            <p:ph idx="12" type="sldNum"/>
          </p:nvPr>
        </p:nvSpPr>
        <p:spPr>
          <a:xfrm>
            <a:off x="8321382" y="4811070"/>
            <a:ext cx="193968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type="title"/>
          </p:nvPr>
        </p:nvSpPr>
        <p:spPr>
          <a:xfrm>
            <a:off x="629840" y="273844"/>
            <a:ext cx="7886701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47" name="Google Shape;147;p30"/>
          <p:cNvSpPr txBox="1"/>
          <p:nvPr>
            <p:ph idx="1" type="body"/>
          </p:nvPr>
        </p:nvSpPr>
        <p:spPr>
          <a:xfrm>
            <a:off x="629840" y="1260872"/>
            <a:ext cx="3868342" cy="61793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8" name="Google Shape;148;p30"/>
          <p:cNvSpPr txBox="1"/>
          <p:nvPr>
            <p:ph idx="2" type="body"/>
          </p:nvPr>
        </p:nvSpPr>
        <p:spPr>
          <a:xfrm>
            <a:off x="4629150" y="1260872"/>
            <a:ext cx="3887391" cy="61793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9" name="Google Shape;149;p30"/>
          <p:cNvSpPr txBox="1"/>
          <p:nvPr>
            <p:ph idx="12" type="sldNum"/>
          </p:nvPr>
        </p:nvSpPr>
        <p:spPr>
          <a:xfrm>
            <a:off x="8321382" y="4811070"/>
            <a:ext cx="193968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52" name="Google Shape;152;p31"/>
          <p:cNvSpPr txBox="1"/>
          <p:nvPr>
            <p:ph idx="12" type="sldNum"/>
          </p:nvPr>
        </p:nvSpPr>
        <p:spPr>
          <a:xfrm>
            <a:off x="8321382" y="4811070"/>
            <a:ext cx="193968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idx="12" type="sldNum"/>
          </p:nvPr>
        </p:nvSpPr>
        <p:spPr>
          <a:xfrm>
            <a:off x="8321382" y="4811070"/>
            <a:ext cx="193968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>
            <p:ph type="title"/>
          </p:nvPr>
        </p:nvSpPr>
        <p:spPr>
          <a:xfrm>
            <a:off x="629840" y="342900"/>
            <a:ext cx="2949179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57" name="Google Shape;157;p33"/>
          <p:cNvSpPr txBox="1"/>
          <p:nvPr>
            <p:ph idx="1" type="body"/>
          </p:nvPr>
        </p:nvSpPr>
        <p:spPr>
          <a:xfrm>
            <a:off x="3887390" y="740569"/>
            <a:ext cx="4629151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2pPr>
            <a:lvl3pPr indent="-3810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3pPr>
            <a:lvl4pPr indent="-3810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8" name="Google Shape;158;p33"/>
          <p:cNvSpPr txBox="1"/>
          <p:nvPr>
            <p:ph idx="2" type="body"/>
          </p:nvPr>
        </p:nvSpPr>
        <p:spPr>
          <a:xfrm>
            <a:off x="629840" y="1543050"/>
            <a:ext cx="2949179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9" name="Google Shape;159;p33"/>
          <p:cNvSpPr txBox="1"/>
          <p:nvPr>
            <p:ph idx="12" type="sldNum"/>
          </p:nvPr>
        </p:nvSpPr>
        <p:spPr>
          <a:xfrm>
            <a:off x="8321382" y="4811070"/>
            <a:ext cx="193968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type="title"/>
          </p:nvPr>
        </p:nvSpPr>
        <p:spPr>
          <a:xfrm>
            <a:off x="629840" y="342900"/>
            <a:ext cx="2949179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62" name="Google Shape;162;p34"/>
          <p:cNvSpPr/>
          <p:nvPr>
            <p:ph idx="2" type="pic"/>
          </p:nvPr>
        </p:nvSpPr>
        <p:spPr>
          <a:xfrm>
            <a:off x="3887390" y="740569"/>
            <a:ext cx="4629151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4"/>
          <p:cNvSpPr txBox="1"/>
          <p:nvPr>
            <p:ph idx="1" type="body"/>
          </p:nvPr>
        </p:nvSpPr>
        <p:spPr>
          <a:xfrm>
            <a:off x="629840" y="1543050"/>
            <a:ext cx="2949179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4" name="Google Shape;164;p34"/>
          <p:cNvSpPr txBox="1"/>
          <p:nvPr>
            <p:ph idx="12" type="sldNum"/>
          </p:nvPr>
        </p:nvSpPr>
        <p:spPr>
          <a:xfrm>
            <a:off x="8321382" y="4811070"/>
            <a:ext cx="193968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321382" y="4811070"/>
            <a:ext cx="193968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rxiv.org/ftp/arxiv/papers/2205/2205.00908.pdf" TargetMode="External"/><Relationship Id="rId4" Type="http://schemas.openxmlformats.org/officeDocument/2006/relationships/hyperlink" Target="https://bdataanalytics.biomedcentral.com/articles/10.1186/s41044-018-0035-y" TargetMode="External"/><Relationship Id="rId5" Type="http://schemas.openxmlformats.org/officeDocument/2006/relationships/hyperlink" Target="https://arxiv.org/pdf/1409.1556.pdf" TargetMode="External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rxiv.org/pdf/2112.02250.pdf" TargetMode="External"/><Relationship Id="rId4" Type="http://schemas.openxmlformats.org/officeDocument/2006/relationships/hyperlink" Target="https://ieeexplore.ieee.org/document/9417827" TargetMode="External"/><Relationship Id="rId5" Type="http://schemas.openxmlformats.org/officeDocument/2006/relationships/hyperlink" Target="https://ieeexplore.ieee.org/document/8776989" TargetMode="External"/><Relationship Id="rId6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hyperlink" Target="https://github.com/xavysp/DexiNed/blob/master/main.py" TargetMode="External"/><Relationship Id="rId5" Type="http://schemas.openxmlformats.org/officeDocument/2006/relationships/hyperlink" Target="https://github.com/Satyam-Satyarthi/Edge-Detection/blob/main/main.p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3D_computer_graphics" TargetMode="External"/><Relationship Id="rId4" Type="http://schemas.openxmlformats.org/officeDocument/2006/relationships/hyperlink" Target="https://en.wikipedia.org/wiki/Algorithm" TargetMode="External"/><Relationship Id="rId5" Type="http://schemas.openxmlformats.org/officeDocument/2006/relationships/hyperlink" Target="https://en.wikipedia.org/wiki/Visibility_problem" TargetMode="External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ieeexplore.ieee.org/abstract/document/9169804" TargetMode="External"/><Relationship Id="rId4" Type="http://schemas.openxmlformats.org/officeDocument/2006/relationships/hyperlink" Target="https://ieeexplore.ieee.org/document/6974017" TargetMode="External"/><Relationship Id="rId5" Type="http://schemas.openxmlformats.org/officeDocument/2006/relationships/hyperlink" Target="https://ieeexplore.ieee.org/document/9906395" TargetMode="External"/><Relationship Id="rId6" Type="http://schemas.openxmlformats.org/officeDocument/2006/relationships/hyperlink" Target="https://ieeexplore.ieee.org/document/6785604" TargetMode="External"/><Relationship Id="rId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t/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ontent Placeholder 8" id="170" name="Google Shape;17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" y="1"/>
            <a:ext cx="918705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5"/>
          <p:cNvSpPr txBox="1"/>
          <p:nvPr/>
        </p:nvSpPr>
        <p:spPr>
          <a:xfrm>
            <a:off x="8797525" y="4743300"/>
            <a:ext cx="91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5"/>
          <p:cNvSpPr txBox="1"/>
          <p:nvPr>
            <p:ph idx="12" type="sldNum"/>
          </p:nvPr>
        </p:nvSpPr>
        <p:spPr>
          <a:xfrm>
            <a:off x="8321382" y="4811070"/>
            <a:ext cx="194100" cy="207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/>
          <p:nvPr>
            <p:ph type="title"/>
          </p:nvPr>
        </p:nvSpPr>
        <p:spPr>
          <a:xfrm>
            <a:off x="319850" y="295294"/>
            <a:ext cx="78867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1788" u="sng"/>
              <a:t>Literature survey</a:t>
            </a:r>
            <a:r>
              <a:rPr lang="en" sz="1100"/>
              <a:t> </a:t>
            </a:r>
            <a:endParaRPr sz="1100"/>
          </a:p>
        </p:txBody>
      </p:sp>
      <p:graphicFrame>
        <p:nvGraphicFramePr>
          <p:cNvPr id="277" name="Google Shape;277;p44"/>
          <p:cNvGraphicFramePr/>
          <p:nvPr/>
        </p:nvGraphicFramePr>
        <p:xfrm>
          <a:off x="641747" y="7477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{60B87476-4A83-4478-9D67-909C1D95C58A}</a:tableStyleId>
              </a:tblPr>
              <a:tblGrid>
                <a:gridCol w="860975"/>
                <a:gridCol w="1392325"/>
                <a:gridCol w="1126650"/>
                <a:gridCol w="1126650"/>
                <a:gridCol w="1126650"/>
                <a:gridCol w="1126650"/>
                <a:gridCol w="1126650"/>
              </a:tblGrid>
              <a:tr h="20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Sl.no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 name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Link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 used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Outcome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Research gap (if any)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</a:tr>
              <a:tr h="960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/>
                        <a:t>MemSeg: A semi-supervised method for image surface defect detection using differences and commonalities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/>
                        <a:t>Minghui Yang, Peng Wu, Jing Liu, and Hui Feng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3"/>
                        </a:rPr>
                        <a:t>Click here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/>
                        <a:t>memory-based segmentation network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/>
                        <a:t>This method achieves AUC scores of 99.56% and 98.84% at the image-level and pixel-level, respectively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/>
                        <a:t>MemSeg requires more memory samples to memorize more normal patterns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596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/>
                        <a:t>Depth image-based plane detection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/>
                        <a:t>Zhi Jin, Tammam Tillo, Wenbin Zou, Xia Li1 and Eng Gee Lim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4"/>
                        </a:rPr>
                        <a:t>Click here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/>
                        <a:t>depth image-based plane detection algorithm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/>
                        <a:t>99.78% specificity for threshold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75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Very Deep Convolutional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Networks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Large-scale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Image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Recognition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Karen Simonyan  &amp; Andrew Zisserman 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5"/>
                        </a:rPr>
                        <a:t>Click here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Uses a CNN popularly known as VGG16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has become the standard architecture for edge detection.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large number of parameters make the network very time consuming to run and it's size, relatively large.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</a:tr>
            </a:tbl>
          </a:graphicData>
        </a:graphic>
      </p:graphicFrame>
      <p:sp>
        <p:nvSpPr>
          <p:cNvPr id="278" name="Google Shape;278;p4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21-01-2023</a:t>
            </a:r>
            <a:endParaRPr sz="1100"/>
          </a:p>
        </p:txBody>
      </p:sp>
      <p:sp>
        <p:nvSpPr>
          <p:cNvPr id="279" name="Google Shape;279;p44"/>
          <p:cNvSpPr txBox="1"/>
          <p:nvPr>
            <p:ph idx="12" type="sldNum"/>
          </p:nvPr>
        </p:nvSpPr>
        <p:spPr>
          <a:xfrm>
            <a:off x="6735375" y="476722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280" name="Google Shape;280;p44"/>
          <p:cNvSpPr txBox="1"/>
          <p:nvPr/>
        </p:nvSpPr>
        <p:spPr>
          <a:xfrm>
            <a:off x="8165300" y="6430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8" id="281" name="Google Shape;281;p44"/>
          <p:cNvPicPr preferRelativeResize="0"/>
          <p:nvPr/>
        </p:nvPicPr>
        <p:blipFill rotWithShape="1">
          <a:blip r:embed="rId6">
            <a:alphaModFix/>
          </a:blip>
          <a:srcRect b="26841" l="4528" r="4172" t="20267"/>
          <a:stretch/>
        </p:blipFill>
        <p:spPr>
          <a:xfrm>
            <a:off x="8206561" y="78783"/>
            <a:ext cx="937439" cy="356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type="title"/>
          </p:nvPr>
        </p:nvSpPr>
        <p:spPr>
          <a:xfrm>
            <a:off x="628650" y="273844"/>
            <a:ext cx="78867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5921"/>
              <a:buFont typeface="Calibri"/>
              <a:buNone/>
            </a:pPr>
            <a:r>
              <a:rPr b="1" lang="en" sz="1988" u="sng"/>
              <a:t>Literature survey</a:t>
            </a:r>
            <a:r>
              <a:rPr lang="en" sz="1100"/>
              <a:t> </a:t>
            </a:r>
            <a:endParaRPr sz="1100"/>
          </a:p>
        </p:txBody>
      </p:sp>
      <p:graphicFrame>
        <p:nvGraphicFramePr>
          <p:cNvPr id="287" name="Google Shape;287;p45"/>
          <p:cNvGraphicFramePr/>
          <p:nvPr/>
        </p:nvGraphicFramePr>
        <p:xfrm>
          <a:off x="433476" y="841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{60B87476-4A83-4478-9D67-909C1D95C58A}</a:tableStyleId>
              </a:tblPr>
              <a:tblGrid>
                <a:gridCol w="835750"/>
                <a:gridCol w="1473350"/>
                <a:gridCol w="1154550"/>
                <a:gridCol w="1154550"/>
                <a:gridCol w="1154550"/>
                <a:gridCol w="1313950"/>
                <a:gridCol w="995150"/>
              </a:tblGrid>
              <a:tr h="37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Sl.no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 name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Link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 used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Outcome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Research gap (if any)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4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Dense Extreme Inception Network for Edge Detection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Xavier Soria,,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Angel Sappac,, Patricio Humananteb and Arash Arbariniad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3"/>
                        </a:rPr>
                        <a:t>Click here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Implemented as a collection of two sub-networks: the dense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extreme inception network (Dexi) and the upsampling network (USNet)</a:t>
                      </a:r>
                      <a:endParaRPr sz="900"/>
                    </a:p>
                  </a:txBody>
                  <a:tcPr marT="0" marB="0" marR="51425" marL="5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Attained an ODS-F score of 0.863 when trained on MDBD dataset and 0.763 on BIPED</a:t>
                      </a:r>
                      <a:endParaRPr sz="900"/>
                    </a:p>
                  </a:txBody>
                  <a:tcPr marT="0" marB="0" marR="51425" marL="5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4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91425" marB="91425" marR="91425" marL="91425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800"/>
                        <a:t>Augmented Reality Search to Improve Searching Using Augmented Reality</a:t>
                      </a:r>
                      <a:endParaRPr sz="800"/>
                    </a:p>
                  </a:txBody>
                  <a:tcPr marT="91425" marB="91425" marR="91425" marL="91425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800"/>
                        <a:t>Fiza Saifan Shaikh</a:t>
                      </a:r>
                      <a:endParaRPr sz="800"/>
                    </a:p>
                  </a:txBody>
                  <a:tcPr marT="91425" marB="91425" marR="91425" marL="91425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4"/>
                        </a:rPr>
                        <a:t>Click here</a:t>
                      </a:r>
                      <a:endParaRPr sz="800"/>
                    </a:p>
                  </a:txBody>
                  <a:tcPr marT="91425" marB="91425" marR="91425" marL="91425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800"/>
                        <a:t>Augmented reality search</a:t>
                      </a:r>
                      <a:endParaRPr sz="800"/>
                    </a:p>
                  </a:txBody>
                  <a:tcPr marT="91425" marB="91425" marR="91425" marL="91425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800"/>
                        <a:t>User need not to search the images on Google because user can experience real view on augmented reality search</a:t>
                      </a:r>
                      <a:endParaRPr sz="800"/>
                    </a:p>
                  </a:txBody>
                  <a:tcPr marT="91425" marB="91425" marR="91425" marL="91425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234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Augmented Reality and its effect on our life.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Riya Aggarwal,Abhishek Singhal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5"/>
                        </a:rPr>
                        <a:t>Click here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four types namely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marker based, marker less, projection based and superimposition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based augmented reality.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gives us a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comparison between the two related topics, Augmented reality and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Virtual reality.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gives us a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comparison between the two related topics, Augmented reality and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Virtual reality.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</a:tr>
            </a:tbl>
          </a:graphicData>
        </a:graphic>
      </p:graphicFrame>
      <p:sp>
        <p:nvSpPr>
          <p:cNvPr id="288" name="Google Shape;288;p4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21-01-2023</a:t>
            </a:r>
            <a:endParaRPr sz="1100"/>
          </a:p>
        </p:txBody>
      </p:sp>
      <p:sp>
        <p:nvSpPr>
          <p:cNvPr id="289" name="Google Shape;289;p4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290" name="Google Shape;290;p45"/>
          <p:cNvSpPr txBox="1"/>
          <p:nvPr/>
        </p:nvSpPr>
        <p:spPr>
          <a:xfrm>
            <a:off x="8165300" y="75000"/>
            <a:ext cx="9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8" id="291" name="Google Shape;291;p45"/>
          <p:cNvPicPr preferRelativeResize="0"/>
          <p:nvPr/>
        </p:nvPicPr>
        <p:blipFill rotWithShape="1">
          <a:blip r:embed="rId6">
            <a:alphaModFix/>
          </a:blip>
          <a:srcRect b="26841" l="4528" r="4172" t="20267"/>
          <a:stretch/>
        </p:blipFill>
        <p:spPr>
          <a:xfrm>
            <a:off x="8206561" y="78783"/>
            <a:ext cx="937439" cy="356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 txBox="1"/>
          <p:nvPr>
            <p:ph type="title"/>
          </p:nvPr>
        </p:nvSpPr>
        <p:spPr>
          <a:xfrm>
            <a:off x="558900" y="78775"/>
            <a:ext cx="7048800" cy="551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to CodeBase:</a:t>
            </a:r>
            <a:endParaRPr/>
          </a:p>
        </p:txBody>
      </p:sp>
      <p:pic>
        <p:nvPicPr>
          <p:cNvPr descr="Picture 8" id="297" name="Google Shape;297;p46"/>
          <p:cNvPicPr preferRelativeResize="0"/>
          <p:nvPr/>
        </p:nvPicPr>
        <p:blipFill rotWithShape="1">
          <a:blip r:embed="rId3">
            <a:alphaModFix/>
          </a:blip>
          <a:srcRect b="26841" l="4528" r="4172" t="20267"/>
          <a:stretch/>
        </p:blipFill>
        <p:spPr>
          <a:xfrm>
            <a:off x="8206561" y="176533"/>
            <a:ext cx="937439" cy="356184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6"/>
          <p:cNvSpPr/>
          <p:nvPr/>
        </p:nvSpPr>
        <p:spPr>
          <a:xfrm>
            <a:off x="0" y="160375"/>
            <a:ext cx="170400" cy="3561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6"/>
          <p:cNvSpPr/>
          <p:nvPr/>
        </p:nvSpPr>
        <p:spPr>
          <a:xfrm>
            <a:off x="239492" y="160375"/>
            <a:ext cx="75600" cy="3561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6"/>
          <p:cNvSpPr txBox="1"/>
          <p:nvPr/>
        </p:nvSpPr>
        <p:spPr>
          <a:xfrm>
            <a:off x="231125" y="1109375"/>
            <a:ext cx="82953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DexiNed - Deep learning approach to Edge Detection.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Edge Detection using low level features or A signal processing approach to edge detection.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" sz="2000" u="sng">
                <a:latin typeface="Times New Roman"/>
                <a:ea typeface="Times New Roman"/>
                <a:cs typeface="Times New Roman"/>
                <a:sym typeface="Times New Roman"/>
              </a:rPr>
              <a:t>Outcome of the work done</a:t>
            </a:r>
            <a:endParaRPr b="1" sz="2000" u="sng"/>
          </a:p>
        </p:txBody>
      </p:sp>
      <p:sp>
        <p:nvSpPr>
          <p:cNvPr id="307" name="Google Shape;307;p47"/>
          <p:cNvSpPr txBox="1"/>
          <p:nvPr>
            <p:ph idx="1" type="body"/>
          </p:nvPr>
        </p:nvSpPr>
        <p:spPr>
          <a:xfrm>
            <a:off x="628650" y="1369225"/>
            <a:ext cx="7886700" cy="3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317742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1517"/>
              <a:t>This study helped in knowing about types of surfaces, methods used by various authors to identify various surfaces.</a:t>
            </a:r>
            <a:endParaRPr sz="1517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17"/>
          </a:p>
          <a:p>
            <a:pPr indent="-317742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 sz="1517"/>
              <a:t> Visual question answering is used for understanding about the scene in most of the scenarios.</a:t>
            </a:r>
            <a:endParaRPr sz="1517"/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742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 sz="1517"/>
              <a:t> Also VQA with other methods helps in generating new related questions.</a:t>
            </a:r>
            <a:endParaRPr sz="1517"/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17"/>
          </a:p>
          <a:p>
            <a:pPr indent="-317742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 sz="1517"/>
              <a:t> 3D structures are used for identifying the objects in an image. Self supervised learning is used to learn about scenes.</a:t>
            </a:r>
            <a:endParaRPr sz="1517"/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17"/>
              <a:t> </a:t>
            </a:r>
            <a:endParaRPr sz="1517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1500"/>
              <a:t>Other methods like memory based segmentation network, feature extraction, synthetic aperture radar, Augmented reality search, data augmentation are used by the authors in order to improve the performance. 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1500"/>
              <a:t>Hence this study gives a clear picture of surface type and by using the information gained from it, virtual object can be placed in a proper position with more accuracy.</a:t>
            </a:r>
            <a:endParaRPr sz="1400"/>
          </a:p>
        </p:txBody>
      </p:sp>
      <p:sp>
        <p:nvSpPr>
          <p:cNvPr id="308" name="Google Shape;308;p4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21-01-2023</a:t>
            </a:r>
            <a:endParaRPr sz="1100"/>
          </a:p>
        </p:txBody>
      </p:sp>
      <p:sp>
        <p:nvSpPr>
          <p:cNvPr id="309" name="Google Shape;309;p4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310" name="Google Shape;310;p47"/>
          <p:cNvSpPr txBox="1"/>
          <p:nvPr/>
        </p:nvSpPr>
        <p:spPr>
          <a:xfrm>
            <a:off x="8572500" y="4500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8" id="311" name="Google Shape;311;p47"/>
          <p:cNvPicPr preferRelativeResize="0"/>
          <p:nvPr/>
        </p:nvPicPr>
        <p:blipFill rotWithShape="1">
          <a:blip r:embed="rId3">
            <a:alphaModFix/>
          </a:blip>
          <a:srcRect b="26841" l="4528" r="4172" t="20267"/>
          <a:stretch/>
        </p:blipFill>
        <p:spPr>
          <a:xfrm>
            <a:off x="8206561" y="78783"/>
            <a:ext cx="937439" cy="356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8"/>
          <p:cNvSpPr txBox="1"/>
          <p:nvPr>
            <p:ph type="title"/>
          </p:nvPr>
        </p:nvSpPr>
        <p:spPr>
          <a:xfrm>
            <a:off x="628650" y="104027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" sz="2000" u="sng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 sz="2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48"/>
          <p:cNvSpPr txBox="1"/>
          <p:nvPr>
            <p:ph idx="1" type="body"/>
          </p:nvPr>
        </p:nvSpPr>
        <p:spPr>
          <a:xfrm>
            <a:off x="628649" y="1098199"/>
            <a:ext cx="8299813" cy="35345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-17780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784"/>
              <a:buNone/>
            </a:pPr>
            <a:r>
              <a:rPr lang="en" sz="1316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333">
                <a:latin typeface="Times New Roman"/>
                <a:ea typeface="Times New Roman"/>
                <a:cs typeface="Times New Roman"/>
                <a:sym typeface="Times New Roman"/>
              </a:rPr>
              <a:t>1]Yang, Minghui, Peng Wu, Jing Liu, and Hui Feng. "MemSeg: A semi-supervised method for image surface defect detection using differences and commonalities." </a:t>
            </a:r>
            <a:r>
              <a:rPr i="1" lang="en" sz="1333">
                <a:latin typeface="Times New Roman"/>
                <a:ea typeface="Times New Roman"/>
                <a:cs typeface="Times New Roman"/>
                <a:sym typeface="Times New Roman"/>
              </a:rPr>
              <a:t>arXiv preprint arXiv:2205.00908</a:t>
            </a:r>
            <a:r>
              <a:rPr lang="en" sz="1333">
                <a:latin typeface="Times New Roman"/>
                <a:ea typeface="Times New Roman"/>
                <a:cs typeface="Times New Roman"/>
                <a:sym typeface="Times New Roman"/>
              </a:rPr>
              <a:t> (2022).</a:t>
            </a:r>
            <a:endParaRPr sz="1633"/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9976"/>
              <a:buNone/>
            </a:pPr>
            <a:r>
              <a:rPr lang="en" sz="1333">
                <a:latin typeface="Times New Roman"/>
                <a:ea typeface="Times New Roman"/>
                <a:cs typeface="Times New Roman"/>
                <a:sym typeface="Times New Roman"/>
              </a:rPr>
              <a:t>[2]Zavrtanik, Vitjan, Matej Kristan, and Danijel Skočaj. "Draem-a discriminatively trained reconstruction embedding for surface anomaly detection." In </a:t>
            </a:r>
            <a:r>
              <a:rPr i="1" lang="en" sz="1333">
                <a:latin typeface="Times New Roman"/>
                <a:ea typeface="Times New Roman"/>
                <a:cs typeface="Times New Roman"/>
                <a:sym typeface="Times New Roman"/>
              </a:rPr>
              <a:t>Proceedings of the IEEE/CVF International Conference on Computer Vision</a:t>
            </a:r>
            <a:r>
              <a:rPr lang="en" sz="1333">
                <a:latin typeface="Times New Roman"/>
                <a:ea typeface="Times New Roman"/>
                <a:cs typeface="Times New Roman"/>
                <a:sym typeface="Times New Roman"/>
              </a:rPr>
              <a:t>, pp. 8330-8339. 2021.</a:t>
            </a:r>
            <a:endParaRPr sz="1633"/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9976"/>
              <a:buNone/>
            </a:pPr>
            <a:r>
              <a:rPr lang="en" sz="1333">
                <a:latin typeface="Times New Roman"/>
                <a:ea typeface="Times New Roman"/>
                <a:cs typeface="Times New Roman"/>
                <a:sym typeface="Times New Roman"/>
              </a:rPr>
              <a:t>[3]Stephen, Okeke, Uchenna Joseph Maduh, and Mangal Sain. "A machine learning method for detection of surface defects on ceramic tiles using convolutional neural networks." </a:t>
            </a:r>
            <a:r>
              <a:rPr i="1" lang="en" sz="1333">
                <a:latin typeface="Times New Roman"/>
                <a:ea typeface="Times New Roman"/>
                <a:cs typeface="Times New Roman"/>
                <a:sym typeface="Times New Roman"/>
              </a:rPr>
              <a:t>Electronics</a:t>
            </a:r>
            <a:r>
              <a:rPr lang="en" sz="1333">
                <a:latin typeface="Times New Roman"/>
                <a:ea typeface="Times New Roman"/>
                <a:cs typeface="Times New Roman"/>
                <a:sym typeface="Times New Roman"/>
              </a:rPr>
              <a:t> 11, no. 1 (2021): 55.</a:t>
            </a:r>
            <a:endParaRPr sz="1633"/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9976"/>
              <a:buNone/>
            </a:pPr>
            <a:r>
              <a:rPr lang="en" sz="1333">
                <a:latin typeface="Times New Roman"/>
                <a:ea typeface="Times New Roman"/>
                <a:cs typeface="Times New Roman"/>
                <a:sym typeface="Times New Roman"/>
              </a:rPr>
              <a:t>[4]Kumar, Sushil, Meera Sharma, V. B. Singh, and S. K. Muttoo. "Bug Report Classification into Orthogonal Defect Classification Defect Type using Long Short Term Memory." In </a:t>
            </a:r>
            <a:r>
              <a:rPr i="1" lang="en" sz="1333">
                <a:latin typeface="Times New Roman"/>
                <a:ea typeface="Times New Roman"/>
                <a:cs typeface="Times New Roman"/>
                <a:sym typeface="Times New Roman"/>
              </a:rPr>
              <a:t>2021 3rd International Conference on Advances in Computing, Communication Control and Networking (ICAC3N)</a:t>
            </a:r>
            <a:r>
              <a:rPr lang="en" sz="1333">
                <a:latin typeface="Times New Roman"/>
                <a:ea typeface="Times New Roman"/>
                <a:cs typeface="Times New Roman"/>
                <a:sym typeface="Times New Roman"/>
              </a:rPr>
              <a:t>, pp. 285-287. IEEE, 2021.</a:t>
            </a:r>
            <a:endParaRPr sz="1633"/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9976"/>
              <a:buNone/>
            </a:pPr>
            <a:r>
              <a:rPr lang="en" sz="1333">
                <a:latin typeface="Times New Roman"/>
                <a:ea typeface="Times New Roman"/>
                <a:cs typeface="Times New Roman"/>
                <a:sym typeface="Times New Roman"/>
              </a:rPr>
              <a:t>[5]Shaikh, Fiza Saifan. "Augmented Reality Search to Improve Searching Using Augmented Reality." In </a:t>
            </a:r>
            <a:r>
              <a:rPr i="1" lang="en" sz="1333">
                <a:latin typeface="Times New Roman"/>
                <a:ea typeface="Times New Roman"/>
                <a:cs typeface="Times New Roman"/>
                <a:sym typeface="Times New Roman"/>
              </a:rPr>
              <a:t>2021 6th International Conference for Convergence in Technology (I2CT)</a:t>
            </a:r>
            <a:r>
              <a:rPr lang="en" sz="1333">
                <a:latin typeface="Times New Roman"/>
                <a:ea typeface="Times New Roman"/>
                <a:cs typeface="Times New Roman"/>
                <a:sym typeface="Times New Roman"/>
              </a:rPr>
              <a:t>, pp. 1-5. IEEE, 2021.</a:t>
            </a:r>
            <a:endParaRPr sz="1633"/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9976"/>
              <a:buNone/>
            </a:pPr>
            <a:r>
              <a:rPr lang="en" sz="1333">
                <a:latin typeface="Times New Roman"/>
                <a:ea typeface="Times New Roman"/>
                <a:cs typeface="Times New Roman"/>
                <a:sym typeface="Times New Roman"/>
              </a:rPr>
              <a:t>[6]Islam, Md Mushfiqul, Muhammad Sheikh Sadi, Md Milon Islam, and Md Kamrul Hasan. "A new method for road surface detection." In </a:t>
            </a:r>
            <a:r>
              <a:rPr i="1" lang="en" sz="1333">
                <a:latin typeface="Times New Roman"/>
                <a:ea typeface="Times New Roman"/>
                <a:cs typeface="Times New Roman"/>
                <a:sym typeface="Times New Roman"/>
              </a:rPr>
              <a:t>2018 4th International Conference on Electrical Engineering and Information &amp; Communication Technology (iCEEiCT)</a:t>
            </a:r>
            <a:r>
              <a:rPr lang="en" sz="1333">
                <a:latin typeface="Times New Roman"/>
                <a:ea typeface="Times New Roman"/>
                <a:cs typeface="Times New Roman"/>
                <a:sym typeface="Times New Roman"/>
              </a:rPr>
              <a:t>, pp. 624-629. IEEE, 2018.</a:t>
            </a:r>
            <a:endParaRPr sz="1633"/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9976"/>
              <a:buNone/>
            </a:pPr>
            <a:r>
              <a:rPr lang="en" sz="1333">
                <a:latin typeface="Times New Roman"/>
                <a:ea typeface="Times New Roman"/>
                <a:cs typeface="Times New Roman"/>
                <a:sym typeface="Times New Roman"/>
              </a:rPr>
              <a:t>[7]Tabernik, Domen, Samo Šela, Jure Skvarč, and Danijel Skočaj. "Segmentation-based deep-learning approach for surface-defect detection." </a:t>
            </a:r>
            <a:r>
              <a:rPr i="1" lang="en" sz="1333">
                <a:latin typeface="Times New Roman"/>
                <a:ea typeface="Times New Roman"/>
                <a:cs typeface="Times New Roman"/>
                <a:sym typeface="Times New Roman"/>
              </a:rPr>
              <a:t>Journal of Intelligent Manufacturing</a:t>
            </a:r>
            <a:r>
              <a:rPr lang="en" sz="1333">
                <a:latin typeface="Times New Roman"/>
                <a:ea typeface="Times New Roman"/>
                <a:cs typeface="Times New Roman"/>
                <a:sym typeface="Times New Roman"/>
              </a:rPr>
              <a:t> 31, no. 3 (2020): 759-776.</a:t>
            </a:r>
            <a:endParaRPr sz="1633"/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9976"/>
              <a:buNone/>
            </a:pPr>
            <a:r>
              <a:rPr lang="en" sz="1333">
                <a:latin typeface="Times New Roman"/>
                <a:ea typeface="Times New Roman"/>
                <a:cs typeface="Times New Roman"/>
                <a:sym typeface="Times New Roman"/>
              </a:rPr>
              <a:t>[8]Maeda, Hiroya, Yoshihide Sekimoto, Toshikazu Seto, Takehiro Kashiyama, and Hiroshi Omata. "Road damage detection using deep neural networks with images captured through a smartphone." </a:t>
            </a:r>
            <a:r>
              <a:rPr i="1" lang="en" sz="1333">
                <a:latin typeface="Times New Roman"/>
                <a:ea typeface="Times New Roman"/>
                <a:cs typeface="Times New Roman"/>
                <a:sym typeface="Times New Roman"/>
              </a:rPr>
              <a:t>arXiv preprint arXiv:1801.09454</a:t>
            </a:r>
            <a:r>
              <a:rPr lang="en" sz="1333">
                <a:latin typeface="Times New Roman"/>
                <a:ea typeface="Times New Roman"/>
                <a:cs typeface="Times New Roman"/>
                <a:sym typeface="Times New Roman"/>
              </a:rPr>
              <a:t> (2018).</a:t>
            </a:r>
            <a:endParaRPr sz="1633"/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9976"/>
              <a:buNone/>
            </a:pPr>
            <a:r>
              <a:rPr lang="en" sz="1333">
                <a:latin typeface="Times New Roman"/>
                <a:ea typeface="Times New Roman"/>
                <a:cs typeface="Times New Roman"/>
                <a:sym typeface="Times New Roman"/>
              </a:rPr>
              <a:t>[9]Zhai, Lijie, and Donghui Chen. "Image real-time augmented reality technology based on spatial color and depth consistency." </a:t>
            </a:r>
            <a:r>
              <a:rPr i="1" lang="en" sz="1333">
                <a:latin typeface="Times New Roman"/>
                <a:ea typeface="Times New Roman"/>
                <a:cs typeface="Times New Roman"/>
                <a:sym typeface="Times New Roman"/>
              </a:rPr>
              <a:t>Journal of Real-Time Image Processing</a:t>
            </a:r>
            <a:r>
              <a:rPr lang="en" sz="1333">
                <a:latin typeface="Times New Roman"/>
                <a:ea typeface="Times New Roman"/>
                <a:cs typeface="Times New Roman"/>
                <a:sym typeface="Times New Roman"/>
              </a:rPr>
              <a:t> 18, no. 2 (2021): 369-377.</a:t>
            </a:r>
            <a:endParaRPr sz="1633"/>
          </a:p>
          <a:p>
            <a:pPr indent="-1778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9976"/>
              <a:buNone/>
            </a:pPr>
            <a:r>
              <a:rPr lang="en" sz="1333">
                <a:latin typeface="Times New Roman"/>
                <a:ea typeface="Times New Roman"/>
                <a:cs typeface="Times New Roman"/>
                <a:sym typeface="Times New Roman"/>
              </a:rPr>
              <a:t>[10]Xiao, Tete, Yingcheng Liu, Bolei Zhou, Yuning Jiang, and Jian Sun. "Unified perceptual parsing for scene understanding." In </a:t>
            </a:r>
            <a:r>
              <a:rPr i="1" lang="en" sz="1333">
                <a:latin typeface="Times New Roman"/>
                <a:ea typeface="Times New Roman"/>
                <a:cs typeface="Times New Roman"/>
                <a:sym typeface="Times New Roman"/>
              </a:rPr>
              <a:t>Proceedings of the European conference on computer vision (ECCV)</a:t>
            </a:r>
            <a:r>
              <a:rPr lang="en" sz="1333">
                <a:latin typeface="Times New Roman"/>
                <a:ea typeface="Times New Roman"/>
                <a:cs typeface="Times New Roman"/>
                <a:sym typeface="Times New Roman"/>
              </a:rPr>
              <a:t>, pp. 418-434. 2018.</a:t>
            </a:r>
            <a:endParaRPr sz="1633"/>
          </a:p>
        </p:txBody>
      </p:sp>
      <p:sp>
        <p:nvSpPr>
          <p:cNvPr id="318" name="Google Shape;318;p4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21-01-2023</a:t>
            </a:r>
            <a:endParaRPr sz="1100"/>
          </a:p>
        </p:txBody>
      </p:sp>
      <p:sp>
        <p:nvSpPr>
          <p:cNvPr id="319" name="Google Shape;319;p4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320" name="Google Shape;320;p48"/>
          <p:cNvSpPr txBox="1"/>
          <p:nvPr/>
        </p:nvSpPr>
        <p:spPr>
          <a:xfrm>
            <a:off x="8743950" y="3321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8" id="321" name="Google Shape;321;p48"/>
          <p:cNvPicPr preferRelativeResize="0"/>
          <p:nvPr/>
        </p:nvPicPr>
        <p:blipFill rotWithShape="1">
          <a:blip r:embed="rId3">
            <a:alphaModFix/>
          </a:blip>
          <a:srcRect b="26841" l="4528" r="4172" t="20267"/>
          <a:stretch/>
        </p:blipFill>
        <p:spPr>
          <a:xfrm>
            <a:off x="8206561" y="78783"/>
            <a:ext cx="937439" cy="356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" sz="2000" u="sng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000" u="sng"/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628650" y="1101999"/>
            <a:ext cx="7886700" cy="3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[11]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Pan, Xingang, Jianping Shi, Ping Luo, Xiaogang Wang, and Xiaoou Tang. "Spatial as deep: Spatial cnn for traffic scene understanding." In </a:t>
            </a:r>
            <a:r>
              <a:rPr i="1" lang="en" sz="1000">
                <a:latin typeface="Times New Roman"/>
                <a:ea typeface="Times New Roman"/>
                <a:cs typeface="Times New Roman"/>
                <a:sym typeface="Times New Roman"/>
              </a:rPr>
              <a:t>Proceedings of the AAAI Conference on Artificial Intelligence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, vol. 32, no. 1. 2018.</a:t>
            </a:r>
            <a:endParaRPr sz="1300"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[12]Si, Lipeng, Hao Zhu, and Qing Wang. "Epipolar Plane Image Rectification and Flat Surface Detection in Light Field." </a:t>
            </a:r>
            <a:r>
              <a:rPr i="1" lang="en" sz="1000">
                <a:latin typeface="Times New Roman"/>
                <a:ea typeface="Times New Roman"/>
                <a:cs typeface="Times New Roman"/>
                <a:sym typeface="Times New Roman"/>
              </a:rPr>
              <a:t>Journal of Electrical and Computer Engineering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 2017 (2017).</a:t>
            </a:r>
            <a:endParaRPr sz="1300"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[13]Jin, Zhi, Tammam Tillo, Wenbin Zou, Xia Li, and Eng Gee Lim. "Depth image-based plane detection." </a:t>
            </a:r>
            <a:r>
              <a:rPr i="1" lang="en" sz="1000">
                <a:latin typeface="Times New Roman"/>
                <a:ea typeface="Times New Roman"/>
                <a:cs typeface="Times New Roman"/>
                <a:sym typeface="Times New Roman"/>
              </a:rPr>
              <a:t>Big Data Analytics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 3, no. 1 (2018): 1-18.</a:t>
            </a:r>
            <a:endParaRPr sz="1300"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[14]Yektakhah, Behzad, and Kamal Sarabandi. "A method for detection of walls and large flat surfaces in through-the-wall SAR imaging." In </a:t>
            </a:r>
            <a:r>
              <a:rPr i="1" lang="en" sz="1000">
                <a:latin typeface="Times New Roman"/>
                <a:ea typeface="Times New Roman"/>
                <a:cs typeface="Times New Roman"/>
                <a:sym typeface="Times New Roman"/>
              </a:rPr>
              <a:t>2019 IEEE International Symposium on Antennas and Propagation and USNC-URSI Radio Science Meeting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, pp. 815-816. IEEE, 2019.</a:t>
            </a:r>
            <a:endParaRPr sz="1300"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[15]Andreas, Jacob, Marcus Rohrbach, Trevor Darrell, and Dan Klein. "Learning to compose neural networks for question answering." </a:t>
            </a:r>
            <a:r>
              <a:rPr i="1" lang="en" sz="1000">
                <a:latin typeface="Times New Roman"/>
                <a:ea typeface="Times New Roman"/>
                <a:cs typeface="Times New Roman"/>
                <a:sym typeface="Times New Roman"/>
              </a:rPr>
              <a:t>arXiv preprint arXiv:1601.01705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 (2016).</a:t>
            </a:r>
            <a:endParaRPr sz="1300"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[16]Zheng, Jia, Junfei Zhang, Jing Li, Rui Tang, Shenghua Gao, and Zihan Zhou. "Structured3d: A large photo-realistic dataset for structured 3d modeling." In </a:t>
            </a:r>
            <a:r>
              <a:rPr i="1" lang="en" sz="1000">
                <a:latin typeface="Times New Roman"/>
                <a:ea typeface="Times New Roman"/>
                <a:cs typeface="Times New Roman"/>
                <a:sym typeface="Times New Roman"/>
              </a:rPr>
              <a:t>European Conference on Computer Vision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, pp. 519-535. Springer, Cham, 2020.</a:t>
            </a:r>
            <a:endParaRPr sz="1300"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[17]Lim, Changmin, Chanran Kim, Jong-II Park, and Hanhoon Park. "Mobile augmented reality based on invisible marker." In </a:t>
            </a:r>
            <a:r>
              <a:rPr i="1" lang="en" sz="1000">
                <a:latin typeface="Times New Roman"/>
                <a:ea typeface="Times New Roman"/>
                <a:cs typeface="Times New Roman"/>
                <a:sym typeface="Times New Roman"/>
              </a:rPr>
              <a:t>2016 IEEE International Symposium on Mixed and Augmented Reality (ISMAR-Adjunct)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, pp. 78-81. IEEE, 2016.</a:t>
            </a:r>
            <a:endParaRPr sz="1300"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[18]Goyal, Priya, Dhruv Mahajan, Abhinav Gupta, and Ishan Misra. "Scaling and benchmarking self-supervised visual representation learning." In </a:t>
            </a:r>
            <a:r>
              <a:rPr i="1" lang="en" sz="1000">
                <a:latin typeface="Times New Roman"/>
                <a:ea typeface="Times New Roman"/>
                <a:cs typeface="Times New Roman"/>
                <a:sym typeface="Times New Roman"/>
              </a:rPr>
              <a:t>Proceedings of the ieee/cvf International Conference on computer vision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, pp. 6391-6400. 2019.</a:t>
            </a:r>
            <a:endParaRPr sz="1300"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[19]Kafle, Kushal, Mohammed Yousefhussien, and Christopher Kanan. "Data augmentation for visual question answering." In </a:t>
            </a:r>
            <a:r>
              <a:rPr i="1" lang="en" sz="1000">
                <a:latin typeface="Times New Roman"/>
                <a:ea typeface="Times New Roman"/>
                <a:cs typeface="Times New Roman"/>
                <a:sym typeface="Times New Roman"/>
              </a:rPr>
              <a:t>Proceedings of the 10th International Conference on Natural Language Generation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, pp. 198-202. 2017.</a:t>
            </a:r>
            <a:endParaRPr sz="1300"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[20]Shijie, Jia, Wang Ping, Jia Peiyi, and Hu Siping. "Research on data augmentation for image classification based on convolution neural networks." In </a:t>
            </a:r>
            <a:r>
              <a:rPr i="1" lang="en" sz="1000">
                <a:latin typeface="Times New Roman"/>
                <a:ea typeface="Times New Roman"/>
                <a:cs typeface="Times New Roman"/>
                <a:sym typeface="Times New Roman"/>
              </a:rPr>
              <a:t>2017 Chinese automation congress (CAC)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, pp. 4165-4170. IEEE, 2017.</a:t>
            </a:r>
            <a:endParaRPr sz="13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</p:txBody>
      </p:sp>
      <p:sp>
        <p:nvSpPr>
          <p:cNvPr id="328" name="Google Shape;328;p4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21-01-2023</a:t>
            </a:r>
            <a:endParaRPr sz="1100"/>
          </a:p>
        </p:txBody>
      </p:sp>
      <p:sp>
        <p:nvSpPr>
          <p:cNvPr id="329" name="Google Shape;329;p4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330" name="Google Shape;330;p49"/>
          <p:cNvSpPr txBox="1"/>
          <p:nvPr/>
        </p:nvSpPr>
        <p:spPr>
          <a:xfrm>
            <a:off x="8411775" y="3000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8" id="331" name="Google Shape;331;p49"/>
          <p:cNvPicPr preferRelativeResize="0"/>
          <p:nvPr/>
        </p:nvPicPr>
        <p:blipFill rotWithShape="1">
          <a:blip r:embed="rId3">
            <a:alphaModFix/>
          </a:blip>
          <a:srcRect b="26841" l="4528" r="4172" t="20267"/>
          <a:stretch/>
        </p:blipFill>
        <p:spPr>
          <a:xfrm>
            <a:off x="8206561" y="78783"/>
            <a:ext cx="937439" cy="356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0"/>
          <p:cNvSpPr txBox="1"/>
          <p:nvPr>
            <p:ph idx="1" type="body"/>
          </p:nvPr>
        </p:nvSpPr>
        <p:spPr>
          <a:xfrm>
            <a:off x="1647411" y="395080"/>
            <a:ext cx="6867939" cy="423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400"/>
              <a:buFont typeface="Arial"/>
              <a:buNone/>
            </a:pPr>
            <a:r>
              <a:rPr lang="en" sz="10400">
                <a:solidFill>
                  <a:schemeClr val="accent1"/>
                </a:solidFill>
                <a:latin typeface="Pinyon Script"/>
                <a:ea typeface="Pinyon Script"/>
                <a:cs typeface="Pinyon Script"/>
                <a:sym typeface="Pinyon Script"/>
              </a:rPr>
              <a:t>Thank you</a:t>
            </a:r>
            <a:endParaRPr/>
          </a:p>
        </p:txBody>
      </p:sp>
      <p:sp>
        <p:nvSpPr>
          <p:cNvPr id="337" name="Google Shape;337;p50"/>
          <p:cNvSpPr/>
          <p:nvPr/>
        </p:nvSpPr>
        <p:spPr>
          <a:xfrm>
            <a:off x="573554" y="-18458"/>
            <a:ext cx="738411" cy="516195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50"/>
          <p:cNvSpPr/>
          <p:nvPr/>
        </p:nvSpPr>
        <p:spPr>
          <a:xfrm>
            <a:off x="-1" y="-1"/>
            <a:ext cx="462170" cy="514350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8" id="339" name="Google Shape;339;p50"/>
          <p:cNvPicPr preferRelativeResize="0"/>
          <p:nvPr/>
        </p:nvPicPr>
        <p:blipFill rotWithShape="1">
          <a:blip r:embed="rId3">
            <a:alphaModFix/>
          </a:blip>
          <a:srcRect b="26841" l="4528" r="4172" t="20267"/>
          <a:stretch/>
        </p:blipFill>
        <p:spPr>
          <a:xfrm>
            <a:off x="8206561" y="78783"/>
            <a:ext cx="937439" cy="356184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50"/>
          <p:cNvSpPr txBox="1"/>
          <p:nvPr>
            <p:ph idx="12" type="sldNum"/>
          </p:nvPr>
        </p:nvSpPr>
        <p:spPr>
          <a:xfrm>
            <a:off x="8321382" y="4811070"/>
            <a:ext cx="194100" cy="207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/>
          <p:nvPr/>
        </p:nvSpPr>
        <p:spPr>
          <a:xfrm>
            <a:off x="206675" y="2235750"/>
            <a:ext cx="8694000" cy="21471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6"/>
          <p:cNvSpPr/>
          <p:nvPr/>
        </p:nvSpPr>
        <p:spPr>
          <a:xfrm>
            <a:off x="1" y="78784"/>
            <a:ext cx="126999" cy="361899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6"/>
          <p:cNvSpPr txBox="1"/>
          <p:nvPr/>
        </p:nvSpPr>
        <p:spPr>
          <a:xfrm>
            <a:off x="320714" y="44467"/>
            <a:ext cx="6983057" cy="430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[Samsung PRISM] Preliminary Discussion</a:t>
            </a:r>
            <a:endParaRPr sz="1100"/>
          </a:p>
        </p:txBody>
      </p:sp>
      <p:sp>
        <p:nvSpPr>
          <p:cNvPr id="180" name="Google Shape;180;p36"/>
          <p:cNvSpPr/>
          <p:nvPr/>
        </p:nvSpPr>
        <p:spPr>
          <a:xfrm>
            <a:off x="178474" y="78784"/>
            <a:ext cx="56476" cy="36189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6"/>
          <p:cNvSpPr txBox="1"/>
          <p:nvPr/>
        </p:nvSpPr>
        <p:spPr>
          <a:xfrm>
            <a:off x="305743" y="2507271"/>
            <a:ext cx="561704" cy="2971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 sz="1100"/>
          </a:p>
        </p:txBody>
      </p:sp>
      <p:sp>
        <p:nvSpPr>
          <p:cNvPr id="182" name="Google Shape;182;p36"/>
          <p:cNvSpPr txBox="1"/>
          <p:nvPr/>
        </p:nvSpPr>
        <p:spPr>
          <a:xfrm>
            <a:off x="492925" y="2802925"/>
            <a:ext cx="7996200" cy="13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College Professor(s): Dr. Sini Anna Alex     and    Dr. Rajarajeswari S</a:t>
            </a:r>
            <a:endParaRPr b="0" i="1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Students:</a:t>
            </a:r>
            <a:endParaRPr sz="1100"/>
          </a:p>
          <a:p>
            <a:pPr indent="-184150" lvl="1" marL="520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Harsha Aryan(ECE)</a:t>
            </a:r>
            <a:endParaRPr sz="1100"/>
          </a:p>
          <a:p>
            <a:pPr indent="-184150" lvl="1" marL="520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Shakthi Varun</a:t>
            </a:r>
            <a:r>
              <a:rPr lang="en" sz="1100">
                <a:solidFill>
                  <a:srgbClr val="0E4094"/>
                </a:solidFill>
              </a:rPr>
              <a:t>(ECE)</a:t>
            </a:r>
            <a:endParaRPr sz="1100">
              <a:solidFill>
                <a:srgbClr val="0E4094"/>
              </a:solidFill>
            </a:endParaRPr>
          </a:p>
          <a:p>
            <a:pPr indent="-184150" lvl="1" marL="520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Rahul Kumar</a:t>
            </a:r>
            <a:r>
              <a:rPr lang="en" sz="1100">
                <a:solidFill>
                  <a:srgbClr val="0E4094"/>
                </a:solidFill>
              </a:rPr>
              <a:t>(ECE)</a:t>
            </a:r>
            <a:endParaRPr sz="1100">
              <a:solidFill>
                <a:srgbClr val="0E4094"/>
              </a:solidFill>
            </a:endParaRPr>
          </a:p>
          <a:p>
            <a:pPr indent="-184150" lvl="1" marL="520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Satyam Satyarthi</a:t>
            </a:r>
            <a:r>
              <a:rPr lang="en" sz="1100">
                <a:solidFill>
                  <a:srgbClr val="0E4094"/>
                </a:solidFill>
              </a:rPr>
              <a:t>(ECE)</a:t>
            </a:r>
            <a:endParaRPr sz="1100">
              <a:solidFill>
                <a:srgbClr val="0E4094"/>
              </a:solidFill>
            </a:endParaRPr>
          </a:p>
          <a:p>
            <a:pPr indent="-184150" lvl="1" marL="520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100"/>
              <a:buAutoNum type="arabicPeriod"/>
            </a:pPr>
            <a:r>
              <a:rPr lang="en" sz="1100">
                <a:solidFill>
                  <a:srgbClr val="0E4094"/>
                </a:solidFill>
              </a:rPr>
              <a:t>Pranamya Kashyap MP</a:t>
            </a:r>
            <a:r>
              <a:rPr lang="en" sz="1100">
                <a:solidFill>
                  <a:srgbClr val="0E4094"/>
                </a:solidFill>
              </a:rPr>
              <a:t>(CSE)</a:t>
            </a:r>
            <a:endParaRPr sz="1100"/>
          </a:p>
        </p:txBody>
      </p:sp>
      <p:sp>
        <p:nvSpPr>
          <p:cNvPr id="183" name="Google Shape;183;p36"/>
          <p:cNvSpPr txBox="1"/>
          <p:nvPr/>
        </p:nvSpPr>
        <p:spPr>
          <a:xfrm>
            <a:off x="234948" y="4735425"/>
            <a:ext cx="1715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Date: </a:t>
            </a:r>
            <a:r>
              <a:rPr lang="en"/>
              <a:t>21 Jan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2022</a:t>
            </a:r>
            <a:endParaRPr sz="1100"/>
          </a:p>
        </p:txBody>
      </p:sp>
      <p:pic>
        <p:nvPicPr>
          <p:cNvPr descr="Picture 32" id="184" name="Google Shape;184;p36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8206561" y="78783"/>
            <a:ext cx="937439" cy="35618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6"/>
          <p:cNvSpPr txBox="1"/>
          <p:nvPr/>
        </p:nvSpPr>
        <p:spPr>
          <a:xfrm rot="-591">
            <a:off x="1062100" y="771507"/>
            <a:ext cx="6983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Surface detection from Image</a:t>
            </a:r>
            <a:endParaRPr sz="1100"/>
          </a:p>
        </p:txBody>
      </p:sp>
      <p:sp>
        <p:nvSpPr>
          <p:cNvPr id="186" name="Google Shape;186;p36"/>
          <p:cNvSpPr txBox="1"/>
          <p:nvPr/>
        </p:nvSpPr>
        <p:spPr>
          <a:xfrm>
            <a:off x="8551075" y="4735425"/>
            <a:ext cx="91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6"/>
          <p:cNvSpPr txBox="1"/>
          <p:nvPr>
            <p:ph idx="12" type="sldNum"/>
          </p:nvPr>
        </p:nvSpPr>
        <p:spPr>
          <a:xfrm>
            <a:off x="8321382" y="4811070"/>
            <a:ext cx="194100" cy="207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/>
          <p:nvPr/>
        </p:nvSpPr>
        <p:spPr>
          <a:xfrm>
            <a:off x="131850" y="461150"/>
            <a:ext cx="8880300" cy="938100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7"/>
          <p:cNvSpPr/>
          <p:nvPr/>
        </p:nvSpPr>
        <p:spPr>
          <a:xfrm>
            <a:off x="1" y="78784"/>
            <a:ext cx="126999" cy="361898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7"/>
          <p:cNvSpPr txBox="1"/>
          <p:nvPr/>
        </p:nvSpPr>
        <p:spPr>
          <a:xfrm>
            <a:off x="286423" y="109691"/>
            <a:ext cx="7517507" cy="300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Work-let Name: </a:t>
            </a:r>
            <a:r>
              <a:rPr lang="en" sz="1500">
                <a:solidFill>
                  <a:srgbClr val="7F7F7F"/>
                </a:solidFill>
              </a:rPr>
              <a:t>Surface Detection From Images</a:t>
            </a:r>
            <a:endParaRPr sz="15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7"/>
          <p:cNvSpPr/>
          <p:nvPr/>
        </p:nvSpPr>
        <p:spPr>
          <a:xfrm>
            <a:off x="178475" y="78784"/>
            <a:ext cx="56475" cy="36189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7"/>
          <p:cNvSpPr/>
          <p:nvPr/>
        </p:nvSpPr>
        <p:spPr>
          <a:xfrm>
            <a:off x="129868" y="536739"/>
            <a:ext cx="12505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Worklet Details</a:t>
            </a:r>
            <a:endParaRPr b="1"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7"/>
          <p:cNvSpPr/>
          <p:nvPr/>
        </p:nvSpPr>
        <p:spPr>
          <a:xfrm>
            <a:off x="1050801" y="603800"/>
            <a:ext cx="39855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8415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Worklet ID: </a:t>
            </a:r>
            <a:r>
              <a:rPr lang="en" sz="1100">
                <a:solidFill>
                  <a:schemeClr val="lt1"/>
                </a:solidFill>
              </a:rPr>
              <a:t>ATL23MS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College Name: </a:t>
            </a:r>
            <a:r>
              <a:rPr lang="en" sz="1100">
                <a:solidFill>
                  <a:schemeClr val="lt1"/>
                </a:solidFill>
              </a:rPr>
              <a:t>RAMAIAH INSTITUTE OF TECHNOLOGY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37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8206561" y="78784"/>
            <a:ext cx="937438" cy="35618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7"/>
          <p:cNvSpPr/>
          <p:nvPr/>
        </p:nvSpPr>
        <p:spPr>
          <a:xfrm>
            <a:off x="125447" y="3146368"/>
            <a:ext cx="4400834" cy="136008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7"/>
          <p:cNvSpPr/>
          <p:nvPr/>
        </p:nvSpPr>
        <p:spPr>
          <a:xfrm>
            <a:off x="125446" y="1527842"/>
            <a:ext cx="4400834" cy="1489943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000"/>
              <a:buFont typeface="Arial"/>
              <a:buChar char="●"/>
            </a:pPr>
            <a:r>
              <a:rPr b="1" lang="en" sz="1000">
                <a:solidFill>
                  <a:srgbClr val="0E4094"/>
                </a:solidFill>
              </a:rPr>
              <a:t>Implementation of Edge Detection Algorithm.</a:t>
            </a:r>
            <a:endParaRPr b="1" sz="1000">
              <a:solidFill>
                <a:srgbClr val="0E4094"/>
              </a:solidFill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000"/>
              <a:buChar char="●"/>
            </a:pPr>
            <a:r>
              <a:rPr b="1" lang="en" sz="1000">
                <a:solidFill>
                  <a:srgbClr val="0E4094"/>
                </a:solidFill>
              </a:rPr>
              <a:t>Literature Survey.</a:t>
            </a:r>
            <a:endParaRPr b="1" sz="1000">
              <a:solidFill>
                <a:srgbClr val="0E4094"/>
              </a:solidFill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000"/>
              <a:buChar char="●"/>
            </a:pPr>
            <a:r>
              <a:rPr b="1" lang="en" sz="1000">
                <a:solidFill>
                  <a:srgbClr val="0E4094"/>
                </a:solidFill>
              </a:rPr>
              <a:t>Perfect Positioning of Objects in AR.</a:t>
            </a:r>
            <a:endParaRPr b="1" sz="1000">
              <a:solidFill>
                <a:srgbClr val="0E4094"/>
              </a:solidFill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000"/>
              <a:buChar char="●"/>
            </a:pPr>
            <a:r>
              <a:rPr b="1" lang="en" sz="1000">
                <a:solidFill>
                  <a:srgbClr val="0E4094"/>
                </a:solidFill>
              </a:rPr>
              <a:t>Augmented Reality Search.</a:t>
            </a:r>
            <a:endParaRPr b="1" sz="1000">
              <a:solidFill>
                <a:srgbClr val="0E4094"/>
              </a:solidFill>
            </a:endParaRPr>
          </a:p>
        </p:txBody>
      </p:sp>
      <p:sp>
        <p:nvSpPr>
          <p:cNvPr id="201" name="Google Shape;201;p37"/>
          <p:cNvSpPr/>
          <p:nvPr/>
        </p:nvSpPr>
        <p:spPr>
          <a:xfrm>
            <a:off x="125450" y="3196574"/>
            <a:ext cx="4400700" cy="12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E4094"/>
                </a:solidFill>
              </a:rPr>
              <a:t>Further </a:t>
            </a:r>
            <a:r>
              <a:rPr b="1" lang="en" sz="1100">
                <a:solidFill>
                  <a:srgbClr val="0E4094"/>
                </a:solidFill>
              </a:rPr>
              <a:t>research on existing Architectures.</a:t>
            </a:r>
            <a:endParaRPr b="1" sz="1100">
              <a:solidFill>
                <a:srgbClr val="0E4094"/>
              </a:solidFill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100"/>
              <a:buAutoNum type="arabicPeriod"/>
            </a:pPr>
            <a:r>
              <a:rPr b="1" lang="en" sz="1100">
                <a:solidFill>
                  <a:srgbClr val="0E4094"/>
                </a:solidFill>
              </a:rPr>
              <a:t>Work on Image Processing.</a:t>
            </a:r>
            <a:endParaRPr b="1" sz="1100">
              <a:solidFill>
                <a:srgbClr val="0E4094"/>
              </a:solidFill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100"/>
              <a:buAutoNum type="arabicPeriod"/>
            </a:pPr>
            <a:r>
              <a:rPr b="1" lang="en" sz="1100">
                <a:solidFill>
                  <a:srgbClr val="0E4094"/>
                </a:solidFill>
              </a:rPr>
              <a:t>Implementation of Code Base.</a:t>
            </a:r>
            <a:endParaRPr b="1" sz="1100">
              <a:solidFill>
                <a:srgbClr val="0E409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7"/>
          <p:cNvSpPr/>
          <p:nvPr/>
        </p:nvSpPr>
        <p:spPr>
          <a:xfrm>
            <a:off x="199325" y="1582650"/>
            <a:ext cx="269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KPIs achieved ti</a:t>
            </a:r>
            <a:r>
              <a:rPr b="1" lang="en">
                <a:solidFill>
                  <a:srgbClr val="0E4094"/>
                </a:solidFill>
              </a:rPr>
              <a:t>ll </a:t>
            </a:r>
            <a:r>
              <a:rPr b="1" lang="en" sz="14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now</a:t>
            </a:r>
            <a:endParaRPr b="1" sz="140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7"/>
          <p:cNvSpPr/>
          <p:nvPr/>
        </p:nvSpPr>
        <p:spPr>
          <a:xfrm>
            <a:off x="4604993" y="3153823"/>
            <a:ext cx="4400834" cy="1348838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E4094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E4094"/>
              </a:solidFill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100"/>
              <a:buChar char="●"/>
            </a:pPr>
            <a:r>
              <a:rPr b="1" lang="en" sz="1100">
                <a:solidFill>
                  <a:srgbClr val="0E4094"/>
                </a:solidFill>
              </a:rPr>
              <a:t>Worked with existing libraries on Edge Detection.</a:t>
            </a:r>
            <a:endParaRPr b="1" sz="1100">
              <a:solidFill>
                <a:srgbClr val="0E4094"/>
              </a:solidFill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100"/>
              <a:buChar char="●"/>
            </a:pPr>
            <a:r>
              <a:rPr b="1" lang="en" sz="1100">
                <a:solidFill>
                  <a:srgbClr val="0E4094"/>
                </a:solidFill>
              </a:rPr>
              <a:t>Understood concepts of Surface Detection.</a:t>
            </a:r>
            <a:endParaRPr b="1" sz="1100">
              <a:solidFill>
                <a:srgbClr val="0E4094"/>
              </a:solidFill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100"/>
              <a:buChar char="●"/>
            </a:pPr>
            <a:r>
              <a:rPr b="1" lang="en" sz="1100">
                <a:solidFill>
                  <a:srgbClr val="0E4094"/>
                </a:solidFill>
              </a:rPr>
              <a:t>Understood ARCore and it’s applications.</a:t>
            </a:r>
            <a:endParaRPr b="1" sz="1100">
              <a:solidFill>
                <a:srgbClr val="0E4094"/>
              </a:solidFill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100"/>
              <a:buChar char="●"/>
            </a:pPr>
            <a:r>
              <a:rPr b="1" lang="en" sz="1100">
                <a:solidFill>
                  <a:srgbClr val="0E4094"/>
                </a:solidFill>
              </a:rPr>
              <a:t>Studied different approaches to Edge detection.</a:t>
            </a:r>
            <a:endParaRPr b="1" sz="1100">
              <a:solidFill>
                <a:srgbClr val="0E4094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7"/>
          <p:cNvSpPr/>
          <p:nvPr/>
        </p:nvSpPr>
        <p:spPr>
          <a:xfrm>
            <a:off x="4604993" y="3207785"/>
            <a:ext cx="27906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Outcomes till now</a:t>
            </a:r>
            <a:endParaRPr b="1" sz="140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E409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E409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E409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E409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E4094"/>
              </a:solidFill>
            </a:endParaRPr>
          </a:p>
        </p:txBody>
      </p:sp>
      <p:sp>
        <p:nvSpPr>
          <p:cNvPr id="205" name="Google Shape;205;p37"/>
          <p:cNvSpPr/>
          <p:nvPr/>
        </p:nvSpPr>
        <p:spPr>
          <a:xfrm>
            <a:off x="4605071" y="1531642"/>
            <a:ext cx="4400700" cy="148980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7"/>
          <p:cNvSpPr/>
          <p:nvPr/>
        </p:nvSpPr>
        <p:spPr>
          <a:xfrm>
            <a:off x="4604993" y="1587219"/>
            <a:ext cx="23025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Any Challenges/ Issues faced</a:t>
            </a:r>
            <a:endParaRPr b="1" sz="140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100"/>
              <a:buChar char="●"/>
            </a:pPr>
            <a:r>
              <a:rPr b="1" lang="en" sz="1100">
                <a:solidFill>
                  <a:srgbClr val="0E4094"/>
                </a:solidFill>
              </a:rPr>
              <a:t>Papers discuss surface defect detection and not surface detection itself.</a:t>
            </a:r>
            <a:endParaRPr b="1" sz="1100">
              <a:solidFill>
                <a:srgbClr val="0E4094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E4094"/>
              </a:solidFill>
            </a:endParaRPr>
          </a:p>
        </p:txBody>
      </p:sp>
      <p:sp>
        <p:nvSpPr>
          <p:cNvPr id="207" name="Google Shape;207;p37"/>
          <p:cNvSpPr txBox="1"/>
          <p:nvPr/>
        </p:nvSpPr>
        <p:spPr>
          <a:xfrm>
            <a:off x="286423" y="4698850"/>
            <a:ext cx="1715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Date: </a:t>
            </a:r>
            <a:r>
              <a:rPr lang="en"/>
              <a:t>21 Jan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2022</a:t>
            </a:r>
            <a:endParaRPr sz="1100"/>
          </a:p>
        </p:txBody>
      </p:sp>
      <p:sp>
        <p:nvSpPr>
          <p:cNvPr id="208" name="Google Shape;208;p37"/>
          <p:cNvSpPr txBox="1"/>
          <p:nvPr/>
        </p:nvSpPr>
        <p:spPr>
          <a:xfrm>
            <a:off x="8541325" y="4698850"/>
            <a:ext cx="95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525075" y="78775"/>
            <a:ext cx="72423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" sz="2000" u="sng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b="1" sz="2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628650" y="889400"/>
            <a:ext cx="8325900" cy="3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9943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" sz="185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1371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" sz="1879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187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1516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" sz="1881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188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7797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74390"/>
              <a:buFont typeface="Times New Roman"/>
              <a:buChar char="•"/>
            </a:pPr>
            <a:r>
              <a:rPr lang="en" sz="1881">
                <a:latin typeface="Times New Roman"/>
                <a:ea typeface="Times New Roman"/>
                <a:cs typeface="Times New Roman"/>
                <a:sym typeface="Times New Roman"/>
              </a:rPr>
              <a:t>Work Done So far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7797" lvl="2" marL="863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81"/>
              <a:t>Literature Survey</a:t>
            </a:r>
            <a:endParaRPr sz="1881"/>
          </a:p>
          <a:p>
            <a:pPr indent="0" lvl="0" marL="177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83197" lvl="0" marL="177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•"/>
            </a:pPr>
            <a:r>
              <a:rPr lang="en" sz="1916"/>
              <a:t>Outcomes Till Now </a:t>
            </a:r>
            <a:endParaRPr sz="1916"/>
          </a:p>
          <a:p>
            <a:pPr indent="0" lvl="0" marL="177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83197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" sz="1916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191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90909"/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90909"/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90909"/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90909"/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3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21-01-2023</a:t>
            </a:r>
            <a:endParaRPr sz="1100"/>
          </a:p>
        </p:txBody>
      </p:sp>
      <p:sp>
        <p:nvSpPr>
          <p:cNvPr id="217" name="Google Shape;217;p3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pic>
        <p:nvPicPr>
          <p:cNvPr id="218" name="Google Shape;218;p38"/>
          <p:cNvPicPr preferRelativeResize="0"/>
          <p:nvPr/>
        </p:nvPicPr>
        <p:blipFill rotWithShape="1">
          <a:blip r:embed="rId3">
            <a:alphaModFix/>
          </a:blip>
          <a:srcRect b="26841" l="4528" r="4172" t="20267"/>
          <a:stretch/>
        </p:blipFill>
        <p:spPr>
          <a:xfrm>
            <a:off x="8206561" y="78784"/>
            <a:ext cx="937439" cy="356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628650" y="51776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" sz="2000" u="sng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2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39"/>
          <p:cNvSpPr txBox="1"/>
          <p:nvPr>
            <p:ph idx="1" type="body"/>
          </p:nvPr>
        </p:nvSpPr>
        <p:spPr>
          <a:xfrm>
            <a:off x="628650" y="1045948"/>
            <a:ext cx="8312875" cy="358677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968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" sz="1500"/>
              <a:t>In 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3D computer graphics</a:t>
            </a:r>
            <a:r>
              <a:rPr lang="en" sz="1500"/>
              <a:t>, </a:t>
            </a:r>
            <a:r>
              <a:rPr b="1" lang="en" sz="1500"/>
              <a:t>hidden-surface determination</a:t>
            </a:r>
            <a:r>
              <a:rPr lang="en" sz="1500"/>
              <a:t> is the process of identifying what surfaces and parts of surfaces can be seen from a particular viewing angle. </a:t>
            </a:r>
            <a:endParaRPr sz="1500"/>
          </a:p>
          <a:p>
            <a:pPr indent="-1968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" sz="1500"/>
              <a:t>A hidden-surface determination 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algorithm</a:t>
            </a:r>
            <a:r>
              <a:rPr lang="en" sz="1500"/>
              <a:t> is a solution to the </a:t>
            </a:r>
            <a:r>
              <a:rPr lang="en" sz="1500" u="sng">
                <a:solidFill>
                  <a:schemeClr val="hlink"/>
                </a:solidFill>
                <a:hlinkClick r:id="rId5"/>
              </a:rPr>
              <a:t>visibility problem</a:t>
            </a:r>
            <a:r>
              <a:rPr lang="en" sz="1500"/>
              <a:t>, which was one of the first major problems in the field of 3D computer graph. </a:t>
            </a:r>
            <a:endParaRPr sz="1500"/>
          </a:p>
          <a:p>
            <a:pPr indent="-1968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" sz="1500"/>
              <a:t>Hidden-surface determination is necessary to render a scene correctly, so that one may not view features hidden behind the model itself, allowing only the naturally viewable portion of the graphic to be visible.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3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21-01-2023</a:t>
            </a:r>
            <a:endParaRPr sz="1100"/>
          </a:p>
        </p:txBody>
      </p:sp>
      <p:sp>
        <p:nvSpPr>
          <p:cNvPr id="226" name="Google Shape;226;p3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227" name="Google Shape;227;p39"/>
          <p:cNvSpPr txBox="1"/>
          <p:nvPr/>
        </p:nvSpPr>
        <p:spPr>
          <a:xfrm>
            <a:off x="7976100" y="51775"/>
            <a:ext cx="11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8" id="228" name="Google Shape;228;p39"/>
          <p:cNvPicPr preferRelativeResize="0"/>
          <p:nvPr/>
        </p:nvPicPr>
        <p:blipFill rotWithShape="1">
          <a:blip r:embed="rId6">
            <a:alphaModFix/>
          </a:blip>
          <a:srcRect b="26841" l="4528" r="4172" t="20267"/>
          <a:stretch/>
        </p:blipFill>
        <p:spPr>
          <a:xfrm>
            <a:off x="8206561" y="78783"/>
            <a:ext cx="937439" cy="356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type="title"/>
          </p:nvPr>
        </p:nvSpPr>
        <p:spPr>
          <a:xfrm>
            <a:off x="628650" y="64838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" sz="2000" u="sng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sz="2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40"/>
          <p:cNvSpPr txBox="1"/>
          <p:nvPr>
            <p:ph idx="1" type="body"/>
          </p:nvPr>
        </p:nvSpPr>
        <p:spPr>
          <a:xfrm>
            <a:off x="628649" y="1059010"/>
            <a:ext cx="8319407" cy="35737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905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1400"/>
              <a:t>To augment an object over real world through camera, mobile devices needs to understand the scenes.</a:t>
            </a:r>
            <a:endParaRPr sz="1400"/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1400"/>
              <a:t>Most important is to understand the surfaces in the camera frame to place virtual object correctly.</a:t>
            </a:r>
            <a:endParaRPr sz="1400"/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1400"/>
              <a:t>To place virtual object in android devices, apps generally use AR core which generates lot of heat since it computes lot of parameters using camera frames with device sensors.</a:t>
            </a:r>
            <a:endParaRPr sz="1400"/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1400"/>
              <a:t>Due to heating problems, users cannot use AR app for long time and he needs to close app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Current Methodology</a:t>
            </a:r>
            <a:endParaRPr sz="14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4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21-01-2023</a:t>
            </a:r>
            <a:endParaRPr sz="1100"/>
          </a:p>
        </p:txBody>
      </p:sp>
      <p:sp>
        <p:nvSpPr>
          <p:cNvPr id="236" name="Google Shape;236;p4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237" name="Google Shape;237;p40"/>
          <p:cNvSpPr txBox="1"/>
          <p:nvPr/>
        </p:nvSpPr>
        <p:spPr>
          <a:xfrm>
            <a:off x="8229600" y="648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8" id="238" name="Google Shape;238;p40"/>
          <p:cNvPicPr preferRelativeResize="0"/>
          <p:nvPr/>
        </p:nvPicPr>
        <p:blipFill rotWithShape="1">
          <a:blip r:embed="rId3">
            <a:alphaModFix/>
          </a:blip>
          <a:srcRect b="26841" l="4528" r="4172" t="20267"/>
          <a:stretch/>
        </p:blipFill>
        <p:spPr>
          <a:xfrm>
            <a:off x="8206561" y="78783"/>
            <a:ext cx="937439" cy="356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" sz="2100" u="sng">
                <a:latin typeface="Times New Roman"/>
                <a:ea typeface="Times New Roman"/>
                <a:cs typeface="Times New Roman"/>
                <a:sym typeface="Times New Roman"/>
              </a:rPr>
              <a:t>Project Objectives</a:t>
            </a:r>
            <a:endParaRPr b="1" sz="21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41"/>
          <p:cNvSpPr txBox="1"/>
          <p:nvPr>
            <p:ph idx="1" type="body"/>
          </p:nvPr>
        </p:nvSpPr>
        <p:spPr>
          <a:xfrm>
            <a:off x="628650" y="1369223"/>
            <a:ext cx="7886700" cy="22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968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" sz="1500"/>
              <a:t>Understand various types of surfaces</a:t>
            </a:r>
            <a:endParaRPr sz="1500"/>
          </a:p>
          <a:p>
            <a:pPr indent="-1968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" sz="1500"/>
              <a:t>Identify different methods to detect surfaces and types of surface.</a:t>
            </a:r>
            <a:endParaRPr sz="1500"/>
          </a:p>
          <a:p>
            <a:pPr indent="-1968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" sz="1500"/>
              <a:t>Evaluate</a:t>
            </a:r>
            <a:r>
              <a:rPr lang="en" sz="1500"/>
              <a:t> the performance of identified methods to find the most efficient solution.</a:t>
            </a:r>
            <a:endParaRPr sz="15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</p:txBody>
      </p:sp>
      <p:sp>
        <p:nvSpPr>
          <p:cNvPr id="245" name="Google Shape;245;p4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21-01-2023</a:t>
            </a:r>
            <a:endParaRPr sz="1100"/>
          </a:p>
        </p:txBody>
      </p:sp>
      <p:sp>
        <p:nvSpPr>
          <p:cNvPr id="246" name="Google Shape;246;p4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247" name="Google Shape;247;p41"/>
          <p:cNvSpPr txBox="1"/>
          <p:nvPr/>
        </p:nvSpPr>
        <p:spPr>
          <a:xfrm>
            <a:off x="8165300" y="64275"/>
            <a:ext cx="9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8" id="248" name="Google Shape;248;p41"/>
          <p:cNvPicPr preferRelativeResize="0"/>
          <p:nvPr/>
        </p:nvPicPr>
        <p:blipFill rotWithShape="1">
          <a:blip r:embed="rId3">
            <a:alphaModFix/>
          </a:blip>
          <a:srcRect b="26841" l="4528" r="4172" t="20267"/>
          <a:stretch/>
        </p:blipFill>
        <p:spPr>
          <a:xfrm>
            <a:off x="8206561" y="78783"/>
            <a:ext cx="937439" cy="356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/>
          <p:nvPr/>
        </p:nvSpPr>
        <p:spPr>
          <a:xfrm>
            <a:off x="1" y="78784"/>
            <a:ext cx="126900" cy="3618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2"/>
          <p:cNvSpPr txBox="1"/>
          <p:nvPr/>
        </p:nvSpPr>
        <p:spPr>
          <a:xfrm>
            <a:off x="320714" y="44467"/>
            <a:ext cx="6983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Literature survey</a:t>
            </a:r>
            <a:endParaRPr sz="1100"/>
          </a:p>
        </p:txBody>
      </p:sp>
      <p:sp>
        <p:nvSpPr>
          <p:cNvPr id="255" name="Google Shape;255;p42"/>
          <p:cNvSpPr/>
          <p:nvPr/>
        </p:nvSpPr>
        <p:spPr>
          <a:xfrm>
            <a:off x="178474" y="78784"/>
            <a:ext cx="56400" cy="361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2" id="256" name="Google Shape;256;p42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8206561" y="78783"/>
            <a:ext cx="937439" cy="35618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2"/>
          <p:cNvSpPr txBox="1"/>
          <p:nvPr/>
        </p:nvSpPr>
        <p:spPr>
          <a:xfrm>
            <a:off x="-1" y="663302"/>
            <a:ext cx="9144001" cy="558821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-215900" lvl="0" marL="215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b="1" i="0" lang="en" sz="1200" u="sng" cap="none" strike="noStrike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Major Observations / Conclusions: </a:t>
            </a:r>
            <a:endParaRPr sz="11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(provide details about your findings, experimental opinion – Use separate slide if necessary)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42"/>
          <p:cNvSpPr txBox="1"/>
          <p:nvPr/>
        </p:nvSpPr>
        <p:spPr>
          <a:xfrm>
            <a:off x="474645" y="1566512"/>
            <a:ext cx="8399246" cy="33168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▪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 core: SDK used to add AR capabilities to android devices.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Motion Tracking  	  Plane Finding 	  Depth Understanding	Light Estimation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▪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Plane Finding:  Locates a cluster of feature points that lie on a common horizontal surface and provides a virtual plane. That mobile apps can interact with. </a:t>
            </a:r>
            <a:endParaRPr sz="1100"/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▪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the concept, our Project is focused on.</a:t>
            </a:r>
            <a:endParaRPr sz="1100"/>
          </a:p>
          <a:p>
            <a:pPr indent="-1270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▪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Augmentation for VQA:</a:t>
            </a:r>
            <a:endParaRPr sz="1100"/>
          </a:p>
          <a:p>
            <a:pPr indent="-1270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▪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Neural Networks performance correlates to the amount of training datasets.</a:t>
            </a:r>
            <a:endParaRPr sz="1100"/>
          </a:p>
          <a:p>
            <a:pPr indent="-1270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▪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Augment existing datasets using template or generative method to train more with the same data.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Image processing- Edge detection: Mathematical models that identify edges and curves from digital images.</a:t>
            </a:r>
            <a:endParaRPr sz="1100"/>
          </a:p>
        </p:txBody>
      </p:sp>
      <p:sp>
        <p:nvSpPr>
          <p:cNvPr id="259" name="Google Shape;259;p42"/>
          <p:cNvSpPr txBox="1"/>
          <p:nvPr/>
        </p:nvSpPr>
        <p:spPr>
          <a:xfrm>
            <a:off x="8574725" y="4874425"/>
            <a:ext cx="91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42"/>
          <p:cNvSpPr txBox="1"/>
          <p:nvPr>
            <p:ph idx="12" type="sldNum"/>
          </p:nvPr>
        </p:nvSpPr>
        <p:spPr>
          <a:xfrm>
            <a:off x="8321382" y="4811070"/>
            <a:ext cx="194100" cy="207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type="title"/>
          </p:nvPr>
        </p:nvSpPr>
        <p:spPr>
          <a:xfrm>
            <a:off x="628650" y="78770"/>
            <a:ext cx="78867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5921"/>
              <a:buFont typeface="Calibri"/>
              <a:buNone/>
            </a:pPr>
            <a:r>
              <a:rPr b="1" lang="en" sz="1988" u="sng"/>
              <a:t>Literature survey </a:t>
            </a:r>
            <a:endParaRPr b="1" sz="1988" u="sng"/>
          </a:p>
        </p:txBody>
      </p:sp>
      <p:sp>
        <p:nvSpPr>
          <p:cNvPr id="266" name="Google Shape;266;p4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</p:txBody>
      </p:sp>
      <p:sp>
        <p:nvSpPr>
          <p:cNvPr id="267" name="Google Shape;267;p4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21-01-2023</a:t>
            </a:r>
            <a:endParaRPr sz="1100"/>
          </a:p>
        </p:txBody>
      </p:sp>
      <p:sp>
        <p:nvSpPr>
          <p:cNvPr id="268" name="Google Shape;268;p4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graphicFrame>
        <p:nvGraphicFramePr>
          <p:cNvPr id="269" name="Google Shape;269;p43"/>
          <p:cNvGraphicFramePr/>
          <p:nvPr/>
        </p:nvGraphicFramePr>
        <p:xfrm>
          <a:off x="202496" y="5164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{60B87476-4A83-4478-9D67-909C1D95C58A}</a:tableStyleId>
              </a:tblPr>
              <a:tblGrid>
                <a:gridCol w="828425"/>
                <a:gridCol w="1599475"/>
                <a:gridCol w="1246700"/>
                <a:gridCol w="614825"/>
                <a:gridCol w="1336925"/>
                <a:gridCol w="1732625"/>
                <a:gridCol w="1375100"/>
              </a:tblGrid>
              <a:tr h="25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Sl.no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 name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Link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 used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Outcome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Research gap (if any)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</a:tr>
              <a:tr h="1192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Method for Detection of Walls and Large Flat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Surfaces in Through-the-Wall SAR Imaging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Behzad Yektakhah and Kamal Sarabandi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3"/>
                        </a:rPr>
                        <a:t>Click Here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using synthetic aperture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radar (SAR) for high resolution images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method to discriminate walls and objects with large flat surfaces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from limited size objects and determine the existing walls locations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 orientations inside the imaged area.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forming the image using the entire large aperture has a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destructive effect on the image of some points on the wall surface.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</a:tr>
              <a:tr h="88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Surface Detection in 3D Images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Using Cellular Logic Array Processing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G. Ramesh Chandra,G. Sathya,E. G. RajanE. G. Rajan,Michael P. Coyle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4"/>
                        </a:rPr>
                        <a:t>Click Here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Cellular Logic Array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Processing (CLAP) based 3-D surface detection algorithm.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Comparison between various 3D surface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detection algorithms based on time complexity.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</a:tr>
              <a:tr h="118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 Mobile Video Calling System Based on WebRTC API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Lei Yang, Meng Guo, Jiayi Xu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5"/>
                        </a:rPr>
                        <a:t>Click Here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WebRTC protocol for establishing real-time video communication and uses AR SDK such as Google AR Core for adding AR features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Implementation on actual device for  </a:t>
                      </a: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stability</a:t>
                      </a: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and reliability checkup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</a:tr>
              <a:tr h="73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Novel Accurate Core Loss Test Method for Powder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Core Materials in Power Electronics Conversion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CHEN Wei, HE Jiannong and YANG Xiangdong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6"/>
                        </a:rPr>
                        <a:t>Click Here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method, named as DC power meter method, is presented and its calibration method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overcomes the error problems caused by large impedance angle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 the DUT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core loss test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 powder core and under practical PWM excitations </a:t>
                      </a: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cannot</a:t>
                      </a: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be completely removed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</a:tr>
            </a:tbl>
          </a:graphicData>
        </a:graphic>
      </p:graphicFrame>
      <p:sp>
        <p:nvSpPr>
          <p:cNvPr id="270" name="Google Shape;270;p43"/>
          <p:cNvSpPr txBox="1"/>
          <p:nvPr/>
        </p:nvSpPr>
        <p:spPr>
          <a:xfrm>
            <a:off x="8154575" y="6430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8" id="271" name="Google Shape;271;p43"/>
          <p:cNvPicPr preferRelativeResize="0"/>
          <p:nvPr/>
        </p:nvPicPr>
        <p:blipFill rotWithShape="1">
          <a:blip r:embed="rId7">
            <a:alphaModFix/>
          </a:blip>
          <a:srcRect b="26841" l="4528" r="4172" t="20267"/>
          <a:stretch/>
        </p:blipFill>
        <p:spPr>
          <a:xfrm>
            <a:off x="8206561" y="78783"/>
            <a:ext cx="937439" cy="356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