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26f00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26f00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d26f008e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d26f008e5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d26f008e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5d26f008e5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26f008e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5d26f008e5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d26f008e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5d26f008e5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d26f008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d26f008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d26f008e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d26f008e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26f008e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26f008e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8003bf8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8003bf8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d26f008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5d26f008e5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26f008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d26f008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26f008e5_0_9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5d26f008e5_0_9:notes"/>
          <p:cNvSpPr/>
          <p:nvPr>
            <p:ph idx="2" type="sldImg"/>
          </p:nvPr>
        </p:nvSpPr>
        <p:spPr>
          <a:xfrm>
            <a:off x="426022" y="1143366"/>
            <a:ext cx="6006000" cy="308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d26f008e5_0_21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5d26f008e5_0_21:notes"/>
          <p:cNvSpPr/>
          <p:nvPr>
            <p:ph idx="2" type="sldImg"/>
          </p:nvPr>
        </p:nvSpPr>
        <p:spPr>
          <a:xfrm>
            <a:off x="426022" y="1143366"/>
            <a:ext cx="6006000" cy="308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26f008e5_0_31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5d26f008e5_0_31:notes"/>
          <p:cNvSpPr/>
          <p:nvPr>
            <p:ph idx="2" type="sldImg"/>
          </p:nvPr>
        </p:nvSpPr>
        <p:spPr>
          <a:xfrm>
            <a:off x="426022" y="1143366"/>
            <a:ext cx="6006000" cy="308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26f008e5_0_41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d26f008e5_0_41:notes"/>
          <p:cNvSpPr/>
          <p:nvPr>
            <p:ph idx="2" type="sldImg"/>
          </p:nvPr>
        </p:nvSpPr>
        <p:spPr>
          <a:xfrm>
            <a:off x="426022" y="1143366"/>
            <a:ext cx="6006000" cy="308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26f008e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d26f008e5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d26f008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5d26f008e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d26f008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5d26f008e5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dozDFvU0PkbF1pq1YMZ3EU7H3NcdydvL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researchgate.net/profile/Akilan-Thangarajah/publication/338197556_mask_rcnnpdf/data/5e066097299bf10bc37e2350/mask-rcnn.pdf?origin=publication_list" TargetMode="External"/><Relationship Id="rId4" Type="http://schemas.openxmlformats.org/officeDocument/2006/relationships/hyperlink" Target="https://www.novatec-gmbh.de/blog/semantic-segmentation-part-4-state-of-the-art/" TargetMode="External"/><Relationship Id="rId5" Type="http://schemas.openxmlformats.org/officeDocument/2006/relationships/hyperlink" Target="https://github.com/McDo/Modanet-DeeplabV3-MobilenetV2-Tensorflow" TargetMode="External"/><Relationship Id="rId6" Type="http://schemas.openxmlformats.org/officeDocument/2006/relationships/hyperlink" Target="https://developers.google.com/ar/develop/fundamentals#:~:text=ARCore%20looks%20for%20clusters%20of,information%20available%20to%20your%20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609800"/>
            <a:ext cx="8520600" cy="12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i="1" lang="en-GB" sz="3000"/>
              <a:t>Surface detection from Image</a:t>
            </a:r>
            <a:endParaRPr b="1" i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76475" y="1545125"/>
            <a:ext cx="85206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1500">
                <a:solidFill>
                  <a:schemeClr val="dk1"/>
                </a:solidFill>
              </a:rPr>
              <a:t>Team</a:t>
            </a:r>
            <a:endParaRPr sz="13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66">
                <a:solidFill>
                  <a:srgbClr val="0E4094"/>
                </a:solidFill>
              </a:rPr>
              <a:t>1.College Professor(s):  Dr. Rajarajeswari S  and   Dr. Sini Anna Alex </a:t>
            </a:r>
            <a:endParaRPr sz="13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66">
                <a:solidFill>
                  <a:srgbClr val="0E4094"/>
                </a:solidFill>
              </a:rPr>
              <a:t>2.Samsung Mentor: Akhilesh Parmar</a:t>
            </a:r>
            <a:endParaRPr sz="13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66">
                <a:solidFill>
                  <a:srgbClr val="0E4094"/>
                </a:solidFill>
              </a:rPr>
              <a:t>3.Students:</a:t>
            </a:r>
            <a:endParaRPr sz="1366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i) Haarish Anandan(CSE)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ii) Tejas Hedge(CSE)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iii) Rahul Kumar(ECE)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iv) Satyam Satyarthi(ECE)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291">
                <a:solidFill>
                  <a:srgbClr val="0E4094"/>
                </a:solidFill>
              </a:rPr>
              <a:t>v) Pranamya Kashyap MP( PG _ CSE)</a:t>
            </a:r>
            <a:endParaRPr sz="1291">
              <a:solidFill>
                <a:srgbClr val="0E40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</p:txBody>
      </p:sp>
      <p:sp>
        <p:nvSpPr>
          <p:cNvPr id="62" name="Google Shape;62;p14"/>
          <p:cNvSpPr txBox="1"/>
          <p:nvPr/>
        </p:nvSpPr>
        <p:spPr>
          <a:xfrm>
            <a:off x="8593475" y="4822300"/>
            <a:ext cx="2388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28650" y="273844"/>
            <a:ext cx="7886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Our Dataset: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628650" y="978520"/>
            <a:ext cx="78867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The dataset can be divided into three parts: train, validation and test.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Train: Consists of 118 segmented images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Validation: Consists of 5 segmented images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Test: Consists of 30 unsegmented images.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Segmentation was done using segments.ai software. Two separate segments datasets were created one each for train and validation.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Segments.ai supports the modern COCO panoptic/instance segmentation format.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Hence we decided to use the COCO format for our dataset.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28650" y="273844"/>
            <a:ext cx="7886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Our Dataset(contd.)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8650" y="1103971"/>
            <a:ext cx="78867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The dataset structure looks as follows: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10" y="1500188"/>
            <a:ext cx="3136106" cy="364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628650" y="273844"/>
            <a:ext cx="7886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Mask RCNN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628650" y="928339"/>
            <a:ext cx="78867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Detectron2 computer vision framework developed by Meta was used to train a Mask RCNN model on our dataset.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We utilized the Detectron2 computer vision framework to train Mask RCNN on our dataset.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We had cloned a repository(fast labelling workflow) which enabled us to easily train the model without any preprocessing and control the amount of epochs.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The training is quite fast. 1500 epochs in 20-25 minutes.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The detectron2 framework also allows us to easily visualize the model predictions.</a:t>
            </a:r>
            <a:endParaRPr/>
          </a:p>
          <a:p>
            <a:pPr indent="0" lvl="0" marL="1778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28650" y="273844"/>
            <a:ext cx="78867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Deeplab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628650" y="1120375"/>
            <a:ext cx="78867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76847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Even though Mask RCNN provides good results, it does not provide realtime performance which is required in case of an android app that continuously segments camera input.</a:t>
            </a:r>
            <a:endParaRPr/>
          </a:p>
          <a:p>
            <a:pPr indent="-176847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Thus we decided to use the Deeplab framework.</a:t>
            </a:r>
            <a:endParaRPr/>
          </a:p>
          <a:p>
            <a:pPr indent="-176847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Moreover, the focus was to build a model suitable for mobile devices. Hence we decided to use a Mobilenet backbone for the Deeplab architecture.</a:t>
            </a:r>
            <a:endParaRPr/>
          </a:p>
          <a:p>
            <a:pPr indent="-176847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Our research lead us to two tensorflow repositories: deeplab2 and models(/research/deeplab).</a:t>
            </a:r>
            <a:endParaRPr/>
          </a:p>
          <a:p>
            <a:pPr indent="-176847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However, the deeplab framework requires preprocessing. This is because all images are converted into a format called tfrecord which is suitable for training.</a:t>
            </a:r>
            <a:endParaRPr/>
          </a:p>
          <a:p>
            <a:pPr indent="-176847" lvl="0" marL="1778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To obtain a model to be integrated into an android app, we convert the model into a format called tflite.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628650" y="273850"/>
            <a:ext cx="7886700" cy="62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produced by Deeplab2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628650" y="1285875"/>
            <a:ext cx="7886700" cy="334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5" y="1148475"/>
            <a:ext cx="3427225" cy="35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100" y="1103550"/>
            <a:ext cx="4435250" cy="35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628650" y="273850"/>
            <a:ext cx="7886700" cy="64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Deeplab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628650" y="1084351"/>
            <a:ext cx="7886700" cy="354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model trained using deeplab2 was not compatible with tflite format.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Hence we went for the older deeplab framework.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However it does not support COCO format.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Hence we had to convert it into a supported format. PASCAL VOC is one such format.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COCO2VOC tool was used for conversion.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Moreover, the dataset had to be changed from panoptic format to instance format(i.e. Have a background).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628650" y="41998"/>
            <a:ext cx="7886700" cy="73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Deeplab App Output</a:t>
            </a:r>
            <a:endParaRPr/>
          </a:p>
        </p:txBody>
      </p:sp>
      <p:pic>
        <p:nvPicPr>
          <p:cNvPr id="193" name="Google Shape;193;p29" title="20230729_22241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388" y="954025"/>
            <a:ext cx="5413225" cy="405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628650" y="273850"/>
            <a:ext cx="7886700" cy="62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Angle Detection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25" y="1431625"/>
            <a:ext cx="3544050" cy="2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550" y="418850"/>
            <a:ext cx="3688125" cy="34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628650" y="273844"/>
            <a:ext cx="7886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References: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628650" y="769451"/>
            <a:ext cx="7886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https://www.researchgate.net/profile/Akilan-Thangarajah/publication/338197556_mask_rcnnpdf/data/5e066097299bf10bc37e2350/mask-rcnn.pdf?origin=publication_list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https://www.novatec-gmbh.de/blog/semantic-segmentation-part-4-state-of-the-art/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https://github.com/McDo/Modanet-DeeplabV3-MobilenetV2-Tensorflow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https://developers.google.com/ar/develop/fundamentals#:~:text=ARCore%20looks%20for%20clusters%20of,information%20available%20to%20your%20app</a:t>
            </a:r>
            <a:endParaRPr/>
          </a:p>
          <a:p>
            <a:pPr indent="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3" y="0"/>
            <a:ext cx="9047173" cy="50890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131850" y="391138"/>
            <a:ext cx="8880300" cy="7659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" y="-2791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86448" y="28090"/>
            <a:ext cx="751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lang="en-GB" sz="1500">
                <a:solidFill>
                  <a:schemeClr val="dk1"/>
                </a:solidFill>
              </a:rPr>
              <a:t>Surface detection from image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78475" y="-8641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65129" y="495900"/>
            <a:ext cx="210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b="1"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865123" y="772788"/>
            <a:ext cx="312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ATL_23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Ramaiah Institute </a:t>
            </a:r>
            <a:r>
              <a:rPr lang="en-GB" sz="900">
                <a:solidFill>
                  <a:schemeClr val="lt1"/>
                </a:solidFill>
              </a:rPr>
              <a:t>of Technology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9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31850" y="1265000"/>
            <a:ext cx="8880300" cy="37596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Procured dataset for Surface Classification (Flat - 463 , Vertical - 474 , Slant - 203).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Trained an image classifier with loss = 0.38 and accuracy = 96.4%.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Procured dataset for Image Segmentation (Training - 120 images , Validation - 5 images , Testing - 30 images). 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Trained image segmentation model using PSPNet and DeepLab-lite and obtained initial accuracy of about 58%.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Trained a Mask RCNN model with 82% accuracy score and 84% Jacquard Index on validation set.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Trained Deeplab MobileNetv2 model with loss=0.91.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Built Image Segmenter Android App with inference time in ms.</a:t>
            </a:r>
            <a:endParaRPr b="1" sz="1300">
              <a:solidFill>
                <a:srgbClr val="0E4094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E4094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26900" y="1220075"/>
            <a:ext cx="236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</a:t>
            </a:r>
            <a:r>
              <a:rPr b="1" lang="en-GB">
                <a:solidFill>
                  <a:srgbClr val="0E4094"/>
                </a:solidFill>
              </a:rPr>
              <a:t> </a:t>
            </a:r>
            <a:r>
              <a:rPr b="1"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86423" y="109690"/>
            <a:ext cx="751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lang="en-GB" sz="1500">
                <a:solidFill>
                  <a:schemeClr val="dk1"/>
                </a:solidFill>
              </a:rPr>
              <a:t>Surface detection from image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65123" y="823088"/>
            <a:ext cx="312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ATL_23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Ramaiah Institute </a:t>
            </a:r>
            <a:r>
              <a:rPr lang="en-GB" sz="900">
                <a:solidFill>
                  <a:schemeClr val="lt1"/>
                </a:solidFill>
              </a:rPr>
              <a:t>of Technology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440575"/>
            <a:ext cx="9144000" cy="47028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Manual dataset preparation process</a:t>
            </a:r>
            <a:r>
              <a:rPr b="1" lang="en-GB" sz="1300">
                <a:solidFill>
                  <a:srgbClr val="0E4094"/>
                </a:solidFill>
              </a:rPr>
              <a:t>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Distinguishing between vertical surface and horizontal surface with respect to close-up shot of surfaces 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Manual segmentation and labelling of images (very time consuming) necessary for training the model 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Outdated code</a:t>
            </a:r>
            <a:r>
              <a:rPr b="1" lang="en-GB" sz="1300">
                <a:solidFill>
                  <a:srgbClr val="0E4094"/>
                </a:solidFill>
              </a:rPr>
              <a:t> had to updated from scratch. Unable to update accuracy measurement code.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Lack of relevant documentation.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High RAM required to run code.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Tweaking the dataset in order to have background too. This was done to facilitate proper training of the Deeplab model.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Real time Angle </a:t>
            </a:r>
            <a:r>
              <a:rPr b="1" lang="en-GB" sz="1300">
                <a:solidFill>
                  <a:srgbClr val="0E4094"/>
                </a:solidFill>
              </a:rPr>
              <a:t>detection put a heavy burden on the mobile device.</a:t>
            </a:r>
            <a:endParaRPr b="1" sz="1300">
              <a:solidFill>
                <a:srgbClr val="0E4094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78475" y="409688"/>
            <a:ext cx="2931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86423" y="109690"/>
            <a:ext cx="751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lang="en-GB" sz="1500">
                <a:solidFill>
                  <a:schemeClr val="dk1"/>
                </a:solidFill>
              </a:rPr>
              <a:t>Surface detection from image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865123" y="823088"/>
            <a:ext cx="312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ATL_23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Ramaiah Institute </a:t>
            </a:r>
            <a:r>
              <a:rPr lang="en-GB" sz="900">
                <a:solidFill>
                  <a:schemeClr val="lt1"/>
                </a:solidFill>
              </a:rPr>
              <a:t>of Technology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0" y="635396"/>
            <a:ext cx="9144000" cy="45081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Expand dataset by adding and segmenting more images.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More iterations for better accuracy.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Use of powerful GPU’s to facilitate greater batch size during training.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Analyze structure of Mask RCNN and DeepLab for further improvements.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Angle incorporation has to be done with the app using various sensors so as to get a better knowledge of angle of device with the surface.</a:t>
            </a:r>
            <a:endParaRPr b="1" sz="1300">
              <a:solidFill>
                <a:srgbClr val="0E4094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78475" y="823100"/>
            <a:ext cx="2931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E4094"/>
                </a:solidFill>
              </a:rPr>
              <a:t>Possible Future Improvements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86423" y="109690"/>
            <a:ext cx="751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lang="en-GB" sz="1500">
                <a:solidFill>
                  <a:schemeClr val="dk1"/>
                </a:solidFill>
              </a:rPr>
              <a:t>Surface detection from image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865123" y="823088"/>
            <a:ext cx="3125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ATL_23</a:t>
            </a:r>
            <a:endParaRPr sz="900">
              <a:solidFill>
                <a:schemeClr val="lt1"/>
              </a:solidFill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AutoNum type="arabicPeriod"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Ramaiah Institute </a:t>
            </a:r>
            <a:r>
              <a:rPr lang="en-GB" sz="900">
                <a:solidFill>
                  <a:schemeClr val="lt1"/>
                </a:solidFill>
              </a:rPr>
              <a:t>of Technology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26841" l="4528" r="4172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0" y="635396"/>
            <a:ext cx="9144000" cy="45081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Procured a dataset for classifying surface types.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Trained a </a:t>
            </a:r>
            <a:r>
              <a:rPr b="1" lang="en-GB" sz="1300">
                <a:solidFill>
                  <a:srgbClr val="0E4094"/>
                </a:solidFill>
              </a:rPr>
              <a:t>classifier</a:t>
            </a:r>
            <a:r>
              <a:rPr b="1" lang="en-GB" sz="1300">
                <a:solidFill>
                  <a:srgbClr val="0E4094"/>
                </a:solidFill>
              </a:rPr>
              <a:t> on </a:t>
            </a:r>
            <a:r>
              <a:rPr b="1" lang="en-GB" sz="1300">
                <a:solidFill>
                  <a:srgbClr val="0E4094"/>
                </a:solidFill>
              </a:rPr>
              <a:t>classification</a:t>
            </a:r>
            <a:r>
              <a:rPr b="1" lang="en-GB" sz="1300">
                <a:solidFill>
                  <a:srgbClr val="0E4094"/>
                </a:solidFill>
              </a:rPr>
              <a:t> surface dataset.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Procured a dataset for semantic(</a:t>
            </a:r>
            <a:r>
              <a:rPr b="1" lang="en-GB" sz="1300">
                <a:solidFill>
                  <a:srgbClr val="0E4094"/>
                </a:solidFill>
              </a:rPr>
              <a:t>pixel level)</a:t>
            </a:r>
            <a:r>
              <a:rPr b="1" lang="en-GB" sz="1300">
                <a:solidFill>
                  <a:srgbClr val="0E4094"/>
                </a:solidFill>
              </a:rPr>
              <a:t> image segmentation.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Rebuilt the DeepLab framework to train on segmentation datasets such as PASCAL VOC dataset.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Produced code that converts our dataset into COCO format.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Added code to make our dataset compatible with the DeepLab framework.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Able to segment images into various surfaces having a background too.</a:t>
            </a:r>
            <a:endParaRPr b="1" sz="1300">
              <a:solidFill>
                <a:srgbClr val="0E4094"/>
              </a:solidFill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300"/>
              <a:buChar char="●"/>
            </a:pPr>
            <a:r>
              <a:rPr b="1" lang="en-GB" sz="1300">
                <a:solidFill>
                  <a:srgbClr val="0E4094"/>
                </a:solidFill>
              </a:rPr>
              <a:t>Able to develop a mobile app which can segment images into different surfaces at realtime and display different surfaces with different colors.</a:t>
            </a:r>
            <a:endParaRPr b="1" sz="1300">
              <a:solidFill>
                <a:srgbClr val="0E4094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78475" y="635400"/>
            <a:ext cx="3352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E4094"/>
                </a:solidFill>
              </a:rPr>
              <a:t>Key Achievements/ Outcome till now</a:t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628650" y="273844"/>
            <a:ext cx="7886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51131" cy="4957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976" y="273844"/>
            <a:ext cx="8436769" cy="423624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503199" y="2273774"/>
            <a:ext cx="2457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-GB"/>
              <a:t>Comparison b/w Deeplab and MaskRCNN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355" y="0"/>
            <a:ext cx="52559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907150" y="47897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