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  <p:sldMasterId id="2147483680" r:id="rId5"/>
    <p:sldMasterId id="214748368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Pinyon Script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PinyonScript-regular.fntdata"/><Relationship Id="rId25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136ba5a68_8_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2136ba5a68_8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136ba5a68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22136ba5a68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2136ba5a68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22136ba5a68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2136ba5a68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22136ba5a68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3e46510ed7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23e46510ed7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3e727cce4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23e727cce4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2136ba5a68_2_1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22136ba5a68_2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2136ba5a68_2_1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22136ba5a68_2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2136ba5a68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22136ba5a68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2136ba5a68_2_1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22136ba5a68_2_1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136ba5a68_8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2136ba5a68_8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136ba5a68_2_1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2136ba5a68_2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136ba5a68_2_1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2136ba5a68_2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136ba5a68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2136ba5a68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2136ba5a68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22136ba5a68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136ba5a68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22136ba5a68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2136ba5a68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22136ba5a68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2136ba5a68_2_1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22136ba5a68_2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321382" y="4811070"/>
            <a:ext cx="193968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1143000" y="841772"/>
            <a:ext cx="6858000" cy="17907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4pPr>
            <a:lvl5pPr indent="-228600" lvl="4" marL="22860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2" type="sldNum"/>
          </p:nvPr>
        </p:nvSpPr>
        <p:spPr>
          <a:xfrm>
            <a:off x="8321382" y="4811070"/>
            <a:ext cx="193968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" type="body"/>
          </p:nvPr>
        </p:nvSpPr>
        <p:spPr>
          <a:xfrm>
            <a:off x="623888" y="3442097"/>
            <a:ext cx="7886700" cy="11251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12" type="sldNum"/>
          </p:nvPr>
        </p:nvSpPr>
        <p:spPr>
          <a:xfrm>
            <a:off x="8321382" y="4811070"/>
            <a:ext cx="193968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43" name="Google Shape;143;p29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4" name="Google Shape;144;p29"/>
          <p:cNvSpPr txBox="1"/>
          <p:nvPr>
            <p:ph idx="12" type="sldNum"/>
          </p:nvPr>
        </p:nvSpPr>
        <p:spPr>
          <a:xfrm>
            <a:off x="8321382" y="4811070"/>
            <a:ext cx="193968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type="title"/>
          </p:nvPr>
        </p:nvSpPr>
        <p:spPr>
          <a:xfrm>
            <a:off x="629840" y="273844"/>
            <a:ext cx="7886701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47" name="Google Shape;147;p30"/>
          <p:cNvSpPr txBox="1"/>
          <p:nvPr>
            <p:ph idx="1" type="body"/>
          </p:nvPr>
        </p:nvSpPr>
        <p:spPr>
          <a:xfrm>
            <a:off x="629840" y="1260872"/>
            <a:ext cx="3868342" cy="61793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8" name="Google Shape;148;p30"/>
          <p:cNvSpPr txBox="1"/>
          <p:nvPr>
            <p:ph idx="2" type="body"/>
          </p:nvPr>
        </p:nvSpPr>
        <p:spPr>
          <a:xfrm>
            <a:off x="4629150" y="1260872"/>
            <a:ext cx="3887391" cy="61793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9" name="Google Shape;149;p30"/>
          <p:cNvSpPr txBox="1"/>
          <p:nvPr>
            <p:ph idx="12" type="sldNum"/>
          </p:nvPr>
        </p:nvSpPr>
        <p:spPr>
          <a:xfrm>
            <a:off x="8321382" y="4811070"/>
            <a:ext cx="193968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52" name="Google Shape;152;p31"/>
          <p:cNvSpPr txBox="1"/>
          <p:nvPr>
            <p:ph idx="12" type="sldNum"/>
          </p:nvPr>
        </p:nvSpPr>
        <p:spPr>
          <a:xfrm>
            <a:off x="8321382" y="4811070"/>
            <a:ext cx="193968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idx="12" type="sldNum"/>
          </p:nvPr>
        </p:nvSpPr>
        <p:spPr>
          <a:xfrm>
            <a:off x="8321382" y="4811070"/>
            <a:ext cx="193968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>
            <p:ph type="title"/>
          </p:nvPr>
        </p:nvSpPr>
        <p:spPr>
          <a:xfrm>
            <a:off x="629840" y="342900"/>
            <a:ext cx="2949179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57" name="Google Shape;157;p33"/>
          <p:cNvSpPr txBox="1"/>
          <p:nvPr>
            <p:ph idx="1" type="body"/>
          </p:nvPr>
        </p:nvSpPr>
        <p:spPr>
          <a:xfrm>
            <a:off x="3887390" y="740569"/>
            <a:ext cx="4629151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2pPr>
            <a:lvl3pPr indent="-3810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3pPr>
            <a:lvl4pPr indent="-3810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8" name="Google Shape;158;p33"/>
          <p:cNvSpPr txBox="1"/>
          <p:nvPr>
            <p:ph idx="2" type="body"/>
          </p:nvPr>
        </p:nvSpPr>
        <p:spPr>
          <a:xfrm>
            <a:off x="629840" y="1543050"/>
            <a:ext cx="2949179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9" name="Google Shape;159;p33"/>
          <p:cNvSpPr txBox="1"/>
          <p:nvPr>
            <p:ph idx="12" type="sldNum"/>
          </p:nvPr>
        </p:nvSpPr>
        <p:spPr>
          <a:xfrm>
            <a:off x="8321382" y="4811070"/>
            <a:ext cx="193968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type="title"/>
          </p:nvPr>
        </p:nvSpPr>
        <p:spPr>
          <a:xfrm>
            <a:off x="629840" y="342900"/>
            <a:ext cx="2949179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62" name="Google Shape;162;p34"/>
          <p:cNvSpPr/>
          <p:nvPr>
            <p:ph idx="2" type="pic"/>
          </p:nvPr>
        </p:nvSpPr>
        <p:spPr>
          <a:xfrm>
            <a:off x="3887390" y="740569"/>
            <a:ext cx="4629151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4"/>
          <p:cNvSpPr txBox="1"/>
          <p:nvPr>
            <p:ph idx="1" type="body"/>
          </p:nvPr>
        </p:nvSpPr>
        <p:spPr>
          <a:xfrm>
            <a:off x="629840" y="1543050"/>
            <a:ext cx="2949179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4" name="Google Shape;164;p34"/>
          <p:cNvSpPr txBox="1"/>
          <p:nvPr>
            <p:ph idx="12" type="sldNum"/>
          </p:nvPr>
        </p:nvSpPr>
        <p:spPr>
          <a:xfrm>
            <a:off x="8321382" y="4811070"/>
            <a:ext cx="193968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321382" y="4811070"/>
            <a:ext cx="193968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6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hyperlink" Target="https://youtube.com/shorts/wPp19eHHmTE?feature=share" TargetMode="External"/><Relationship Id="rId5" Type="http://schemas.openxmlformats.org/officeDocument/2006/relationships/hyperlink" Target="http://drive.google.com/file/d/1vhsZe1JDbmZHbpFUDGEIWugXJDVelMkc/view" TargetMode="External"/><Relationship Id="rId6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hyperlink" Target="https://drive.google.com/drive/folders/1Fp7YX08GaJPge5N5gTtWbHx_oaX0AT4o" TargetMode="External"/><Relationship Id="rId10" Type="http://schemas.openxmlformats.org/officeDocument/2006/relationships/hyperlink" Target="https://colab.research.google.com/drive/1ZyJf9cpb7ARX2dVU4PG3DYjV60JPQKJl" TargetMode="External"/><Relationship Id="rId9" Type="http://schemas.openxmlformats.org/officeDocument/2006/relationships/hyperlink" Target="https://www.kaggle.com/rahulo15/surface-defect-detection/edit" TargetMode="External"/><Relationship Id="rId5" Type="http://schemas.openxmlformats.org/officeDocument/2006/relationships/hyperlink" Target="https://drive.google.com/file/d/1p3fy2fHdYJH79FNeAQ8NQMUNxkE3jU_V/view?usp=share_link" TargetMode="External"/><Relationship Id="rId6" Type="http://schemas.openxmlformats.org/officeDocument/2006/relationships/hyperlink" Target="https://drive.google.com/file/d/1p3fy2fHdYJH79FNeAQ8NQMUNxkE3jU_V/view?usp=share_link" TargetMode="External"/><Relationship Id="rId7" Type="http://schemas.openxmlformats.org/officeDocument/2006/relationships/hyperlink" Target="https://drive.google.com/drive/folders/1UbPjbeLqXk0J3ylZHGftCd0Wqovmen21?usp=sharing" TargetMode="External"/><Relationship Id="rId8" Type="http://schemas.openxmlformats.org/officeDocument/2006/relationships/hyperlink" Target="https://github.com/Satyam-Satyarthi/Edge-Detection/blob/main/main.py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/>
          <p:nvPr/>
        </p:nvSpPr>
        <p:spPr>
          <a:xfrm>
            <a:off x="206675" y="2235750"/>
            <a:ext cx="8694000" cy="21471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5"/>
          <p:cNvSpPr/>
          <p:nvPr/>
        </p:nvSpPr>
        <p:spPr>
          <a:xfrm>
            <a:off x="1" y="78784"/>
            <a:ext cx="126999" cy="361899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5"/>
          <p:cNvSpPr txBox="1"/>
          <p:nvPr/>
        </p:nvSpPr>
        <p:spPr>
          <a:xfrm>
            <a:off x="320714" y="44467"/>
            <a:ext cx="6983057" cy="430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[Samsung PRISM] Preliminary Discussion</a:t>
            </a:r>
            <a:endParaRPr sz="1100"/>
          </a:p>
        </p:txBody>
      </p:sp>
      <p:sp>
        <p:nvSpPr>
          <p:cNvPr id="172" name="Google Shape;172;p35"/>
          <p:cNvSpPr/>
          <p:nvPr/>
        </p:nvSpPr>
        <p:spPr>
          <a:xfrm>
            <a:off x="178474" y="78784"/>
            <a:ext cx="56476" cy="36189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5"/>
          <p:cNvSpPr txBox="1"/>
          <p:nvPr/>
        </p:nvSpPr>
        <p:spPr>
          <a:xfrm>
            <a:off x="320718" y="2323871"/>
            <a:ext cx="561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 sz="1100"/>
          </a:p>
        </p:txBody>
      </p:sp>
      <p:sp>
        <p:nvSpPr>
          <p:cNvPr id="174" name="Google Shape;174;p35"/>
          <p:cNvSpPr txBox="1"/>
          <p:nvPr/>
        </p:nvSpPr>
        <p:spPr>
          <a:xfrm>
            <a:off x="415500" y="2623875"/>
            <a:ext cx="79962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College Professor(s): Dr. Sini Anna Alex  and </a:t>
            </a:r>
            <a:r>
              <a:rPr lang="en">
                <a:solidFill>
                  <a:srgbClr val="0E4094"/>
                </a:solidFill>
              </a:rPr>
              <a:t> </a:t>
            </a:r>
            <a:r>
              <a:rPr b="0" i="0" lang="en" sz="14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Dr. Rajarajeswari S</a:t>
            </a:r>
            <a:endParaRPr b="0" i="0" sz="1400" u="none" cap="none" strike="noStrike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100"/>
              <a:buAutoNum type="arabicPeriod"/>
            </a:pPr>
            <a:r>
              <a:rPr lang="en">
                <a:solidFill>
                  <a:srgbClr val="0E4094"/>
                </a:solidFill>
              </a:rPr>
              <a:t>Samsung Mentor: Akhilesh Parmar</a:t>
            </a:r>
            <a:endParaRPr>
              <a:solidFill>
                <a:srgbClr val="0E4094"/>
              </a:solidFill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Students:</a:t>
            </a:r>
            <a:endParaRPr sz="1100"/>
          </a:p>
          <a:p>
            <a:pPr indent="-184150" lvl="1" marL="520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Ha</a:t>
            </a:r>
            <a:r>
              <a:rPr lang="en" sz="1100">
                <a:solidFill>
                  <a:srgbClr val="0E4094"/>
                </a:solidFill>
              </a:rPr>
              <a:t>arish Anandan</a:t>
            </a:r>
            <a:r>
              <a:rPr b="0" i="0" lang="en" sz="11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0E4094"/>
                </a:solidFill>
              </a:rPr>
              <a:t>CSE</a:t>
            </a:r>
            <a:r>
              <a:rPr b="0" i="0" lang="en" sz="11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100"/>
          </a:p>
          <a:p>
            <a:pPr indent="-184150" lvl="1" marL="520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E4094"/>
                </a:solidFill>
              </a:rPr>
              <a:t>Tejas Hegde</a:t>
            </a:r>
            <a:r>
              <a:rPr lang="en" sz="1100">
                <a:solidFill>
                  <a:srgbClr val="0E4094"/>
                </a:solidFill>
              </a:rPr>
              <a:t>(CSE)</a:t>
            </a:r>
            <a:endParaRPr sz="1100">
              <a:solidFill>
                <a:srgbClr val="0E4094"/>
              </a:solidFill>
            </a:endParaRPr>
          </a:p>
          <a:p>
            <a:pPr indent="-184150" lvl="1" marL="520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Rahul Kumar</a:t>
            </a:r>
            <a:r>
              <a:rPr lang="en" sz="1100">
                <a:solidFill>
                  <a:srgbClr val="0E4094"/>
                </a:solidFill>
              </a:rPr>
              <a:t>(ECE)</a:t>
            </a:r>
            <a:endParaRPr sz="1100">
              <a:solidFill>
                <a:srgbClr val="0E4094"/>
              </a:solidFill>
            </a:endParaRPr>
          </a:p>
          <a:p>
            <a:pPr indent="-184150" lvl="1" marL="520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Satyam Satyarthi</a:t>
            </a:r>
            <a:r>
              <a:rPr lang="en" sz="1100">
                <a:solidFill>
                  <a:srgbClr val="0E4094"/>
                </a:solidFill>
              </a:rPr>
              <a:t>(ECE)</a:t>
            </a:r>
            <a:endParaRPr sz="1100">
              <a:solidFill>
                <a:srgbClr val="0E409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4094"/>
                </a:solidFill>
              </a:rPr>
              <a:t>            </a:t>
            </a:r>
            <a:endParaRPr sz="1100">
              <a:solidFill>
                <a:srgbClr val="0E409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4094"/>
                </a:solidFill>
              </a:rPr>
              <a:t>           **Pranamya Kashyap MP</a:t>
            </a:r>
            <a:r>
              <a:rPr lang="en" sz="1100">
                <a:solidFill>
                  <a:srgbClr val="0E4094"/>
                </a:solidFill>
              </a:rPr>
              <a:t>(CSE)</a:t>
            </a:r>
            <a:endParaRPr sz="1100"/>
          </a:p>
        </p:txBody>
      </p:sp>
      <p:sp>
        <p:nvSpPr>
          <p:cNvPr id="175" name="Google Shape;175;p35"/>
          <p:cNvSpPr txBox="1"/>
          <p:nvPr/>
        </p:nvSpPr>
        <p:spPr>
          <a:xfrm>
            <a:off x="234948" y="4735425"/>
            <a:ext cx="17157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100"/>
          </a:p>
        </p:txBody>
      </p:sp>
      <p:pic>
        <p:nvPicPr>
          <p:cNvPr descr="Picture 32" id="176" name="Google Shape;176;p35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8206561" y="78783"/>
            <a:ext cx="937439" cy="35618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5"/>
          <p:cNvSpPr txBox="1"/>
          <p:nvPr/>
        </p:nvSpPr>
        <p:spPr>
          <a:xfrm rot="-591">
            <a:off x="1062100" y="771507"/>
            <a:ext cx="6983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Surface detection from Image</a:t>
            </a:r>
            <a:endParaRPr sz="1100"/>
          </a:p>
        </p:txBody>
      </p:sp>
      <p:sp>
        <p:nvSpPr>
          <p:cNvPr id="178" name="Google Shape;178;p35"/>
          <p:cNvSpPr txBox="1"/>
          <p:nvPr/>
        </p:nvSpPr>
        <p:spPr>
          <a:xfrm>
            <a:off x="8551075" y="4735425"/>
            <a:ext cx="91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321382" y="4811070"/>
            <a:ext cx="194100" cy="3000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" sz="1500"/>
              <a:t>‹#›</a:t>
            </a:fld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/>
          <p:nvPr/>
        </p:nvSpPr>
        <p:spPr>
          <a:xfrm>
            <a:off x="1" y="78784"/>
            <a:ext cx="126900" cy="3618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4"/>
          <p:cNvSpPr txBox="1"/>
          <p:nvPr/>
        </p:nvSpPr>
        <p:spPr>
          <a:xfrm>
            <a:off x="286425" y="40450"/>
            <a:ext cx="7839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Experimental Results / Simulations / Observations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4"/>
          <p:cNvSpPr/>
          <p:nvPr/>
        </p:nvSpPr>
        <p:spPr>
          <a:xfrm>
            <a:off x="178475" y="78784"/>
            <a:ext cx="56400" cy="361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4"/>
          <p:cNvSpPr txBox="1"/>
          <p:nvPr/>
        </p:nvSpPr>
        <p:spPr>
          <a:xfrm>
            <a:off x="0" y="761925"/>
            <a:ext cx="9144000" cy="7620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b="1" lang="en" sz="12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Major Observations / Conclusions &amp; Challenges : 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(provide details about your findings, experimental opinion – Use separate slide if necessary)</a:t>
            </a:r>
            <a:endParaRPr sz="900">
              <a:solidFill>
                <a:srgbClr val="0E409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44"/>
          <p:cNvPicPr preferRelativeResize="0"/>
          <p:nvPr/>
        </p:nvPicPr>
        <p:blipFill rotWithShape="1">
          <a:blip r:embed="rId3">
            <a:alphaModFix/>
          </a:blip>
          <a:srcRect b="26841" l="4528" r="4172" t="20267"/>
          <a:stretch/>
        </p:blipFill>
        <p:spPr>
          <a:xfrm>
            <a:off x="8206561" y="78784"/>
            <a:ext cx="937439" cy="35618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4"/>
          <p:cNvSpPr txBox="1"/>
          <p:nvPr/>
        </p:nvSpPr>
        <p:spPr>
          <a:xfrm>
            <a:off x="463450" y="2797300"/>
            <a:ext cx="28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Summary of model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7850" y="1634525"/>
            <a:ext cx="5325424" cy="339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4"/>
          <p:cNvSpPr txBox="1"/>
          <p:nvPr>
            <p:ph idx="12" type="sldNum"/>
          </p:nvPr>
        </p:nvSpPr>
        <p:spPr>
          <a:xfrm>
            <a:off x="6577550" y="4973838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500"/>
              <a:t>‹#›</a:t>
            </a:fld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/>
          <p:nvPr/>
        </p:nvSpPr>
        <p:spPr>
          <a:xfrm>
            <a:off x="1" y="78784"/>
            <a:ext cx="126900" cy="3618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5"/>
          <p:cNvSpPr txBox="1"/>
          <p:nvPr/>
        </p:nvSpPr>
        <p:spPr>
          <a:xfrm>
            <a:off x="286425" y="40450"/>
            <a:ext cx="7839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Experimental Results / Simulations / Observations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5"/>
          <p:cNvSpPr/>
          <p:nvPr/>
        </p:nvSpPr>
        <p:spPr>
          <a:xfrm>
            <a:off x="178475" y="78784"/>
            <a:ext cx="56400" cy="361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5"/>
          <p:cNvSpPr txBox="1"/>
          <p:nvPr/>
        </p:nvSpPr>
        <p:spPr>
          <a:xfrm>
            <a:off x="1" y="604886"/>
            <a:ext cx="9144000" cy="3924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b="1" lang="en" sz="12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Results  </a:t>
            </a:r>
            <a:r>
              <a:rPr lang="en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(provide numerical data / bar charts / plots / images / videos / tabulated results etc. Use full slide or multiple slides up to max 3 slides to demonstrate the results)</a:t>
            </a:r>
            <a:endParaRPr sz="1100"/>
          </a:p>
        </p:txBody>
      </p:sp>
      <p:pic>
        <p:nvPicPr>
          <p:cNvPr id="307" name="Google Shape;307;p45"/>
          <p:cNvPicPr preferRelativeResize="0"/>
          <p:nvPr/>
        </p:nvPicPr>
        <p:blipFill rotWithShape="1">
          <a:blip r:embed="rId3">
            <a:alphaModFix/>
          </a:blip>
          <a:srcRect b="26841" l="4528" r="4172" t="20267"/>
          <a:stretch/>
        </p:blipFill>
        <p:spPr>
          <a:xfrm>
            <a:off x="8206561" y="78784"/>
            <a:ext cx="937439" cy="356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33961"/>
            <a:ext cx="8839200" cy="3136707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5"/>
          <p:cNvSpPr txBox="1"/>
          <p:nvPr/>
        </p:nvSpPr>
        <p:spPr>
          <a:xfrm>
            <a:off x="194025" y="1166125"/>
            <a:ext cx="846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Training of model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5"/>
          <p:cNvSpPr txBox="1"/>
          <p:nvPr>
            <p:ph idx="12" type="sldNum"/>
          </p:nvPr>
        </p:nvSpPr>
        <p:spPr>
          <a:xfrm>
            <a:off x="6679075" y="4939138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500"/>
              <a:t>‹#›</a:t>
            </a:fld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/>
          <p:nvPr/>
        </p:nvSpPr>
        <p:spPr>
          <a:xfrm>
            <a:off x="1" y="78784"/>
            <a:ext cx="126900" cy="3618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6"/>
          <p:cNvSpPr txBox="1"/>
          <p:nvPr/>
        </p:nvSpPr>
        <p:spPr>
          <a:xfrm>
            <a:off x="286425" y="40450"/>
            <a:ext cx="7839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Experimental Results / Simulations / Observations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6"/>
          <p:cNvSpPr/>
          <p:nvPr/>
        </p:nvSpPr>
        <p:spPr>
          <a:xfrm>
            <a:off x="178475" y="78784"/>
            <a:ext cx="56400" cy="361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46"/>
          <p:cNvPicPr preferRelativeResize="0"/>
          <p:nvPr/>
        </p:nvPicPr>
        <p:blipFill rotWithShape="1">
          <a:blip r:embed="rId3">
            <a:alphaModFix/>
          </a:blip>
          <a:srcRect b="26841" l="4528" r="4172" t="20267"/>
          <a:stretch/>
        </p:blipFill>
        <p:spPr>
          <a:xfrm>
            <a:off x="8206561" y="78784"/>
            <a:ext cx="937439" cy="356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5525" y="505975"/>
            <a:ext cx="5460249" cy="43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6"/>
          <p:cNvSpPr txBox="1"/>
          <p:nvPr/>
        </p:nvSpPr>
        <p:spPr>
          <a:xfrm>
            <a:off x="286425" y="1956150"/>
            <a:ext cx="201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Epoch vs Accuracy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Epoch vs Loss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6"/>
          <p:cNvSpPr txBox="1"/>
          <p:nvPr/>
        </p:nvSpPr>
        <p:spPr>
          <a:xfrm>
            <a:off x="406225" y="923600"/>
            <a:ext cx="196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Model 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Training vs Validation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6"/>
          <p:cNvSpPr txBox="1"/>
          <p:nvPr>
            <p:ph idx="12" type="sldNum"/>
          </p:nvPr>
        </p:nvSpPr>
        <p:spPr>
          <a:xfrm>
            <a:off x="6490575" y="49189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500"/>
              <a:t>‹#›</a:t>
            </a:fld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/>
          <p:nvPr/>
        </p:nvSpPr>
        <p:spPr>
          <a:xfrm>
            <a:off x="1" y="78784"/>
            <a:ext cx="126900" cy="3618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7"/>
          <p:cNvSpPr txBox="1"/>
          <p:nvPr/>
        </p:nvSpPr>
        <p:spPr>
          <a:xfrm>
            <a:off x="286425" y="40450"/>
            <a:ext cx="7839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Experimental Results / Simulations / Observations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7"/>
          <p:cNvSpPr/>
          <p:nvPr/>
        </p:nvSpPr>
        <p:spPr>
          <a:xfrm>
            <a:off x="178475" y="78784"/>
            <a:ext cx="56400" cy="361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7"/>
          <p:cNvSpPr txBox="1"/>
          <p:nvPr/>
        </p:nvSpPr>
        <p:spPr>
          <a:xfrm>
            <a:off x="1" y="604886"/>
            <a:ext cx="9144000" cy="3924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b="1" lang="en" sz="12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Results  </a:t>
            </a:r>
            <a:r>
              <a:rPr lang="en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(provide numerical data / bar charts / plots / images / videos / tabulated results etc. Use full slide or multiple slides up to max 3 slides to demonstrate the results)</a:t>
            </a:r>
            <a:endParaRPr sz="1100"/>
          </a:p>
        </p:txBody>
      </p:sp>
      <p:pic>
        <p:nvPicPr>
          <p:cNvPr id="331" name="Google Shape;331;p47"/>
          <p:cNvPicPr preferRelativeResize="0"/>
          <p:nvPr/>
        </p:nvPicPr>
        <p:blipFill rotWithShape="1">
          <a:blip r:embed="rId3">
            <a:alphaModFix/>
          </a:blip>
          <a:srcRect b="26841" l="4528" r="4172" t="20267"/>
          <a:stretch/>
        </p:blipFill>
        <p:spPr>
          <a:xfrm>
            <a:off x="8206561" y="78784"/>
            <a:ext cx="937439" cy="356182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7"/>
          <p:cNvSpPr txBox="1"/>
          <p:nvPr>
            <p:ph idx="12" type="sldNum"/>
          </p:nvPr>
        </p:nvSpPr>
        <p:spPr>
          <a:xfrm>
            <a:off x="6753450" y="4869588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500"/>
              <a:t>‹#›</a:t>
            </a:fld>
            <a:endParaRPr sz="1500"/>
          </a:p>
        </p:txBody>
      </p:sp>
      <p:pic>
        <p:nvPicPr>
          <p:cNvPr id="333" name="Google Shape;33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875" y="1123100"/>
            <a:ext cx="2213674" cy="3895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9425" y="1103075"/>
            <a:ext cx="2314575" cy="3997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6951" y="1124775"/>
            <a:ext cx="2261774" cy="39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8"/>
          <p:cNvSpPr/>
          <p:nvPr/>
        </p:nvSpPr>
        <p:spPr>
          <a:xfrm>
            <a:off x="1" y="78784"/>
            <a:ext cx="126900" cy="3618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8"/>
          <p:cNvSpPr txBox="1"/>
          <p:nvPr/>
        </p:nvSpPr>
        <p:spPr>
          <a:xfrm>
            <a:off x="286425" y="40450"/>
            <a:ext cx="7839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Experimental Results / Simulations / Observations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8"/>
          <p:cNvSpPr/>
          <p:nvPr/>
        </p:nvSpPr>
        <p:spPr>
          <a:xfrm>
            <a:off x="178475" y="78784"/>
            <a:ext cx="56400" cy="361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8"/>
          <p:cNvSpPr txBox="1"/>
          <p:nvPr/>
        </p:nvSpPr>
        <p:spPr>
          <a:xfrm>
            <a:off x="1" y="604886"/>
            <a:ext cx="9144000" cy="3924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b="1" lang="en" sz="12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Results  </a:t>
            </a:r>
            <a:r>
              <a:rPr lang="en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(provide numerical data / bar charts / plots / images / videos / tabulated results etc. Use full slide or multiple slides up to max 3 slides to demonstrate the results)</a:t>
            </a:r>
            <a:endParaRPr sz="1100"/>
          </a:p>
        </p:txBody>
      </p:sp>
      <p:pic>
        <p:nvPicPr>
          <p:cNvPr id="344" name="Google Shape;344;p48"/>
          <p:cNvPicPr preferRelativeResize="0"/>
          <p:nvPr/>
        </p:nvPicPr>
        <p:blipFill rotWithShape="1">
          <a:blip r:embed="rId3">
            <a:alphaModFix/>
          </a:blip>
          <a:srcRect b="26841" l="4528" r="4172" t="20267"/>
          <a:stretch/>
        </p:blipFill>
        <p:spPr>
          <a:xfrm>
            <a:off x="8206561" y="78784"/>
            <a:ext cx="937439" cy="356182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8"/>
          <p:cNvSpPr txBox="1"/>
          <p:nvPr>
            <p:ph idx="12" type="sldNum"/>
          </p:nvPr>
        </p:nvSpPr>
        <p:spPr>
          <a:xfrm>
            <a:off x="6753450" y="4869588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500"/>
              <a:t>‹#›</a:t>
            </a:fld>
            <a:endParaRPr sz="1500"/>
          </a:p>
        </p:txBody>
      </p:sp>
      <p:sp>
        <p:nvSpPr>
          <p:cNvPr id="346" name="Google Shape;346;p48"/>
          <p:cNvSpPr txBox="1"/>
          <p:nvPr/>
        </p:nvSpPr>
        <p:spPr>
          <a:xfrm>
            <a:off x="3946050" y="2356950"/>
            <a:ext cx="4864800" cy="13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Calibri"/>
                <a:ea typeface="Calibri"/>
                <a:cs typeface="Calibri"/>
                <a:sym typeface="Calibri"/>
              </a:rPr>
              <a:t>Link to the provided video :</a:t>
            </a:r>
            <a:endParaRPr b="1" sz="15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https://youtube.com/shorts/wPp19eHHmTE?feature=share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video contains the working of the app made for the Surface Classification which classifies the surfaces into Vertical,Flat and Slant surfaces.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7" name="Google Shape;347;p48" title="Surface Detection Demo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1025" y="1092150"/>
            <a:ext cx="2583375" cy="4051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9"/>
          <p:cNvSpPr/>
          <p:nvPr/>
        </p:nvSpPr>
        <p:spPr>
          <a:xfrm>
            <a:off x="1" y="78784"/>
            <a:ext cx="126999" cy="361898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9"/>
          <p:cNvSpPr txBox="1"/>
          <p:nvPr/>
        </p:nvSpPr>
        <p:spPr>
          <a:xfrm>
            <a:off x="286424" y="40441"/>
            <a:ext cx="7051637" cy="438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Further Plan to Complete Project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9"/>
          <p:cNvSpPr/>
          <p:nvPr/>
        </p:nvSpPr>
        <p:spPr>
          <a:xfrm>
            <a:off x="178475" y="78784"/>
            <a:ext cx="56475" cy="36189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9"/>
          <p:cNvSpPr txBox="1"/>
          <p:nvPr/>
        </p:nvSpPr>
        <p:spPr>
          <a:xfrm>
            <a:off x="1" y="604886"/>
            <a:ext cx="9143999" cy="392415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b="1" lang="en" sz="12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Final Probable Deliverables </a:t>
            </a:r>
            <a:r>
              <a:rPr lang="en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(Discuss in the form of bullets, what are the next steps to complete the solution, any road blocks / bottlenecks, any support needed from SRIB)</a:t>
            </a:r>
            <a:endParaRPr sz="1100"/>
          </a:p>
        </p:txBody>
      </p:sp>
      <p:sp>
        <p:nvSpPr>
          <p:cNvPr id="356" name="Google Shape;356;p49"/>
          <p:cNvSpPr txBox="1"/>
          <p:nvPr/>
        </p:nvSpPr>
        <p:spPr>
          <a:xfrm>
            <a:off x="1" y="2577703"/>
            <a:ext cx="9143999" cy="392415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b="1" lang="en" sz="12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IP Target / Plan </a:t>
            </a:r>
            <a:r>
              <a:rPr lang="en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(Any possibility of papers / patentable ideas / innovative aspects that can lead to patentable ideas)</a:t>
            </a:r>
            <a:endParaRPr sz="1100"/>
          </a:p>
        </p:txBody>
      </p:sp>
      <p:pic>
        <p:nvPicPr>
          <p:cNvPr id="357" name="Google Shape;357;p49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8206561" y="78784"/>
            <a:ext cx="937438" cy="356183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9"/>
          <p:cNvSpPr txBox="1"/>
          <p:nvPr>
            <p:ph idx="12" type="sldNum"/>
          </p:nvPr>
        </p:nvSpPr>
        <p:spPr>
          <a:xfrm>
            <a:off x="6512325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500"/>
              <a:t>‹#›</a:t>
            </a:fld>
            <a:endParaRPr sz="1500"/>
          </a:p>
        </p:txBody>
      </p:sp>
      <p:sp>
        <p:nvSpPr>
          <p:cNvPr id="359" name="Google Shape;359;p49"/>
          <p:cNvSpPr txBox="1"/>
          <p:nvPr/>
        </p:nvSpPr>
        <p:spPr>
          <a:xfrm>
            <a:off x="151650" y="1015413"/>
            <a:ext cx="8840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for Different Surfaces.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Surface Detection Model.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Dataset for Image Segmentation.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Image Segmentation Model.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Conversion to Mobile App.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Calibri"/>
                <a:ea typeface="Calibri"/>
                <a:cs typeface="Calibri"/>
                <a:sym typeface="Calibri"/>
              </a:rPr>
              <a:t>Bottleneck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: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Curating Dataset to distinguish between close up shot of flat surface and vertical surface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9"/>
          <p:cNvSpPr txBox="1"/>
          <p:nvPr/>
        </p:nvSpPr>
        <p:spPr>
          <a:xfrm>
            <a:off x="187025" y="3147000"/>
            <a:ext cx="8655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Novel Custom CNN Model for classification of images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Surface Detection.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Image Segmentation model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/>
          <p:nvPr/>
        </p:nvSpPr>
        <p:spPr>
          <a:xfrm>
            <a:off x="1" y="78784"/>
            <a:ext cx="126999" cy="361898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50"/>
          <p:cNvSpPr txBox="1"/>
          <p:nvPr/>
        </p:nvSpPr>
        <p:spPr>
          <a:xfrm>
            <a:off x="286424" y="40441"/>
            <a:ext cx="7051637" cy="438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Further Plan to Complete Project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0"/>
          <p:cNvSpPr/>
          <p:nvPr/>
        </p:nvSpPr>
        <p:spPr>
          <a:xfrm>
            <a:off x="178475" y="78784"/>
            <a:ext cx="56475" cy="36189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0"/>
          <p:cNvSpPr txBox="1"/>
          <p:nvPr/>
        </p:nvSpPr>
        <p:spPr>
          <a:xfrm>
            <a:off x="1" y="662036"/>
            <a:ext cx="9143999" cy="438581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b="1" lang="en" sz="12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Completion Plan</a:t>
            </a:r>
            <a:r>
              <a:rPr lang="en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(High level plan to complete the project in next 8 weeks after review, in format below</a:t>
            </a:r>
            <a:r>
              <a:rPr lang="en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</p:txBody>
      </p:sp>
      <p:grpSp>
        <p:nvGrpSpPr>
          <p:cNvPr id="369" name="Google Shape;369;p50"/>
          <p:cNvGrpSpPr/>
          <p:nvPr/>
        </p:nvGrpSpPr>
        <p:grpSpPr>
          <a:xfrm>
            <a:off x="355700" y="1320451"/>
            <a:ext cx="8367183" cy="2226634"/>
            <a:chOff x="0" y="436899"/>
            <a:chExt cx="9363455" cy="2968846"/>
          </a:xfrm>
        </p:grpSpPr>
        <p:sp>
          <p:nvSpPr>
            <p:cNvPr id="370" name="Google Shape;370;p50"/>
            <p:cNvSpPr/>
            <p:nvPr/>
          </p:nvSpPr>
          <p:spPr>
            <a:xfrm rot="5400000">
              <a:off x="6094158" y="-2286415"/>
              <a:ext cx="545982" cy="5992611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BBCFE7">
                <a:alpha val="89803"/>
              </a:srgbClr>
            </a:solidFill>
            <a:ln cap="flat" cmpd="sng" w="12700">
              <a:solidFill>
                <a:srgbClr val="BBCFE7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0"/>
            <p:cNvSpPr txBox="1"/>
            <p:nvPr/>
          </p:nvSpPr>
          <p:spPr>
            <a:xfrm>
              <a:off x="3370844" y="463552"/>
              <a:ext cx="5965958" cy="4926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875" lIns="185750" spcFirstLastPara="1" rIns="185750" wrap="square" tIns="92875">
              <a:noAutofit/>
            </a:bodyPr>
            <a:lstStyle/>
            <a:p>
              <a:pPr indent="-50800" lvl="1" marL="381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Char char="•"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lang="en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Improve Accuracy of Surface Detector</a:t>
              </a:r>
              <a:r>
                <a:rPr b="0" i="0" lang="en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50"/>
            <p:cNvSpPr/>
            <p:nvPr/>
          </p:nvSpPr>
          <p:spPr>
            <a:xfrm>
              <a:off x="0" y="436907"/>
              <a:ext cx="3370844" cy="545967"/>
            </a:xfrm>
            <a:prstGeom prst="roundRect">
              <a:avLst>
                <a:gd fmla="val 16667" name="adj"/>
              </a:avLst>
            </a:prstGeom>
            <a:solidFill>
              <a:srgbClr val="41709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0"/>
            <p:cNvSpPr txBox="1"/>
            <p:nvPr/>
          </p:nvSpPr>
          <p:spPr>
            <a:xfrm>
              <a:off x="26652" y="463559"/>
              <a:ext cx="3317540" cy="492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Week 1 to 2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50"/>
            <p:cNvSpPr/>
            <p:nvPr/>
          </p:nvSpPr>
          <p:spPr>
            <a:xfrm rot="5400000">
              <a:off x="6060161" y="-1489368"/>
              <a:ext cx="613977" cy="5992611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BBCFE7">
                <a:alpha val="89803"/>
              </a:srgbClr>
            </a:solidFill>
            <a:ln cap="flat" cmpd="sng" w="12700">
              <a:solidFill>
                <a:srgbClr val="BBCFE7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50"/>
            <p:cNvSpPr txBox="1"/>
            <p:nvPr/>
          </p:nvSpPr>
          <p:spPr>
            <a:xfrm>
              <a:off x="3370844" y="1229921"/>
              <a:ext cx="5962639" cy="554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875" lIns="185750" spcFirstLastPara="1" rIns="185750" wrap="square" tIns="92875">
              <a:noAutofit/>
            </a:bodyPr>
            <a:lstStyle/>
            <a:p>
              <a:pPr indent="-50800" lvl="1" marL="381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Char char="•"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Image segmentation 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50"/>
            <p:cNvSpPr/>
            <p:nvPr/>
          </p:nvSpPr>
          <p:spPr>
            <a:xfrm>
              <a:off x="0" y="1216970"/>
              <a:ext cx="3370844" cy="529690"/>
            </a:xfrm>
            <a:prstGeom prst="roundRect">
              <a:avLst>
                <a:gd fmla="val 16667" name="adj"/>
              </a:avLst>
            </a:prstGeom>
            <a:solidFill>
              <a:srgbClr val="749DC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0"/>
            <p:cNvSpPr txBox="1"/>
            <p:nvPr/>
          </p:nvSpPr>
          <p:spPr>
            <a:xfrm>
              <a:off x="25857" y="1242827"/>
              <a:ext cx="3319130" cy="477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Week </a:t>
              </a:r>
              <a:r>
                <a:rPr lang="en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to 4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50"/>
            <p:cNvSpPr/>
            <p:nvPr/>
          </p:nvSpPr>
          <p:spPr>
            <a:xfrm rot="5400000">
              <a:off x="6087632" y="-678368"/>
              <a:ext cx="559034" cy="5992611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BBCFE7">
                <a:alpha val="89803"/>
              </a:srgbClr>
            </a:solidFill>
            <a:ln cap="flat" cmpd="sng" w="12700">
              <a:solidFill>
                <a:srgbClr val="BBCFE7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0"/>
            <p:cNvSpPr txBox="1"/>
            <p:nvPr/>
          </p:nvSpPr>
          <p:spPr>
            <a:xfrm>
              <a:off x="3370844" y="2065710"/>
              <a:ext cx="5965321" cy="504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875" lIns="185750" spcFirstLastPara="1" rIns="185750" wrap="square" tIns="92875">
              <a:noAutofit/>
            </a:bodyPr>
            <a:lstStyle/>
            <a:p>
              <a:pPr indent="-50800" lvl="1" marL="381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Char char="•"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Conversion to mobile app 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50"/>
            <p:cNvSpPr/>
            <p:nvPr/>
          </p:nvSpPr>
          <p:spPr>
            <a:xfrm>
              <a:off x="0" y="1980748"/>
              <a:ext cx="3370844" cy="674378"/>
            </a:xfrm>
            <a:prstGeom prst="roundRect">
              <a:avLst>
                <a:gd fmla="val 16667" name="adj"/>
              </a:avLst>
            </a:prstGeom>
            <a:solidFill>
              <a:srgbClr val="BBCFE8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0"/>
            <p:cNvSpPr txBox="1"/>
            <p:nvPr/>
          </p:nvSpPr>
          <p:spPr>
            <a:xfrm>
              <a:off x="32920" y="2013668"/>
              <a:ext cx="3305004" cy="608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Week 5 to 6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50"/>
            <p:cNvSpPr/>
            <p:nvPr/>
          </p:nvSpPr>
          <p:spPr>
            <a:xfrm rot="5400000">
              <a:off x="6099517" y="130102"/>
              <a:ext cx="535264" cy="5992611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BBCFE7">
                <a:alpha val="89803"/>
              </a:srgbClr>
            </a:solidFill>
            <a:ln cap="flat" cmpd="sng" w="12700">
              <a:solidFill>
                <a:srgbClr val="BBCFE7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0"/>
            <p:cNvSpPr txBox="1"/>
            <p:nvPr/>
          </p:nvSpPr>
          <p:spPr>
            <a:xfrm>
              <a:off x="3370844" y="2884905"/>
              <a:ext cx="5966482" cy="48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875" lIns="185750" spcFirstLastPara="1" rIns="185750" wrap="square" tIns="92875">
              <a:noAutofit/>
            </a:bodyPr>
            <a:lstStyle/>
            <a:p>
              <a:pPr indent="-50800" lvl="1" marL="381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Char char="•"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Cleaning of code and improving accuracy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50"/>
            <p:cNvSpPr/>
            <p:nvPr/>
          </p:nvSpPr>
          <p:spPr>
            <a:xfrm>
              <a:off x="0" y="2847071"/>
              <a:ext cx="3370844" cy="558674"/>
            </a:xfrm>
            <a:prstGeom prst="roundRect">
              <a:avLst>
                <a:gd fmla="val 16667" name="adj"/>
              </a:avLst>
            </a:prstGeom>
            <a:solidFill>
              <a:srgbClr val="749DC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0"/>
            <p:cNvSpPr txBox="1"/>
            <p:nvPr/>
          </p:nvSpPr>
          <p:spPr>
            <a:xfrm>
              <a:off x="27272" y="2874343"/>
              <a:ext cx="3316300" cy="504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Week 7 to 8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6" name="Google Shape;386;p50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8206561" y="78784"/>
            <a:ext cx="937438" cy="356183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0"/>
          <p:cNvSpPr txBox="1"/>
          <p:nvPr/>
        </p:nvSpPr>
        <p:spPr>
          <a:xfrm>
            <a:off x="0" y="3737884"/>
            <a:ext cx="9143999" cy="253915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b="1" lang="en" sz="12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Challenges Anticipated:</a:t>
            </a:r>
            <a:endParaRPr sz="1200">
              <a:solidFill>
                <a:srgbClr val="0E40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50"/>
          <p:cNvSpPr txBox="1"/>
          <p:nvPr/>
        </p:nvSpPr>
        <p:spPr>
          <a:xfrm>
            <a:off x="355638" y="4112525"/>
            <a:ext cx="836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Fine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tuning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the model to get better accuracy.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Procuration of dataset which depicts real world scenario.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50"/>
          <p:cNvSpPr txBox="1"/>
          <p:nvPr>
            <p:ph idx="12" type="sldNum"/>
          </p:nvPr>
        </p:nvSpPr>
        <p:spPr>
          <a:xfrm>
            <a:off x="6512325" y="4848838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500"/>
              <a:t>‹#›</a:t>
            </a:fld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1"/>
          <p:cNvSpPr/>
          <p:nvPr/>
        </p:nvSpPr>
        <p:spPr>
          <a:xfrm>
            <a:off x="1" y="78784"/>
            <a:ext cx="126900" cy="3618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51"/>
          <p:cNvSpPr txBox="1"/>
          <p:nvPr/>
        </p:nvSpPr>
        <p:spPr>
          <a:xfrm>
            <a:off x="58074" y="2280517"/>
            <a:ext cx="7051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</a:rPr>
              <a:t>Link to Dataset</a:t>
            </a:r>
            <a:endParaRPr b="1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51"/>
          <p:cNvSpPr/>
          <p:nvPr/>
        </p:nvSpPr>
        <p:spPr>
          <a:xfrm>
            <a:off x="178475" y="78784"/>
            <a:ext cx="56400" cy="361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51"/>
          <p:cNvPicPr preferRelativeResize="0"/>
          <p:nvPr/>
        </p:nvPicPr>
        <p:blipFill rotWithShape="1">
          <a:blip r:embed="rId3">
            <a:alphaModFix/>
          </a:blip>
          <a:srcRect b="26841" l="4528" r="4172" t="20267"/>
          <a:stretch/>
        </p:blipFill>
        <p:spPr>
          <a:xfrm>
            <a:off x="8206561" y="78784"/>
            <a:ext cx="937439" cy="356182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1"/>
          <p:cNvSpPr txBox="1"/>
          <p:nvPr/>
        </p:nvSpPr>
        <p:spPr>
          <a:xfrm>
            <a:off x="0" y="2886000"/>
            <a:ext cx="9482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Calibri"/>
                <a:ea typeface="Calibri"/>
                <a:cs typeface="Calibri"/>
                <a:sym typeface="Calibri"/>
              </a:rPr>
              <a:t>Vertical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-  </a:t>
            </a:r>
            <a:r>
              <a:rPr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https://drive.google.com/drive/folders/1Fp7YX08GaJPge5N5gTtWbHx_oaX0AT4o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Calibri"/>
                <a:ea typeface="Calibri"/>
                <a:cs typeface="Calibri"/>
                <a:sym typeface="Calibri"/>
              </a:rPr>
              <a:t>Horizontal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-  </a:t>
            </a:r>
            <a:r>
              <a:rPr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https://drive.google.com/file/d/</a:t>
            </a:r>
            <a:r>
              <a:rPr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1p3fy2fHdYJH79FNeAQ8NQMUNxkE3jU_V/view?usp=share_link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 u="sng">
                <a:latin typeface="Calibri"/>
                <a:ea typeface="Calibri"/>
                <a:cs typeface="Calibri"/>
                <a:sym typeface="Calibri"/>
              </a:rPr>
              <a:t>Slanted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-  </a:t>
            </a:r>
            <a:r>
              <a:rPr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https://drive.google.com/drive/folders/1UbPjbeLqXk0J3ylZHGftCd0Wqovmen21?usp=sharing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51"/>
          <p:cNvSpPr txBox="1"/>
          <p:nvPr/>
        </p:nvSpPr>
        <p:spPr>
          <a:xfrm>
            <a:off x="286450" y="-173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</a:rPr>
              <a:t>Link to CodeBase</a:t>
            </a:r>
            <a:endParaRPr/>
          </a:p>
        </p:txBody>
      </p:sp>
      <p:sp>
        <p:nvSpPr>
          <p:cNvPr id="400" name="Google Shape;400;p51"/>
          <p:cNvSpPr txBox="1"/>
          <p:nvPr>
            <p:ph idx="12" type="sldNum"/>
          </p:nvPr>
        </p:nvSpPr>
        <p:spPr>
          <a:xfrm>
            <a:off x="6523200" y="478901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500"/>
              <a:t>‹#›</a:t>
            </a:fld>
            <a:endParaRPr sz="1500"/>
          </a:p>
        </p:txBody>
      </p:sp>
      <p:sp>
        <p:nvSpPr>
          <p:cNvPr id="401" name="Google Shape;401;p51"/>
          <p:cNvSpPr txBox="1"/>
          <p:nvPr/>
        </p:nvSpPr>
        <p:spPr>
          <a:xfrm>
            <a:off x="58075" y="624175"/>
            <a:ext cx="9024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Calibri"/>
                <a:ea typeface="Calibri"/>
                <a:cs typeface="Calibri"/>
                <a:sym typeface="Calibri"/>
              </a:rPr>
              <a:t>Edge Detection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Edge Detection using low level features or A signal processing approach to edge detection.</a:t>
            </a:r>
            <a:endParaRPr sz="16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Calibri"/>
                <a:ea typeface="Calibri"/>
                <a:cs typeface="Calibri"/>
                <a:sym typeface="Calibri"/>
              </a:rPr>
              <a:t>Surface Defect Detection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Surface Defect Detection</a:t>
            </a:r>
            <a:endParaRPr sz="16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Surface Detection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</a:t>
            </a:r>
            <a:r>
              <a:rPr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 https://colab.research.google.com/drive/1ZyJf9cpb7ARX2dVU4PG3DYjV60JPQKJl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2"/>
          <p:cNvSpPr txBox="1"/>
          <p:nvPr>
            <p:ph idx="1" type="body"/>
          </p:nvPr>
        </p:nvSpPr>
        <p:spPr>
          <a:xfrm>
            <a:off x="1647411" y="395081"/>
            <a:ext cx="6867939" cy="4237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400"/>
              <a:buNone/>
            </a:pPr>
            <a:r>
              <a:rPr lang="en" sz="10400">
                <a:solidFill>
                  <a:schemeClr val="accent1"/>
                </a:solidFill>
                <a:latin typeface="Pinyon Script"/>
                <a:ea typeface="Pinyon Script"/>
                <a:cs typeface="Pinyon Script"/>
                <a:sym typeface="Pinyon Script"/>
              </a:rPr>
              <a:t>Thank you</a:t>
            </a:r>
            <a:endParaRPr sz="10400">
              <a:solidFill>
                <a:schemeClr val="accent1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407" name="Google Shape;407;p52"/>
          <p:cNvSpPr/>
          <p:nvPr/>
        </p:nvSpPr>
        <p:spPr>
          <a:xfrm>
            <a:off x="573555" y="-18458"/>
            <a:ext cx="738410" cy="516195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52"/>
          <p:cNvSpPr/>
          <p:nvPr/>
        </p:nvSpPr>
        <p:spPr>
          <a:xfrm>
            <a:off x="0" y="0"/>
            <a:ext cx="462169" cy="5143499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5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500"/>
              <a:t>‹#›</a:t>
            </a:fld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t/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ontent Placeholder 8" id="185" name="Google Shape;18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" y="1"/>
            <a:ext cx="918705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310066" y="4876300"/>
            <a:ext cx="432000" cy="3000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" sz="1500"/>
              <a:t>‹#›</a:t>
            </a:fld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/>
          <p:nvPr/>
        </p:nvSpPr>
        <p:spPr>
          <a:xfrm>
            <a:off x="1" y="78784"/>
            <a:ext cx="126999" cy="361898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7"/>
          <p:cNvSpPr txBox="1"/>
          <p:nvPr/>
        </p:nvSpPr>
        <p:spPr>
          <a:xfrm>
            <a:off x="286424" y="40441"/>
            <a:ext cx="7051637" cy="438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Proposed Approach / Solution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7"/>
          <p:cNvSpPr/>
          <p:nvPr/>
        </p:nvSpPr>
        <p:spPr>
          <a:xfrm>
            <a:off x="178475" y="78784"/>
            <a:ext cx="56475" cy="36189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7"/>
          <p:cNvSpPr txBox="1"/>
          <p:nvPr/>
        </p:nvSpPr>
        <p:spPr>
          <a:xfrm>
            <a:off x="1" y="604886"/>
            <a:ext cx="9143999" cy="438581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b="1" lang="en" sz="12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Concept Diagram </a:t>
            </a:r>
            <a:r>
              <a:rPr lang="en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 Clear detailed schematic / block diagram /  flow chart depicting the proposed concept / solution  )</a:t>
            </a:r>
            <a:endParaRPr sz="1100"/>
          </a:p>
        </p:txBody>
      </p:sp>
      <p:pic>
        <p:nvPicPr>
          <p:cNvPr id="195" name="Google Shape;195;p37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8206561" y="78784"/>
            <a:ext cx="937438" cy="35618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7"/>
          <p:cNvSpPr/>
          <p:nvPr/>
        </p:nvSpPr>
        <p:spPr>
          <a:xfrm>
            <a:off x="709000" y="2353200"/>
            <a:ext cx="1119900" cy="79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7"/>
          <p:cNvSpPr/>
          <p:nvPr/>
        </p:nvSpPr>
        <p:spPr>
          <a:xfrm>
            <a:off x="3090450" y="1744225"/>
            <a:ext cx="1696500" cy="24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7"/>
          <p:cNvSpPr/>
          <p:nvPr/>
        </p:nvSpPr>
        <p:spPr>
          <a:xfrm>
            <a:off x="6779125" y="1418000"/>
            <a:ext cx="880800" cy="79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7"/>
          <p:cNvSpPr/>
          <p:nvPr/>
        </p:nvSpPr>
        <p:spPr>
          <a:xfrm>
            <a:off x="6776800" y="2646775"/>
            <a:ext cx="880800" cy="79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7"/>
          <p:cNvSpPr/>
          <p:nvPr/>
        </p:nvSpPr>
        <p:spPr>
          <a:xfrm>
            <a:off x="6776800" y="3908200"/>
            <a:ext cx="880800" cy="79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7"/>
          <p:cNvSpPr/>
          <p:nvPr/>
        </p:nvSpPr>
        <p:spPr>
          <a:xfrm>
            <a:off x="1916025" y="2722900"/>
            <a:ext cx="1119900" cy="9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7"/>
          <p:cNvSpPr/>
          <p:nvPr/>
        </p:nvSpPr>
        <p:spPr>
          <a:xfrm>
            <a:off x="4873825" y="1852975"/>
            <a:ext cx="1833600" cy="14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7"/>
          <p:cNvSpPr/>
          <p:nvPr/>
        </p:nvSpPr>
        <p:spPr>
          <a:xfrm>
            <a:off x="4852075" y="2896900"/>
            <a:ext cx="1855500" cy="14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7"/>
          <p:cNvSpPr/>
          <p:nvPr/>
        </p:nvSpPr>
        <p:spPr>
          <a:xfrm>
            <a:off x="4895575" y="4082175"/>
            <a:ext cx="1812000" cy="14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7"/>
          <p:cNvSpPr txBox="1"/>
          <p:nvPr/>
        </p:nvSpPr>
        <p:spPr>
          <a:xfrm>
            <a:off x="763300" y="2277050"/>
            <a:ext cx="101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Surface Detection Classifier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7"/>
          <p:cNvSpPr txBox="1"/>
          <p:nvPr/>
        </p:nvSpPr>
        <p:spPr>
          <a:xfrm>
            <a:off x="2019275" y="2451400"/>
            <a:ext cx="88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Trained 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7"/>
          <p:cNvSpPr txBox="1"/>
          <p:nvPr/>
        </p:nvSpPr>
        <p:spPr>
          <a:xfrm>
            <a:off x="3163850" y="2105650"/>
            <a:ext cx="1560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Dataset for Detection of Various types of Surfaces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7"/>
          <p:cNvSpPr txBox="1"/>
          <p:nvPr/>
        </p:nvSpPr>
        <p:spPr>
          <a:xfrm>
            <a:off x="6876925" y="1443200"/>
            <a:ext cx="783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Flat Surface Images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7"/>
          <p:cNvSpPr txBox="1"/>
          <p:nvPr/>
        </p:nvSpPr>
        <p:spPr>
          <a:xfrm>
            <a:off x="6835500" y="2628025"/>
            <a:ext cx="78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Vertical Surface Images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7"/>
          <p:cNvSpPr txBox="1"/>
          <p:nvPr/>
        </p:nvSpPr>
        <p:spPr>
          <a:xfrm>
            <a:off x="6816200" y="3875550"/>
            <a:ext cx="78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Slanted Surface Images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7"/>
          <p:cNvSpPr txBox="1"/>
          <p:nvPr>
            <p:ph idx="12" type="sldNum"/>
          </p:nvPr>
        </p:nvSpPr>
        <p:spPr>
          <a:xfrm>
            <a:off x="6534050" y="4821638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500"/>
              <a:t>‹#›</a:t>
            </a:fld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/>
          <p:nvPr/>
        </p:nvSpPr>
        <p:spPr>
          <a:xfrm>
            <a:off x="1" y="78784"/>
            <a:ext cx="126999" cy="361898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8"/>
          <p:cNvSpPr txBox="1"/>
          <p:nvPr/>
        </p:nvSpPr>
        <p:spPr>
          <a:xfrm>
            <a:off x="286424" y="40441"/>
            <a:ext cx="7051637" cy="438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Dataset(s) Analysis / Description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8"/>
          <p:cNvSpPr/>
          <p:nvPr/>
        </p:nvSpPr>
        <p:spPr>
          <a:xfrm>
            <a:off x="178475" y="78784"/>
            <a:ext cx="56475" cy="36189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8"/>
          <p:cNvSpPr txBox="1"/>
          <p:nvPr/>
        </p:nvSpPr>
        <p:spPr>
          <a:xfrm>
            <a:off x="0" y="604886"/>
            <a:ext cx="9143999" cy="3924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b="1" lang="en" sz="12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Dataset Capture / Preparation / Generation </a:t>
            </a:r>
            <a:r>
              <a:rPr lang="en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(Discuss the dataset generation process or if downloaded data provide details of what data &amp; from where it was obtained etc… - 2 to 3 bullets only)</a:t>
            </a:r>
            <a:endParaRPr sz="1100"/>
          </a:p>
        </p:txBody>
      </p:sp>
      <p:sp>
        <p:nvSpPr>
          <p:cNvPr id="220" name="Google Shape;220;p38"/>
          <p:cNvSpPr txBox="1"/>
          <p:nvPr/>
        </p:nvSpPr>
        <p:spPr>
          <a:xfrm>
            <a:off x="1" y="2217959"/>
            <a:ext cx="9144000" cy="4695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2225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300"/>
              <a:buFont typeface="Arial"/>
              <a:buChar char="•"/>
            </a:pPr>
            <a:r>
              <a:rPr b="1" lang="en" sz="13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Dataset Understanding / Analysis </a:t>
            </a:r>
            <a:r>
              <a:rPr lang="en" sz="13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" sz="10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(Provide 2 to 3 bullets about what is your understanding of the data / opinion about the data)</a:t>
            </a:r>
            <a:endParaRPr sz="1200"/>
          </a:p>
        </p:txBody>
      </p:sp>
      <p:sp>
        <p:nvSpPr>
          <p:cNvPr id="221" name="Google Shape;221;p38"/>
          <p:cNvSpPr txBox="1"/>
          <p:nvPr/>
        </p:nvSpPr>
        <p:spPr>
          <a:xfrm>
            <a:off x="-2475" y="3752270"/>
            <a:ext cx="9144000" cy="3924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b="1" lang="en" sz="12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Dataset Pre-Processing / Related Challenges (if any) </a:t>
            </a:r>
            <a:r>
              <a:rPr lang="en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(List out the challenges you  foresee in data handling wrt problem definition – 2 to 3 bullets only)</a:t>
            </a:r>
            <a:endParaRPr sz="1100"/>
          </a:p>
        </p:txBody>
      </p:sp>
      <p:pic>
        <p:nvPicPr>
          <p:cNvPr id="222" name="Google Shape;222;p38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8206561" y="78784"/>
            <a:ext cx="937438" cy="35618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/>
          <p:nvPr/>
        </p:nvSpPr>
        <p:spPr>
          <a:xfrm>
            <a:off x="194025" y="937488"/>
            <a:ext cx="8751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dataset which has been used to train the model has been procured manually by us by downloading images from the internet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 existing implementations, research papers and datasets for surface detection.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Raw data captured from the internet of different file formats and image sizes.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These datapoints are prepared by converting to uniform formats.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8"/>
          <p:cNvSpPr txBox="1"/>
          <p:nvPr/>
        </p:nvSpPr>
        <p:spPr>
          <a:xfrm>
            <a:off x="196500" y="2702100"/>
            <a:ext cx="8751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dataset has been divided into 3 distinct classes: flat surfaces, vertical surfaces and slant surfaces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image formats are jpg and png, of varying sizes.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image type is RGB color coding.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8"/>
          <p:cNvSpPr txBox="1"/>
          <p:nvPr/>
        </p:nvSpPr>
        <p:spPr>
          <a:xfrm>
            <a:off x="244550" y="4278500"/>
            <a:ext cx="870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 pre-processing techniques will be incorporated in the future to improve accuracy.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Major challenge faced is in procuring dataset manually.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Another challenge is procuring dataset of close up shots of flat surface.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8"/>
          <p:cNvSpPr txBox="1"/>
          <p:nvPr>
            <p:ph idx="12" type="sldNum"/>
          </p:nvPr>
        </p:nvSpPr>
        <p:spPr>
          <a:xfrm>
            <a:off x="6642800" y="4799888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500"/>
              <a:t>‹#›</a:t>
            </a:fld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/>
          <p:nvPr/>
        </p:nvSpPr>
        <p:spPr>
          <a:xfrm>
            <a:off x="1" y="78784"/>
            <a:ext cx="126900" cy="3618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9"/>
          <p:cNvSpPr txBox="1"/>
          <p:nvPr/>
        </p:nvSpPr>
        <p:spPr>
          <a:xfrm>
            <a:off x="286425" y="40450"/>
            <a:ext cx="7839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Experimental Results / Simulations / Observations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9"/>
          <p:cNvSpPr/>
          <p:nvPr/>
        </p:nvSpPr>
        <p:spPr>
          <a:xfrm>
            <a:off x="178475" y="78784"/>
            <a:ext cx="56400" cy="361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9"/>
          <p:cNvSpPr txBox="1"/>
          <p:nvPr/>
        </p:nvSpPr>
        <p:spPr>
          <a:xfrm>
            <a:off x="0" y="761925"/>
            <a:ext cx="9144000" cy="7620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b="1" lang="en" sz="12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Major Observations / Conclusions &amp; Challenges : 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(provide details about your findings, experimental opinion – Use separate slide if necessary)</a:t>
            </a:r>
            <a:endParaRPr sz="900">
              <a:solidFill>
                <a:srgbClr val="0E409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39"/>
          <p:cNvPicPr preferRelativeResize="0"/>
          <p:nvPr/>
        </p:nvPicPr>
        <p:blipFill rotWithShape="1">
          <a:blip r:embed="rId3">
            <a:alphaModFix/>
          </a:blip>
          <a:srcRect b="26841" l="4528" r="4172" t="20267"/>
          <a:stretch/>
        </p:blipFill>
        <p:spPr>
          <a:xfrm>
            <a:off x="8206561" y="78784"/>
            <a:ext cx="937439" cy="35618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9"/>
          <p:cNvSpPr txBox="1"/>
          <p:nvPr/>
        </p:nvSpPr>
        <p:spPr>
          <a:xfrm>
            <a:off x="52875" y="1596150"/>
            <a:ext cx="83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Architecture of model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150" y="1996350"/>
            <a:ext cx="7159656" cy="307490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9"/>
          <p:cNvSpPr txBox="1"/>
          <p:nvPr>
            <p:ph idx="12" type="sldNum"/>
          </p:nvPr>
        </p:nvSpPr>
        <p:spPr>
          <a:xfrm>
            <a:off x="6635025" y="4869588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500"/>
              <a:t>‹#›</a:t>
            </a:fld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/>
          <p:nvPr/>
        </p:nvSpPr>
        <p:spPr>
          <a:xfrm>
            <a:off x="1" y="78784"/>
            <a:ext cx="126900" cy="3618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0"/>
          <p:cNvSpPr txBox="1"/>
          <p:nvPr/>
        </p:nvSpPr>
        <p:spPr>
          <a:xfrm>
            <a:off x="286425" y="40450"/>
            <a:ext cx="7839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Experimental Results / Simulations / Observations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0"/>
          <p:cNvSpPr/>
          <p:nvPr/>
        </p:nvSpPr>
        <p:spPr>
          <a:xfrm>
            <a:off x="178475" y="78784"/>
            <a:ext cx="56400" cy="361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0"/>
          <p:cNvSpPr txBox="1"/>
          <p:nvPr/>
        </p:nvSpPr>
        <p:spPr>
          <a:xfrm>
            <a:off x="0" y="742912"/>
            <a:ext cx="9144000" cy="7620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b="1" lang="en" sz="12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Major Observations / Conclusions &amp; Challenges : 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(provide details about your findings, experimental opinion – Use separate slide if necessary)</a:t>
            </a:r>
            <a:endParaRPr sz="900">
              <a:solidFill>
                <a:srgbClr val="0E409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40"/>
          <p:cNvPicPr preferRelativeResize="0"/>
          <p:nvPr/>
        </p:nvPicPr>
        <p:blipFill rotWithShape="1">
          <a:blip r:embed="rId3">
            <a:alphaModFix/>
          </a:blip>
          <a:srcRect b="26841" l="4528" r="4172" t="20267"/>
          <a:stretch/>
        </p:blipFill>
        <p:spPr>
          <a:xfrm>
            <a:off x="8206561" y="78784"/>
            <a:ext cx="937439" cy="35618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0"/>
          <p:cNvSpPr txBox="1"/>
          <p:nvPr/>
        </p:nvSpPr>
        <p:spPr>
          <a:xfrm>
            <a:off x="178475" y="2571750"/>
            <a:ext cx="28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Summary of model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7450" y="1598275"/>
            <a:ext cx="6132626" cy="33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0"/>
          <p:cNvSpPr txBox="1"/>
          <p:nvPr>
            <p:ph idx="12" type="sldNum"/>
          </p:nvPr>
        </p:nvSpPr>
        <p:spPr>
          <a:xfrm>
            <a:off x="6686325" y="49129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500"/>
              <a:t>‹#›</a:t>
            </a:fld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/>
          <p:nvPr/>
        </p:nvSpPr>
        <p:spPr>
          <a:xfrm>
            <a:off x="1" y="78784"/>
            <a:ext cx="126900" cy="3618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1"/>
          <p:cNvSpPr txBox="1"/>
          <p:nvPr/>
        </p:nvSpPr>
        <p:spPr>
          <a:xfrm>
            <a:off x="286425" y="40450"/>
            <a:ext cx="7839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Experimental Results / Simulations / Observations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1"/>
          <p:cNvSpPr/>
          <p:nvPr/>
        </p:nvSpPr>
        <p:spPr>
          <a:xfrm>
            <a:off x="178475" y="78784"/>
            <a:ext cx="56400" cy="361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1"/>
          <p:cNvSpPr txBox="1"/>
          <p:nvPr/>
        </p:nvSpPr>
        <p:spPr>
          <a:xfrm>
            <a:off x="1" y="604886"/>
            <a:ext cx="9144000" cy="3924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b="1" lang="en" sz="12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Results  </a:t>
            </a:r>
            <a:r>
              <a:rPr lang="en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(provide numerical data / bar charts / plots / images / videos / tabulated results etc. Use full slide or multiple slides up to max 3 slides to demonstrate the results)</a:t>
            </a:r>
            <a:endParaRPr sz="1100"/>
          </a:p>
        </p:txBody>
      </p:sp>
      <p:pic>
        <p:nvPicPr>
          <p:cNvPr id="259" name="Google Shape;259;p41"/>
          <p:cNvPicPr preferRelativeResize="0"/>
          <p:nvPr/>
        </p:nvPicPr>
        <p:blipFill rotWithShape="1">
          <a:blip r:embed="rId3">
            <a:alphaModFix/>
          </a:blip>
          <a:srcRect b="26841" l="4528" r="4172" t="20267"/>
          <a:stretch/>
        </p:blipFill>
        <p:spPr>
          <a:xfrm>
            <a:off x="8206561" y="78784"/>
            <a:ext cx="937439" cy="356182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1"/>
          <p:cNvSpPr txBox="1"/>
          <p:nvPr/>
        </p:nvSpPr>
        <p:spPr>
          <a:xfrm>
            <a:off x="194025" y="1166125"/>
            <a:ext cx="846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Training of model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18725"/>
            <a:ext cx="8839201" cy="301497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1"/>
          <p:cNvSpPr txBox="1"/>
          <p:nvPr>
            <p:ph idx="12" type="sldNum"/>
          </p:nvPr>
        </p:nvSpPr>
        <p:spPr>
          <a:xfrm>
            <a:off x="6604725" y="4886088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500"/>
              <a:t>‹#›</a:t>
            </a:fld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/>
          <p:nvPr/>
        </p:nvSpPr>
        <p:spPr>
          <a:xfrm>
            <a:off x="1" y="78784"/>
            <a:ext cx="126900" cy="3618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2"/>
          <p:cNvSpPr txBox="1"/>
          <p:nvPr/>
        </p:nvSpPr>
        <p:spPr>
          <a:xfrm>
            <a:off x="286425" y="40450"/>
            <a:ext cx="7839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Experimental Results / Simulations / Observations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2"/>
          <p:cNvSpPr/>
          <p:nvPr/>
        </p:nvSpPr>
        <p:spPr>
          <a:xfrm>
            <a:off x="178475" y="78784"/>
            <a:ext cx="56400" cy="361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42"/>
          <p:cNvPicPr preferRelativeResize="0"/>
          <p:nvPr/>
        </p:nvPicPr>
        <p:blipFill rotWithShape="1">
          <a:blip r:embed="rId3">
            <a:alphaModFix/>
          </a:blip>
          <a:srcRect b="26841" l="4528" r="4172" t="20267"/>
          <a:stretch/>
        </p:blipFill>
        <p:spPr>
          <a:xfrm>
            <a:off x="8206561" y="78784"/>
            <a:ext cx="937439" cy="356182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2"/>
          <p:cNvSpPr txBox="1"/>
          <p:nvPr/>
        </p:nvSpPr>
        <p:spPr>
          <a:xfrm>
            <a:off x="286425" y="1956150"/>
            <a:ext cx="201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Epoch vs Accuracy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Epoch vs Loss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42"/>
          <p:cNvSpPr txBox="1"/>
          <p:nvPr/>
        </p:nvSpPr>
        <p:spPr>
          <a:xfrm>
            <a:off x="406225" y="923600"/>
            <a:ext cx="196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Model 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Training vs Validation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4850" y="479050"/>
            <a:ext cx="5524000" cy="451654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2"/>
          <p:cNvSpPr txBox="1"/>
          <p:nvPr>
            <p:ph idx="12" type="sldNum"/>
          </p:nvPr>
        </p:nvSpPr>
        <p:spPr>
          <a:xfrm>
            <a:off x="6547950" y="4869588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500"/>
              <a:t>‹#›</a:t>
            </a:fld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>
            <a:off x="1" y="78784"/>
            <a:ext cx="126999" cy="361898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3"/>
          <p:cNvSpPr txBox="1"/>
          <p:nvPr/>
        </p:nvSpPr>
        <p:spPr>
          <a:xfrm>
            <a:off x="286425" y="40450"/>
            <a:ext cx="7839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Experimental Results / Simulations</a:t>
            </a: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Observations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3"/>
          <p:cNvSpPr/>
          <p:nvPr/>
        </p:nvSpPr>
        <p:spPr>
          <a:xfrm>
            <a:off x="178475" y="78784"/>
            <a:ext cx="56475" cy="36189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3"/>
          <p:cNvSpPr txBox="1"/>
          <p:nvPr/>
        </p:nvSpPr>
        <p:spPr>
          <a:xfrm>
            <a:off x="0" y="761925"/>
            <a:ext cx="9144000" cy="7620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b="1" lang="en" sz="12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Major Observations / Conclusions &amp; Challenges : 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(provide details about your findings, experimental opinion – Use separate slide if necessary)</a:t>
            </a:r>
            <a:endParaRPr sz="900">
              <a:solidFill>
                <a:srgbClr val="0E409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43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8206561" y="78784"/>
            <a:ext cx="937438" cy="356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675" y="2213062"/>
            <a:ext cx="880110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3"/>
          <p:cNvSpPr txBox="1"/>
          <p:nvPr/>
        </p:nvSpPr>
        <p:spPr>
          <a:xfrm>
            <a:off x="138675" y="1806800"/>
            <a:ext cx="83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Architecture of model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3"/>
          <p:cNvSpPr txBox="1"/>
          <p:nvPr>
            <p:ph idx="12" type="sldNum"/>
          </p:nvPr>
        </p:nvSpPr>
        <p:spPr>
          <a:xfrm>
            <a:off x="6635025" y="48169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500"/>
              <a:t>‹#›</a:t>
            </a:fld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