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74" r:id="rId13"/>
    <p:sldId id="265" r:id="rId14"/>
    <p:sldId id="266" r:id="rId15"/>
    <p:sldId id="269" r:id="rId16"/>
    <p:sldId id="267" r:id="rId17"/>
    <p:sldId id="268" r:id="rId18"/>
    <p:sldId id="270" r:id="rId19"/>
    <p:sldId id="271" r:id="rId20"/>
    <p:sldId id="275" r:id="rId21"/>
    <p:sldId id="276" r:id="rId22"/>
    <p:sldId id="277" r:id="rId23"/>
    <p:sldId id="280" r:id="rId24"/>
    <p:sldId id="278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86149" autoAdjust="0"/>
  </p:normalViewPr>
  <p:slideViewPr>
    <p:cSldViewPr>
      <p:cViewPr>
        <p:scale>
          <a:sx n="65" d="100"/>
          <a:sy n="65" d="100"/>
        </p:scale>
        <p:origin x="-1094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E5A6E-BC7C-4E40-BD72-3E60915530F3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C912F-C733-4441-9F0E-49B51FB7F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912F-C733-4441-9F0E-49B51FB7F0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6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pxelinux</a:t>
            </a:r>
            <a:r>
              <a:rPr lang="en-US" dirty="0" smtClean="0"/>
              <a:t> binaries and libraries at top-level.  </a:t>
            </a:r>
            <a:r>
              <a:rPr lang="en-US" dirty="0" err="1" smtClean="0"/>
              <a:t>Pxelinux</a:t>
            </a:r>
            <a:r>
              <a:rPr lang="en-US" dirty="0" smtClean="0"/>
              <a:t> configuration</a:t>
            </a:r>
            <a:r>
              <a:rPr lang="en-US" baseline="0" dirty="0" smtClean="0"/>
              <a:t> files under </a:t>
            </a:r>
            <a:r>
              <a:rPr lang="en-US" baseline="0" dirty="0" err="1" smtClean="0"/>
              <a:t>pxelinux.cfg</a:t>
            </a:r>
            <a:r>
              <a:rPr lang="en-US" baseline="0" dirty="0" smtClean="0"/>
              <a:t>/.   All OS boot kernels under boot/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912F-C733-4441-9F0E-49B51FB7F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3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912F-C733-4441-9F0E-49B51FB7F0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Introduces</a:t>
            </a:r>
            <a:r>
              <a:rPr lang="en-US" baseline="0" dirty="0" smtClean="0"/>
              <a:t> a DHCP class and associated address range pool.</a:t>
            </a:r>
          </a:p>
          <a:p>
            <a:r>
              <a:rPr lang="en-US" baseline="0" dirty="0" smtClean="0"/>
              <a:t>If std DHCP client, will get address in rang 192.168.0.50 -99.</a:t>
            </a:r>
          </a:p>
          <a:p>
            <a:r>
              <a:rPr lang="en-US" baseline="0" dirty="0" smtClean="0"/>
              <a:t>If PXE client, will get address in range 192.168.0.10 – 49.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912F-C733-4441-9F0E-49B51FB7F0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3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Efi.x64 can be a </a:t>
            </a:r>
            <a:r>
              <a:rPr lang="en-US" dirty="0" err="1" smtClean="0"/>
              <a:t>symlink</a:t>
            </a:r>
            <a:r>
              <a:rPr lang="en-US" dirty="0" smtClean="0"/>
              <a:t> to bios/boot,</a:t>
            </a:r>
            <a:r>
              <a:rPr lang="en-US" baseline="0" dirty="0" smtClean="0"/>
              <a:t> same </a:t>
            </a:r>
            <a:r>
              <a:rPr lang="en-US" baseline="0" dirty="0" err="1" smtClean="0"/>
              <a:t>vmlinuz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initrd.img</a:t>
            </a:r>
            <a:r>
              <a:rPr lang="en-US" baseline="0" dirty="0" smtClean="0"/>
              <a:t>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912F-C733-4441-9F0E-49B51FB7F0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--location</a:t>
            </a:r>
            <a:r>
              <a:rPr lang="en-US" baseline="0" dirty="0" smtClean="0"/>
              <a:t>=partition required for EFI boot.</a:t>
            </a:r>
          </a:p>
          <a:p>
            <a:r>
              <a:rPr lang="en-US" baseline="0" dirty="0" err="1" smtClean="0"/>
              <a:t>Zerombr</a:t>
            </a:r>
            <a:r>
              <a:rPr lang="en-US" baseline="0" dirty="0" smtClean="0"/>
              <a:t> is to whack the boot image we just laid down with our legacy PXE boot.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EFI booting requires extra partition /boot/</a:t>
            </a:r>
            <a:r>
              <a:rPr lang="en-US" dirty="0" err="1" smtClean="0"/>
              <a:t>efi</a:t>
            </a:r>
            <a:r>
              <a:rPr lang="en-US" dirty="0" smtClean="0"/>
              <a:t> of type </a:t>
            </a:r>
            <a:r>
              <a:rPr lang="en-US" dirty="0" err="1" smtClean="0"/>
              <a:t>vfat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912F-C733-4441-9F0E-49B51FB7F0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C912F-C733-4441-9F0E-49B51FB7F0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585B40-917F-405C-A294-EECD34B466A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A20DF74-65D3-4099-A78D-8140CB0F9B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pub/linux/utils/boot/syslinux/syslinux-6.0.3.tar.g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Creating a [legacy &amp; EFI] PXE server using </a:t>
            </a:r>
            <a:r>
              <a:rPr lang="en-US" sz="4400" dirty="0" err="1" smtClean="0"/>
              <a:t>pxelinux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Legacy &amp; EFI PXE boot support, using Fedora 20 as end-to-end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Constructing this TFTP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cd /tmp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www.kernel.org/pub/linux/utils/boot/syslinux/syslinux-6.03.tar.gz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tar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xzvf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syslinux-6.0.3.tar.gz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cd syslinux-6.03/bios/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core/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pxelinux.0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com32/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elflink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ldlinux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ldlinux.c32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com32/menu/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vesamenu.c32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com32/lib/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libcom32.c32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  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com32/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libutil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libutil.c32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/var/lib/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tftpboot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cd /var/www/fedora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ls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Fedora-20-x86_64-DVD.iso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spike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spike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4.3G Mar 16 20:53 Fedora-20-x86_64-DVD.iso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20_full/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mount –o loop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Fedora-20-x86_64-DVD.iso 20_full/images/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pxeboot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FEDORA=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var/lib/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tftpboot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/boot/fedora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–p $FEDORA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vmlinuz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initrd.img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$FEDORA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cd /var/lib/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tftpboot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pxelinux.cfg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…Now construct a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pxelinux.cfg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/default file….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84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Pxelinux.cfg</a:t>
            </a:r>
            <a:r>
              <a:rPr lang="en-US" dirty="0" smtClean="0"/>
              <a:t>/default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2964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 vesamenu.c32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PROMPT 0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TITLE Linux Legacy PXE Boot Menu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RESOLUTION 640 480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BACKGROUND SplashP.png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MENU INCLUDE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graphics.conf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-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MENU LABEL Standard Builds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MENU DISABLE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 Fedora 20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MENU LABEL ^fedora 20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MENU INDENT 3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KERNEL boot/fedora/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vmlinuz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APPEND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=/boot/fedora/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initrd.img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ramdisk_size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=10000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=http://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192.168.0.100/fedora/fedora_generic.cfg</a:t>
            </a:r>
            <a:endParaRPr lang="en-US" sz="1100" dirty="0" smtClean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12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ks.cfg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# cd /var/www/fedora</a:t>
            </a:r>
          </a:p>
          <a:p>
            <a:pPr marL="0" indent="0">
              <a:buNone/>
            </a:pPr>
            <a:r>
              <a:rPr lang="en-US" dirty="0" smtClean="0"/>
              <a:t># cat </a:t>
            </a:r>
            <a:r>
              <a:rPr lang="en-US" dirty="0" err="1"/>
              <a:t>fedora_generic.cfg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install</a:t>
            </a:r>
          </a:p>
          <a:p>
            <a:pPr marL="0" indent="0">
              <a:buNone/>
            </a:pPr>
            <a:r>
              <a:rPr lang="en-US" dirty="0" err="1"/>
              <a:t>url</a:t>
            </a:r>
            <a:r>
              <a:rPr lang="en-US" dirty="0"/>
              <a:t> --</a:t>
            </a:r>
            <a:r>
              <a:rPr lang="en-US" dirty="0" err="1"/>
              <a:t>url</a:t>
            </a:r>
            <a:r>
              <a:rPr lang="en-US" dirty="0"/>
              <a:t> http://192.168.0.100/fedora/20_full</a:t>
            </a:r>
          </a:p>
          <a:p>
            <a:pPr marL="0" indent="0">
              <a:buNone/>
            </a:pPr>
            <a:r>
              <a:rPr lang="en-US" dirty="0" err="1"/>
              <a:t>lang</a:t>
            </a:r>
            <a:r>
              <a:rPr lang="en-US" dirty="0"/>
              <a:t> en_US.UTF-8</a:t>
            </a:r>
          </a:p>
          <a:p>
            <a:pPr marL="0" indent="0">
              <a:buNone/>
            </a:pPr>
            <a:r>
              <a:rPr lang="en-US" dirty="0"/>
              <a:t>keyboard us</a:t>
            </a:r>
          </a:p>
          <a:p>
            <a:pPr marL="0" indent="0">
              <a:buNone/>
            </a:pPr>
            <a:r>
              <a:rPr lang="en-US" dirty="0"/>
              <a:t>network --</a:t>
            </a:r>
            <a:r>
              <a:rPr lang="en-US" dirty="0" err="1"/>
              <a:t>bootproto</a:t>
            </a:r>
            <a:r>
              <a:rPr lang="en-US" dirty="0"/>
              <a:t> </a:t>
            </a:r>
            <a:r>
              <a:rPr lang="en-US" dirty="0" err="1"/>
              <a:t>dhcp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rootpw</a:t>
            </a:r>
            <a:r>
              <a:rPr lang="en-US" dirty="0"/>
              <a:t> --</a:t>
            </a:r>
            <a:r>
              <a:rPr lang="en-US" dirty="0" err="1"/>
              <a:t>iscrypted</a:t>
            </a:r>
            <a:r>
              <a:rPr lang="en-US" dirty="0"/>
              <a:t>  $1$o/HqbZSt$gq16hrOxZOYYKNPVzoFyG.</a:t>
            </a:r>
          </a:p>
          <a:p>
            <a:pPr marL="0" indent="0">
              <a:buNone/>
            </a:pPr>
            <a:r>
              <a:rPr lang="en-US" dirty="0"/>
              <a:t>firewall --disabled</a:t>
            </a:r>
          </a:p>
          <a:p>
            <a:pPr marL="0" indent="0">
              <a:buNone/>
            </a:pPr>
            <a:r>
              <a:rPr lang="en-US" dirty="0" err="1"/>
              <a:t>authconfig</a:t>
            </a:r>
            <a:r>
              <a:rPr lang="en-US" dirty="0"/>
              <a:t> --</a:t>
            </a:r>
            <a:r>
              <a:rPr lang="en-US" dirty="0" err="1"/>
              <a:t>enableshadow</a:t>
            </a:r>
            <a:r>
              <a:rPr lang="en-US" dirty="0"/>
              <a:t> --enablemd5</a:t>
            </a:r>
          </a:p>
          <a:p>
            <a:pPr marL="0" indent="0">
              <a:buNone/>
            </a:pPr>
            <a:r>
              <a:rPr lang="en-US" dirty="0" err="1"/>
              <a:t>selinux</a:t>
            </a:r>
            <a:r>
              <a:rPr lang="en-US" dirty="0"/>
              <a:t> --disabled</a:t>
            </a:r>
          </a:p>
          <a:p>
            <a:pPr marL="0" indent="0">
              <a:buNone/>
            </a:pPr>
            <a:r>
              <a:rPr lang="en-US" dirty="0" err="1"/>
              <a:t>timezone</a:t>
            </a:r>
            <a:r>
              <a:rPr lang="en-US" dirty="0"/>
              <a:t> --</a:t>
            </a:r>
            <a:r>
              <a:rPr lang="en-US" dirty="0" err="1"/>
              <a:t>utc</a:t>
            </a:r>
            <a:r>
              <a:rPr lang="en-US" dirty="0"/>
              <a:t> America/Chicago</a:t>
            </a:r>
          </a:p>
          <a:p>
            <a:pPr marL="0" indent="0">
              <a:buNone/>
            </a:pPr>
            <a:r>
              <a:rPr lang="en-US" dirty="0" smtClean="0"/>
              <a:t>reboot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 – Time for Demo!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7010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Legacy PXE clients + DHCP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/etc/</a:t>
            </a:r>
            <a:r>
              <a:rPr lang="en-US" sz="2000" dirty="0" err="1" smtClean="0"/>
              <a:t>dhcp</a:t>
            </a:r>
            <a:r>
              <a:rPr lang="en-US" sz="2000" dirty="0" smtClean="0"/>
              <a:t>/</a:t>
            </a:r>
            <a:r>
              <a:rPr lang="en-US" sz="2000" dirty="0" err="1" smtClean="0"/>
              <a:t>dhcpd.conf</a:t>
            </a:r>
            <a:r>
              <a:rPr lang="en-US" sz="2000" dirty="0" smtClean="0"/>
              <a:t> changes:</a:t>
            </a:r>
          </a:p>
          <a:p>
            <a:pPr marL="400050" lvl="1" indent="0">
              <a:buNone/>
            </a:pPr>
            <a:r>
              <a:rPr lang="en-US" sz="2000" dirty="0" smtClean="0"/>
              <a:t>...</a:t>
            </a:r>
          </a:p>
          <a:p>
            <a:pPr marL="400050" lvl="1" indent="0">
              <a:buNone/>
            </a:pPr>
            <a:r>
              <a:rPr lang="en-US" sz="2000" b="1" dirty="0" smtClean="0"/>
              <a:t>class "</a:t>
            </a:r>
            <a:r>
              <a:rPr lang="en-US" sz="2000" b="1" dirty="0" err="1" smtClean="0"/>
              <a:t>pxe</a:t>
            </a:r>
            <a:r>
              <a:rPr lang="en-US" sz="2000" b="1" dirty="0" smtClean="0"/>
              <a:t>-clients" {</a:t>
            </a:r>
          </a:p>
          <a:p>
            <a:pPr marL="400050" lvl="1" indent="0">
              <a:buNone/>
            </a:pPr>
            <a:r>
              <a:rPr lang="en-US" sz="2000" b="1" dirty="0" smtClean="0"/>
              <a:t>     match if substring (option vendor-class-identifier, 0, 9) = "</a:t>
            </a:r>
            <a:r>
              <a:rPr lang="en-US" sz="2000" b="1" dirty="0" err="1" smtClean="0"/>
              <a:t>PXEClient</a:t>
            </a:r>
            <a:r>
              <a:rPr lang="en-US" sz="2000" b="1" dirty="0" smtClean="0"/>
              <a:t>";</a:t>
            </a:r>
          </a:p>
          <a:p>
            <a:pPr marL="400050" lvl="1" indent="0">
              <a:buNone/>
            </a:pPr>
            <a:r>
              <a:rPr lang="en-US" sz="2000" b="1" dirty="0" smtClean="0"/>
              <a:t>     set vendor-string = substring ( option vendor-class-identifier, 0, 9);</a:t>
            </a:r>
          </a:p>
          <a:p>
            <a:pPr marL="400050" lvl="1" indent="0">
              <a:buNone/>
            </a:pPr>
            <a:r>
              <a:rPr lang="en-US" sz="2000" b="1" dirty="0" smtClean="0"/>
              <a:t>     option </a:t>
            </a:r>
            <a:r>
              <a:rPr lang="en-US" sz="2000" b="1" dirty="0" err="1" smtClean="0"/>
              <a:t>bootfile</a:t>
            </a:r>
            <a:r>
              <a:rPr lang="en-US" sz="2000" b="1" dirty="0" smtClean="0"/>
              <a:t>-name "pxelinux.0";</a:t>
            </a:r>
          </a:p>
          <a:p>
            <a:pPr marL="400050" lvl="1" indent="0">
              <a:buNone/>
            </a:pPr>
            <a:r>
              <a:rPr lang="en-US" sz="2000" b="1" dirty="0" smtClean="0"/>
              <a:t>     option </a:t>
            </a:r>
            <a:r>
              <a:rPr lang="en-US" sz="2000" b="1" dirty="0" err="1" smtClean="0"/>
              <a:t>tftp</a:t>
            </a:r>
            <a:r>
              <a:rPr lang="en-US" sz="2000" b="1" dirty="0" smtClean="0"/>
              <a:t>-server-name "192.168.0.100";</a:t>
            </a:r>
          </a:p>
          <a:p>
            <a:pPr marL="400050" lvl="1" indent="0">
              <a:buNone/>
            </a:pPr>
            <a:r>
              <a:rPr lang="en-US" sz="2000" b="1" dirty="0" smtClean="0"/>
              <a:t>     next-server 192.168.0.100;</a:t>
            </a:r>
          </a:p>
          <a:p>
            <a:pPr marL="400050" lvl="1" indent="0">
              <a:buNone/>
            </a:pPr>
            <a:r>
              <a:rPr lang="en-US" sz="2000" b="1" dirty="0" smtClean="0"/>
              <a:t>}</a:t>
            </a:r>
          </a:p>
          <a:p>
            <a:pPr marL="400050" lvl="1" indent="0">
              <a:buNone/>
            </a:pPr>
            <a:r>
              <a:rPr lang="en-US" sz="2000" dirty="0" smtClean="0"/>
              <a:t>subnet 192.168.1.0 </a:t>
            </a:r>
            <a:r>
              <a:rPr lang="en-US" sz="2000" dirty="0" err="1" smtClean="0"/>
              <a:t>netmask</a:t>
            </a:r>
            <a:r>
              <a:rPr lang="en-US" sz="2000" dirty="0" smtClean="0"/>
              <a:t> 255.255.255.0 {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400050" lvl="1" indent="0">
              <a:buNone/>
            </a:pPr>
            <a:r>
              <a:rPr lang="en-US" sz="2000" dirty="0" smtClean="0"/>
              <a:t>subnet 192.168.0.0 </a:t>
            </a:r>
            <a:r>
              <a:rPr lang="en-US" sz="2000" dirty="0" err="1" smtClean="0"/>
              <a:t>netmask</a:t>
            </a:r>
            <a:r>
              <a:rPr lang="en-US" sz="2000" dirty="0" smtClean="0"/>
              <a:t> 255.255.255.0 {</a:t>
            </a:r>
          </a:p>
          <a:p>
            <a:pPr marL="400050" lvl="1" indent="0">
              <a:buNone/>
            </a:pPr>
            <a:r>
              <a:rPr lang="en-US" sz="2000" b="1" dirty="0" smtClean="0"/>
              <a:t>   range 192.168.0.50 192.168.0.99;</a:t>
            </a:r>
          </a:p>
          <a:p>
            <a:pPr marL="400050" lvl="1" indent="0">
              <a:buNone/>
            </a:pPr>
            <a:r>
              <a:rPr lang="en-US" sz="2000" dirty="0" smtClean="0"/>
              <a:t>   ...</a:t>
            </a:r>
          </a:p>
          <a:p>
            <a:pPr marL="400050" lvl="1" indent="0">
              <a:buNone/>
            </a:pPr>
            <a:r>
              <a:rPr lang="en-US" sz="2000" b="1" dirty="0" smtClean="0"/>
              <a:t>   pool {</a:t>
            </a:r>
          </a:p>
          <a:p>
            <a:pPr marL="400050" lvl="1" indent="0">
              <a:buNone/>
            </a:pPr>
            <a:r>
              <a:rPr lang="en-US" sz="2000" b="1" dirty="0" smtClean="0"/>
              <a:t>           allow members of "</a:t>
            </a:r>
            <a:r>
              <a:rPr lang="en-US" sz="2000" b="1" dirty="0" err="1" smtClean="0"/>
              <a:t>pxe</a:t>
            </a:r>
            <a:r>
              <a:rPr lang="en-US" sz="2000" b="1" dirty="0" smtClean="0"/>
              <a:t>-clients";</a:t>
            </a:r>
          </a:p>
          <a:p>
            <a:pPr marL="400050" lvl="1" indent="0">
              <a:buNone/>
            </a:pPr>
            <a:r>
              <a:rPr lang="en-US" sz="2000" b="1" dirty="0" smtClean="0"/>
              <a:t>           range 192.168.0.10 192.168.0.49;</a:t>
            </a:r>
          </a:p>
          <a:p>
            <a:pPr marL="400050" lvl="1" indent="0">
              <a:buNone/>
            </a:pPr>
            <a:r>
              <a:rPr lang="en-US" sz="2000" b="1" dirty="0" smtClean="0"/>
              <a:t>         }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8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EFI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client does EFI boot, a special EFI </a:t>
            </a:r>
            <a:r>
              <a:rPr lang="en-US" dirty="0" err="1" smtClean="0"/>
              <a:t>bootloader</a:t>
            </a:r>
            <a:r>
              <a:rPr lang="en-US" dirty="0" smtClean="0"/>
              <a:t> must be used</a:t>
            </a:r>
          </a:p>
          <a:p>
            <a:pPr lvl="1"/>
            <a:r>
              <a:rPr lang="en-US" dirty="0" smtClean="0"/>
              <a:t>efi32/</a:t>
            </a:r>
            <a:r>
              <a:rPr lang="en-US" dirty="0" err="1" smtClean="0"/>
              <a:t>syslinux.efi</a:t>
            </a:r>
            <a:r>
              <a:rPr lang="en-US" dirty="0" smtClean="0"/>
              <a:t>   for a 32-bit EFI client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fi64/</a:t>
            </a:r>
            <a:r>
              <a:rPr lang="en-US" dirty="0" err="1" smtClean="0"/>
              <a:t>syslinux.efi</a:t>
            </a:r>
            <a:r>
              <a:rPr lang="en-US" dirty="0" smtClean="0"/>
              <a:t>  for a 64-bit EFI client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ios/core/pxelinux.0 for legacy PXE client</a:t>
            </a:r>
          </a:p>
          <a:p>
            <a:r>
              <a:rPr lang="en-US" dirty="0" smtClean="0"/>
              <a:t>All above </a:t>
            </a:r>
            <a:r>
              <a:rPr lang="en-US" dirty="0" err="1" smtClean="0"/>
              <a:t>bootloaders</a:t>
            </a:r>
            <a:r>
              <a:rPr lang="en-US" dirty="0" smtClean="0"/>
              <a:t> supplied with </a:t>
            </a:r>
            <a:r>
              <a:rPr lang="en-US" dirty="0" err="1" smtClean="0"/>
              <a:t>syslinux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Once EFI </a:t>
            </a:r>
            <a:r>
              <a:rPr lang="en-US" dirty="0" err="1" smtClean="0"/>
              <a:t>bootloader</a:t>
            </a:r>
            <a:r>
              <a:rPr lang="en-US" dirty="0" smtClean="0"/>
              <a:t> loaded, it loads the same kernel and </a:t>
            </a:r>
            <a:r>
              <a:rPr lang="en-US" dirty="0" err="1" smtClean="0"/>
              <a:t>initramfs</a:t>
            </a:r>
            <a:r>
              <a:rPr lang="en-US" dirty="0" smtClean="0"/>
              <a:t> as before.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Legacy PXE, DHCP &amp; EFI PXE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067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1. Match on VCI</a:t>
            </a:r>
          </a:p>
          <a:p>
            <a:pPr marL="400050" lvl="1" indent="0">
              <a:buNone/>
            </a:pPr>
            <a:r>
              <a:rPr lang="en-US" sz="2000" dirty="0" smtClean="0"/>
              <a:t>class "</a:t>
            </a:r>
            <a:r>
              <a:rPr lang="en-US" sz="2000" dirty="0" err="1" smtClean="0"/>
              <a:t>pxe</a:t>
            </a:r>
            <a:r>
              <a:rPr lang="en-US" sz="2000" dirty="0" smtClean="0"/>
              <a:t>-clients" {</a:t>
            </a:r>
          </a:p>
          <a:p>
            <a:pPr marL="400050" lvl="1" indent="0">
              <a:buNone/>
            </a:pPr>
            <a:r>
              <a:rPr lang="en-US" sz="2000" dirty="0" smtClean="0"/>
              <a:t>     match if substring (option vendor-class-identifier, 0, 9) = "</a:t>
            </a:r>
            <a:r>
              <a:rPr lang="en-US" sz="2000" dirty="0" err="1" smtClean="0"/>
              <a:t>PXEClient</a:t>
            </a:r>
            <a:r>
              <a:rPr lang="en-US" sz="2000" dirty="0" smtClean="0"/>
              <a:t>";</a:t>
            </a:r>
          </a:p>
          <a:p>
            <a:pPr marL="400050" lvl="1" indent="0">
              <a:buNone/>
            </a:pPr>
            <a:r>
              <a:rPr lang="en-US" sz="2000" dirty="0" smtClean="0"/>
              <a:t>     set vendor-string = substring ( option vendor-class-identifier, 0, 9);</a:t>
            </a:r>
          </a:p>
          <a:p>
            <a:pPr marL="400050" lvl="1" indent="0">
              <a:buNone/>
            </a:pPr>
            <a:r>
              <a:rPr lang="en-US" sz="2000" dirty="0" smtClean="0"/>
              <a:t>     set vendor-class option vendor-class-identifier;</a:t>
            </a:r>
          </a:p>
          <a:p>
            <a:pPr marL="400050" lvl="1" indent="0">
              <a:buNone/>
            </a:pPr>
            <a:r>
              <a:rPr lang="en-US" sz="2000" dirty="0" smtClean="0"/>
              <a:t>     option </a:t>
            </a:r>
            <a:r>
              <a:rPr lang="en-US" sz="2000" dirty="0" err="1" smtClean="0"/>
              <a:t>tftp</a:t>
            </a:r>
            <a:r>
              <a:rPr lang="en-US" sz="2000" dirty="0" smtClean="0"/>
              <a:t>-server-name "192.168.0.100";</a:t>
            </a:r>
          </a:p>
          <a:p>
            <a:pPr marL="400050" lvl="1" indent="0">
              <a:buNone/>
            </a:pPr>
            <a:r>
              <a:rPr lang="en-US" sz="2000" dirty="0" smtClean="0"/>
              <a:t>     next-server 192.168.0.100;</a:t>
            </a:r>
          </a:p>
          <a:p>
            <a:pPr marL="400050" lvl="1" indent="0">
              <a:buNone/>
            </a:pPr>
            <a:r>
              <a:rPr lang="en-US" sz="2000" b="1" dirty="0" smtClean="0"/>
              <a:t>     if option vendor-class-identifier = "PXEClient:Arch:00000:UNDI:002001" {</a:t>
            </a:r>
          </a:p>
          <a:p>
            <a:pPr marL="400050" lvl="1" indent="0">
              <a:buNone/>
            </a:pPr>
            <a:r>
              <a:rPr lang="en-US" sz="2000" dirty="0" smtClean="0"/>
              <a:t>        option </a:t>
            </a:r>
            <a:r>
              <a:rPr lang="en-US" sz="2000" dirty="0" err="1" smtClean="0"/>
              <a:t>bootfile</a:t>
            </a:r>
            <a:r>
              <a:rPr lang="en-US" sz="2000" dirty="0" smtClean="0"/>
              <a:t>-name "bios/pxelinux.0";</a:t>
            </a:r>
          </a:p>
          <a:p>
            <a:pPr marL="400050" lvl="1" indent="0">
              <a:buNone/>
            </a:pPr>
            <a:r>
              <a:rPr lang="en-US" sz="2000" dirty="0" smtClean="0"/>
              <a:t>     } </a:t>
            </a:r>
            <a:r>
              <a:rPr lang="en-US" sz="2000" b="1" dirty="0" err="1" smtClean="0"/>
              <a:t>elsif</a:t>
            </a:r>
            <a:r>
              <a:rPr lang="en-US" sz="2000" b="1" dirty="0" smtClean="0"/>
              <a:t>  option vendor-class-identifier = "PXEClient:Arch:0007:UNDI:003016" {</a:t>
            </a:r>
          </a:p>
          <a:p>
            <a:pPr marL="400050" lvl="1" indent="0">
              <a:buNone/>
            </a:pPr>
            <a:r>
              <a:rPr lang="en-US" sz="2000" dirty="0" smtClean="0"/>
              <a:t>       option </a:t>
            </a:r>
            <a:r>
              <a:rPr lang="en-US" sz="2000" dirty="0" err="1" smtClean="0"/>
              <a:t>bootfile</a:t>
            </a:r>
            <a:r>
              <a:rPr lang="en-US" sz="2000" dirty="0" smtClean="0"/>
              <a:t>-name "efi.x64/</a:t>
            </a:r>
            <a:r>
              <a:rPr lang="en-US" sz="2000" dirty="0" err="1" smtClean="0"/>
              <a:t>syslinux.efi</a:t>
            </a:r>
            <a:r>
              <a:rPr lang="en-US" sz="2000" dirty="0" smtClean="0"/>
              <a:t>";</a:t>
            </a:r>
          </a:p>
          <a:p>
            <a:pPr marL="400050" lvl="1" indent="0">
              <a:buNone/>
            </a:pPr>
            <a:r>
              <a:rPr lang="en-US" sz="2000" dirty="0" smtClean="0"/>
              <a:t>     } else {</a:t>
            </a:r>
          </a:p>
          <a:p>
            <a:pPr marL="400050" lvl="1" indent="0">
              <a:buNone/>
            </a:pPr>
            <a:r>
              <a:rPr lang="en-US" sz="2000" dirty="0" smtClean="0"/>
              <a:t>       option </a:t>
            </a:r>
            <a:r>
              <a:rPr lang="en-US" sz="2000" dirty="0" err="1" smtClean="0"/>
              <a:t>bootfile</a:t>
            </a:r>
            <a:r>
              <a:rPr lang="en-US" sz="2000" dirty="0" smtClean="0"/>
              <a:t>-name "UNKNOWN_VCI";</a:t>
            </a:r>
          </a:p>
          <a:p>
            <a:pPr marL="400050" lvl="1" indent="0">
              <a:buNone/>
            </a:pPr>
            <a:r>
              <a:rPr lang="en-US" sz="2000" dirty="0" smtClean="0"/>
              <a:t>     }</a:t>
            </a:r>
          </a:p>
          <a:p>
            <a:pPr marL="400050" lvl="1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Legacy PXE, DHCP &amp; EFI PXE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2. Match on arch.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In initial DHCP DISCOVER packet, PXE client sets option 93 to its arch.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0000 == IA x86 PC (BIOS boot)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0006 == x86 EFI boot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0007 == x64 EFI boot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 arch code 93 = unsigned integer 16;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-clients"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match if substring (option vendor-class-identifier, 0, 9) = 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PXEClient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option arch = 00:00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filename "bios/pxelinux.0";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option arch = 00:07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filename "efi.x64/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syslinux.efi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else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filename "UNKNOWN_VCI";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option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-name "UNKNOWN_VCI";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26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Legacy PXE, DHCP &amp; EFI PXE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525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3</a:t>
            </a:r>
            <a:r>
              <a:rPr lang="en-US" sz="2800" dirty="0" smtClean="0"/>
              <a:t>. Subclasses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-clients"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match option vendor-class-identifier;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option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-server-name "192.168.0.100";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next-server 192.168.0.100;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subclass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-clients"  "PXEClient:Arch:00000:UNDI:002001"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option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bootfile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-name "bios/pxelinux.0";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subclass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-clients"  "PXEClient:Arch:0007:UNDI:003016"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option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bootfile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-name "efi.x86/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syslinux.efi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970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TFTP </a:t>
            </a:r>
            <a:r>
              <a:rPr lang="en-US" dirty="0" err="1" smtClean="0"/>
              <a:t>dir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715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900" dirty="0" smtClean="0"/>
              <a:t>.</a:t>
            </a:r>
          </a:p>
          <a:p>
            <a:pPr marL="0" indent="0">
              <a:buNone/>
            </a:pPr>
            <a:r>
              <a:rPr lang="en-US" sz="4900" dirty="0" smtClean="0"/>
              <a:t>├── bios</a:t>
            </a:r>
          </a:p>
          <a:p>
            <a:pPr marL="0" indent="0">
              <a:buNone/>
            </a:pPr>
            <a:r>
              <a:rPr lang="en-US" sz="4900" dirty="0" smtClean="0"/>
              <a:t>│   └── … same as previous top-level …</a:t>
            </a:r>
          </a:p>
          <a:p>
            <a:pPr marL="0" indent="0">
              <a:buNone/>
            </a:pPr>
            <a:r>
              <a:rPr lang="en-US" sz="4900" dirty="0"/>
              <a:t>└── </a:t>
            </a:r>
            <a:r>
              <a:rPr lang="en-US" sz="4900" dirty="0" smtClean="0"/>
              <a:t>efi.x64</a:t>
            </a:r>
          </a:p>
          <a:p>
            <a:pPr marL="0" indent="0">
              <a:buNone/>
            </a:pPr>
            <a:r>
              <a:rPr lang="en-US" sz="4900" dirty="0"/>
              <a:t> </a:t>
            </a:r>
            <a:r>
              <a:rPr lang="en-US" sz="4900" dirty="0" smtClean="0"/>
              <a:t>    └── </a:t>
            </a:r>
            <a:r>
              <a:rPr lang="en-US" sz="4900" b="1" dirty="0"/>
              <a:t>boot -&gt; ../bios/boot </a:t>
            </a:r>
            <a:endParaRPr lang="en-US" sz="4900" b="1" dirty="0" smtClean="0"/>
          </a:p>
          <a:p>
            <a:pPr marL="0" indent="0">
              <a:buNone/>
            </a:pPr>
            <a:r>
              <a:rPr lang="en-US" sz="4900" dirty="0" smtClean="0"/>
              <a:t>     ├── SplashP.png -&gt; ../bios/SplashP.png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     ├── </a:t>
            </a:r>
            <a:r>
              <a:rPr lang="en-US" sz="4900" dirty="0" err="1" smtClean="0"/>
              <a:t>graphics.conf</a:t>
            </a:r>
            <a:r>
              <a:rPr lang="en-US" sz="4900" dirty="0" smtClean="0"/>
              <a:t>  -&gt; ../bios/</a:t>
            </a:r>
            <a:r>
              <a:rPr lang="en-US" sz="4900" dirty="0" err="1" smtClean="0"/>
              <a:t>graphics.conf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     ├── </a:t>
            </a:r>
            <a:r>
              <a:rPr lang="en-US" sz="4900" dirty="0" smtClean="0"/>
              <a:t>ldlinux.e64</a:t>
            </a:r>
          </a:p>
          <a:p>
            <a:pPr marL="0" indent="0">
              <a:buNone/>
            </a:pPr>
            <a:r>
              <a:rPr lang="en-US" sz="4900" dirty="0" smtClean="0"/>
              <a:t>     ├── </a:t>
            </a:r>
            <a:r>
              <a:rPr lang="en-US" sz="4900" dirty="0" smtClean="0"/>
              <a:t>libcom32.c32</a:t>
            </a:r>
          </a:p>
          <a:p>
            <a:pPr marL="0" indent="0">
              <a:buNone/>
            </a:pPr>
            <a:r>
              <a:rPr lang="en-US" sz="4900" dirty="0" smtClean="0"/>
              <a:t>     ├── </a:t>
            </a:r>
            <a:r>
              <a:rPr lang="en-US" sz="4900" dirty="0" smtClean="0"/>
              <a:t>libutil.c32</a:t>
            </a:r>
          </a:p>
          <a:p>
            <a:pPr marL="0" indent="0">
              <a:buNone/>
            </a:pPr>
            <a:r>
              <a:rPr lang="en-US" sz="4900" dirty="0" smtClean="0"/>
              <a:t>     ├── </a:t>
            </a:r>
            <a:r>
              <a:rPr lang="en-US" sz="4900" dirty="0" err="1" smtClean="0"/>
              <a:t>pxelinux.cfg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     │ </a:t>
            </a:r>
            <a:r>
              <a:rPr lang="en-US" sz="4900" dirty="0" smtClean="0"/>
              <a:t>└── default</a:t>
            </a:r>
          </a:p>
          <a:p>
            <a:pPr marL="0" indent="0">
              <a:buNone/>
            </a:pPr>
            <a:r>
              <a:rPr lang="en-US" sz="4900" dirty="0" smtClean="0"/>
              <a:t>     ├── </a:t>
            </a:r>
            <a:r>
              <a:rPr lang="en-US" sz="4900" dirty="0" err="1" smtClean="0"/>
              <a:t>syslinux.efi</a:t>
            </a:r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     └── </a:t>
            </a:r>
            <a:r>
              <a:rPr lang="en-US" sz="4900" dirty="0" smtClean="0"/>
              <a:t>vesamenu.c32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PXE and EFI?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PXE?</a:t>
            </a:r>
          </a:p>
          <a:p>
            <a:pPr lvl="1"/>
            <a:r>
              <a:rPr lang="en-US" dirty="0" smtClean="0"/>
              <a:t>Fast way to image and re-image servers</a:t>
            </a:r>
          </a:p>
          <a:p>
            <a:pPr lvl="1"/>
            <a:r>
              <a:rPr lang="en-US" dirty="0" smtClean="0"/>
              <a:t>Well known; well documented</a:t>
            </a:r>
          </a:p>
          <a:p>
            <a:pPr lvl="1"/>
            <a:r>
              <a:rPr lang="en-US" dirty="0" smtClean="0"/>
              <a:t>Can be used for variety of OS versions.</a:t>
            </a:r>
          </a:p>
          <a:p>
            <a:pPr lvl="1"/>
            <a:r>
              <a:rPr lang="en-US" dirty="0" smtClean="0"/>
              <a:t>Minimal infrastructure requirement, all open source.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Why EFI?</a:t>
            </a:r>
          </a:p>
          <a:p>
            <a:pPr lvl="1"/>
            <a:r>
              <a:rPr lang="en-US" dirty="0" smtClean="0"/>
              <a:t>Faster boot</a:t>
            </a:r>
          </a:p>
          <a:p>
            <a:pPr lvl="1"/>
            <a:r>
              <a:rPr lang="en-US" dirty="0" smtClean="0"/>
              <a:t>Default boot method on newer servers</a:t>
            </a:r>
          </a:p>
          <a:p>
            <a:pPr lvl="1"/>
            <a:r>
              <a:rPr lang="en-US" dirty="0" smtClean="0"/>
              <a:t>Support for GPT partitioning (larger disks)</a:t>
            </a:r>
          </a:p>
          <a:p>
            <a:pPr lvl="1"/>
            <a:r>
              <a:rPr lang="en-US" dirty="0" smtClean="0"/>
              <a:t>MS heavily promoting “secure EFI boot”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61" y="1169542"/>
            <a:ext cx="1410159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114800"/>
            <a:ext cx="1428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Constructing new EFI TFTP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cd /var/lib/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tftpboot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bios/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mv * bios/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efi.x64; EFI64=`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`/efi.x64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cd /tmp/syslinux-6.03/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syslinux.efi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com32/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elflink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ldlinux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/ldlinux.e64 \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com32/menu/vesamenu.c32  com32/lib/libcom32.c32 \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com32/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libutil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/libutil.c32  $EFI64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$EFI64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 ../bios/boot 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pxelinux.cfg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…Now construct 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pxelinux.cfg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/default file….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71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fi.x64/</a:t>
            </a:r>
            <a:r>
              <a:rPr lang="en-US" dirty="0" err="1" smtClean="0"/>
              <a:t>pxelinux.cfg</a:t>
            </a:r>
            <a:r>
              <a:rPr lang="en-US" dirty="0" smtClean="0"/>
              <a:t>/default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2964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UI vesamenu.c32</a:t>
            </a:r>
          </a:p>
          <a:p>
            <a:pPr marL="0" indent="0">
              <a:buNone/>
            </a:pPr>
            <a:r>
              <a:rPr lang="en-US" sz="1600" dirty="0"/>
              <a:t>PROMPT 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menu title Linux EFI PXE Boot Menu</a:t>
            </a:r>
          </a:p>
          <a:p>
            <a:pPr marL="0" indent="0">
              <a:buNone/>
            </a:pPr>
            <a:r>
              <a:rPr lang="en-US" sz="1600" dirty="0" smtClean="0"/>
              <a:t>MENU </a:t>
            </a:r>
            <a:r>
              <a:rPr lang="en-US" sz="1600" dirty="0"/>
              <a:t>RESOLUTION 640 480</a:t>
            </a:r>
          </a:p>
          <a:p>
            <a:pPr marL="0" indent="0">
              <a:buNone/>
            </a:pPr>
            <a:r>
              <a:rPr lang="en-US" sz="1600" dirty="0" smtClean="0"/>
              <a:t>MENU </a:t>
            </a:r>
            <a:r>
              <a:rPr lang="en-US" sz="1600" dirty="0"/>
              <a:t>BACKGROUND DellSplashP.png</a:t>
            </a:r>
          </a:p>
          <a:p>
            <a:pPr marL="0" indent="0">
              <a:buNone/>
            </a:pPr>
            <a:r>
              <a:rPr lang="en-US" sz="1600" dirty="0"/>
              <a:t>MENU INCLUDE </a:t>
            </a:r>
            <a:r>
              <a:rPr lang="en-US" sz="1600" dirty="0" err="1"/>
              <a:t>graphics.conf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LABEL -</a:t>
            </a:r>
          </a:p>
          <a:p>
            <a:pPr marL="0" indent="0">
              <a:buNone/>
            </a:pPr>
            <a:r>
              <a:rPr lang="en-US" sz="1600" dirty="0"/>
              <a:t>   MENU label Standard Builds</a:t>
            </a:r>
          </a:p>
          <a:p>
            <a:pPr marL="0" indent="0">
              <a:buNone/>
            </a:pPr>
            <a:r>
              <a:rPr lang="en-US" sz="1600" dirty="0"/>
              <a:t>   MENU DISABLE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LABEL Fedora 20</a:t>
            </a:r>
          </a:p>
          <a:p>
            <a:pPr marL="0" indent="0">
              <a:buNone/>
            </a:pPr>
            <a:r>
              <a:rPr lang="en-US" sz="1600" dirty="0"/>
              <a:t>   MENU LABEL ^fedora 20</a:t>
            </a:r>
          </a:p>
          <a:p>
            <a:pPr marL="0" indent="0">
              <a:buNone/>
            </a:pPr>
            <a:r>
              <a:rPr lang="en-US" sz="1600" dirty="0"/>
              <a:t>   MENU INDENT 3</a:t>
            </a:r>
          </a:p>
          <a:p>
            <a:pPr marL="0" indent="0">
              <a:buNone/>
            </a:pPr>
            <a:r>
              <a:rPr lang="en-US" sz="1600" dirty="0"/>
              <a:t>   MENU DEFAULT</a:t>
            </a:r>
          </a:p>
          <a:p>
            <a:pPr marL="0" indent="0">
              <a:buNone/>
            </a:pPr>
            <a:r>
              <a:rPr lang="en-US" sz="1600" dirty="0"/>
              <a:t>   KERNEL boot/fedora/</a:t>
            </a:r>
            <a:r>
              <a:rPr lang="en-US" sz="1600" dirty="0" err="1"/>
              <a:t>vmlinuz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APPEND </a:t>
            </a:r>
            <a:r>
              <a:rPr lang="en-US" sz="1600" dirty="0" err="1"/>
              <a:t>initrd</a:t>
            </a:r>
            <a:r>
              <a:rPr lang="en-US" sz="1600" dirty="0"/>
              <a:t>=/boot/fedora/</a:t>
            </a:r>
            <a:r>
              <a:rPr lang="en-US" sz="1600" dirty="0" err="1"/>
              <a:t>initrd.img</a:t>
            </a:r>
            <a:r>
              <a:rPr lang="en-US" sz="1600" dirty="0"/>
              <a:t> </a:t>
            </a:r>
            <a:r>
              <a:rPr lang="en-US" sz="1600" dirty="0" err="1"/>
              <a:t>ramdisk_size</a:t>
            </a:r>
            <a:r>
              <a:rPr lang="en-US" sz="1600" dirty="0"/>
              <a:t>=10000 </a:t>
            </a:r>
            <a:r>
              <a:rPr lang="en-US" sz="1600" dirty="0" err="1"/>
              <a:t>ks</a:t>
            </a:r>
            <a:r>
              <a:rPr lang="en-US" sz="1600" dirty="0"/>
              <a:t>=http://</a:t>
            </a:r>
            <a:r>
              <a:rPr lang="en-US" sz="1600" dirty="0" smtClean="0"/>
              <a:t>192.168.0.100/fedora/fedora_efi_generic.cfg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3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configuration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s.cfg file </a:t>
            </a:r>
          </a:p>
          <a:p>
            <a:pPr marL="800100" lvl="2" indent="0">
              <a:buNone/>
            </a:pPr>
            <a:r>
              <a:rPr lang="en-US" dirty="0" err="1"/>
              <a:t>bootloader</a:t>
            </a:r>
            <a:r>
              <a:rPr lang="en-US" dirty="0"/>
              <a:t> --location=</a:t>
            </a:r>
            <a:r>
              <a:rPr lang="en-US" b="1" dirty="0"/>
              <a:t>partition</a:t>
            </a:r>
            <a:r>
              <a:rPr lang="en-US" dirty="0"/>
              <a:t> --</a:t>
            </a:r>
            <a:r>
              <a:rPr lang="en-US" dirty="0" err="1"/>
              <a:t>driveorder</a:t>
            </a:r>
            <a:r>
              <a:rPr lang="en-US" dirty="0"/>
              <a:t>=</a:t>
            </a:r>
            <a:r>
              <a:rPr lang="en-US" dirty="0" err="1"/>
              <a:t>sda</a:t>
            </a:r>
            <a:endParaRPr lang="en-US" dirty="0"/>
          </a:p>
          <a:p>
            <a:pPr marL="800100" lvl="2" indent="0">
              <a:buNone/>
            </a:pPr>
            <a:r>
              <a:rPr lang="en-US" b="1" dirty="0" err="1"/>
              <a:t>z</a:t>
            </a:r>
            <a:r>
              <a:rPr lang="en-US" b="1" dirty="0" err="1" smtClean="0"/>
              <a:t>erombr</a:t>
            </a:r>
            <a:endParaRPr lang="en-US" b="1" dirty="0" smtClean="0"/>
          </a:p>
          <a:p>
            <a:pPr marL="800100" lvl="2" indent="0">
              <a:buNone/>
            </a:pPr>
            <a:endParaRPr lang="en-US" b="1" dirty="0" smtClean="0"/>
          </a:p>
          <a:p>
            <a:pPr marL="800100" lvl="2" indent="0">
              <a:buNone/>
            </a:pPr>
            <a:r>
              <a:rPr lang="en-US" dirty="0" smtClean="0"/>
              <a:t>if setting up partitioning in ks.cfg, prepend:</a:t>
            </a:r>
          </a:p>
          <a:p>
            <a:pPr marL="1257300" lvl="3" indent="0">
              <a:buNone/>
            </a:pPr>
            <a:r>
              <a:rPr lang="en-US" dirty="0"/>
              <a:t>part /boot/</a:t>
            </a:r>
            <a:r>
              <a:rPr lang="en-US" dirty="0" err="1"/>
              <a:t>efi</a:t>
            </a:r>
            <a:r>
              <a:rPr lang="en-US" dirty="0"/>
              <a:t> --</a:t>
            </a:r>
            <a:r>
              <a:rPr lang="en-US" dirty="0" err="1"/>
              <a:t>fstype</a:t>
            </a:r>
            <a:r>
              <a:rPr lang="en-US" dirty="0"/>
              <a:t> </a:t>
            </a:r>
            <a:r>
              <a:rPr lang="en-US" dirty="0" err="1"/>
              <a:t>vfat</a:t>
            </a:r>
            <a:r>
              <a:rPr lang="en-US" dirty="0"/>
              <a:t> --size=300 --</a:t>
            </a:r>
            <a:r>
              <a:rPr lang="en-US" dirty="0" err="1"/>
              <a:t>asprimary</a:t>
            </a:r>
            <a:endParaRPr lang="en-US" dirty="0"/>
          </a:p>
          <a:p>
            <a:pPr marL="800100" lvl="2" indent="0">
              <a:buNone/>
            </a:pPr>
            <a:endParaRPr lang="en-US" dirty="0" smtClean="0"/>
          </a:p>
          <a:p>
            <a:r>
              <a:rPr lang="en-US" dirty="0" err="1" smtClean="0"/>
              <a:t>vmlinuz</a:t>
            </a:r>
            <a:r>
              <a:rPr lang="en-US" dirty="0" smtClean="0"/>
              <a:t>,  </a:t>
            </a:r>
            <a:r>
              <a:rPr lang="en-US" dirty="0" err="1" smtClean="0"/>
              <a:t>initrd.img</a:t>
            </a:r>
            <a:r>
              <a:rPr lang="en-US" dirty="0" smtClean="0"/>
              <a:t> – no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 – Time for Demo!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8001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Look at your logs!</a:t>
            </a:r>
          </a:p>
          <a:p>
            <a:pPr lvl="1"/>
            <a:r>
              <a:rPr lang="en-US" dirty="0" smtClean="0"/>
              <a:t>DHCP server logs</a:t>
            </a:r>
          </a:p>
          <a:p>
            <a:pPr lvl="1"/>
            <a:r>
              <a:rPr lang="en-US" dirty="0" smtClean="0"/>
              <a:t>TFTP server logs</a:t>
            </a:r>
          </a:p>
          <a:p>
            <a:pPr lvl="1"/>
            <a:r>
              <a:rPr lang="en-US" dirty="0" smtClean="0"/>
              <a:t>Apache access logs</a:t>
            </a:r>
          </a:p>
          <a:p>
            <a:r>
              <a:rPr lang="en-US" dirty="0" err="1" smtClean="0"/>
              <a:t>Wireshark</a:t>
            </a:r>
            <a:r>
              <a:rPr lang="en-US" dirty="0" smtClean="0"/>
              <a:t> is your friend! (particularly in DHCP/TFTP phases)</a:t>
            </a:r>
          </a:p>
          <a:p>
            <a:r>
              <a:rPr lang="en-US" dirty="0" smtClean="0"/>
              <a:t>Get simple case working first.</a:t>
            </a:r>
          </a:p>
          <a:p>
            <a:pPr lvl="1"/>
            <a:r>
              <a:rPr lang="en-US" dirty="0" smtClean="0"/>
              <a:t>Get PXE client-only working first.</a:t>
            </a:r>
          </a:p>
          <a:p>
            <a:pPr lvl="1"/>
            <a:r>
              <a:rPr lang="en-US" dirty="0" smtClean="0"/>
              <a:t>Then handle multiple arch’s in </a:t>
            </a:r>
            <a:r>
              <a:rPr lang="en-US" dirty="0" err="1" smtClean="0"/>
              <a:t>dhcpd.conf</a:t>
            </a:r>
            <a:endParaRPr lang="en-US" dirty="0" smtClean="0"/>
          </a:p>
          <a:p>
            <a:pPr lvl="1"/>
            <a:r>
              <a:rPr lang="en-US" dirty="0" smtClean="0"/>
              <a:t>Finally get EFI working.</a:t>
            </a:r>
          </a:p>
          <a:p>
            <a:r>
              <a:rPr lang="en-US" dirty="0" err="1" smtClean="0"/>
              <a:t>Syslinux</a:t>
            </a:r>
            <a:r>
              <a:rPr lang="en-US" dirty="0" smtClean="0"/>
              <a:t> mailing list is great.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31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just a few open-source packages and one Linux server, you can construct your own PXE server</a:t>
            </a:r>
          </a:p>
          <a:p>
            <a:r>
              <a:rPr lang="en-US" dirty="0" smtClean="0"/>
              <a:t>Supporting only legacy PXE clients is very easy.</a:t>
            </a:r>
          </a:p>
          <a:p>
            <a:r>
              <a:rPr lang="en-US" dirty="0" smtClean="0"/>
              <a:t>Supporting both DHCP clients and PXE clients is relatively easy.</a:t>
            </a:r>
          </a:p>
          <a:p>
            <a:r>
              <a:rPr lang="en-US" dirty="0" smtClean="0"/>
              <a:t>Adding </a:t>
            </a:r>
            <a:r>
              <a:rPr lang="en-US" smtClean="0"/>
              <a:t>EFI PXE clients </a:t>
            </a:r>
            <a:r>
              <a:rPr lang="en-US" dirty="0" smtClean="0"/>
              <a:t>adds complexity to configuration, but is achievable.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5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PxeLinux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57200" y="14271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Professional-looking menus!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66925"/>
            <a:ext cx="61150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 of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setup first (legacy PXE client only)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complexity; regular DHCP clients + legacy PXE clients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complexity;  regular DHCP clients + EFI PXE clients + legacy PXE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PXE?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PXE consists of two phases:</a:t>
            </a:r>
          </a:p>
          <a:p>
            <a:pPr lvl="1"/>
            <a:r>
              <a:rPr lang="en-US" dirty="0" smtClean="0"/>
              <a:t>Initial DHCP session,  with a “enhanced DHCP” packet sent</a:t>
            </a:r>
          </a:p>
          <a:p>
            <a:pPr lvl="1"/>
            <a:r>
              <a:rPr lang="en-US" dirty="0" smtClean="0"/>
              <a:t>An ensuing file transfer phase (typically TFTP), where the NBP (Network Bootstrap Program) is loaded</a:t>
            </a:r>
          </a:p>
          <a:p>
            <a:r>
              <a:rPr lang="en-US" dirty="0" smtClean="0"/>
              <a:t>After initial NBP loaded, it knows enough to load the rest of the necessary modules to image the OS.</a:t>
            </a:r>
            <a:endParaRPr lang="en-U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384265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DHCP server</a:t>
            </a:r>
          </a:p>
          <a:p>
            <a:pPr lvl="1"/>
            <a:r>
              <a:rPr lang="en-US" dirty="0" smtClean="0"/>
              <a:t>ISC DHCP server (available with Ubuntu &amp; RHEL) works nicely.  </a:t>
            </a:r>
          </a:p>
          <a:p>
            <a:pPr lvl="1"/>
            <a:r>
              <a:rPr lang="en-US" dirty="0" smtClean="0"/>
              <a:t>If not ISC, then a DHCP server that understands ISC syntax.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TFTP server</a:t>
            </a:r>
          </a:p>
          <a:p>
            <a:pPr lvl="1"/>
            <a:r>
              <a:rPr lang="en-US" dirty="0" err="1" smtClean="0"/>
              <a:t>Atftpd</a:t>
            </a:r>
            <a:r>
              <a:rPr lang="en-US" dirty="0" smtClean="0"/>
              <a:t> or </a:t>
            </a:r>
            <a:r>
              <a:rPr lang="en-US" dirty="0" err="1" smtClean="0"/>
              <a:t>tftpd-hpa</a:t>
            </a:r>
            <a:r>
              <a:rPr lang="en-US" dirty="0" smtClean="0"/>
              <a:t> (both available with Ubuntu &amp; RHEL)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Web server (or NFS server).  to transfer over content.</a:t>
            </a:r>
          </a:p>
          <a:p>
            <a:pPr lvl="1"/>
            <a:r>
              <a:rPr lang="en-US" dirty="0" smtClean="0"/>
              <a:t>In this presentation, I use a standard Apache server.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Syslinux</a:t>
            </a:r>
            <a:endParaRPr lang="en-US" dirty="0" smtClean="0"/>
          </a:p>
          <a:p>
            <a:pPr lvl="1"/>
            <a:r>
              <a:rPr lang="en-US" dirty="0" smtClean="0"/>
              <a:t>If doing legacy (BIOS) PXE only, any version &gt; 4.0 will work.</a:t>
            </a:r>
          </a:p>
          <a:p>
            <a:pPr lvl="1"/>
            <a:r>
              <a:rPr lang="en-US" dirty="0" smtClean="0"/>
              <a:t>If doing EFI PXE, need version 6.03-pre6 or higher.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5867400"/>
            <a:ext cx="8953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5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611663" y="2514600"/>
            <a:ext cx="142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EFI PXE</a:t>
            </a:r>
          </a:p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55" y="221636"/>
            <a:ext cx="8229600" cy="1143000"/>
          </a:xfrm>
        </p:spPr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66999" y="5020270"/>
            <a:ext cx="1736791" cy="1075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67540" y="5096470"/>
            <a:ext cx="1685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PXE Server</a:t>
            </a:r>
          </a:p>
          <a:p>
            <a:r>
              <a:rPr lang="en-US" dirty="0" smtClean="0"/>
              <a:t>(DHCP, TFTP, </a:t>
            </a:r>
          </a:p>
          <a:p>
            <a:r>
              <a:rPr lang="en-US" dirty="0" smtClean="0"/>
              <a:t>Apache)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203887" y="3924144"/>
            <a:ext cx="736840" cy="1077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66800" y="3695544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1" y="2514601"/>
            <a:ext cx="1297448" cy="634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99542" y="2514601"/>
            <a:ext cx="915058" cy="621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22680" y="2514600"/>
            <a:ext cx="1187320" cy="621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endCxn id="16" idx="2"/>
          </p:cNvCxnSpPr>
          <p:nvPr/>
        </p:nvCxnSpPr>
        <p:spPr>
          <a:xfrm flipH="1" flipV="1">
            <a:off x="724925" y="3149007"/>
            <a:ext cx="494276" cy="5465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8" idx="2"/>
          </p:cNvCxnSpPr>
          <p:nvPr/>
        </p:nvCxnSpPr>
        <p:spPr>
          <a:xfrm flipV="1">
            <a:off x="2312625" y="3135869"/>
            <a:ext cx="903715" cy="5596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0"/>
            <a:endCxn id="39" idx="2"/>
          </p:cNvCxnSpPr>
          <p:nvPr/>
        </p:nvCxnSpPr>
        <p:spPr>
          <a:xfrm flipV="1">
            <a:off x="1714500" y="3124200"/>
            <a:ext cx="477284" cy="5713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5800" y="397406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192.168.0.xx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62400" y="4050268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27345" y="374546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192.168.1.xx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445211" y="4278868"/>
            <a:ext cx="958580" cy="7230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89136" y="4648200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04745" y="4648200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eth1</a:t>
            </a:r>
            <a:endParaRPr lang="en-US" dirty="0"/>
          </a:p>
        </p:txBody>
      </p:sp>
      <p:sp>
        <p:nvSpPr>
          <p:cNvPr id="34" name="Cloud 33"/>
          <p:cNvSpPr/>
          <p:nvPr/>
        </p:nvSpPr>
        <p:spPr>
          <a:xfrm>
            <a:off x="6096000" y="1905000"/>
            <a:ext cx="2438400" cy="1447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67500" y="2312275"/>
            <a:ext cx="17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Internet</a:t>
            </a:r>
            <a:endParaRPr lang="en-US" sz="28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782574" y="3048000"/>
            <a:ext cx="1465826" cy="10102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0" y="2514600"/>
            <a:ext cx="1215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Legacy PXE</a:t>
            </a:r>
          </a:p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2477869"/>
            <a:ext cx="133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DHCP</a:t>
            </a:r>
          </a:p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66800" y="495300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192.168.0.100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9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DHCP Server -- PXE clients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624840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/etc/default/</a:t>
            </a:r>
            <a:r>
              <a:rPr lang="en-US" sz="4200" dirty="0" err="1" smtClean="0"/>
              <a:t>isc</a:t>
            </a:r>
            <a:r>
              <a:rPr lang="en-US" sz="4200" dirty="0" smtClean="0"/>
              <a:t>-</a:t>
            </a:r>
            <a:r>
              <a:rPr lang="en-US" sz="4200" dirty="0" err="1" smtClean="0"/>
              <a:t>dhcp</a:t>
            </a:r>
            <a:r>
              <a:rPr lang="en-US" sz="4200" dirty="0" smtClean="0"/>
              <a:t>-server</a:t>
            </a:r>
          </a:p>
          <a:p>
            <a:pPr marL="400050" lvl="1" indent="0">
              <a:buNone/>
            </a:pPr>
            <a:r>
              <a:rPr lang="en-US" sz="4000" dirty="0" smtClean="0"/>
              <a:t># On what interfaces should the DHCP server (</a:t>
            </a:r>
            <a:r>
              <a:rPr lang="en-US" sz="4000" dirty="0" err="1" smtClean="0"/>
              <a:t>dhcpd</a:t>
            </a:r>
            <a:r>
              <a:rPr lang="en-US" sz="4000" dirty="0" smtClean="0"/>
              <a:t>) serve DHCP requests?</a:t>
            </a:r>
          </a:p>
          <a:p>
            <a:pPr marL="400050" lvl="1" indent="0">
              <a:buNone/>
            </a:pPr>
            <a:r>
              <a:rPr lang="en-US" sz="4000" dirty="0" smtClean="0"/>
              <a:t>#       Separate multiple interfaces with spaces, e.g. "eth0 eth1".</a:t>
            </a:r>
          </a:p>
          <a:p>
            <a:pPr marL="400050" lvl="1" indent="0">
              <a:buNone/>
            </a:pPr>
            <a:r>
              <a:rPr lang="en-US" sz="4000" dirty="0" smtClean="0"/>
              <a:t>INTERFACES="eth1"</a:t>
            </a:r>
          </a:p>
          <a:p>
            <a:r>
              <a:rPr lang="en-US" sz="4200" dirty="0" smtClean="0"/>
              <a:t>/etc/</a:t>
            </a:r>
            <a:r>
              <a:rPr lang="en-US" sz="4200" dirty="0" err="1" smtClean="0"/>
              <a:t>dhcp</a:t>
            </a:r>
            <a:r>
              <a:rPr lang="en-US" sz="4200" dirty="0" smtClean="0"/>
              <a:t>/</a:t>
            </a:r>
            <a:r>
              <a:rPr lang="en-US" sz="4200" dirty="0" err="1" smtClean="0"/>
              <a:t>isc</a:t>
            </a:r>
            <a:r>
              <a:rPr lang="en-US" sz="4200" dirty="0" smtClean="0"/>
              <a:t>-</a:t>
            </a:r>
            <a:r>
              <a:rPr lang="en-US" sz="4200" dirty="0" err="1" smtClean="0"/>
              <a:t>dhcp</a:t>
            </a:r>
            <a:r>
              <a:rPr lang="en-US" sz="4200" dirty="0" smtClean="0"/>
              <a:t>-server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authoritative;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subnet 192.168.1.0 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netmask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255.255.255.0 {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subnet 192.168.0.0 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netmask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255.255.255.0 {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range 192.168.0.10 192.168.0.49;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default-lease-time 120;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max-lease-time 120;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option routers 192.168.0.100;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option 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-forwarding off;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option broadcast-address 192.168.0.255;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option subnet-mask 255.255.255.0;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option 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ntp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-servers 192.168.0.100;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option domain-name-servers 192.168.1.254;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next-server 192.168.0.100;</a:t>
            </a:r>
          </a:p>
          <a:p>
            <a:pPr marL="400050" lvl="1" indent="0">
              <a:buNone/>
            </a:pPr>
            <a: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filename "pxelinux.0";</a:t>
            </a:r>
          </a:p>
          <a:p>
            <a:pPr marL="400050" lvl="1" indent="0">
              <a:buNone/>
            </a:pP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8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TFTP directory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/var/lib/</a:t>
            </a:r>
            <a:r>
              <a:rPr lang="en-US" sz="7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tftpboot</a:t>
            </a: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boot/</a:t>
            </a:r>
          </a:p>
          <a:p>
            <a:pPr marL="0" indent="0">
              <a:buNone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├── centos/</a:t>
            </a:r>
          </a:p>
          <a:p>
            <a:pPr marL="0" indent="0">
              <a:buNone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│   └── 6.2/</a:t>
            </a:r>
          </a:p>
          <a:p>
            <a:pPr marL="0" indent="0">
              <a:buNone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│       └── x86_64/</a:t>
            </a:r>
          </a:p>
          <a:p>
            <a:pPr marL="0" indent="0">
              <a:buNone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│           ├── </a:t>
            </a:r>
            <a:r>
              <a:rPr lang="en-US" sz="7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initrd.img</a:t>
            </a:r>
            <a:endParaRPr lang="en-US" sz="7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│           └── </a:t>
            </a:r>
            <a:r>
              <a:rPr lang="en-US" sz="7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vmlinuz</a:t>
            </a:r>
            <a:endParaRPr lang="en-US" sz="7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fedora/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   ├──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initrd.img</a:t>
            </a:r>
            <a:endParaRPr lang="en-US" sz="7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   └──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vmlinuz</a:t>
            </a:r>
            <a:endParaRPr lang="en-US" sz="7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SplashP.png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graphics.conf</a:t>
            </a:r>
            <a:endParaRPr lang="en-US" sz="7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ldlinux.c32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libcom32.c32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libutil.c32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pxelinux.0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pxelinux.cfg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│   └── default</a:t>
            </a:r>
          </a:p>
          <a:p>
            <a:pPr marL="0" indent="0">
              <a:buNone/>
            </a:pP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└── vesamenu.c32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914400"/>
            <a:ext cx="1447800" cy="1447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386754" y="3288322"/>
            <a:ext cx="3376246" cy="27314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10000" y="2667000"/>
            <a:ext cx="2743200" cy="1447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3429000"/>
            <a:ext cx="3429000" cy="304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7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1373</TotalTime>
  <Words>1596</Words>
  <Application>Microsoft Office PowerPoint</Application>
  <PresentationFormat>On-screen Show (4:3)</PresentationFormat>
  <Paragraphs>320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Creating a [legacy &amp; EFI] PXE server using pxelinux</vt:lpstr>
      <vt:lpstr>Why PXE and EFI?</vt:lpstr>
      <vt:lpstr>Why PxeLinux?</vt:lpstr>
      <vt:lpstr>Organization of this Presentation</vt:lpstr>
      <vt:lpstr>What is PXE?  </vt:lpstr>
      <vt:lpstr>What do I need?</vt:lpstr>
      <vt:lpstr>Setup</vt:lpstr>
      <vt:lpstr>DHCP Server -- PXE clients only</vt:lpstr>
      <vt:lpstr>TFTP directory layout</vt:lpstr>
      <vt:lpstr>Constructing this TFTP structure</vt:lpstr>
      <vt:lpstr>Pxelinux.cfg/default file</vt:lpstr>
      <vt:lpstr>Simple ks.cfg file</vt:lpstr>
      <vt:lpstr>Final Result – Time for Demo!</vt:lpstr>
      <vt:lpstr>Legacy PXE clients + DHCP clients</vt:lpstr>
      <vt:lpstr>EFI boot</vt:lpstr>
      <vt:lpstr>Legacy PXE, DHCP &amp; EFI PXE clients</vt:lpstr>
      <vt:lpstr>Legacy PXE, DHCP &amp; EFI PXE clients</vt:lpstr>
      <vt:lpstr>Legacy PXE, DHCP &amp; EFI PXE clients</vt:lpstr>
      <vt:lpstr>New TFTP dir structure</vt:lpstr>
      <vt:lpstr>Constructing new EFI TFTP structure</vt:lpstr>
      <vt:lpstr>efi.x64/pxelinux.cfg/default file</vt:lpstr>
      <vt:lpstr>Other configuration changes</vt:lpstr>
      <vt:lpstr>Final Result – Time for Demo!</vt:lpstr>
      <vt:lpstr>Troubleshooting</vt:lpstr>
      <vt:lpstr>Conclusion</vt:lpstr>
    </vt:vector>
  </TitlesOfParts>
  <Company>Dell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lab PXE server setup</dc:title>
  <dc:creator>White, Spike</dc:creator>
  <cp:keywords>No Restrictions</cp:keywords>
  <cp:lastModifiedBy>White, Spike</cp:lastModifiedBy>
  <cp:revision>51</cp:revision>
  <dcterms:created xsi:type="dcterms:W3CDTF">2014-03-17T23:00:28Z</dcterms:created>
  <dcterms:modified xsi:type="dcterms:W3CDTF">2014-06-06T18:02:43Z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48242b92-5570-433f-a073-289f9b53e965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</Properties>
</file>