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qing05@126.com"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ucai\Desktop\&#24037;&#20316;&#25991;&#20214;&#22841;\&#26376;&#25253;\&#26376;&#25253;&#25968;&#25454;&#34920;\&#36719;&#20214;&#26631;&#20934;&#21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ucai\Desktop\&#24037;&#20316;&#25991;&#20214;&#22841;\&#26376;&#25253;\&#26376;&#25253;&#25968;&#25454;&#34920;\&#36719;&#20214;&#26631;&#20934;&#2127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oucai\Desktop\&#24037;&#20316;&#25991;&#20214;&#22841;\&#26376;&#25253;\6&#26376;\&#26376;&#25253;&#25968;&#25454;-&#31292;&#21160;&#29575;-&#31649;&#29702;&#20998;&#2651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oucai\Desktop\&#24037;&#20316;&#25991;&#20214;&#22841;\&#26376;&#25253;\6&#26376;\&#26376;&#25253;&#25968;&#25454;-&#31292;&#21160;&#29575;-&#31649;&#29702;&#20998;&#2651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"新增"</c:f>
              <c:strCache>
                <c:ptCount val="1"/>
                <c:pt idx="0">
                  <c:v>新增</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[软件标准化.xlsx]Sheet1!$D$7:$D$13</c:f>
              <c:strCache>
                <c:ptCount val="7"/>
                <c:pt idx="0">
                  <c:v>3月</c:v>
                </c:pt>
                <c:pt idx="1">
                  <c:v>4月</c:v>
                </c:pt>
                <c:pt idx="2">
                  <c:v>5月</c:v>
                </c:pt>
                <c:pt idx="3">
                  <c:v>6月</c:v>
                </c:pt>
                <c:pt idx="4">
                  <c:v>7月</c:v>
                </c:pt>
                <c:pt idx="5">
                  <c:v>8月</c:v>
                </c:pt>
                <c:pt idx="6">
                  <c:v>9月</c:v>
                </c:pt>
              </c:strCache>
            </c:strRef>
          </c:cat>
          <c:val>
            <c:numRef>
              <c:f>[软件标准化.xlsx]Sheet1!$E$7:$E$13</c:f>
              <c:numCache>
                <c:formatCode>General</c:formatCode>
                <c:ptCount val="7"/>
                <c:pt idx="0">
                  <c:v>0</c:v>
                </c:pt>
                <c:pt idx="1">
                  <c:v>0</c:v>
                </c:pt>
                <c:pt idx="2">
                  <c:v>0</c:v>
                </c:pt>
                <c:pt idx="3">
                  <c:v>35</c:v>
                </c:pt>
                <c:pt idx="4">
                  <c:v>0</c:v>
                </c:pt>
                <c:pt idx="5">
                  <c:v>10</c:v>
                </c:pt>
                <c:pt idx="6">
                  <c:v>14</c:v>
                </c:pt>
              </c:numCache>
            </c:numRef>
          </c:val>
          <c:smooth val="0"/>
          <c:extLst>
            <c:ext xmlns:c16="http://schemas.microsoft.com/office/drawing/2014/chart" uri="{C3380CC4-5D6E-409C-BE32-E72D297353CC}">
              <c16:uniqueId val="{00000000-F054-44F1-9D67-828416FCE055}"/>
            </c:ext>
          </c:extLst>
        </c:ser>
        <c:ser>
          <c:idx val="1"/>
          <c:order val="1"/>
          <c:tx>
            <c:strRef>
              <c:f>"累计"</c:f>
              <c:strCache>
                <c:ptCount val="1"/>
                <c:pt idx="0">
                  <c:v>累计</c:v>
                </c:pt>
              </c:strCache>
            </c:strRef>
          </c:tx>
          <c:spPr>
            <a:ln w="285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[软件标准化.xlsx]Sheet1!$D$7:$D$13</c:f>
              <c:strCache>
                <c:ptCount val="7"/>
                <c:pt idx="0">
                  <c:v>3月</c:v>
                </c:pt>
                <c:pt idx="1">
                  <c:v>4月</c:v>
                </c:pt>
                <c:pt idx="2">
                  <c:v>5月</c:v>
                </c:pt>
                <c:pt idx="3">
                  <c:v>6月</c:v>
                </c:pt>
                <c:pt idx="4">
                  <c:v>7月</c:v>
                </c:pt>
                <c:pt idx="5">
                  <c:v>8月</c:v>
                </c:pt>
                <c:pt idx="6">
                  <c:v>9月</c:v>
                </c:pt>
              </c:strCache>
            </c:strRef>
          </c:cat>
          <c:val>
            <c:numRef>
              <c:f>[软件标准化.xlsx]Sheet1!$F$7:$F$13</c:f>
              <c:numCache>
                <c:formatCode>General</c:formatCode>
                <c:ptCount val="7"/>
                <c:pt idx="0">
                  <c:v>0</c:v>
                </c:pt>
                <c:pt idx="1">
                  <c:v>0</c:v>
                </c:pt>
                <c:pt idx="2">
                  <c:v>0</c:v>
                </c:pt>
                <c:pt idx="3">
                  <c:v>35</c:v>
                </c:pt>
                <c:pt idx="4">
                  <c:v>35</c:v>
                </c:pt>
                <c:pt idx="5">
                  <c:v>45</c:v>
                </c:pt>
                <c:pt idx="6">
                  <c:v>59</c:v>
                </c:pt>
              </c:numCache>
            </c:numRef>
          </c:val>
          <c:smooth val="0"/>
          <c:extLst>
            <c:ext xmlns:c16="http://schemas.microsoft.com/office/drawing/2014/chart" uri="{C3380CC4-5D6E-409C-BE32-E72D297353CC}">
              <c16:uniqueId val="{00000001-F054-44F1-9D67-828416FCE055}"/>
            </c:ext>
          </c:extLst>
        </c:ser>
        <c:dLbls>
          <c:showLegendKey val="0"/>
          <c:showVal val="1"/>
          <c:showCatName val="0"/>
          <c:showSerName val="0"/>
          <c:showPercent val="0"/>
          <c:showBubbleSize val="0"/>
        </c:dLbls>
        <c:smooth val="0"/>
        <c:axId val="478375928"/>
        <c:axId val="478376912"/>
      </c:lineChart>
      <c:catAx>
        <c:axId val="478375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78376912"/>
        <c:crosses val="autoZero"/>
        <c:auto val="1"/>
        <c:lblAlgn val="ctr"/>
        <c:lblOffset val="100"/>
        <c:noMultiLvlLbl val="0"/>
      </c:catAx>
      <c:valAx>
        <c:axId val="47837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7837592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E8-4300-A2BD-53916C2ECE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E8-4300-A2BD-53916C2ECE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E8-4300-A2BD-53916C2ECE86}"/>
              </c:ext>
            </c:extLst>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[软件标准化.xlsx]Sheet1!$A$1:$A$3</c:f>
              <c:strCache>
                <c:ptCount val="3"/>
                <c:pt idx="0">
                  <c:v>上位机</c:v>
                </c:pt>
                <c:pt idx="1">
                  <c:v>单片机</c:v>
                </c:pt>
                <c:pt idx="2">
                  <c:v>FPGA</c:v>
                </c:pt>
              </c:strCache>
            </c:strRef>
          </c:cat>
          <c:val>
            <c:numRef>
              <c:f>[软件标准化.xlsx]Sheet1!$B$1:$B$3</c:f>
              <c:numCache>
                <c:formatCode>General</c:formatCode>
                <c:ptCount val="3"/>
                <c:pt idx="0">
                  <c:v>16</c:v>
                </c:pt>
                <c:pt idx="1">
                  <c:v>43</c:v>
                </c:pt>
                <c:pt idx="2">
                  <c:v>0</c:v>
                </c:pt>
              </c:numCache>
            </c:numRef>
          </c:val>
          <c:extLst>
            <c:ext xmlns:c16="http://schemas.microsoft.com/office/drawing/2014/chart" uri="{C3380CC4-5D6E-409C-BE32-E72D297353CC}">
              <c16:uniqueId val="{00000006-65E8-4300-A2BD-53916C2ECE86}"/>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13-44E3-A2C0-D7082710B78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13-44E3-A2C0-D7082710B78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13-44E3-A2C0-D7082710B78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13-44E3-A2C0-D7082710B78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13-44E3-A2C0-D7082710B783}"/>
              </c:ext>
            </c:extLst>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'[月报数据-稼动率-管理分析.xlsx]管理工时分析'!$J$7:$J$11</c:f>
              <c:strCache>
                <c:ptCount val="5"/>
                <c:pt idx="0">
                  <c:v>陆文超会议</c:v>
                </c:pt>
                <c:pt idx="1">
                  <c:v>叶志会议</c:v>
                </c:pt>
                <c:pt idx="2">
                  <c:v>陆文超支援</c:v>
                </c:pt>
                <c:pt idx="3">
                  <c:v>谭伟文其他</c:v>
                </c:pt>
                <c:pt idx="4">
                  <c:v>叶志其他</c:v>
                </c:pt>
              </c:strCache>
            </c:strRef>
          </c:cat>
          <c:val>
            <c:numRef>
              <c:f>'[月报数据-稼动率-管理分析.xlsx]管理工时分析'!$K$7:$K$11</c:f>
              <c:numCache>
                <c:formatCode>General</c:formatCode>
                <c:ptCount val="5"/>
                <c:pt idx="0">
                  <c:v>2.5</c:v>
                </c:pt>
                <c:pt idx="1">
                  <c:v>7</c:v>
                </c:pt>
                <c:pt idx="2">
                  <c:v>35</c:v>
                </c:pt>
                <c:pt idx="3">
                  <c:v>8</c:v>
                </c:pt>
                <c:pt idx="4">
                  <c:v>24</c:v>
                </c:pt>
              </c:numCache>
            </c:numRef>
          </c:val>
          <c:extLst>
            <c:ext xmlns:c16="http://schemas.microsoft.com/office/drawing/2014/chart" uri="{C3380CC4-5D6E-409C-BE32-E72D297353CC}">
              <c16:uniqueId val="{0000000A-C813-44E3-A2C0-D7082710B783}"/>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'[月报数据-稼动率-管理分析.xlsx]稼动率'!$A$4</c:f>
              <c:strCache>
                <c:ptCount val="1"/>
                <c:pt idx="0">
                  <c:v>信号软件</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'[月报数据-稼动率-管理分析.xlsx]稼动率'!$B$4:$J$4</c:f>
              <c:numCache>
                <c:formatCode>0%</c:formatCode>
                <c:ptCount val="9"/>
                <c:pt idx="0">
                  <c:v>0</c:v>
                </c:pt>
                <c:pt idx="1">
                  <c:v>0</c:v>
                </c:pt>
                <c:pt idx="2">
                  <c:v>0</c:v>
                </c:pt>
                <c:pt idx="3">
                  <c:v>0</c:v>
                </c:pt>
                <c:pt idx="4">
                  <c:v>1</c:v>
                </c:pt>
                <c:pt idx="5">
                  <c:v>1</c:v>
                </c:pt>
                <c:pt idx="6">
                  <c:v>0.89</c:v>
                </c:pt>
                <c:pt idx="7">
                  <c:v>0.93</c:v>
                </c:pt>
                <c:pt idx="8">
                  <c:v>0.95340000000000003</c:v>
                </c:pt>
              </c:numCache>
            </c:numRef>
          </c:val>
          <c:extLst>
            <c:ext xmlns:c16="http://schemas.microsoft.com/office/drawing/2014/chart" uri="{C3380CC4-5D6E-409C-BE32-E72D297353CC}">
              <c16:uniqueId val="{00000000-93DF-4D3C-A79D-28DF1C0531D9}"/>
            </c:ext>
          </c:extLst>
        </c:ser>
        <c:ser>
          <c:idx val="2"/>
          <c:order val="2"/>
          <c:tx>
            <c:strRef>
              <c:f>'[月报数据-稼动率-管理分析.xlsx]稼动率'!$A$5</c:f>
              <c:strCache>
                <c:ptCount val="1"/>
                <c:pt idx="0">
                  <c:v>FPGA</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'[月报数据-稼动率-管理分析.xlsx]稼动率'!$B$5:$J$5</c:f>
              <c:numCache>
                <c:formatCode>0%</c:formatCode>
                <c:ptCount val="9"/>
                <c:pt idx="0">
                  <c:v>0</c:v>
                </c:pt>
                <c:pt idx="1">
                  <c:v>0</c:v>
                </c:pt>
                <c:pt idx="2">
                  <c:v>0</c:v>
                </c:pt>
                <c:pt idx="3">
                  <c:v>0</c:v>
                </c:pt>
                <c:pt idx="4">
                  <c:v>1</c:v>
                </c:pt>
                <c:pt idx="5">
                  <c:v>1</c:v>
                </c:pt>
                <c:pt idx="6">
                  <c:v>0.91</c:v>
                </c:pt>
                <c:pt idx="7">
                  <c:v>0.63</c:v>
                </c:pt>
                <c:pt idx="8">
                  <c:v>1</c:v>
                </c:pt>
              </c:numCache>
            </c:numRef>
          </c:val>
          <c:extLst>
            <c:ext xmlns:c16="http://schemas.microsoft.com/office/drawing/2014/chart" uri="{C3380CC4-5D6E-409C-BE32-E72D297353CC}">
              <c16:uniqueId val="{00000001-93DF-4D3C-A79D-28DF1C0531D9}"/>
            </c:ext>
          </c:extLst>
        </c:ser>
        <c:ser>
          <c:idx val="3"/>
          <c:order val="3"/>
          <c:tx>
            <c:strRef>
              <c:f>'[月报数据-稼动率-管理分析.xlsx]稼动率'!$A$6</c:f>
              <c:strCache>
                <c:ptCount val="1"/>
                <c:pt idx="0">
                  <c:v>上位机</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'[月报数据-稼动率-管理分析.xlsx]稼动率'!$B$6:$J$6</c:f>
              <c:numCache>
                <c:formatCode>0%</c:formatCode>
                <c:ptCount val="9"/>
                <c:pt idx="0">
                  <c:v>0</c:v>
                </c:pt>
                <c:pt idx="1">
                  <c:v>0</c:v>
                </c:pt>
                <c:pt idx="2">
                  <c:v>0</c:v>
                </c:pt>
                <c:pt idx="3">
                  <c:v>0</c:v>
                </c:pt>
                <c:pt idx="4">
                  <c:v>1</c:v>
                </c:pt>
                <c:pt idx="5">
                  <c:v>1</c:v>
                </c:pt>
                <c:pt idx="6">
                  <c:v>0.94</c:v>
                </c:pt>
                <c:pt idx="7">
                  <c:v>0.99</c:v>
                </c:pt>
                <c:pt idx="8">
                  <c:v>0.97860000000000003</c:v>
                </c:pt>
              </c:numCache>
            </c:numRef>
          </c:val>
          <c:extLst>
            <c:ext xmlns:c16="http://schemas.microsoft.com/office/drawing/2014/chart" uri="{C3380CC4-5D6E-409C-BE32-E72D297353CC}">
              <c16:uniqueId val="{00000002-93DF-4D3C-A79D-28DF1C0531D9}"/>
            </c:ext>
          </c:extLst>
        </c:ser>
        <c:dLbls>
          <c:showLegendKey val="0"/>
          <c:showVal val="1"/>
          <c:showCatName val="0"/>
          <c:showSerName val="0"/>
          <c:showPercent val="0"/>
          <c:showBubbleSize val="0"/>
        </c:dLbls>
        <c:gapWidth val="219"/>
        <c:overlap val="-27"/>
        <c:axId val="554669616"/>
        <c:axId val="554674864"/>
      </c:barChart>
      <c:lineChart>
        <c:grouping val="stacked"/>
        <c:varyColors val="0"/>
        <c:ser>
          <c:idx val="0"/>
          <c:order val="0"/>
          <c:tx>
            <c:strRef>
              <c:f>'[月报数据-稼动率-管理分析.xlsx]稼动率'!$A$3</c:f>
              <c:strCache>
                <c:ptCount val="1"/>
                <c:pt idx="0">
                  <c:v>软件</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'[月报数据-稼动率-管理分析.xlsx]稼动率'!$B$3:$J$3</c:f>
              <c:numCache>
                <c:formatCode>0%</c:formatCode>
                <c:ptCount val="9"/>
                <c:pt idx="0">
                  <c:v>0</c:v>
                </c:pt>
                <c:pt idx="1">
                  <c:v>0</c:v>
                </c:pt>
                <c:pt idx="2">
                  <c:v>0</c:v>
                </c:pt>
                <c:pt idx="3">
                  <c:v>0</c:v>
                </c:pt>
                <c:pt idx="4">
                  <c:v>1</c:v>
                </c:pt>
                <c:pt idx="5">
                  <c:v>1</c:v>
                </c:pt>
                <c:pt idx="6">
                  <c:v>0.92</c:v>
                </c:pt>
                <c:pt idx="7">
                  <c:v>0.86</c:v>
                </c:pt>
                <c:pt idx="8">
                  <c:v>0.97733333333333305</c:v>
                </c:pt>
              </c:numCache>
            </c:numRef>
          </c:val>
          <c:smooth val="0"/>
          <c:extLst>
            <c:ext xmlns:c16="http://schemas.microsoft.com/office/drawing/2014/chart" uri="{C3380CC4-5D6E-409C-BE32-E72D297353CC}">
              <c16:uniqueId val="{00000003-93DF-4D3C-A79D-28DF1C0531D9}"/>
            </c:ext>
          </c:extLst>
        </c:ser>
        <c:dLbls>
          <c:showLegendKey val="0"/>
          <c:showVal val="1"/>
          <c:showCatName val="0"/>
          <c:showSerName val="0"/>
          <c:showPercent val="0"/>
          <c:showBubbleSize val="0"/>
        </c:dLbls>
        <c:marker val="1"/>
        <c:smooth val="0"/>
        <c:axId val="546719832"/>
        <c:axId val="546712288"/>
      </c:lineChart>
      <c:catAx>
        <c:axId val="55466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4674864"/>
        <c:crosses val="autoZero"/>
        <c:auto val="1"/>
        <c:lblAlgn val="ctr"/>
        <c:lblOffset val="100"/>
        <c:noMultiLvlLbl val="0"/>
      </c:catAx>
      <c:valAx>
        <c:axId val="5546748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54669616"/>
        <c:crosses val="autoZero"/>
        <c:crossBetween val="between"/>
      </c:valAx>
      <c:catAx>
        <c:axId val="546719832"/>
        <c:scaling>
          <c:orientation val="minMax"/>
        </c:scaling>
        <c:delete val="1"/>
        <c:axPos val="b"/>
        <c:numFmt formatCode="General" sourceLinked="1"/>
        <c:majorTickMark val="out"/>
        <c:minorTickMark val="none"/>
        <c:tickLblPos val="nextTo"/>
        <c:crossAx val="546712288"/>
        <c:crosses val="autoZero"/>
        <c:auto val="1"/>
        <c:lblAlgn val="ctr"/>
        <c:lblOffset val="100"/>
        <c:noMultiLvlLbl val="0"/>
      </c:catAx>
      <c:valAx>
        <c:axId val="546712288"/>
        <c:scaling>
          <c:orientation val="minMax"/>
        </c:scaling>
        <c:delete val="0"/>
        <c:axPos val="r"/>
        <c:numFmt formatCode="0%"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46719832"/>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5C0A8-284F-4F51-A2A9-9D781392D61C}"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594C5-1CDF-4452-A19D-7CC953DF3C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p:nvPr>
        </p:nvSpPr>
        <p:spPr/>
        <p:txBody>
          <a:bodyPr/>
          <a:lstStyle/>
          <a:p>
            <a:r>
              <a:rPr lang="zh-CN" altLang="en-US">
                <a:sym typeface="+mn-ea"/>
              </a:rPr>
              <a:t>重要项目用红色字体表述，在会议中做表述，正常事项不做</a:t>
            </a:r>
            <a:r>
              <a:rPr lang="en-US" altLang="zh-CN">
                <a:sym typeface="+mn-ea"/>
              </a:rPr>
              <a:t>Mark</a:t>
            </a:r>
            <a:r>
              <a:rPr lang="zh-CN" altLang="en-US">
                <a:sym typeface="+mn-ea"/>
              </a:rPr>
              <a:t>，会议中直接跳过，不做表述。</a:t>
            </a:r>
          </a:p>
          <a:p>
            <a:r>
              <a:rPr lang="zh-CN" altLang="en-US"/>
              <a:t>1.交期Delay(客户&amp;内部客户未协调成功)：</a:t>
            </a:r>
          </a:p>
          <a:p>
            <a:r>
              <a:rPr lang="zh-CN" altLang="en-US"/>
              <a:t>1.1 项目交期Delay严重影响客户生产或影响后期销售机会</a:t>
            </a:r>
          </a:p>
          <a:p>
            <a:r>
              <a:rPr lang="zh-CN" altLang="en-US"/>
              <a:t>1.2 品质客诉处理Delay严重影响客户生产或严重影响客户满意度</a:t>
            </a:r>
          </a:p>
          <a:p>
            <a:r>
              <a:rPr lang="zh-CN" altLang="en-US"/>
              <a:t>1.3 生产交期Delay严重影响客户端生产</a:t>
            </a:r>
          </a:p>
          <a:p>
            <a:endParaRPr lang="zh-CN" altLang="en-US"/>
          </a:p>
          <a:p>
            <a:r>
              <a:rPr lang="zh-CN" altLang="en-US"/>
              <a:t>2.超预算及重大损失（总金额超预算5%且大于1万元）</a:t>
            </a:r>
          </a:p>
          <a:p>
            <a:r>
              <a:rPr lang="zh-CN" altLang="en-US"/>
              <a:t>2.1 部门及项目预算与决算值差异超标</a:t>
            </a:r>
          </a:p>
          <a:p>
            <a:r>
              <a:rPr lang="zh-CN" altLang="en-US"/>
              <a:t>2.2 因内部或外部原因导致公司发生重大损失</a:t>
            </a:r>
          </a:p>
          <a:p>
            <a:endParaRPr lang="zh-CN" altLang="en-US"/>
          </a:p>
          <a:p>
            <a:r>
              <a:rPr lang="zh-CN" altLang="en-US"/>
              <a:t>3.协助事项</a:t>
            </a:r>
          </a:p>
          <a:p>
            <a:r>
              <a:rPr lang="zh-CN" altLang="en-US"/>
              <a:t>  3.1 各部门需要总经理协助事项</a:t>
            </a:r>
          </a:p>
          <a:p>
            <a:r>
              <a:rPr lang="zh-CN" altLang="en-US"/>
              <a:t>  3.2 各部门工作中存在分歧，需邀请总经理最终决议事项</a:t>
            </a:r>
          </a:p>
          <a:p>
            <a:endParaRPr lang="zh-CN" altLang="en-US"/>
          </a:p>
          <a:p>
            <a:r>
              <a:rPr lang="zh-CN" altLang="en-US"/>
              <a:t>4.总经理要求重点关注事项（日别或周别报告）</a:t>
            </a:r>
          </a:p>
          <a:p>
            <a:r>
              <a:rPr lang="zh-CN" altLang="en-US"/>
              <a:t>  4.1 Follow各会议交办</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文本框 5"/>
          <p:cNvSpPr txBox="1">
            <a:spLocks noChangeArrowheads="1"/>
          </p:cNvSpPr>
          <p:nvPr userDrawn="1"/>
        </p:nvSpPr>
        <p:spPr bwMode="auto">
          <a:xfrm>
            <a:off x="3150421" y="4025900"/>
            <a:ext cx="3693487" cy="10772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xx</a:t>
            </a:r>
          </a:p>
        </p:txBody>
      </p:sp>
      <p:cxnSp>
        <p:nvCxnSpPr>
          <p:cNvPr id="4" name="直接连接符 3"/>
          <p:cNvCxnSpPr/>
          <p:nvPr userDrawn="1"/>
        </p:nvCxnSpPr>
        <p:spPr>
          <a:xfrm flipV="1">
            <a:off x="414128" y="548640"/>
            <a:ext cx="11443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a:xfrm>
            <a:off x="8833563" y="6356351"/>
            <a:ext cx="2743915" cy="365125"/>
          </a:xfrm>
        </p:spPr>
        <p:txBody>
          <a:bodyPr/>
          <a:lstStyle>
            <a:lvl1pPr>
              <a:defRPr sz="1200">
                <a:solidFill>
                  <a:schemeClr val="tx1"/>
                </a:solidFill>
                <a:latin typeface="微软雅黑" panose="020B0503020204020204" pitchFamily="34" charset="-122"/>
                <a:ea typeface="微软雅黑" panose="020B0503020204020204" pitchFamily="34" charset="-122"/>
              </a:defRPr>
            </a:lvl1pPr>
          </a:lstStyle>
          <a:p>
            <a:pPr lvl="0" eaLnBrk="1" fontAlgn="base" hangingPunct="1">
              <a:buNone/>
            </a:pPr>
            <a:r>
              <a:rPr lang="zh-CN" altLang="en-US" strike="noStrike" noProof="1"/>
              <a:t>&lt;</a:t>
            </a:r>
            <a:r>
              <a:rPr lang="en-US" altLang="zh-CN" strike="noStrike" noProof="1"/>
              <a:t>#</a:t>
            </a:r>
            <a:r>
              <a:rPr lang="zh-CN" altLang="en-US" strike="noStrike" noProof="1"/>
              <a:t>&gt;</a:t>
            </a:r>
          </a:p>
        </p:txBody>
      </p:sp>
      <p:sp>
        <p:nvSpPr>
          <p:cNvPr id="7" name="文本框 1"/>
          <p:cNvSpPr txBox="1">
            <a:spLocks noChangeArrowheads="1"/>
          </p:cNvSpPr>
          <p:nvPr userDrawn="1"/>
        </p:nvSpPr>
        <p:spPr bwMode="auto">
          <a:xfrm>
            <a:off x="219132" y="6323013"/>
            <a:ext cx="3335889" cy="39878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272E38"/>
                </a:solidFill>
                <a:effectLst/>
                <a:uLnTx/>
                <a:uFillTx/>
                <a:latin typeface="华文行楷" panose="02010800040101010101" pitchFamily="2" charset="-122"/>
                <a:ea typeface="华文行楷" panose="02010800040101010101" pitchFamily="2" charset="-122"/>
                <a:cs typeface="+mn-cs"/>
              </a:rPr>
              <a:t>创新      执着      领先      卓越</a:t>
            </a:r>
          </a:p>
        </p:txBody>
      </p:sp>
      <p:sp>
        <p:nvSpPr>
          <p:cNvPr id="3075" name="Rectangle 3"/>
          <p:cNvSpPr>
            <a:spLocks noGrp="1" noChangeArrowheads="1"/>
          </p:cNvSpPr>
          <p:nvPr>
            <p:ph type="subTitle" idx="1"/>
          </p:nvPr>
        </p:nvSpPr>
        <p:spPr bwMode="black">
          <a:xfrm>
            <a:off x="414242" y="26353"/>
            <a:ext cx="6198246" cy="480131"/>
          </a:xfrm>
        </p:spPr>
        <p:txBody>
          <a:bodyPr>
            <a:spAutoFit/>
          </a:bodyPr>
          <a:lstStyle>
            <a:lvl1pPr marL="0" indent="0">
              <a:buFont typeface="Wingdings" panose="05000000000000000000" pitchFamily="2" charset="2"/>
              <a:buNone/>
              <a:defRPr sz="2800" b="1">
                <a:solidFill>
                  <a:schemeClr val="tx1"/>
                </a:solidFill>
                <a:latin typeface="+mj-lt"/>
                <a:ea typeface="微软雅黑" panose="020B0503020204020204" pitchFamily="34" charset="-122"/>
                <a:cs typeface="+mj-lt"/>
              </a:defRPr>
            </a:lvl1pPr>
          </a:lstStyle>
          <a:p>
            <a:pPr fontAlgn="base"/>
            <a:r>
              <a:rPr lang="en-US" altLang="zh-CN" strike="noStrike" noProof="1"/>
              <a:t>Click to edit Master subtitle style</a:t>
            </a:r>
          </a:p>
        </p:txBody>
      </p:sp>
    </p:spTree>
  </p:cSld>
  <p:clrMapOvr>
    <a:masterClrMapping/>
  </p:clrMapOvr>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71C0B41-4B5D-4CEA-B5C8-B1B64E2C6BAF}"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10A78-1576-4620-B690-02AE04C9111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C0B41-4B5D-4CEA-B5C8-B1B64E2C6BAF}" type="datetimeFigureOut">
              <a:rPr lang="zh-CN" altLang="en-US" smtClean="0"/>
              <a:t>2019/10/11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10A78-1576-4620-B690-02AE04C911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noChangeArrowheads="1"/>
          </p:cNvSpPr>
          <p:nvPr>
            <p:ph type="subTitle" idx="1"/>
          </p:nvPr>
        </p:nvSpPr>
        <p:spPr>
          <a:xfrm>
            <a:off x="415722" y="26353"/>
            <a:ext cx="6196632" cy="480131"/>
          </a:xfrm>
        </p:spPr>
        <p:txBody>
          <a:bodyPr/>
          <a:lstStyle/>
          <a:p>
            <a:r>
              <a:rPr lang="zh-CN" altLang="en-US"/>
              <a:t>软件部</a:t>
            </a:r>
            <a:r>
              <a:rPr lang="en-US" altLang="zh-CN"/>
              <a:t>---</a:t>
            </a:r>
            <a:r>
              <a:rPr lang="zh-CN" altLang="en-US"/>
              <a:t>模块化状况</a:t>
            </a:r>
          </a:p>
        </p:txBody>
      </p:sp>
      <p:sp>
        <p:nvSpPr>
          <p:cNvPr id="3" name="矩形 2"/>
          <p:cNvSpPr/>
          <p:nvPr/>
        </p:nvSpPr>
        <p:spPr>
          <a:xfrm>
            <a:off x="427673" y="730885"/>
            <a:ext cx="7956550" cy="264668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a:solidFill>
                  <a:schemeClr val="tx1"/>
                </a:solidFill>
                <a:latin typeface="微软雅黑" panose="020B0503020204020204" pitchFamily="34" charset="-122"/>
                <a:ea typeface="微软雅黑" panose="020B0503020204020204" pitchFamily="34" charset="-122"/>
              </a:rPr>
              <a:t>新增模块数量趋势图</a:t>
            </a:r>
          </a:p>
        </p:txBody>
      </p:sp>
      <p:sp>
        <p:nvSpPr>
          <p:cNvPr id="4" name="矩形 3"/>
          <p:cNvSpPr/>
          <p:nvPr/>
        </p:nvSpPr>
        <p:spPr>
          <a:xfrm>
            <a:off x="8537893" y="730885"/>
            <a:ext cx="3185160" cy="264668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a:solidFill>
                  <a:schemeClr val="tx1"/>
                </a:solidFill>
                <a:latin typeface="微软雅黑" panose="020B0503020204020204" pitchFamily="34" charset="-122"/>
                <a:ea typeface="微软雅黑" panose="020B0503020204020204" pitchFamily="34" charset="-122"/>
              </a:rPr>
              <a:t>现有模块分布饼图</a:t>
            </a:r>
          </a:p>
        </p:txBody>
      </p:sp>
      <p:sp>
        <p:nvSpPr>
          <p:cNvPr id="5" name="矩形 4"/>
          <p:cNvSpPr/>
          <p:nvPr/>
        </p:nvSpPr>
        <p:spPr>
          <a:xfrm>
            <a:off x="415609" y="3513455"/>
            <a:ext cx="11307445" cy="264668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a:solidFill>
                  <a:schemeClr val="tx1"/>
                </a:solidFill>
                <a:latin typeface="微软雅黑" panose="020B0503020204020204" pitchFamily="34" charset="-122"/>
                <a:ea typeface="微软雅黑" panose="020B0503020204020204" pitchFamily="34" charset="-122"/>
              </a:rPr>
              <a:t>本月主要模块化事项</a:t>
            </a:r>
          </a:p>
        </p:txBody>
      </p:sp>
      <p:graphicFrame>
        <p:nvGraphicFramePr>
          <p:cNvPr id="8" name="表格 7"/>
          <p:cNvGraphicFramePr/>
          <p:nvPr>
            <p:extLst>
              <p:ext uri="{D42A27DB-BD31-4B8C-83A1-F6EECF244321}">
                <p14:modId xmlns:p14="http://schemas.microsoft.com/office/powerpoint/2010/main" val="633572299"/>
              </p:ext>
            </p:extLst>
          </p:nvPr>
        </p:nvGraphicFramePr>
        <p:xfrm>
          <a:off x="605155" y="3867785"/>
          <a:ext cx="11053445" cy="2225040"/>
        </p:xfrm>
        <a:graphic>
          <a:graphicData uri="http://schemas.openxmlformats.org/drawingml/2006/table">
            <a:tbl>
              <a:tblPr firstRow="1" bandRow="1">
                <a:tableStyleId>{5C22544A-7EE6-4342-B048-85BDC9FD1C3A}</a:tableStyleId>
              </a:tblPr>
              <a:tblGrid>
                <a:gridCol w="509270">
                  <a:extLst>
                    <a:ext uri="{9D8B030D-6E8A-4147-A177-3AD203B41FA5}">
                      <a16:colId xmlns:a16="http://schemas.microsoft.com/office/drawing/2014/main" val="20000"/>
                    </a:ext>
                  </a:extLst>
                </a:gridCol>
                <a:gridCol w="2217420">
                  <a:extLst>
                    <a:ext uri="{9D8B030D-6E8A-4147-A177-3AD203B41FA5}">
                      <a16:colId xmlns:a16="http://schemas.microsoft.com/office/drawing/2014/main" val="20001"/>
                    </a:ext>
                  </a:extLst>
                </a:gridCol>
                <a:gridCol w="1548765">
                  <a:extLst>
                    <a:ext uri="{9D8B030D-6E8A-4147-A177-3AD203B41FA5}">
                      <a16:colId xmlns:a16="http://schemas.microsoft.com/office/drawing/2014/main" val="20002"/>
                    </a:ext>
                  </a:extLst>
                </a:gridCol>
                <a:gridCol w="630555">
                  <a:extLst>
                    <a:ext uri="{9D8B030D-6E8A-4147-A177-3AD203B41FA5}">
                      <a16:colId xmlns:a16="http://schemas.microsoft.com/office/drawing/2014/main" val="20003"/>
                    </a:ext>
                  </a:extLst>
                </a:gridCol>
                <a:gridCol w="1800860">
                  <a:extLst>
                    <a:ext uri="{9D8B030D-6E8A-4147-A177-3AD203B41FA5}">
                      <a16:colId xmlns:a16="http://schemas.microsoft.com/office/drawing/2014/main" val="20004"/>
                    </a:ext>
                  </a:extLst>
                </a:gridCol>
                <a:gridCol w="1287780">
                  <a:extLst>
                    <a:ext uri="{9D8B030D-6E8A-4147-A177-3AD203B41FA5}">
                      <a16:colId xmlns:a16="http://schemas.microsoft.com/office/drawing/2014/main" val="20005"/>
                    </a:ext>
                  </a:extLst>
                </a:gridCol>
                <a:gridCol w="579120">
                  <a:extLst>
                    <a:ext uri="{9D8B030D-6E8A-4147-A177-3AD203B41FA5}">
                      <a16:colId xmlns:a16="http://schemas.microsoft.com/office/drawing/2014/main" val="20006"/>
                    </a:ext>
                  </a:extLst>
                </a:gridCol>
                <a:gridCol w="1379855">
                  <a:extLst>
                    <a:ext uri="{9D8B030D-6E8A-4147-A177-3AD203B41FA5}">
                      <a16:colId xmlns:a16="http://schemas.microsoft.com/office/drawing/2014/main" val="20007"/>
                    </a:ext>
                  </a:extLst>
                </a:gridCol>
                <a:gridCol w="1099820">
                  <a:extLst>
                    <a:ext uri="{9D8B030D-6E8A-4147-A177-3AD203B41FA5}">
                      <a16:colId xmlns:a16="http://schemas.microsoft.com/office/drawing/2014/main" val="20008"/>
                    </a:ext>
                  </a:extLst>
                </a:gridCol>
              </a:tblGrid>
              <a:tr h="268605">
                <a:tc>
                  <a:txBody>
                    <a:bodyPr/>
                    <a:lstStyle/>
                    <a:p>
                      <a:pPr algn="ctr">
                        <a:buNone/>
                      </a:pPr>
                      <a:r>
                        <a:rPr lang="zh-CN" altLang="en-US" sz="1200" b="1">
                          <a:latin typeface="微软雅黑" panose="020B0503020204020204" pitchFamily="34" charset="-122"/>
                          <a:ea typeface="微软雅黑" panose="020B0503020204020204" pitchFamily="34" charset="-122"/>
                        </a:rPr>
                        <a:t>序号</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b="1">
                          <a:latin typeface="微软雅黑" panose="020B0503020204020204" pitchFamily="34" charset="-122"/>
                          <a:ea typeface="微软雅黑" panose="020B0503020204020204" pitchFamily="34" charset="-122"/>
                        </a:rPr>
                        <a:t>文件名称</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b="1">
                          <a:latin typeface="微软雅黑" panose="020B0503020204020204" pitchFamily="34" charset="-122"/>
                          <a:ea typeface="微软雅黑" panose="020B0503020204020204" pitchFamily="34" charset="-122"/>
                        </a:rPr>
                        <a:t>预计完成时间</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b="1">
                          <a:latin typeface="微软雅黑" panose="020B0503020204020204" pitchFamily="34" charset="-122"/>
                          <a:ea typeface="微软雅黑" panose="020B0503020204020204" pitchFamily="34" charset="-122"/>
                        </a:rPr>
                        <a:t>序号</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a:latin typeface="微软雅黑" panose="020B0503020204020204" pitchFamily="34" charset="-122"/>
                          <a:ea typeface="微软雅黑" panose="020B0503020204020204" pitchFamily="34" charset="-122"/>
                          <a:sym typeface="+mn-ea"/>
                        </a:rPr>
                        <a:t>文件名称</a:t>
                      </a:r>
                      <a:endParaRPr lang="zh-CN" altLang="en-US" sz="1200" b="1">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a:latin typeface="微软雅黑" panose="020B0503020204020204" pitchFamily="34" charset="-122"/>
                          <a:ea typeface="微软雅黑" panose="020B0503020204020204" pitchFamily="34" charset="-122"/>
                          <a:sym typeface="+mn-ea"/>
                        </a:rPr>
                        <a:t>预计完成时间</a:t>
                      </a:r>
                      <a:endParaRPr lang="zh-CN" altLang="en-US" sz="1200" b="1">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a:latin typeface="微软雅黑" panose="020B0503020204020204" pitchFamily="34" charset="-122"/>
                          <a:ea typeface="微软雅黑" panose="020B0503020204020204" pitchFamily="34" charset="-122"/>
                          <a:sym typeface="+mn-ea"/>
                        </a:rPr>
                        <a:t>序号</a:t>
                      </a:r>
                      <a:endParaRPr lang="zh-CN" altLang="en-US" sz="1200" b="1">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a:latin typeface="微软雅黑" panose="020B0503020204020204" pitchFamily="34" charset="-122"/>
                          <a:ea typeface="微软雅黑" panose="020B0503020204020204" pitchFamily="34" charset="-122"/>
                          <a:sym typeface="+mn-ea"/>
                        </a:rPr>
                        <a:t>文件名称</a:t>
                      </a:r>
                      <a:endParaRPr lang="zh-CN" altLang="en-US" sz="1200" b="1">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lgn="ctr">
                        <a:buNone/>
                      </a:pPr>
                      <a:r>
                        <a:rPr lang="zh-CN" altLang="en-US" sz="1200">
                          <a:latin typeface="微软雅黑" panose="020B0503020204020204" pitchFamily="34" charset="-122"/>
                          <a:ea typeface="微软雅黑" panose="020B0503020204020204" pitchFamily="34" charset="-122"/>
                          <a:sym typeface="+mn-ea"/>
                        </a:rPr>
                        <a:t>预计完成时间</a:t>
                      </a:r>
                      <a:endParaRPr lang="zh-CN" altLang="en-US" sz="1200" b="1">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10000"/>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latin typeface="微软雅黑" panose="020B0503020204020204" pitchFamily="34" charset="-122"/>
                          <a:ea typeface="微软雅黑" panose="020B0503020204020204" pitchFamily="34" charset="-122"/>
                        </a:rPr>
                        <a:t>SSD28xx</a:t>
                      </a:r>
                      <a:r>
                        <a:rPr lang="en-US" altLang="zh-CN" sz="1000" dirty="0">
                          <a:latin typeface="微软雅黑" panose="020B0503020204020204" pitchFamily="34" charset="-122"/>
                          <a:ea typeface="微软雅黑" panose="020B0503020204020204" pitchFamily="34" charset="-122"/>
                          <a:sym typeface="+mn-ea"/>
                        </a:rPr>
                        <a:t>_Libray</a:t>
                      </a:r>
                      <a:endParaRPr lang="en-US" altLang="zh-CN" sz="1000" dirty="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9</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Bitband</a:t>
                      </a:r>
                      <a:r>
                        <a:rPr lang="en-US" altLang="zh-CN" sz="1000">
                          <a:solidFill>
                            <a:schemeClr val="tx1"/>
                          </a:solidFill>
                          <a:latin typeface="微软雅黑" panose="020B0503020204020204" pitchFamily="34" charset="-122"/>
                          <a:ea typeface="微软雅黑" panose="020B0503020204020204" pitchFamily="34" charset="-122"/>
                          <a:sym typeface="+mn-ea"/>
                        </a:rPr>
                        <a:t>_Libray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17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rPr>
                        <a:t>nt50326-libray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err="1">
                          <a:latin typeface="微软雅黑" panose="020B0503020204020204" pitchFamily="34" charset="-122"/>
                          <a:ea typeface="微软雅黑" panose="020B0503020204020204" pitchFamily="34" charset="-122"/>
                        </a:rPr>
                        <a:t>PIN_Config</a:t>
                      </a:r>
                      <a:r>
                        <a:rPr lang="en-US" altLang="zh-CN" sz="1000" dirty="0" err="1">
                          <a:latin typeface="微软雅黑" panose="020B0503020204020204" pitchFamily="34" charset="-122"/>
                          <a:ea typeface="微软雅黑" panose="020B0503020204020204" pitchFamily="34" charset="-122"/>
                          <a:sym typeface="+mn-ea"/>
                        </a:rPr>
                        <a:t>_Libray</a:t>
                      </a:r>
                      <a:endParaRPr lang="en-US" altLang="zh-CN" sz="1000" dirty="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dirty="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10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Filck_Pgamma</a:t>
                      </a:r>
                      <a:r>
                        <a:rPr lang="en-US" altLang="zh-CN" sz="1000">
                          <a:solidFill>
                            <a:schemeClr val="tx1"/>
                          </a:solidFill>
                          <a:latin typeface="微软雅黑" panose="020B0503020204020204" pitchFamily="34" charset="-122"/>
                          <a:ea typeface="微软雅黑" panose="020B0503020204020204" pitchFamily="34" charset="-122"/>
                          <a:sym typeface="+mn-ea"/>
                        </a:rPr>
                        <a:t>_Libray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18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sym typeface="+mn-ea"/>
                        </a:rPr>
                        <a:t>nt50337-libray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latin typeface="微软雅黑" panose="020B0503020204020204" pitchFamily="34" charset="-122"/>
                          <a:ea typeface="微软雅黑" panose="020B0503020204020204" pitchFamily="34" charset="-122"/>
                        </a:rPr>
                        <a:t>Our</a:t>
                      </a:r>
                      <a:r>
                        <a:rPr lang="en-US" altLang="zh-CN" sz="1000">
                          <a:latin typeface="微软雅黑" panose="020B0503020204020204" pitchFamily="34" charset="-122"/>
                          <a:ea typeface="微软雅黑" panose="020B0503020204020204" pitchFamily="34" charset="-122"/>
                          <a:sym typeface="+mn-ea"/>
                        </a:rPr>
                        <a:t>_Libray</a:t>
                      </a: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11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err="1">
                          <a:solidFill>
                            <a:srgbClr val="FF0000"/>
                          </a:solidFill>
                          <a:latin typeface="微软雅黑" panose="020B0503020204020204" pitchFamily="34" charset="-122"/>
                          <a:ea typeface="微软雅黑" panose="020B0503020204020204" pitchFamily="34" charset="-122"/>
                          <a:sym typeface="+mn-ea"/>
                        </a:rPr>
                        <a:t>hidea</a:t>
                      </a:r>
                      <a:r>
                        <a:rPr lang="en-US" altLang="zh-CN" sz="1000" dirty="0">
                          <a:solidFill>
                            <a:srgbClr val="FF0000"/>
                          </a:solidFill>
                          <a:latin typeface="微软雅黑" panose="020B0503020204020204" pitchFamily="34" charset="-122"/>
                          <a:ea typeface="微软雅黑" panose="020B0503020204020204" pitchFamily="34" charset="-122"/>
                          <a:sym typeface="+mn-ea"/>
                        </a:rPr>
                        <a:t>-flick-</a:t>
                      </a:r>
                      <a:r>
                        <a:rPr lang="en-US" altLang="zh-CN" sz="1000" dirty="0" err="1">
                          <a:solidFill>
                            <a:srgbClr val="FF0000"/>
                          </a:solidFill>
                          <a:latin typeface="微软雅黑" panose="020B0503020204020204" pitchFamily="34" charset="-122"/>
                          <a:ea typeface="微软雅黑" panose="020B0503020204020204" pitchFamily="34" charset="-122"/>
                          <a:sym typeface="+mn-ea"/>
                        </a:rPr>
                        <a:t>libray</a:t>
                      </a:r>
                      <a:r>
                        <a:rPr lang="en-US" altLang="zh-CN" sz="1000" dirty="0">
                          <a:solidFill>
                            <a:srgbClr val="FF0000"/>
                          </a:solidFill>
                          <a:latin typeface="微软雅黑" panose="020B0503020204020204" pitchFamily="34" charset="-122"/>
                          <a:ea typeface="微软雅黑" panose="020B0503020204020204" pitchFamily="34" charset="-122"/>
                          <a:sym typeface="+mn-ea"/>
                        </a:rPr>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19</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rPr>
                        <a:t>sw5094-libray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4</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latin typeface="微软雅黑" panose="020B0503020204020204" pitchFamily="34" charset="-122"/>
                          <a:ea typeface="微软雅黑" panose="020B0503020204020204" pitchFamily="34" charset="-122"/>
                        </a:rPr>
                        <a:t>Moni</a:t>
                      </a:r>
                      <a:r>
                        <a:rPr lang="en-US" altLang="zh-CN" sz="1000">
                          <a:latin typeface="微软雅黑" panose="020B0503020204020204" pitchFamily="34" charset="-122"/>
                          <a:ea typeface="微软雅黑" panose="020B0503020204020204" pitchFamily="34" charset="-122"/>
                          <a:sym typeface="+mn-ea"/>
                        </a:rPr>
                        <a:t>_Iic_B_Libray</a:t>
                      </a: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12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sym typeface="+mn-ea"/>
                        </a:rPr>
                        <a:t>iml7942-libray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20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rPr>
                        <a:t>tps65126-libray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latin typeface="微软雅黑" panose="020B0503020204020204" pitchFamily="34" charset="-122"/>
                          <a:ea typeface="微软雅黑" panose="020B0503020204020204" pitchFamily="34" charset="-122"/>
                          <a:sym typeface="+mn-ea"/>
                        </a:rPr>
                        <a:t>Moni_Iic_A_Libray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13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rgbClr val="FF0000"/>
                          </a:solidFill>
                          <a:latin typeface="微软雅黑" panose="020B0503020204020204" pitchFamily="34" charset="-122"/>
                          <a:ea typeface="微软雅黑" panose="020B0503020204020204" pitchFamily="34" charset="-122"/>
                          <a:sym typeface="+mn-ea"/>
                        </a:rPr>
                        <a:t>cmxxx-libray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dirty="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21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sym typeface="+mn-ea"/>
                        </a:rPr>
                        <a:t>iml7975-libray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dirty="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6</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latin typeface="微软雅黑" panose="020B0503020204020204" pitchFamily="34" charset="-122"/>
                          <a:ea typeface="微软雅黑" panose="020B0503020204020204" pitchFamily="34" charset="-122"/>
                        </a:rPr>
                        <a:t>Misc</a:t>
                      </a:r>
                      <a:r>
                        <a:rPr lang="en-US" altLang="zh-CN" sz="1000">
                          <a:latin typeface="微软雅黑" panose="020B0503020204020204" pitchFamily="34" charset="-122"/>
                          <a:ea typeface="微软雅黑" panose="020B0503020204020204" pitchFamily="34" charset="-122"/>
                          <a:sym typeface="+mn-ea"/>
                        </a:rPr>
                        <a:t>_Libray</a:t>
                      </a: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accent1">
                            <a:lumMod val="75000"/>
                          </a:schemeClr>
                        </a:solidFill>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14</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rgbClr val="FF0000"/>
                          </a:solidFill>
                          <a:latin typeface="微软雅黑" panose="020B0503020204020204" pitchFamily="34" charset="-122"/>
                          <a:ea typeface="微软雅黑" panose="020B0503020204020204" pitchFamily="34" charset="-122"/>
                          <a:sym typeface="+mn-ea"/>
                        </a:rPr>
                        <a:t>flick-libray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dirty="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22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sym typeface="+mn-ea"/>
                        </a:rPr>
                        <a:t>iml7991-libray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accent1">
                            <a:lumMod val="75000"/>
                          </a:schemeClr>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7</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latin typeface="微软雅黑" panose="020B0503020204020204" pitchFamily="34" charset="-122"/>
                          <a:ea typeface="微软雅黑" panose="020B0503020204020204" pitchFamily="34" charset="-122"/>
                        </a:rPr>
                        <a:t>Date Type_Define</a:t>
                      </a:r>
                      <a:r>
                        <a:rPr lang="en-US" altLang="zh-CN" sz="1000">
                          <a:latin typeface="微软雅黑" panose="020B0503020204020204" pitchFamily="34" charset="-122"/>
                          <a:ea typeface="微软雅黑" panose="020B0503020204020204" pitchFamily="34" charset="-122"/>
                          <a:sym typeface="+mn-ea"/>
                        </a:rPr>
                        <a:t>_Libray</a:t>
                      </a: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accent1">
                            <a:lumMod val="75000"/>
                          </a:schemeClr>
                        </a:solidFill>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15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sym typeface="+mn-ea"/>
                        </a:rPr>
                        <a:t>g1625-libray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23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rPr>
                        <a:t>in603b-libray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accent1">
                            <a:lumMod val="75000"/>
                          </a:schemeClr>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7"/>
                  </a:ext>
                </a:extLst>
              </a:tr>
              <a:tr h="243840">
                <a:tc>
                  <a:txBody>
                    <a:bodyPr/>
                    <a:lstStyle/>
                    <a:p>
                      <a:pPr algn="ctr">
                        <a:buNone/>
                      </a:pPr>
                      <a:r>
                        <a:rPr lang="en-US" altLang="zh-CN" sz="1000">
                          <a:latin typeface="微软雅黑" panose="020B0503020204020204" pitchFamily="34" charset="-122"/>
                          <a:ea typeface="微软雅黑" panose="020B0503020204020204" pitchFamily="34" charset="-122"/>
                        </a:rPr>
                        <a:t>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latin typeface="微软雅黑" panose="020B0503020204020204" pitchFamily="34" charset="-122"/>
                          <a:ea typeface="微软雅黑" panose="020B0503020204020204" pitchFamily="34" charset="-122"/>
                        </a:rPr>
                        <a:t>Config</a:t>
                      </a:r>
                      <a:r>
                        <a:rPr lang="en-US" altLang="zh-CN" sz="1000">
                          <a:latin typeface="微软雅黑" panose="020B0503020204020204" pitchFamily="34" charset="-122"/>
                          <a:ea typeface="微软雅黑" panose="020B0503020204020204" pitchFamily="34" charset="-122"/>
                          <a:sym typeface="+mn-ea"/>
                        </a:rPr>
                        <a:t>_Libray</a:t>
                      </a:r>
                      <a:endParaRPr lang="en-US" altLang="zh-CN" sz="1000">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a:solidFill>
                          <a:schemeClr val="accent1">
                            <a:lumMod val="75000"/>
                          </a:schemeClr>
                        </a:solidFill>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a:solidFill>
                            <a:schemeClr val="tx1"/>
                          </a:solidFill>
                          <a:latin typeface="微软雅黑" panose="020B0503020204020204" pitchFamily="34" charset="-122"/>
                          <a:ea typeface="微软雅黑" panose="020B0503020204020204" pitchFamily="34" charset="-122"/>
                        </a:rPr>
                        <a:t>16</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sym typeface="+mn-ea"/>
                        </a:rPr>
                        <a:t>max9684-libray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dirty="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chemeClr val="tx1"/>
                          </a:solidFill>
                          <a:latin typeface="微软雅黑" panose="020B0503020204020204" pitchFamily="34" charset="-122"/>
                          <a:ea typeface="微软雅黑" panose="020B0503020204020204" pitchFamily="34" charset="-122"/>
                        </a:rPr>
                        <a:t>24</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000" dirty="0">
                          <a:solidFill>
                            <a:srgbClr val="FF0000"/>
                          </a:solidFill>
                          <a:latin typeface="微软雅黑" panose="020B0503020204020204" pitchFamily="34" charset="-122"/>
                          <a:ea typeface="微软雅黑" panose="020B0503020204020204" pitchFamily="34" charset="-122"/>
                        </a:rPr>
                        <a:t>inc137-libray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8"/>
                  </a:ext>
                </a:extLst>
              </a:tr>
            </a:tbl>
          </a:graphicData>
        </a:graphic>
      </p:graphicFrame>
      <p:graphicFrame>
        <p:nvGraphicFramePr>
          <p:cNvPr id="19" name="图表 18"/>
          <p:cNvGraphicFramePr/>
          <p:nvPr/>
        </p:nvGraphicFramePr>
        <p:xfrm>
          <a:off x="505460" y="1154430"/>
          <a:ext cx="7823835" cy="2026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图表 19"/>
          <p:cNvGraphicFramePr/>
          <p:nvPr/>
        </p:nvGraphicFramePr>
        <p:xfrm>
          <a:off x="8602345" y="1011555"/>
          <a:ext cx="3056890" cy="23120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noChangeArrowheads="1"/>
          </p:cNvSpPr>
          <p:nvPr>
            <p:ph type="subTitle" idx="1"/>
          </p:nvPr>
        </p:nvSpPr>
        <p:spPr>
          <a:xfrm>
            <a:off x="415722" y="26353"/>
            <a:ext cx="6196632" cy="480131"/>
          </a:xfrm>
        </p:spPr>
        <p:txBody>
          <a:bodyPr/>
          <a:lstStyle/>
          <a:p>
            <a:r>
              <a:rPr lang="zh-CN" altLang="en-US"/>
              <a:t>软件部</a:t>
            </a:r>
            <a:r>
              <a:rPr lang="en-US" altLang="zh-CN"/>
              <a:t>---</a:t>
            </a:r>
            <a:r>
              <a:rPr lang="zh-CN" altLang="en-US"/>
              <a:t>稼动率分析</a:t>
            </a:r>
          </a:p>
        </p:txBody>
      </p:sp>
      <p:sp>
        <p:nvSpPr>
          <p:cNvPr id="3" name="矩形 2"/>
          <p:cNvSpPr/>
          <p:nvPr/>
        </p:nvSpPr>
        <p:spPr>
          <a:xfrm>
            <a:off x="427673" y="730885"/>
            <a:ext cx="11393170" cy="264668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a:solidFill>
                  <a:schemeClr val="tx1"/>
                </a:solidFill>
                <a:latin typeface="微软雅黑" panose="020B0503020204020204" pitchFamily="34" charset="-122"/>
                <a:ea typeface="微软雅黑" panose="020B0503020204020204" pitchFamily="34" charset="-122"/>
              </a:rPr>
              <a:t>各课稼动率月别趋势</a:t>
            </a:r>
          </a:p>
        </p:txBody>
      </p:sp>
      <p:sp>
        <p:nvSpPr>
          <p:cNvPr id="4" name="矩形 3"/>
          <p:cNvSpPr/>
          <p:nvPr/>
        </p:nvSpPr>
        <p:spPr>
          <a:xfrm>
            <a:off x="427673" y="3498850"/>
            <a:ext cx="5662930" cy="250825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a:solidFill>
                  <a:schemeClr val="tx1"/>
                </a:solidFill>
                <a:latin typeface="微软雅黑" panose="020B0503020204020204" pitchFamily="34" charset="-122"/>
                <a:ea typeface="微软雅黑" panose="020B0503020204020204" pitchFamily="34" charset="-122"/>
              </a:rPr>
              <a:t>管理工时分析</a:t>
            </a:r>
          </a:p>
        </p:txBody>
      </p:sp>
      <p:sp>
        <p:nvSpPr>
          <p:cNvPr id="5" name="矩形 4"/>
          <p:cNvSpPr/>
          <p:nvPr/>
        </p:nvSpPr>
        <p:spPr>
          <a:xfrm>
            <a:off x="6157913" y="3498851"/>
            <a:ext cx="5662930" cy="2508885"/>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a:solidFill>
                  <a:schemeClr val="tx1"/>
                </a:solidFill>
                <a:latin typeface="微软雅黑" panose="020B0503020204020204" pitchFamily="34" charset="-122"/>
                <a:ea typeface="微软雅黑" panose="020B0503020204020204" pitchFamily="34" charset="-122"/>
              </a:rPr>
              <a:t>异常工时原因分析与对策</a:t>
            </a:r>
            <a:r>
              <a:rPr lang="en-US" altLang="zh-CN">
                <a:solidFill>
                  <a:schemeClr val="tx1"/>
                </a:solidFill>
                <a:latin typeface="微软雅黑" panose="020B0503020204020204" pitchFamily="34" charset="-122"/>
                <a:ea typeface="微软雅黑" panose="020B0503020204020204" pitchFamily="34" charset="-122"/>
              </a:rPr>
              <a:t>(TOP3)</a:t>
            </a:r>
          </a:p>
        </p:txBody>
      </p:sp>
      <p:sp>
        <p:nvSpPr>
          <p:cNvPr id="10" name="文本框 9"/>
          <p:cNvSpPr txBox="1"/>
          <p:nvPr/>
        </p:nvSpPr>
        <p:spPr>
          <a:xfrm>
            <a:off x="6612255" y="4183380"/>
            <a:ext cx="4219575" cy="306705"/>
          </a:xfrm>
          <a:prstGeom prst="rect">
            <a:avLst/>
          </a:prstGeom>
          <a:noFill/>
        </p:spPr>
        <p:txBody>
          <a:bodyPr wrap="square" rtlCol="0">
            <a:spAutoFit/>
          </a:bodyPr>
          <a:lstStyle/>
          <a:p>
            <a:r>
              <a:rPr lang="zh-CN" sz="1400">
                <a:latin typeface="微软雅黑" panose="020B0503020204020204" pitchFamily="34" charset="-122"/>
                <a:ea typeface="微软雅黑" panose="020B0503020204020204" pitchFamily="34" charset="-122"/>
                <a:cs typeface="微软雅黑" panose="020B0503020204020204" pitchFamily="34" charset="-122"/>
              </a:rPr>
              <a:t>无异常，课长少量管理工时。</a:t>
            </a:r>
          </a:p>
        </p:txBody>
      </p:sp>
      <p:graphicFrame>
        <p:nvGraphicFramePr>
          <p:cNvPr id="6" name="图表 5"/>
          <p:cNvGraphicFramePr/>
          <p:nvPr/>
        </p:nvGraphicFramePr>
        <p:xfrm>
          <a:off x="427990" y="3702050"/>
          <a:ext cx="5662930" cy="2305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40385" y="1033145"/>
          <a:ext cx="11190605" cy="228854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noChangeArrowheads="1"/>
          </p:cNvSpPr>
          <p:nvPr>
            <p:ph type="subTitle" idx="1"/>
          </p:nvPr>
        </p:nvSpPr>
        <p:spPr>
          <a:xfrm>
            <a:off x="415722" y="26353"/>
            <a:ext cx="6196632" cy="480131"/>
          </a:xfrm>
        </p:spPr>
        <p:txBody>
          <a:bodyPr/>
          <a:lstStyle/>
          <a:p>
            <a:r>
              <a:rPr lang="zh-CN" altLang="en-US"/>
              <a:t>软件部</a:t>
            </a:r>
            <a:r>
              <a:rPr lang="en-US" altLang="zh-CN"/>
              <a:t>---</a:t>
            </a:r>
            <a:r>
              <a:rPr lang="zh-CN" altLang="en-US"/>
              <a:t>主要待办事项</a:t>
            </a:r>
          </a:p>
        </p:txBody>
      </p:sp>
      <p:graphicFrame>
        <p:nvGraphicFramePr>
          <p:cNvPr id="3" name="表格 2"/>
          <p:cNvGraphicFramePr/>
          <p:nvPr>
            <p:extLst>
              <p:ext uri="{D42A27DB-BD31-4B8C-83A1-F6EECF244321}">
                <p14:modId xmlns:p14="http://schemas.microsoft.com/office/powerpoint/2010/main" val="922167464"/>
              </p:ext>
            </p:extLst>
          </p:nvPr>
        </p:nvGraphicFramePr>
        <p:xfrm>
          <a:off x="381635" y="593090"/>
          <a:ext cx="11430000" cy="5711865"/>
        </p:xfrm>
        <a:graphic>
          <a:graphicData uri="http://schemas.openxmlformats.org/drawingml/2006/table">
            <a:tbl>
              <a:tblPr firstRow="1" bandRow="1">
                <a:tableStyleId>{5C22544A-7EE6-4342-B048-85BDC9FD1C3A}</a:tableStyleId>
              </a:tblPr>
              <a:tblGrid>
                <a:gridCol w="499745">
                  <a:extLst>
                    <a:ext uri="{9D8B030D-6E8A-4147-A177-3AD203B41FA5}">
                      <a16:colId xmlns:a16="http://schemas.microsoft.com/office/drawing/2014/main" val="20000"/>
                    </a:ext>
                  </a:extLst>
                </a:gridCol>
                <a:gridCol w="1463675">
                  <a:extLst>
                    <a:ext uri="{9D8B030D-6E8A-4147-A177-3AD203B41FA5}">
                      <a16:colId xmlns:a16="http://schemas.microsoft.com/office/drawing/2014/main" val="20001"/>
                    </a:ext>
                  </a:extLst>
                </a:gridCol>
                <a:gridCol w="814070">
                  <a:extLst>
                    <a:ext uri="{9D8B030D-6E8A-4147-A177-3AD203B41FA5}">
                      <a16:colId xmlns:a16="http://schemas.microsoft.com/office/drawing/2014/main" val="20002"/>
                    </a:ext>
                  </a:extLst>
                </a:gridCol>
                <a:gridCol w="1863090">
                  <a:extLst>
                    <a:ext uri="{9D8B030D-6E8A-4147-A177-3AD203B41FA5}">
                      <a16:colId xmlns:a16="http://schemas.microsoft.com/office/drawing/2014/main" val="20003"/>
                    </a:ext>
                  </a:extLst>
                </a:gridCol>
                <a:gridCol w="1678305">
                  <a:extLst>
                    <a:ext uri="{9D8B030D-6E8A-4147-A177-3AD203B41FA5}">
                      <a16:colId xmlns:a16="http://schemas.microsoft.com/office/drawing/2014/main" val="20004"/>
                    </a:ext>
                  </a:extLst>
                </a:gridCol>
                <a:gridCol w="4181475">
                  <a:extLst>
                    <a:ext uri="{9D8B030D-6E8A-4147-A177-3AD203B41FA5}">
                      <a16:colId xmlns:a16="http://schemas.microsoft.com/office/drawing/2014/main" val="20005"/>
                    </a:ext>
                  </a:extLst>
                </a:gridCol>
                <a:gridCol w="929640">
                  <a:extLst>
                    <a:ext uri="{9D8B030D-6E8A-4147-A177-3AD203B41FA5}">
                      <a16:colId xmlns:a16="http://schemas.microsoft.com/office/drawing/2014/main" val="20006"/>
                    </a:ext>
                  </a:extLst>
                </a:gridCol>
              </a:tblGrid>
              <a:tr h="335280">
                <a:tc rowSpan="2">
                  <a:txBody>
                    <a:bodyPr/>
                    <a:lstStyle/>
                    <a:p>
                      <a:pPr algn="ctr">
                        <a:buNone/>
                      </a:pPr>
                      <a:r>
                        <a:rPr lang="zh-CN" altLang="en-US" sz="1600" b="1" dirty="0">
                          <a:solidFill>
                            <a:schemeClr val="bg1"/>
                          </a:solidFill>
                          <a:latin typeface="微软雅黑" panose="020B0503020204020204" pitchFamily="34" charset="-122"/>
                          <a:ea typeface="微软雅黑" panose="020B0503020204020204" pitchFamily="34" charset="-122"/>
                        </a:rPr>
                        <a:t>序号</a:t>
                      </a:r>
                    </a:p>
                  </a:txBody>
                  <a:tcPr marL="91446" marR="91446" marT="45722" marB="45722"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tc rowSpan="2">
                  <a:txBody>
                    <a:bodyPr/>
                    <a:lstStyle/>
                    <a:p>
                      <a:pPr algn="ctr">
                        <a:buNone/>
                      </a:pPr>
                      <a:r>
                        <a:rPr lang="zh-CN" altLang="en-US" sz="1600" b="1" dirty="0">
                          <a:solidFill>
                            <a:schemeClr val="bg1"/>
                          </a:solidFill>
                          <a:latin typeface="微软雅黑" panose="020B0503020204020204" pitchFamily="34" charset="-122"/>
                          <a:ea typeface="微软雅黑" panose="020B0503020204020204" pitchFamily="34" charset="-122"/>
                        </a:rPr>
                        <a:t>项目名称</a:t>
                      </a: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tc rowSpan="2">
                  <a:txBody>
                    <a:bodyPr/>
                    <a:lstStyle/>
                    <a:p>
                      <a:pPr algn="ctr">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预计完</a:t>
                      </a:r>
                    </a:p>
                    <a:p>
                      <a:pPr algn="ctr">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成时间</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3">
                  <a:txBody>
                    <a:bodyPr/>
                    <a:lstStyle/>
                    <a:p>
                      <a:pPr algn="ctr">
                        <a:buNone/>
                      </a:pPr>
                      <a:r>
                        <a:rPr lang="zh-CN" altLang="en-US" sz="1600" b="1" dirty="0">
                          <a:solidFill>
                            <a:schemeClr val="bg1"/>
                          </a:solidFill>
                          <a:latin typeface="微软雅黑" panose="020B0503020204020204" pitchFamily="34" charset="-122"/>
                          <a:ea typeface="微软雅黑" panose="020B0503020204020204" pitchFamily="34" charset="-122"/>
                        </a:rPr>
                        <a:t>最新进度</a:t>
                      </a: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zh-CN"/>
                    </a:p>
                  </a:txBody>
                  <a:tcPr/>
                </a:tc>
                <a:tc hMerge="1">
                  <a:txBody>
                    <a:bodyPr/>
                    <a:lstStyle/>
                    <a:p>
                      <a:endParaRPr lang="zh-CN"/>
                    </a:p>
                  </a:txBody>
                  <a:tcPr/>
                </a:tc>
                <a:tc rowSpan="2">
                  <a:txBody>
                    <a:bodyPr/>
                    <a:lstStyle/>
                    <a:p>
                      <a:pPr algn="ctr">
                        <a:buNone/>
                      </a:pPr>
                      <a:r>
                        <a:rPr lang="zh-CN" altLang="en-US" sz="1600" b="1" dirty="0" smtClean="0">
                          <a:solidFill>
                            <a:schemeClr val="bg1"/>
                          </a:solidFill>
                          <a:latin typeface="微软雅黑" panose="020B0503020204020204" pitchFamily="34" charset="-122"/>
                          <a:ea typeface="微软雅黑" panose="020B0503020204020204" pitchFamily="34" charset="-122"/>
                        </a:rPr>
                        <a:t>困</a:t>
                      </a:r>
                      <a:r>
                        <a:rPr lang="zh-CN" altLang="en-US" sz="1600" b="1" dirty="0">
                          <a:solidFill>
                            <a:schemeClr val="bg1"/>
                          </a:solidFill>
                          <a:latin typeface="微软雅黑" panose="020B0503020204020204" pitchFamily="34" charset="-122"/>
                          <a:ea typeface="微软雅黑" panose="020B0503020204020204" pitchFamily="34" charset="-122"/>
                        </a:rPr>
                        <a:t>难点</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需协助事项</a:t>
                      </a: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87680">
                <a:tc vMerge="1">
                  <a:txBody>
                    <a:bodyPr/>
                    <a:lstStyle/>
                    <a:p>
                      <a:endParaRPr lang="zh-CN"/>
                    </a:p>
                  </a:txBody>
                  <a:tcPr anchor="ctr">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solidFill>
                      <a:srgbClr val="00B0F0"/>
                    </a:solidFill>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v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eaLnBrk="0" hangingPunct="0">
                        <a:lnSpc>
                          <a:spcPct val="90000"/>
                        </a:lnSpc>
                        <a:spcBef>
                          <a:spcPts val="1000"/>
                        </a:spcBef>
                        <a:defRPr sz="2400">
                          <a:solidFill>
                            <a:schemeClr val="tx1"/>
                          </a:solidFill>
                          <a:latin typeface="Calibri" panose="020F0502020204030204" pitchFamily="34" charset="0"/>
                        </a:defRPr>
                      </a:lvl1pPr>
                      <a:lvl2pPr marL="742950" indent="-285750" eaLnBrk="0" hangingPunct="0">
                        <a:lnSpc>
                          <a:spcPct val="90000"/>
                        </a:lnSpc>
                        <a:spcBef>
                          <a:spcPts val="500"/>
                        </a:spcBef>
                        <a:defRPr sz="2000">
                          <a:solidFill>
                            <a:schemeClr val="tx1"/>
                          </a:solidFill>
                          <a:latin typeface="Calibri" panose="020F0502020204030204" pitchFamily="34" charset="0"/>
                        </a:defRPr>
                      </a:lvl2pPr>
                      <a:lvl3pPr marL="1143000" indent="-228600" eaLnBrk="0" hangingPunct="0">
                        <a:lnSpc>
                          <a:spcPct val="90000"/>
                        </a:lnSpc>
                        <a:spcBef>
                          <a:spcPts val="500"/>
                        </a:spcBef>
                        <a:defRPr>
                          <a:solidFill>
                            <a:schemeClr val="tx1"/>
                          </a:solidFill>
                          <a:latin typeface="Calibri" panose="020F0502020204030204" pitchFamily="34" charset="0"/>
                        </a:defRPr>
                      </a:lvl3pPr>
                      <a:lvl4pPr marL="1600200" indent="-228600" eaLnBrk="0" hangingPunct="0">
                        <a:lnSpc>
                          <a:spcPct val="90000"/>
                        </a:lnSpc>
                        <a:spcBef>
                          <a:spcPts val="500"/>
                        </a:spcBef>
                        <a:defRPr>
                          <a:solidFill>
                            <a:schemeClr val="tx1"/>
                          </a:solidFill>
                          <a:latin typeface="Calibri" panose="020F0502020204030204" pitchFamily="34" charset="0"/>
                        </a:defRPr>
                      </a:lvl4pPr>
                      <a:lvl5pPr marL="2057400" indent="-228600" eaLnBrk="0" hangingPunct="0">
                        <a:lnSpc>
                          <a:spcPct val="90000"/>
                        </a:lnSpc>
                        <a:spcBef>
                          <a:spcPts val="500"/>
                        </a:spcBef>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单片机</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FPGA</a:t>
                      </a: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上位机</a:t>
                      </a: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vMerge="1">
                  <a:txBody>
                    <a:bodyPr/>
                    <a:lstStyle/>
                    <a:p>
                      <a:endParaRPr lang="zh-CN"/>
                    </a:p>
                  </a:txBody>
                  <a:tcPr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457200">
                <a:tc>
                  <a:txBody>
                    <a:bodyPr/>
                    <a:lstStyle/>
                    <a:p>
                      <a:pPr algn="ctr">
                        <a:buNone/>
                      </a:pPr>
                      <a:r>
                        <a:rPr lang="en-US" sz="1200" b="0" dirty="0" smtClean="0">
                          <a:solidFill>
                            <a:schemeClr val="tx1"/>
                          </a:solidFill>
                          <a:latin typeface="微软雅黑" panose="020B0503020204020204" pitchFamily="34" charset="-122"/>
                          <a:ea typeface="微软雅黑" panose="020B0503020204020204" pitchFamily="34" charset="-122"/>
                        </a:rPr>
                        <a:t>1</a:t>
                      </a:r>
                    </a:p>
                  </a:txBody>
                  <a:tcPr marL="91446" marR="91446" marT="45724" marB="45724" anchor="ctr" anchorCtr="1">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439545" algn="l"/>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Kmac cell PG</a:t>
                      </a:r>
                    </a:p>
                  </a:txBody>
                  <a:tcPr marL="91446" marR="91446" marT="45724" marB="45724"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b="0" i="0" u="none" strike="noStrike" dirty="0">
                          <a:solidFill>
                            <a:schemeClr val="tx1"/>
                          </a:solidFill>
                          <a:effectLst/>
                          <a:latin typeface="微软雅黑" panose="020B0503020204020204" pitchFamily="34" charset="-122"/>
                          <a:ea typeface="微软雅黑" panose="020B0503020204020204" pitchFamily="34" charset="-122"/>
                        </a:rPr>
                        <a:t>10/20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mn-ea"/>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增加读取每个模组前24字节的功能</a:t>
                      </a:r>
                    </a:p>
                  </a:txBody>
                  <a:tcPr marL="91446" marR="91446"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所有流程都跑通，添加四路ma测试已经完成，正在优化整体时间.</a:t>
                      </a:r>
                    </a:p>
                  </a:txBody>
                  <a:tcPr marL="91446" marR="91446" marT="45724" marB="45724"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暂无</a:t>
                      </a:r>
                    </a:p>
                  </a:txBody>
                  <a:tcPr marL="91446" marR="91446" marT="45722" marB="45722"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buNone/>
                      </a:pPr>
                      <a:r>
                        <a:rPr lang="en-US" altLang="zh-CN" sz="1200" b="0" dirty="0" smtClean="0">
                          <a:solidFill>
                            <a:schemeClr val="tx1"/>
                          </a:solidFill>
                          <a:latin typeface="微软雅黑" panose="020B0503020204020204" pitchFamily="34" charset="-122"/>
                          <a:ea typeface="微软雅黑" panose="020B0503020204020204" pitchFamily="34" charset="-122"/>
                        </a:rPr>
                        <a:t>2</a:t>
                      </a:r>
                    </a:p>
                  </a:txBody>
                  <a:tcPr marL="91446" marR="91446" marT="45724" marB="45724" anchor="ctr" anchorCtr="1">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439545" algn="l"/>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8K4K整机</a:t>
                      </a:r>
                    </a:p>
                  </a:txBody>
                  <a:tcPr marL="91446" marR="91446"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sz="1200" b="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10/25</a:t>
                      </a:r>
                    </a:p>
                  </a:txBody>
                  <a:tcPr marL="91446" marR="91446"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buNone/>
                      </a:pPr>
                      <a:r>
                        <a:rPr lang="zh-CN" altLang="en-US" sz="1200" b="0" kern="1200" dirty="0">
                          <a:solidFill>
                            <a:schemeClr val="tx1"/>
                          </a:solidFill>
                          <a:latin typeface="微软雅黑" panose="020B0503020204020204" pitchFamily="34" charset="-122"/>
                          <a:ea typeface="微软雅黑" panose="020B0503020204020204" pitchFamily="34" charset="-122"/>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zh-CN" altLang="en-US" sz="1200" b="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目前在修改程序，等待新板子到家调试</a:t>
                      </a:r>
                    </a:p>
                  </a:txBody>
                  <a:tcPr marL="91446" marR="91446"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zh-CN" altLang="en-US" sz="1200" b="0" dirty="0">
                          <a:solidFill>
                            <a:schemeClr val="tx1"/>
                          </a:solidFill>
                          <a:latin typeface="微软雅黑" panose="020B0503020204020204" pitchFamily="34" charset="-122"/>
                          <a:ea typeface="微软雅黑" panose="020B0503020204020204" pitchFamily="34" charset="-122"/>
                        </a:rPr>
                        <a:t>/</a:t>
                      </a:r>
                    </a:p>
                  </a:txBody>
                  <a:tcPr marL="91446" marR="91446"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zh-CN" altLang="en-US" sz="1200" dirty="0">
                          <a:latin typeface="微软雅黑" panose="020B0503020204020204" pitchFamily="34" charset="-122"/>
                          <a:ea typeface="微软雅黑" panose="020B0503020204020204" pitchFamily="34" charset="-122"/>
                        </a:rPr>
                        <a:t>暂无</a:t>
                      </a:r>
                    </a:p>
                  </a:txBody>
                  <a:tcPr marL="91446" marR="91446" marT="45722" marB="45722"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lvl1pPr eaLnBrk="0" hangingPunct="0">
                        <a:lnSpc>
                          <a:spcPct val="90000"/>
                        </a:lnSpc>
                        <a:spcBef>
                          <a:spcPts val="1000"/>
                        </a:spcBef>
                        <a:defRPr sz="2400">
                          <a:solidFill>
                            <a:schemeClr val="tx1"/>
                          </a:solidFill>
                          <a:latin typeface="Calibri" panose="020F0502020204030204" pitchFamily="34" charset="0"/>
                        </a:defRPr>
                      </a:lvl1pPr>
                      <a:lvl2pPr marL="742950" indent="-285750" eaLnBrk="0" hangingPunct="0">
                        <a:lnSpc>
                          <a:spcPct val="90000"/>
                        </a:lnSpc>
                        <a:spcBef>
                          <a:spcPts val="500"/>
                        </a:spcBef>
                        <a:defRPr sz="2000">
                          <a:solidFill>
                            <a:schemeClr val="tx1"/>
                          </a:solidFill>
                          <a:latin typeface="Calibri" panose="020F0502020204030204" pitchFamily="34" charset="0"/>
                        </a:defRPr>
                      </a:lvl2pPr>
                      <a:lvl3pPr marL="1143000" indent="-228600" eaLnBrk="0" hangingPunct="0">
                        <a:lnSpc>
                          <a:spcPct val="90000"/>
                        </a:lnSpc>
                        <a:spcBef>
                          <a:spcPts val="500"/>
                        </a:spcBef>
                        <a:defRPr>
                          <a:solidFill>
                            <a:schemeClr val="tx1"/>
                          </a:solidFill>
                          <a:latin typeface="Calibri" panose="020F0502020204030204" pitchFamily="34" charset="0"/>
                        </a:defRPr>
                      </a:lvl3pPr>
                      <a:lvl4pPr marL="1600200" indent="-228600" eaLnBrk="0" hangingPunct="0">
                        <a:lnSpc>
                          <a:spcPct val="90000"/>
                        </a:lnSpc>
                        <a:spcBef>
                          <a:spcPts val="500"/>
                        </a:spcBef>
                        <a:defRPr>
                          <a:solidFill>
                            <a:schemeClr val="tx1"/>
                          </a:solidFill>
                          <a:latin typeface="Calibri" panose="020F0502020204030204" pitchFamily="34" charset="0"/>
                        </a:defRPr>
                      </a:lvl4pPr>
                      <a:lvl5pPr marL="2057400" indent="-228600" eaLnBrk="0" hangingPunct="0">
                        <a:lnSpc>
                          <a:spcPct val="90000"/>
                        </a:lnSpc>
                        <a:spcBef>
                          <a:spcPts val="500"/>
                        </a:spcBef>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p>
                  </a:txBody>
                  <a:tcPr marL="91443" marR="91443" marT="45728" marB="45728" anchor="ctr" anchorCtr="1" horzOverflow="overflow">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noFill/>
                  </a:tcPr>
                </a:tc>
                <a:tc>
                  <a:txBody>
                    <a:bodyPr/>
                    <a:lstStyle>
                      <a:lvl1pPr eaLnBrk="0" hangingPunct="0">
                        <a:lnSpc>
                          <a:spcPct val="90000"/>
                        </a:lnSpc>
                        <a:spcBef>
                          <a:spcPts val="1000"/>
                        </a:spcBef>
                        <a:defRPr sz="2400">
                          <a:solidFill>
                            <a:schemeClr val="tx1"/>
                          </a:solidFill>
                          <a:latin typeface="Calibri" panose="020F0502020204030204" pitchFamily="34" charset="0"/>
                        </a:defRPr>
                      </a:lvl1pPr>
                      <a:lvl2pPr marL="742950" indent="-285750" eaLnBrk="0" hangingPunct="0">
                        <a:lnSpc>
                          <a:spcPct val="90000"/>
                        </a:lnSpc>
                        <a:spcBef>
                          <a:spcPts val="500"/>
                        </a:spcBef>
                        <a:defRPr sz="2000">
                          <a:solidFill>
                            <a:schemeClr val="tx1"/>
                          </a:solidFill>
                          <a:latin typeface="Calibri" panose="020F0502020204030204" pitchFamily="34" charset="0"/>
                        </a:defRPr>
                      </a:lvl2pPr>
                      <a:lvl3pPr marL="1143000" indent="-228600" eaLnBrk="0" hangingPunct="0">
                        <a:lnSpc>
                          <a:spcPct val="90000"/>
                        </a:lnSpc>
                        <a:spcBef>
                          <a:spcPts val="500"/>
                        </a:spcBef>
                        <a:defRPr>
                          <a:solidFill>
                            <a:schemeClr val="tx1"/>
                          </a:solidFill>
                          <a:latin typeface="Calibri" panose="020F0502020204030204" pitchFamily="34" charset="0"/>
                        </a:defRPr>
                      </a:lvl3pPr>
                      <a:lvl4pPr marL="1600200" indent="-228600" eaLnBrk="0" hangingPunct="0">
                        <a:lnSpc>
                          <a:spcPct val="90000"/>
                        </a:lnSpc>
                        <a:spcBef>
                          <a:spcPts val="500"/>
                        </a:spcBef>
                        <a:defRPr>
                          <a:solidFill>
                            <a:schemeClr val="tx1"/>
                          </a:solidFill>
                          <a:latin typeface="Calibri" panose="020F0502020204030204" pitchFamily="34" charset="0"/>
                        </a:defRPr>
                      </a:lvl4pPr>
                      <a:lvl5pPr marL="2057400" indent="-228600" eaLnBrk="0" hangingPunct="0">
                        <a:lnSpc>
                          <a:spcPct val="90000"/>
                        </a:lnSpc>
                        <a:spcBef>
                          <a:spcPts val="500"/>
                        </a:spcBef>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439545" algn="l"/>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合肥B3 EDP8.1G需求24点位</a:t>
                      </a:r>
                    </a:p>
                  </a:txBody>
                  <a:tcPr marL="91443" marR="91443"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hangingPunct="0">
                        <a:lnSpc>
                          <a:spcPct val="90000"/>
                        </a:lnSpc>
                        <a:spcBef>
                          <a:spcPts val="1000"/>
                        </a:spcBef>
                        <a:defRPr sz="2400">
                          <a:solidFill>
                            <a:schemeClr val="tx1"/>
                          </a:solidFill>
                          <a:latin typeface="Calibri" panose="020F0502020204030204" pitchFamily="34" charset="0"/>
                        </a:defRPr>
                      </a:lvl1pPr>
                      <a:lvl2pPr marL="742950" indent="-285750" eaLnBrk="0" hangingPunct="0">
                        <a:lnSpc>
                          <a:spcPct val="90000"/>
                        </a:lnSpc>
                        <a:spcBef>
                          <a:spcPts val="500"/>
                        </a:spcBef>
                        <a:defRPr sz="2000">
                          <a:solidFill>
                            <a:schemeClr val="tx1"/>
                          </a:solidFill>
                          <a:latin typeface="Calibri" panose="020F0502020204030204" pitchFamily="34" charset="0"/>
                        </a:defRPr>
                      </a:lvl2pPr>
                      <a:lvl3pPr marL="1143000" indent="-228600" eaLnBrk="0" hangingPunct="0">
                        <a:lnSpc>
                          <a:spcPct val="90000"/>
                        </a:lnSpc>
                        <a:spcBef>
                          <a:spcPts val="500"/>
                        </a:spcBef>
                        <a:defRPr>
                          <a:solidFill>
                            <a:schemeClr val="tx1"/>
                          </a:solidFill>
                          <a:latin typeface="Calibri" panose="020F0502020204030204" pitchFamily="34" charset="0"/>
                        </a:defRPr>
                      </a:lvl3pPr>
                      <a:lvl4pPr marL="1600200" indent="-228600" eaLnBrk="0" hangingPunct="0">
                        <a:lnSpc>
                          <a:spcPct val="90000"/>
                        </a:lnSpc>
                        <a:spcBef>
                          <a:spcPts val="500"/>
                        </a:spcBef>
                        <a:defRPr>
                          <a:solidFill>
                            <a:schemeClr val="tx1"/>
                          </a:solidFill>
                          <a:latin typeface="Calibri" panose="020F0502020204030204" pitchFamily="34" charset="0"/>
                        </a:defRPr>
                      </a:lvl4pPr>
                      <a:lvl5pPr marL="2057400" indent="-228600" eaLnBrk="0" hangingPunct="0">
                        <a:lnSpc>
                          <a:spcPct val="90000"/>
                        </a:lnSpc>
                        <a:spcBef>
                          <a:spcPts val="500"/>
                        </a:spcBef>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12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10/15</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91443" marR="91443"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eaLnBrk="0" hangingPunct="0">
                        <a:lnSpc>
                          <a:spcPct val="90000"/>
                        </a:lnSpc>
                        <a:spcBef>
                          <a:spcPts val="1000"/>
                        </a:spcBef>
                        <a:defRPr sz="2400">
                          <a:solidFill>
                            <a:schemeClr val="tx1"/>
                          </a:solidFill>
                          <a:latin typeface="Calibri" panose="020F0502020204030204" pitchFamily="34" charset="0"/>
                        </a:defRPr>
                      </a:lvl1pPr>
                      <a:lvl2pPr marL="742950" indent="-285750" eaLnBrk="0" hangingPunct="0">
                        <a:lnSpc>
                          <a:spcPct val="90000"/>
                        </a:lnSpc>
                        <a:spcBef>
                          <a:spcPts val="500"/>
                        </a:spcBef>
                        <a:defRPr sz="2000">
                          <a:solidFill>
                            <a:schemeClr val="tx1"/>
                          </a:solidFill>
                          <a:latin typeface="Calibri" panose="020F0502020204030204" pitchFamily="34" charset="0"/>
                        </a:defRPr>
                      </a:lvl2pPr>
                      <a:lvl3pPr marL="1143000" indent="-228600" eaLnBrk="0" hangingPunct="0">
                        <a:lnSpc>
                          <a:spcPct val="90000"/>
                        </a:lnSpc>
                        <a:spcBef>
                          <a:spcPts val="500"/>
                        </a:spcBef>
                        <a:defRPr>
                          <a:solidFill>
                            <a:schemeClr val="tx1"/>
                          </a:solidFill>
                          <a:latin typeface="Calibri" panose="020F0502020204030204" pitchFamily="34" charset="0"/>
                        </a:defRPr>
                      </a:lvl3pPr>
                      <a:lvl4pPr marL="1600200" indent="-228600" eaLnBrk="0" hangingPunct="0">
                        <a:lnSpc>
                          <a:spcPct val="90000"/>
                        </a:lnSpc>
                        <a:spcBef>
                          <a:spcPts val="500"/>
                        </a:spcBef>
                        <a:defRPr>
                          <a:solidFill>
                            <a:schemeClr val="tx1"/>
                          </a:solidFill>
                          <a:latin typeface="Calibri" panose="020F0502020204030204" pitchFamily="34" charset="0"/>
                        </a:defRPr>
                      </a:lvl4pPr>
                      <a:lvl5pPr marL="2057400" indent="-228600" eaLnBrk="0" hangingPunct="0">
                        <a:lnSpc>
                          <a:spcPct val="90000"/>
                        </a:lnSpc>
                        <a:spcBef>
                          <a:spcPts val="500"/>
                        </a:spcBef>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t>
                      </a:r>
                    </a:p>
                  </a:txBody>
                  <a:tcPr marL="91443" marR="91443"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目前在点mcu屏，屏已经点亮</a:t>
                      </a:r>
                    </a:p>
                  </a:txBody>
                  <a:tcPr marL="91446" marR="91446"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latinLnBrk="0"/>
                      <a:r>
                        <a:rPr kumimoji="0" lang="zh-CN" altLang="en-US" sz="12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kumimoji="0" lang="zh-CN" altLang="en-US" sz="12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rPr>
                        <a:t>暂无</a:t>
                      </a:r>
                    </a:p>
                  </a:txBody>
                  <a:tcPr marL="91446" marR="91446" marT="45722" marB="45722"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627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p>
                  </a:txBody>
                  <a:tcPr marL="91443" marR="91443" marT="45714" marB="45714" anchor="ctr" anchorCtr="1" horzOverflow="overflow">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439545" algn="l"/>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武汉t4 demura专案</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10/20</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120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调试</a:t>
                      </a:r>
                      <a:r>
                        <a:rPr lang="en-US" altLang="zh-CN" sz="120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2832command </a:t>
                      </a:r>
                      <a:r>
                        <a:rPr lang="zh-CN" altLang="en-US" sz="120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模式，目前基本完成，下一步提测试和现场导入</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200" b="0" dirty="0">
                          <a:solidFill>
                            <a:schemeClr val="tx1"/>
                          </a:solidFill>
                          <a:latin typeface="微软雅黑" panose="020B0503020204020204" pitchFamily="34" charset="-122"/>
                          <a:ea typeface="微软雅黑" panose="020B0503020204020204" pitchFamily="34" charset="-122"/>
                        </a:rPr>
                        <a:t>/</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截止目前，demura 上位机软件存在着夜间锁屏后，第二天登录桌面，部分上位机软件会出现界面卡死现象，后台心跳（发送服务器与链接PG）正常，共享盘检测代码也正常运行，国庆节有过3天测试，未开服务器软件未出现界面卡死现象。还有目前测试第二天界面卡死后重新开启服务器软件可解除上位机软件卡死。并且改卡死现象基本出现在夜间。目前的应对方法 1，检查代码里内存泄露问题，正在修改日志记录源代码。2，优化各种检测代码并优化。3，检查操作系统的一些系统服务。目前尚未解决。	</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zh-CN" altLang="en-US" sz="1200" dirty="0">
                          <a:ln>
                            <a:noFill/>
                          </a:ln>
                          <a:solidFill>
                            <a:srgbClr val="000000"/>
                          </a:solidFill>
                          <a:effectLst/>
                          <a:latin typeface="微软雅黑" panose="020B0503020204020204" pitchFamily="34" charset="-122"/>
                          <a:ea typeface="微软雅黑" panose="020B0503020204020204" pitchFamily="34" charset="-122"/>
                          <a:sym typeface="+mn-ea"/>
                        </a:rPr>
                        <a:t>暂无</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marL="91443" marR="91443" marT="45714" marB="45714" anchor="ct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p>
                  </a:txBody>
                  <a:tcPr marL="91443" marR="91443" marT="45714" marB="45714" anchor="ctr" anchorCtr="1" horzOverflow="overflow">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439545" algn="l"/>
                        </a:tabLst>
                      </a:pPr>
                      <a:r>
                        <a:rPr kumimoji="0"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福映ML708升级</a:t>
                      </a:r>
                    </a:p>
                  </a:txBody>
                  <a:tcPr marL="91443" marR="91443"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10/30</a:t>
                      </a:r>
                    </a:p>
                  </a:txBody>
                  <a:tcPr marL="91443" marR="91443"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程序已写好，目前与硬件调试</a:t>
                      </a:r>
                    </a:p>
                  </a:txBody>
                  <a:tcPr marL="91443" marR="91443"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测试界面设计，测试流程代码编写</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暂无</a:t>
                      </a:r>
                    </a:p>
                  </a:txBody>
                  <a:tcPr marL="91443" marR="91443" marT="45714" marB="45714" anchor="ct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96240">
                <a:tc>
                  <a:txBody>
                    <a:bodyPr/>
                    <a:lstStyle/>
                    <a:p>
                      <a:r>
                        <a:rPr lang="en-US" altLang="zh-CN" sz="1200" b="0" dirty="0" smtClean="0">
                          <a:solidFill>
                            <a:schemeClr val="tx1"/>
                          </a:solidFill>
                          <a:latin typeface="微软雅黑" panose="020B0503020204020204" pitchFamily="34" charset="-122"/>
                          <a:ea typeface="微软雅黑" panose="020B0503020204020204" pitchFamily="34" charset="-122"/>
                        </a:rPr>
                        <a:t>7</a:t>
                      </a:r>
                    </a:p>
                  </a:txBody>
                  <a:tcPr marL="91443" marR="91443" marT="45714" marB="45714" anchor="ctr" anchorCtr="1" horzOverflow="overflow">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汕尾信利服务专案</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10/30</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1.95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屏换</a:t>
                      </a:r>
                      <a:r>
                        <a:rPr kumimoji="0" lang="en-US" altLang="zh-CN" sz="1200" b="0" i="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ic</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  gamma</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调节已</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ok</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，目前正在调试</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写日期功能</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联调自动计算周数批次的功能</a:t>
                      </a:r>
                      <a:endPar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暂无</a:t>
                      </a:r>
                    </a:p>
                  </a:txBody>
                  <a:tcPr marL="91443" marR="91443" marT="45714" marB="45714" anchor="ct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p>
                  </a:txBody>
                  <a:tcPr marL="91443" marR="91443" marT="45714" marB="45714" anchor="ctr" anchorCtr="1" horzOverflow="overflow">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华星客诉问题</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sz="120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10/30 </a:t>
                      </a:r>
                      <a:endPar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现场处理客诉</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 现场程序优化，模组自动下载验证，程序崩溃问题，精简画面流程增加</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t>
                      </a:r>
                    </a:p>
                  </a:txBody>
                  <a:tcPr marL="91443" marR="91443"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暂无</a:t>
                      </a:r>
                    </a:p>
                  </a:txBody>
                  <a:tcPr marL="91443" marR="91443" marT="45714" marB="45714" anchor="ct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414242" y="26353"/>
            <a:ext cx="6198246" cy="993775"/>
          </a:xfrm>
        </p:spPr>
        <p:txBody>
          <a:bodyPr/>
          <a:lstStyle/>
          <a:p>
            <a:r>
              <a:rPr lang="zh-CN" altLang="en-US" dirty="0"/>
              <a:t>软件部</a:t>
            </a:r>
            <a:r>
              <a:rPr lang="en-US" altLang="zh-CN" dirty="0"/>
              <a:t>---</a:t>
            </a:r>
            <a:r>
              <a:rPr lang="zh-CN" altLang="en-US" dirty="0"/>
              <a:t>改善专案</a:t>
            </a:r>
          </a:p>
          <a:p>
            <a:endParaRPr lang="zh-CN" altLang="en-US" dirty="0"/>
          </a:p>
        </p:txBody>
      </p:sp>
      <p:sp>
        <p:nvSpPr>
          <p:cNvPr id="3" name="灯片编号占位符 2"/>
          <p:cNvSpPr>
            <a:spLocks noGrp="1"/>
          </p:cNvSpPr>
          <p:nvPr>
            <p:ph type="sldNum" sz="quarter" idx="12"/>
          </p:nvPr>
        </p:nvSpPr>
        <p:spPr/>
        <p:txBody>
          <a:bodyPr/>
          <a:lstStyle/>
          <a:p>
            <a:fld id="{E077DA78-E013-4A8C-AD75-63A150561B10}" type="slidenum">
              <a:rPr lang="zh-CN" altLang="en-US" smtClean="0"/>
              <a:t>4</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46910529"/>
              </p:ext>
            </p:extLst>
          </p:nvPr>
        </p:nvGraphicFramePr>
        <p:xfrm>
          <a:off x="730135" y="1020128"/>
          <a:ext cx="10582275" cy="1709421"/>
        </p:xfrm>
        <a:graphic>
          <a:graphicData uri="http://schemas.openxmlformats.org/drawingml/2006/table">
            <a:tbl>
              <a:tblPr firstRow="1" bandRow="1">
                <a:tableStyleId>{5C22544A-7EE6-4342-B048-85BDC9FD1C3A}</a:tableStyleId>
              </a:tblPr>
              <a:tblGrid>
                <a:gridCol w="1936115">
                  <a:extLst>
                    <a:ext uri="{9D8B030D-6E8A-4147-A177-3AD203B41FA5}">
                      <a16:colId xmlns:a16="http://schemas.microsoft.com/office/drawing/2014/main" val="1038545606"/>
                    </a:ext>
                  </a:extLst>
                </a:gridCol>
                <a:gridCol w="8646160">
                  <a:extLst>
                    <a:ext uri="{9D8B030D-6E8A-4147-A177-3AD203B41FA5}">
                      <a16:colId xmlns:a16="http://schemas.microsoft.com/office/drawing/2014/main" val="374429195"/>
                    </a:ext>
                  </a:extLst>
                </a:gridCol>
              </a:tblGrid>
              <a:tr h="509905">
                <a:tc>
                  <a:txBody>
                    <a:bodyPr/>
                    <a:lstStyle/>
                    <a:p>
                      <a:pPr indent="0" algn="ctr">
                        <a:buNone/>
                      </a:pPr>
                      <a:r>
                        <a:rPr lang="zh-CN" sz="1600" b="0" dirty="0">
                          <a:solidFill>
                            <a:srgbClr val="000000"/>
                          </a:solidFill>
                          <a:latin typeface="微软雅黑" panose="020B0503020204020204" charset="-122"/>
                          <a:ea typeface="微软雅黑" panose="020B0503020204020204" charset="-122"/>
                        </a:rPr>
                        <a:t>序号</a:t>
                      </a:r>
                      <a:endParaRPr lang="zh-CN" altLang="en-US" sz="1600" b="0" dirty="0">
                        <a:solidFill>
                          <a:srgbClr val="000000"/>
                        </a:solidFill>
                        <a:latin typeface="微软雅黑" panose="020B0503020204020204" charset="-122"/>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tc>
                  <a:txBody>
                    <a:bodyPr/>
                    <a:lstStyle/>
                    <a:p>
                      <a:pPr indent="0" algn="ctr">
                        <a:buNone/>
                      </a:pPr>
                      <a:r>
                        <a:rPr lang="zh-CN" sz="1600" b="0" dirty="0">
                          <a:solidFill>
                            <a:srgbClr val="000000"/>
                          </a:solidFill>
                          <a:latin typeface="微软雅黑" panose="020B0503020204020204" charset="-122"/>
                          <a:ea typeface="微软雅黑" panose="020B0503020204020204" charset="-122"/>
                        </a:rPr>
                        <a:t>改善专案</a:t>
                      </a:r>
                      <a:endParaRPr lang="zh-CN" altLang="en-US" sz="1600" b="0" dirty="0">
                        <a:solidFill>
                          <a:srgbClr val="000000"/>
                        </a:solidFill>
                        <a:latin typeface="微软雅黑" panose="020B0503020204020204" charset="-122"/>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4013212710"/>
                  </a:ext>
                </a:extLst>
              </a:tr>
              <a:tr h="537210">
                <a:tc>
                  <a:txBody>
                    <a:bodyPr/>
                    <a:lstStyle/>
                    <a:p>
                      <a:pPr indent="0" algn="ctr">
                        <a:buNone/>
                      </a:pPr>
                      <a:r>
                        <a:rPr lang="en-US" sz="1600" b="0" dirty="0">
                          <a:solidFill>
                            <a:srgbClr val="000000"/>
                          </a:solidFill>
                          <a:latin typeface="微软雅黑" panose="020B0503020204020204" charset="-122"/>
                          <a:ea typeface="微软雅黑" panose="020B0503020204020204" charset="-122"/>
                        </a:rPr>
                        <a:t>1</a:t>
                      </a:r>
                      <a:endParaRPr lang="en-US" altLang="en-US" sz="1600" b="0" dirty="0">
                        <a:solidFill>
                          <a:srgbClr val="000000"/>
                        </a:solidFill>
                        <a:latin typeface="微软雅黑" panose="020B0503020204020204" charset="-122"/>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smtClean="0">
                          <a:solidFill>
                            <a:srgbClr val="000000"/>
                          </a:solidFill>
                          <a:latin typeface="微软雅黑" panose="020B0503020204020204" charset="-122"/>
                          <a:ea typeface="微软雅黑" panose="020B0503020204020204" charset="-122"/>
                        </a:rPr>
                        <a:t>宣导了工作过程文件的填写方式，加强经验传承</a:t>
                      </a:r>
                      <a:endParaRPr lang="zh-CN" altLang="en-US" sz="1600" b="0" dirty="0">
                        <a:solidFill>
                          <a:srgbClr val="000000"/>
                        </a:solidFill>
                        <a:latin typeface="微软雅黑" panose="020B0503020204020204" charset="-122"/>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17594960"/>
                  </a:ext>
                </a:extLst>
              </a:tr>
              <a:tr h="331153">
                <a:tc>
                  <a:txBody>
                    <a:bodyPr/>
                    <a:lstStyle/>
                    <a:p>
                      <a:pPr indent="0" algn="ctr">
                        <a:buNone/>
                      </a:pPr>
                      <a:r>
                        <a:rPr lang="en-US" sz="1600" b="0" dirty="0">
                          <a:solidFill>
                            <a:srgbClr val="000000"/>
                          </a:solidFill>
                          <a:latin typeface="微软雅黑" panose="020B0503020204020204" charset="-122"/>
                          <a:ea typeface="微软雅黑" panose="020B0503020204020204" charset="-122"/>
                        </a:rPr>
                        <a:t>2</a:t>
                      </a:r>
                      <a:endParaRPr lang="en-US" altLang="en-US" sz="1600" b="0" dirty="0">
                        <a:solidFill>
                          <a:srgbClr val="000000"/>
                        </a:solidFill>
                        <a:latin typeface="微软雅黑" panose="020B0503020204020204" charset="-122"/>
                        <a:ea typeface="微软雅黑" panose="020B050302020402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smtClean="0">
                          <a:solidFill>
                            <a:srgbClr val="000000"/>
                          </a:solidFill>
                          <a:latin typeface="微软雅黑" panose="020B0503020204020204" charset="-122"/>
                          <a:ea typeface="微软雅黑" panose="020B0503020204020204" charset="-122"/>
                          <a:cs typeface="微软雅黑" panose="020B0503020204020204" charset="-122"/>
                        </a:rPr>
                        <a:t>规划加密软件的推广。预计十月导入。</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4095717"/>
                  </a:ext>
                </a:extLst>
              </a:tr>
              <a:tr h="331153">
                <a:tc>
                  <a:txBody>
                    <a:bodyPr/>
                    <a:lstStyle/>
                    <a:p>
                      <a:pPr indent="0" algn="ctr">
                        <a:buNone/>
                      </a:pPr>
                      <a:r>
                        <a:rPr lang="en-US" altLang="en-US" sz="1600" b="0" dirty="0" smtClean="0">
                          <a:solidFill>
                            <a:srgbClr val="000000"/>
                          </a:solidFill>
                          <a:latin typeface="微软雅黑" panose="020B0503020204020204" charset="-122"/>
                          <a:ea typeface="微软雅黑" panose="020B0503020204020204" charset="-122"/>
                        </a:rPr>
                        <a:t>3</a:t>
                      </a:r>
                      <a:endParaRPr lang="en-US" altLang="en-US" sz="1600" b="0" dirty="0">
                        <a:solidFill>
                          <a:srgbClr val="000000"/>
                        </a:solidFill>
                        <a:latin typeface="微软雅黑" panose="020B0503020204020204" charset="-122"/>
                        <a:ea typeface="微软雅黑" panose="020B0503020204020204"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rgbClr val="000000"/>
                          </a:solidFill>
                          <a:latin typeface="微软雅黑" panose="020B0503020204020204" charset="-122"/>
                          <a:ea typeface="微软雅黑" panose="020B0503020204020204" charset="-122"/>
                          <a:cs typeface="微软雅黑" panose="020B0503020204020204" charset="-122"/>
                        </a:rPr>
                        <a:t>SVN</a:t>
                      </a:r>
                      <a:r>
                        <a:rPr lang="zh-CN" altLang="en-US" sz="1600" b="0" dirty="0" smtClean="0">
                          <a:solidFill>
                            <a:srgbClr val="000000"/>
                          </a:solidFill>
                          <a:latin typeface="微软雅黑" panose="020B0503020204020204" charset="-122"/>
                          <a:ea typeface="微软雅黑" panose="020B0503020204020204" charset="-122"/>
                          <a:cs typeface="微软雅黑" panose="020B0503020204020204" charset="-122"/>
                        </a:rPr>
                        <a:t>服务器实现远程访问，预计十月完成。</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553797339"/>
                  </a:ext>
                </a:extLst>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692</Words>
  <Application>Microsoft Office PowerPoint</Application>
  <PresentationFormat>宽屏</PresentationFormat>
  <Paragraphs>151</Paragraphs>
  <Slides>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华文行楷</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jiaqing05@126.com</dc:creator>
  <cp:lastModifiedBy>TY</cp:lastModifiedBy>
  <cp:revision>51</cp:revision>
  <dcterms:created xsi:type="dcterms:W3CDTF">2019-07-05T05:15:00Z</dcterms:created>
  <dcterms:modified xsi:type="dcterms:W3CDTF">2019-10-11T07:55:49Z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