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  <p:sldId id="261" r:id="rId6"/>
    <p:sldId id="262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 userDrawn="1"/>
        </p:nvSpPr>
        <p:spPr bwMode="auto">
          <a:xfrm>
            <a:off x="3150420" y="4025900"/>
            <a:ext cx="3693487" cy="1066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xx</a:t>
            </a:r>
            <a:endParaRPr kumimoji="0" lang="en-US" altLang="zh-CN" sz="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 flipV="1">
            <a:off x="414128" y="548640"/>
            <a:ext cx="1144377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"/>
          <p:cNvSpPr txBox="1">
            <a:spLocks noChangeArrowheads="1"/>
          </p:cNvSpPr>
          <p:nvPr userDrawn="1"/>
        </p:nvSpPr>
        <p:spPr bwMode="auto">
          <a:xfrm>
            <a:off x="219132" y="6323013"/>
            <a:ext cx="333502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272E38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创新      执着      领先      卓越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272E38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414242" y="26353"/>
            <a:ext cx="6198246" cy="521970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 sz="2800" b="1">
                <a:solidFill>
                  <a:schemeClr val="tx1"/>
                </a:solidFill>
                <a:latin typeface="+mj-lt"/>
                <a:ea typeface="微软雅黑" panose="020B0503020204020204" charset="-122"/>
                <a:cs typeface="+mj-lt"/>
              </a:defRPr>
            </a:lvl1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en-US" altLang="zh-CN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113988" y="6340475"/>
            <a:ext cx="2743915" cy="365125"/>
          </a:xfrm>
        </p:spPr>
        <p:txBody>
          <a:bodyPr/>
          <a:lstStyle>
            <a:lvl1pPr algn="r">
              <a:defRPr/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 noChangeArrowheads="1"/>
          </p:cNvSpPr>
          <p:nvPr>
            <p:ph type="subTitle" idx="1"/>
          </p:nvPr>
        </p:nvSpPr>
        <p:spPr>
          <a:xfrm>
            <a:off x="415721" y="26353"/>
            <a:ext cx="6196632" cy="478155"/>
          </a:xfrm>
        </p:spPr>
        <p:txBody>
          <a:bodyPr/>
          <a:lstStyle/>
          <a:p>
            <a:r>
              <a:rPr lang="zh-CN" altLang="en-US"/>
              <a:t>软件部</a:t>
            </a:r>
            <a:r>
              <a:rPr lang="en-US" altLang="zh-CN"/>
              <a:t>-</a:t>
            </a:r>
            <a:r>
              <a:rPr lang="zh-CN" altLang="zh-CN"/>
              <a:t>异常事项</a:t>
            </a:r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9461" name="表格 2"/>
          <p:cNvGraphicFramePr/>
          <p:nvPr/>
        </p:nvGraphicFramePr>
        <p:xfrm>
          <a:off x="397066" y="909638"/>
          <a:ext cx="11152505" cy="2055495"/>
        </p:xfrm>
        <a:graphic>
          <a:graphicData uri="http://schemas.openxmlformats.org/drawingml/2006/table">
            <a:tbl>
              <a:tblPr/>
              <a:tblGrid>
                <a:gridCol w="870585"/>
                <a:gridCol w="2013585"/>
                <a:gridCol w="2334260"/>
                <a:gridCol w="3593465"/>
                <a:gridCol w="2340610"/>
              </a:tblGrid>
              <a:tr h="294005"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600" b="1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lang="zh-CN" sz="1600" b="1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6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重点工作事项名称</a:t>
                      </a:r>
                      <a:endParaRPr lang="zh-CN" sz="16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异常分类</a:t>
                      </a:r>
                      <a:endParaRPr lang="zh-CN" altLang="en-US" sz="16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6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本周实际进度</a:t>
                      </a:r>
                      <a:endParaRPr lang="zh-CN" sz="16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6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异常情况</a:t>
                      </a:r>
                      <a:endParaRPr lang="en-US" sz="16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60133"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6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ctr"/>
                      <a:endParaRPr lang="zh-CN" alt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/>
                      <a:endParaRPr lang="zh-CN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/>
                      <a:endParaRPr lang="zh-CN" alt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0133"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</a:pPr>
                      <a:r>
                        <a:rPr lang="en-US" sz="16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</a:t>
                      </a:r>
                      <a:endParaRPr lang="en-US" sz="1600" b="0" i="0" u="none" kern="1200" baseline="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</a:pPr>
                      <a:endParaRPr lang="zh-CN" altLang="en-US" sz="1600" b="0" i="0" u="none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</a:pPr>
                      <a:endParaRPr lang="en-US" altLang="zh-CN" sz="1600" b="0" i="0" u="none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</a:pPr>
                      <a:endParaRPr lang="en-US" altLang="zh-CN" sz="1600" b="0" i="0" u="none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</a:pPr>
                      <a:endParaRPr lang="en-US" altLang="zh-CN" sz="1600" b="0" i="0" u="none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 noChangeArrowheads="1"/>
          </p:cNvSpPr>
          <p:nvPr>
            <p:ph type="subTitle" idx="1"/>
          </p:nvPr>
        </p:nvSpPr>
        <p:spPr>
          <a:xfrm>
            <a:off x="415721" y="26353"/>
            <a:ext cx="6196632" cy="478155"/>
          </a:xfrm>
        </p:spPr>
        <p:txBody>
          <a:bodyPr/>
          <a:lstStyle/>
          <a:p>
            <a:r>
              <a:rPr lang="zh-CN" altLang="en-US"/>
              <a:t>软件部</a:t>
            </a:r>
            <a:r>
              <a:rPr lang="en-US" altLang="zh-CN"/>
              <a:t>-</a:t>
            </a:r>
            <a:r>
              <a:rPr lang="zh-CN" altLang="en-US"/>
              <a:t>标准化完成率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49263" y="699135"/>
          <a:ext cx="11293475" cy="4704860"/>
        </p:xfrm>
        <a:graphic>
          <a:graphicData uri="http://schemas.openxmlformats.org/drawingml/2006/table">
            <a:tbl>
              <a:tblPr/>
              <a:tblGrid>
                <a:gridCol w="657860"/>
                <a:gridCol w="882015"/>
                <a:gridCol w="803910"/>
                <a:gridCol w="1501140"/>
                <a:gridCol w="1412240"/>
                <a:gridCol w="2417445"/>
                <a:gridCol w="1409700"/>
                <a:gridCol w="2209165"/>
              </a:tblGrid>
              <a:tr h="579174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课室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文档率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本周完成数（总完成数）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程序总数（新增程序数）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当前进度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标准化完成率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标准模块计划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88720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1439545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1439545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上位机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1439545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0%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16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1439545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目前优先完成项目，本周未处理模块化。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3835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1439545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1439545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单片机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1439545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31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%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19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20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1439545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本周针对功能模块开始规划。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  <a:defRPr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  <a:defRPr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3131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1439545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1439545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FPGA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1439545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0%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1439545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1439545" algn="l"/>
                        </a:tabLst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大致计划列出，目前人力原因暂时没开始。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 noChangeArrowheads="1"/>
          </p:cNvSpPr>
          <p:nvPr>
            <p:ph type="subTitle" idx="1"/>
          </p:nvPr>
        </p:nvSpPr>
        <p:spPr>
          <a:xfrm>
            <a:off x="415721" y="26353"/>
            <a:ext cx="6196632" cy="478155"/>
          </a:xfrm>
        </p:spPr>
        <p:txBody>
          <a:bodyPr/>
          <a:lstStyle/>
          <a:p>
            <a:r>
              <a:rPr lang="zh-CN" altLang="en-US"/>
              <a:t>软件部</a:t>
            </a:r>
            <a:r>
              <a:rPr lang="en-US" altLang="zh-CN"/>
              <a:t>-</a:t>
            </a:r>
            <a:r>
              <a:rPr lang="zh-CN" altLang="en-US"/>
              <a:t>重点事项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381635" y="593090"/>
          <a:ext cx="11430000" cy="565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745"/>
                <a:gridCol w="1463675"/>
                <a:gridCol w="814070"/>
                <a:gridCol w="1863090"/>
                <a:gridCol w="2379980"/>
                <a:gridCol w="3174365"/>
                <a:gridCol w="1235075"/>
              </a:tblGrid>
              <a:tr h="33528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722" marB="45722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项目名称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预计完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成时间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最新进度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困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难点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需协助事项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23850">
                <a:tc vMerge="1"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单片机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FPGA</a:t>
                      </a:r>
                      <a:endParaRPr lang="en-US" altLang="zh-CN" sz="1600" b="1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上位机</a:t>
                      </a:r>
                      <a:endParaRPr lang="zh-CN" altLang="en-US" sz="1600" b="1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724" marB="45724" anchor="ctr" anchorCtr="1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Kmac cell PG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marL="91446" marR="91446" marT="45724" marB="4572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9/1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调试</a:t>
                      </a: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添加和kmac联调之后的软件功能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实时显示波形已完成，添加多通道波形显示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48路shorttingbar测试治具：校正测试流程跑通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724" marB="45724" anchor="ctr" anchorCtr="1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8K4K整机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buNone/>
                      </a:pP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目前查找到hpd和lock有问题，正在排查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9270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8" marB="45728" anchor="ctr" anchorCtr="1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合肥B3 EDP8.1G需求24点位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marL="91443" marR="91443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3" marR="91443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与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FPGA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联调通信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3" marR="91443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目前串口通信调通，edp点屏量，只能到60hz.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1446" marR="91446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14" marB="45714" anchor="ctr" anchorCtr="1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9545" algn="l"/>
                        </a:tabLst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武汉t4 demura专案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" panose="020B0604020202020204" pitchFamily="34" charset="0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9/30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新机种导入及2832导入稳定性跟踪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武汉Demura Inline线：软件架设，环境搭建。ftp服务器搭建，服务器端环境搭建，配合鹏瑞硬件调试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武汉Demura1x8：3cx芯片烧录流程的添加，inline线自动更新以及端口功能的增加，现目前软件功能的测试	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3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14" marB="45714" anchor="ctr" anchorCtr="1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深圳鹏瑞8k专案</a:t>
                      </a: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ic验证及现场处理异常</a:t>
                      </a: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14" marB="45714" anchor="ctr" anchorCtr="1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车载driver调试</a:t>
                      </a: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富鑫林调屏，flick，otp。</a:t>
                      </a: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14" marB="45714" anchor="ctr" anchorCtr="1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b3 6台sg617</a:t>
                      </a: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按客户要求处理背光板</a:t>
                      </a: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6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9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14" marB="45714" anchor="ctr" anchorCtr="1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华星客诉问题</a:t>
                      </a: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配合售后上线服务器模组自动更新，不良点显示，扩展屏模式。处理惠科需求查询玻璃料号查询相关电压电流信息，处理惠科界面内容变更，log文本数据格式变更。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复现困难。</a:t>
                      </a: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 noChangeArrowheads="1"/>
          </p:cNvSpPr>
          <p:nvPr>
            <p:ph type="subTitle" idx="1"/>
          </p:nvPr>
        </p:nvSpPr>
        <p:spPr>
          <a:xfrm>
            <a:off x="415721" y="26353"/>
            <a:ext cx="6196632" cy="478155"/>
          </a:xfrm>
        </p:spPr>
        <p:txBody>
          <a:bodyPr/>
          <a:lstStyle/>
          <a:p>
            <a:r>
              <a:rPr lang="zh-CN" altLang="en-US"/>
              <a:t>软件部</a:t>
            </a:r>
            <a:r>
              <a:rPr lang="en-US" altLang="zh-CN"/>
              <a:t>-</a:t>
            </a:r>
            <a:r>
              <a:rPr lang="zh-CN" altLang="en-US"/>
              <a:t>测试合格率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9461" name="表格 2"/>
          <p:cNvGraphicFramePr/>
          <p:nvPr/>
        </p:nvGraphicFramePr>
        <p:xfrm>
          <a:off x="397066" y="909638"/>
          <a:ext cx="11152505" cy="2299386"/>
        </p:xfrm>
        <a:graphic>
          <a:graphicData uri="http://schemas.openxmlformats.org/drawingml/2006/table">
            <a:tbl>
              <a:tblPr/>
              <a:tblGrid>
                <a:gridCol w="773430"/>
                <a:gridCol w="2778760"/>
                <a:gridCol w="3462020"/>
                <a:gridCol w="4138295"/>
              </a:tblGrid>
              <a:tr h="579120"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600" b="1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lang="zh-CN" sz="1600" b="1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6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软件测试正常次数</a:t>
                      </a:r>
                      <a:endParaRPr lang="zh-CN" sz="16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软件总测试次数</a:t>
                      </a:r>
                      <a:endParaRPr lang="zh-CN" altLang="en-US" sz="16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6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测试合格率</a:t>
                      </a:r>
                      <a:endParaRPr lang="zh-CN" sz="16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60133"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ctr"/>
                      <a:r>
                        <a:rPr lang="en-US" sz="16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ctr"/>
                      <a:endParaRPr lang="zh-CN" alt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/>
                      <a:endParaRPr lang="zh-CN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0133"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</a:pPr>
                      <a:r>
                        <a:rPr lang="en-US" sz="1600" b="0" i="0" u="none" kern="1200" baseline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</a:t>
                      </a:r>
                      <a:endParaRPr lang="en-US" sz="1600" b="0" i="0" u="none" kern="1200" baseline="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</a:pPr>
                      <a:endParaRPr lang="zh-CN" altLang="en-US" sz="1600" b="0" i="0" u="none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</a:pPr>
                      <a:endParaRPr lang="en-US" altLang="zh-CN" sz="1600" b="0" i="0" u="none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</a:pPr>
                      <a:endParaRPr lang="en-US" altLang="zh-CN" sz="1600" b="0" i="0" u="none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778760" y="3631565"/>
            <a:ext cx="6214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待沈禹江提供数据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 noChangeArrowheads="1"/>
          </p:cNvSpPr>
          <p:nvPr>
            <p:ph type="subTitle" idx="1"/>
          </p:nvPr>
        </p:nvSpPr>
        <p:spPr>
          <a:xfrm>
            <a:off x="415721" y="26353"/>
            <a:ext cx="6196632" cy="478155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sym typeface="Arial" panose="020B0604020202020204" pitchFamily="34" charset="0"/>
              </a:rPr>
              <a:t>软件部</a:t>
            </a:r>
            <a:r>
              <a:rPr lang="en-US" altLang="zh-CN" dirty="0">
                <a:latin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latin typeface="微软雅黑" panose="020B0503020204020204" charset="-122"/>
                <a:sym typeface="+mn-ea"/>
              </a:rPr>
              <a:t>改善专案</a:t>
            </a:r>
            <a:endParaRPr lang="zh-CN" altLang="en-US" dirty="0">
              <a:latin typeface="微软雅黑" panose="020B050302020402020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0534" name="表格 6"/>
          <p:cNvGraphicFramePr/>
          <p:nvPr/>
        </p:nvGraphicFramePr>
        <p:xfrm>
          <a:off x="479743" y="838200"/>
          <a:ext cx="11135995" cy="1475740"/>
        </p:xfrm>
        <a:graphic>
          <a:graphicData uri="http://schemas.openxmlformats.org/drawingml/2006/table">
            <a:tbl>
              <a:tblPr/>
              <a:tblGrid>
                <a:gridCol w="2199640"/>
                <a:gridCol w="2265045"/>
                <a:gridCol w="2224405"/>
                <a:gridCol w="2222500"/>
                <a:gridCol w="2224405"/>
              </a:tblGrid>
              <a:tr h="246062">
                <a:tc gridSpan="5"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600" b="1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产品改善总体情况</a:t>
                      </a:r>
                      <a:endParaRPr lang="zh-CN" sz="1600" b="1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  <a:solidFill>
                      <a:schemeClr val="accent1"/>
                    </a:solidFill>
                  </a:tcPr>
                </a:tc>
                <a:tc hMerge="1">
                  <a:tcP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</a:tcPr>
                </a:tc>
                <a:tc hMerge="1">
                  <a:tcP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</a:tcPr>
                </a:tc>
                <a:tc hMerge="1">
                  <a:tcP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</a:tcPr>
                </a:tc>
                <a:tc hMerge="1">
                  <a:tcPr>
                    <a:lnR w="12700"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</a:tcPr>
                </a:tc>
              </a:tr>
              <a:tr h="246062"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6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周别</a:t>
                      </a:r>
                      <a:endParaRPr lang="zh-CN" sz="16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6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改善数</a:t>
                      </a:r>
                      <a:endParaRPr lang="zh-CN" sz="16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6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节约硬件成本</a:t>
                      </a:r>
                      <a:endParaRPr lang="en-US" sz="16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6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节约时间成本</a:t>
                      </a:r>
                      <a:endParaRPr lang="zh-CN" sz="16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ctr"/>
                      <a:r>
                        <a:rPr lang="zh-CN" sz="16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累计改善总数</a:t>
                      </a:r>
                      <a:endParaRPr lang="en-US" sz="16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</a:tr>
              <a:tr h="408072"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ctr"/>
                      <a:r>
                        <a:rPr lang="zh-CN" dirty="0">
                          <a:latin typeface="Calibri" panose="020F0502020204030204"/>
                          <a:ea typeface="宋体" panose="02010600030101010101" pitchFamily="2" charset="-122"/>
                        </a:rPr>
                        <a:t>上周</a:t>
                      </a:r>
                      <a:endParaRPr lang="zh-CN" dirty="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ctr"/>
                      <a:r>
                        <a:rPr altLang="zh-CN" dirty="0">
                          <a:latin typeface="Calibri" panose="020F0502020204030204"/>
                          <a:ea typeface="宋体" panose="02010600030101010101" pitchFamily="2" charset="-122"/>
                        </a:rPr>
                        <a:t>0</a:t>
                      </a:r>
                      <a:endParaRPr altLang="zh-CN" dirty="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/>
                      <a:endParaRPr lang="en-US" dirty="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/>
                      <a:endParaRPr lang="en-US" dirty="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ctr"/>
                      <a:r>
                        <a:rPr lang="en-US" dirty="0" smtClean="0">
                          <a:latin typeface="Calibri" panose="020F0502020204030204"/>
                          <a:ea typeface="宋体" panose="02010600030101010101" pitchFamily="2" charset="-122"/>
                        </a:rPr>
                        <a:t>0</a:t>
                      </a:r>
                      <a:endParaRPr lang="en-US" dirty="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ctr"/>
                      <a:r>
                        <a:rPr lang="zh-CN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/>
                          <a:ea typeface="宋体" panose="02010600030101010101" pitchFamily="2" charset="-122"/>
                        </a:rPr>
                        <a:t>本周</a:t>
                      </a:r>
                      <a:endParaRPr lang="zh-CN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ctr"/>
                      <a:r>
                        <a:rPr lang="en-US" altLang="zh-CN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/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/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/>
                        <a:buNone/>
                        <a:defRPr lang="en-US" sz="1800" b="0" i="0" u="none" baseline="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</a:lstStyle>
                    <a:p>
                      <a:pPr marL="0" lvl="0" indent="0" algn="ctr"/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/>
                          <a:ea typeface="宋体" panose="02010600030101010101" pitchFamily="2" charset="-122"/>
                        </a:rPr>
                        <a:t>0</a:t>
                      </a:r>
                      <a:endParaRPr lang="en-US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2"/>
          <p:cNvGraphicFramePr/>
          <p:nvPr/>
        </p:nvGraphicFramePr>
        <p:xfrm>
          <a:off x="479426" y="2430780"/>
          <a:ext cx="11166475" cy="3400425"/>
        </p:xfrm>
        <a:graphic>
          <a:graphicData uri="http://schemas.openxmlformats.org/drawingml/2006/table">
            <a:tbl>
              <a:tblPr/>
              <a:tblGrid>
                <a:gridCol w="727075"/>
                <a:gridCol w="1395095"/>
                <a:gridCol w="951230"/>
                <a:gridCol w="2969895"/>
                <a:gridCol w="1278255"/>
                <a:gridCol w="1276350"/>
                <a:gridCol w="1276350"/>
                <a:gridCol w="1292225"/>
              </a:tblGrid>
              <a:tr h="381000">
                <a:tc>
                  <a:txBody>
                    <a:bodyPr/>
                    <a:p>
                      <a:pPr marL="0" lvl="0" indent="0" algn="ctr"/>
                      <a:r>
                        <a:rPr lang="zh-CN" sz="16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lang="zh-CN" sz="16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lvl="0" indent="0" algn="ctr"/>
                      <a:r>
                        <a:rPr lang="zh-CN" sz="16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优化类别</a:t>
                      </a:r>
                      <a:endParaRPr lang="zh-CN" sz="16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lvl="0" indent="0" algn="ctr"/>
                      <a:r>
                        <a:rPr lang="zh-CN" sz="16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母料号</a:t>
                      </a:r>
                      <a:endParaRPr lang="zh-CN" sz="16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lvl="0" indent="0" algn="ctr"/>
                      <a:r>
                        <a:rPr lang="zh-CN" sz="16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优化内容</a:t>
                      </a:r>
                      <a:endParaRPr lang="en-US" sz="16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lvl="0" indent="0" algn="ctr"/>
                      <a:r>
                        <a:rPr lang="zh-CN" sz="16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硬件成本</a:t>
                      </a:r>
                      <a:endParaRPr lang="en-US" sz="16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lvl="0" indent="0" algn="ctr"/>
                      <a:r>
                        <a:rPr lang="zh-CN" sz="16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时间成本</a:t>
                      </a:r>
                      <a:endParaRPr lang="en-US" sz="16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lvl="0" indent="0" algn="ctr"/>
                      <a:r>
                        <a:rPr lang="zh-CN" sz="16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导入时机</a:t>
                      </a:r>
                      <a:endParaRPr lang="en-US" sz="16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lvl="0" indent="0" algn="ctr"/>
                      <a:r>
                        <a:rPr lang="zh-CN" sz="16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友商方案</a:t>
                      </a:r>
                      <a:endParaRPr lang="en-US" sz="1600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6475">
                <a:tc>
                  <a:txBody>
                    <a:bodyPr/>
                    <a:p>
                      <a:pPr marL="0" lvl="0" indent="0"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/>
                          <a:ea typeface="宋体" panose="02010600030101010101" pitchFamily="2" charset="-122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p>
                      <a:pPr marL="0" lvl="0" indent="0" algn="ctr"/>
                      <a:endParaRPr lang="zh-CN" dirty="0">
                        <a:solidFill>
                          <a:schemeClr val="accent1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p>
                      <a:pPr marL="0" lvl="0" indent="0"/>
                      <a:endParaRPr lang="en-US">
                        <a:solidFill>
                          <a:schemeClr val="accent1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p>
                      <a:pPr marL="0" lvl="0" indent="0"/>
                      <a:endParaRPr lang="zh-CN" altLang="en-US" dirty="0">
                        <a:solidFill>
                          <a:schemeClr val="accent1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p>
                      <a:pPr marL="0" lvl="0" indent="0"/>
                      <a:endParaRPr lang="en-US" dirty="0">
                        <a:solidFill>
                          <a:schemeClr val="accent1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p>
                      <a:pPr marL="0" lvl="0" indent="0"/>
                      <a:endParaRPr lang="zh-CN" altLang="en-US">
                        <a:solidFill>
                          <a:schemeClr val="accent1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p>
                      <a:pPr marL="0" lvl="0" indent="0"/>
                      <a:endParaRPr lang="zh-CN" altLang="en-US">
                        <a:solidFill>
                          <a:schemeClr val="accent1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p>
                      <a:pPr marL="0" lvl="0" indent="0"/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</a:tr>
              <a:tr h="1006475">
                <a:tc>
                  <a:txBody>
                    <a:bodyPr/>
                    <a:p>
                      <a:pPr marL="0" lvl="0" indent="0"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/>
                          <a:ea typeface="宋体" panose="02010600030101010101" pitchFamily="2" charset="-122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p>
                      <a:pPr marL="0" lvl="0" indent="0" algn="ctr"/>
                      <a:endParaRPr lang="zh-CN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+mn-ea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p>
                      <a:pPr marL="0" lvl="0" indent="0"/>
                      <a:endParaRPr lang="en-US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p>
                      <a:pPr marL="0" lvl="0" indent="0"/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p>
                      <a:pPr marL="0" lvl="0" indent="0"/>
                      <a:endParaRPr lang="en-US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p>
                      <a:pPr marL="0" lvl="0" indent="0"/>
                      <a:endParaRPr lang="en-US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p>
                      <a:pPr marL="0" lvl="0" indent="0"/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p>
                      <a:pPr marL="0" lvl="0" indent="0"/>
                      <a:endParaRPr lang="en-US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</a:tr>
              <a:tr h="1006475">
                <a:tc>
                  <a:txBody>
                    <a:bodyPr/>
                    <a:p>
                      <a:pPr marL="0" lvl="0" indent="0"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/>
                          <a:ea typeface="宋体" panose="02010600030101010101" pitchFamily="2" charset="-122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/>
                        <a:buNone/>
                        <a:defRPr/>
                      </a:pPr>
                      <a:endParaRPr lang="zh-CN" altLang="zh-CN" dirty="0" smtClean="0">
                        <a:solidFill>
                          <a:schemeClr val="accent1"/>
                        </a:solidFill>
                        <a:latin typeface="Calibri" panose="020F0502020204030204"/>
                        <a:ea typeface="宋体" panose="02010600030101010101" pitchFamily="2" charset="-122"/>
                        <a:cs typeface="+mn-ea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p>
                      <a:pPr marL="0" lvl="0" indent="0"/>
                      <a:endParaRPr lang="en-US" dirty="0">
                        <a:solidFill>
                          <a:schemeClr val="accent1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/>
                        <a:buNone/>
                        <a:defRPr/>
                      </a:pPr>
                      <a:endParaRPr lang="en-US" altLang="zh-CN" dirty="0" smtClean="0">
                        <a:solidFill>
                          <a:schemeClr val="accent1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p>
                      <a:pPr marL="0" lvl="0" indent="0"/>
                      <a:endParaRPr lang="en-US" dirty="0">
                        <a:solidFill>
                          <a:schemeClr val="accent1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p>
                      <a:pPr marL="0" lvl="0" indent="0"/>
                      <a:endParaRPr lang="en-US" dirty="0">
                        <a:solidFill>
                          <a:schemeClr val="accent1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p>
                      <a:pPr marL="0" lvl="0" indent="0"/>
                      <a:endParaRPr lang="en-US" dirty="0">
                        <a:solidFill>
                          <a:schemeClr val="accent1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p>
                      <a:pPr marL="0" lvl="0" indent="0"/>
                      <a:endParaRPr lang="en-US" dirty="0">
                        <a:solidFill>
                          <a:schemeClr val="accent1"/>
                        </a:solidFill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/>
                    </a:lnL>
                    <a:lnR w="12700">
                      <a:solidFill>
                        <a:schemeClr val="tx1"/>
                      </a:solidFill>
                      <a:miter/>
                    </a:lnR>
                    <a:lnT w="12700">
                      <a:solidFill>
                        <a:schemeClr val="tx1"/>
                      </a:solidFill>
                      <a:miter/>
                    </a:lnT>
                    <a:lnB w="12700">
                      <a:solidFill>
                        <a:schemeClr val="tx1"/>
                      </a:solidFill>
                      <a:miter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884</Words>
  <Application>WPS 演示</Application>
  <PresentationFormat>宽屏</PresentationFormat>
  <Paragraphs>251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华文行楷</vt:lpstr>
      <vt:lpstr>微软雅黑</vt:lpstr>
      <vt:lpstr>Arial</vt:lpstr>
      <vt:lpstr>Calibri</vt:lpstr>
      <vt:lpstr>Calibri</vt:lpstr>
      <vt:lpstr>Calibri Light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youcai</dc:creator>
  <cp:lastModifiedBy>豆蔻姐</cp:lastModifiedBy>
  <cp:revision>7</cp:revision>
  <dcterms:created xsi:type="dcterms:W3CDTF">2019-09-05T02:45:00Z</dcterms:created>
  <dcterms:modified xsi:type="dcterms:W3CDTF">2019-09-09T01:07:43Z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  <property fmtid="{D5CDD505-2E9C-101B-9397-08002B2CF9AE}" pid="3" name="KSORubyTemplateID">
    <vt:lpwstr>13</vt:lpwstr>
  </property>
</Properties>
</file>