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9" r:id="rId3"/>
    <p:sldId id="260" r:id="rId4"/>
    <p:sldId id="257" r:id="rId5"/>
    <p:sldId id="262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cai\Desktop\&#24037;&#20316;&#25991;&#20214;&#22841;\&#21608;&#25253;\&#30828;&#20214;&#37096;\37&#21608;\&#26032;&#24314;%20XLSX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软件测试合格率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'[新建 XLSX 工作表.xlsx]Sheet1'!$B$15</c:f>
              <c:strCache>
                <c:ptCount val="1"/>
                <c:pt idx="0">
                  <c:v>硬件总测试次数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XLSX 工作表.xlsx]Sheet1'!$A$16:$A$19</c:f>
              <c:strCache>
                <c:ptCount val="4"/>
                <c:pt idx="0">
                  <c:v>37W</c:v>
                </c:pt>
                <c:pt idx="1">
                  <c:v>38W</c:v>
                </c:pt>
                <c:pt idx="2">
                  <c:v>39W</c:v>
                </c:pt>
                <c:pt idx="3">
                  <c:v>40W</c:v>
                </c:pt>
              </c:strCache>
            </c:strRef>
          </c:cat>
          <c:val>
            <c:numRef>
              <c:f>'[新建 XLSX 工作表.xlsx]Sheet1'!$B$16:$B$19</c:f>
            </c:numRef>
          </c:val>
          <c:extLst>
            <c:ext xmlns:c16="http://schemas.microsoft.com/office/drawing/2014/chart" uri="{C3380CC4-5D6E-409C-BE32-E72D297353CC}">
              <c16:uniqueId val="{00000000-32BD-44A5-A27E-D3E97F5D5C3D}"/>
            </c:ext>
          </c:extLst>
        </c:ser>
        <c:ser>
          <c:idx val="1"/>
          <c:order val="1"/>
          <c:tx>
            <c:strRef>
              <c:f>'[新建 XLSX 工作表.xlsx]Sheet1'!$C$15</c:f>
              <c:strCache>
                <c:ptCount val="1"/>
                <c:pt idx="0">
                  <c:v>硬件测试正常次数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XLSX 工作表.xlsx]Sheet1'!$A$16:$A$19</c:f>
              <c:strCache>
                <c:ptCount val="4"/>
                <c:pt idx="0">
                  <c:v>37W</c:v>
                </c:pt>
                <c:pt idx="1">
                  <c:v>38W</c:v>
                </c:pt>
                <c:pt idx="2">
                  <c:v>39W</c:v>
                </c:pt>
                <c:pt idx="3">
                  <c:v>40W</c:v>
                </c:pt>
              </c:strCache>
            </c:strRef>
          </c:cat>
          <c:val>
            <c:numRef>
              <c:f>'[新建 XLSX 工作表.xlsx]Sheet1'!$C$16:$C$19</c:f>
            </c:numRef>
          </c:val>
          <c:extLst>
            <c:ext xmlns:c16="http://schemas.microsoft.com/office/drawing/2014/chart" uri="{C3380CC4-5D6E-409C-BE32-E72D297353CC}">
              <c16:uniqueId val="{00000001-32BD-44A5-A27E-D3E97F5D5C3D}"/>
            </c:ext>
          </c:extLst>
        </c:ser>
        <c:ser>
          <c:idx val="2"/>
          <c:order val="2"/>
          <c:tx>
            <c:strRef>
              <c:f>'[新建 XLSX 工作表.xlsx]Sheet1'!$D$15</c:f>
              <c:strCache>
                <c:ptCount val="1"/>
                <c:pt idx="0">
                  <c:v>硬件测试异常次数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XLSX 工作表.xlsx]Sheet1'!$A$16:$A$19</c:f>
              <c:strCache>
                <c:ptCount val="4"/>
                <c:pt idx="0">
                  <c:v>37W</c:v>
                </c:pt>
                <c:pt idx="1">
                  <c:v>38W</c:v>
                </c:pt>
                <c:pt idx="2">
                  <c:v>39W</c:v>
                </c:pt>
                <c:pt idx="3">
                  <c:v>40W</c:v>
                </c:pt>
              </c:strCache>
            </c:strRef>
          </c:cat>
          <c:val>
            <c:numRef>
              <c:f>'[新建 XLSX 工作表.xlsx]Sheet1'!$D$16:$D$19</c:f>
            </c:numRef>
          </c:val>
          <c:extLst>
            <c:ext xmlns:c16="http://schemas.microsoft.com/office/drawing/2014/chart" uri="{C3380CC4-5D6E-409C-BE32-E72D297353CC}">
              <c16:uniqueId val="{00000002-32BD-44A5-A27E-D3E97F5D5C3D}"/>
            </c:ext>
          </c:extLst>
        </c:ser>
        <c:ser>
          <c:idx val="3"/>
          <c:order val="3"/>
          <c:tx>
            <c:strRef>
              <c:f>'[新建 XLSX 工作表.xlsx]Sheet1'!$E$15</c:f>
              <c:strCache>
                <c:ptCount val="1"/>
                <c:pt idx="0">
                  <c:v>测试合格率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XLSX 工作表.xlsx]Sheet1'!$A$16:$A$19</c:f>
              <c:strCache>
                <c:ptCount val="4"/>
                <c:pt idx="0">
                  <c:v>37W</c:v>
                </c:pt>
                <c:pt idx="1">
                  <c:v>38W</c:v>
                </c:pt>
                <c:pt idx="2">
                  <c:v>39W</c:v>
                </c:pt>
                <c:pt idx="3">
                  <c:v>40W</c:v>
                </c:pt>
              </c:strCache>
            </c:strRef>
          </c:cat>
          <c:val>
            <c:numRef>
              <c:f>'[新建 XLSX 工作表.xlsx]Sheet1'!$E$16:$E$19</c:f>
              <c:numCache>
                <c:formatCode>0%</c:formatCode>
                <c:ptCount val="4"/>
                <c:pt idx="0">
                  <c:v>0.42105263157894701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BD-44A5-A27E-D3E97F5D5C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2990474"/>
        <c:axId val="229199875"/>
      </c:barChart>
      <c:lineChart>
        <c:grouping val="standard"/>
        <c:varyColors val="0"/>
        <c:ser>
          <c:idx val="4"/>
          <c:order val="4"/>
          <c:tx>
            <c:strRef>
              <c:f>'[新建 XLSX 工作表.xlsx]Sheet1'!$F$15</c:f>
              <c:strCache>
                <c:ptCount val="1"/>
                <c:pt idx="0">
                  <c:v>测试合格率目标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'[新建 XLSX 工作表.xlsx]Sheet1'!$A$16:$A$19</c:f>
              <c:strCache>
                <c:ptCount val="4"/>
                <c:pt idx="0">
                  <c:v>37W</c:v>
                </c:pt>
                <c:pt idx="1">
                  <c:v>38W</c:v>
                </c:pt>
                <c:pt idx="2">
                  <c:v>39W</c:v>
                </c:pt>
                <c:pt idx="3">
                  <c:v>40W</c:v>
                </c:pt>
              </c:strCache>
            </c:strRef>
          </c:cat>
          <c:val>
            <c:numRef>
              <c:f>'[新建 XLSX 工作表.xlsx]Sheet1'!$F$16:$F$19</c:f>
              <c:numCache>
                <c:formatCode>0%</c:formatCode>
                <c:ptCount val="4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BD-44A5-A27E-D3E97F5D5C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5455615"/>
        <c:axId val="644218199"/>
      </c:lineChart>
      <c:catAx>
        <c:axId val="63299047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199875"/>
        <c:crosses val="autoZero"/>
        <c:auto val="1"/>
        <c:lblAlgn val="ctr"/>
        <c:lblOffset val="100"/>
        <c:noMultiLvlLbl val="0"/>
      </c:catAx>
      <c:valAx>
        <c:axId val="22919987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990474"/>
        <c:crosses val="autoZero"/>
        <c:crossBetween val="between"/>
        <c:majorUnit val="0.2"/>
      </c:valAx>
      <c:catAx>
        <c:axId val="1454556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44218199"/>
        <c:crosses val="autoZero"/>
        <c:auto val="1"/>
        <c:lblAlgn val="ctr"/>
        <c:lblOffset val="100"/>
        <c:noMultiLvlLbl val="0"/>
      </c:catAx>
      <c:valAx>
        <c:axId val="644218199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455615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 userDrawn="1"/>
        </p:nvSpPr>
        <p:spPr bwMode="auto">
          <a:xfrm>
            <a:off x="3150420" y="4025900"/>
            <a:ext cx="3693487" cy="106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xx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414128" y="548640"/>
            <a:ext cx="1144377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 userDrawn="1"/>
        </p:nvSpPr>
        <p:spPr bwMode="auto">
          <a:xfrm>
            <a:off x="219132" y="6323013"/>
            <a:ext cx="333502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72E38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创新      执着      领先      卓越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14242" y="26353"/>
            <a:ext cx="6198246" cy="521970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lt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113988" y="6340475"/>
            <a:ext cx="2743915" cy="365125"/>
          </a:xfrm>
        </p:spPr>
        <p:txBody>
          <a:bodyPr/>
          <a:lstStyle>
            <a:lvl1pPr algn="r">
              <a:defRPr/>
            </a:lvl1pPr>
          </a:lstStyle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zh-CN"/>
              <a:t>异常项目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1</a:t>
            </a:fld>
            <a:endParaRPr lang="zh-CN" altLang="en-US"/>
          </a:p>
        </p:txBody>
      </p:sp>
      <p:graphicFrame>
        <p:nvGraphicFramePr>
          <p:cNvPr id="19461" name="表格 2"/>
          <p:cNvGraphicFramePr/>
          <p:nvPr/>
        </p:nvGraphicFramePr>
        <p:xfrm>
          <a:off x="397066" y="909638"/>
          <a:ext cx="11152505" cy="2055546"/>
        </p:xfrm>
        <a:graphic>
          <a:graphicData uri="http://schemas.openxmlformats.org/drawingml/2006/table">
            <a:tbl>
              <a:tblPr/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3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0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005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重点工作事项名称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异常分类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本周实际进度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异常情况</a:t>
                      </a:r>
                      <a:endParaRPr lang="en-US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133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/>
                      <a:endParaRPr lang="zh-CN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/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133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zh-CN" altLang="en-US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en-US" altLang="zh-CN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en-US" altLang="zh-CN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en-US" altLang="zh-CN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7066" y="5295209"/>
            <a:ext cx="513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异常事项指其他部门提出有异常项目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标准化完成率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75516"/>
              </p:ext>
            </p:extLst>
          </p:nvPr>
        </p:nvGraphicFramePr>
        <p:xfrm>
          <a:off x="449263" y="699135"/>
          <a:ext cx="11293475" cy="4704860"/>
        </p:xfrm>
        <a:graphic>
          <a:graphicData uri="http://schemas.openxmlformats.org/drawingml/2006/table">
            <a:tbl>
              <a:tblPr/>
              <a:tblGrid>
                <a:gridCol w="65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7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9174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课室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文档率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本周完成数（总完成数）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程序总数（新增程序数）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当前进度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标准化完成率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标准模块计划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上位机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目前优先完成项目，本周未处理模块化。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0%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+mn-ea"/>
                        </a:rPr>
                        <a:t>每个月至少整理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+mn-ea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+mn-ea"/>
                        </a:rPr>
                        <a:t>个模块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83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单片机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36%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19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D505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程序文档注释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Flick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模块化编写进行中（已整理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款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IC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0%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每个月至少整理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个模块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131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FPGA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大致计划列出，目前人力原因暂时没开始。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重点事项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1746000499"/>
              </p:ext>
            </p:extLst>
          </p:nvPr>
        </p:nvGraphicFramePr>
        <p:xfrm>
          <a:off x="381000" y="659765"/>
          <a:ext cx="11430000" cy="44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4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8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</a:p>
                  </a:txBody>
                  <a:tcPr marL="91446" marR="91446" marT="45722" marB="4572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预计完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成时间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最新进度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困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难点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需协助事项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单片机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FPGA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上位机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91446" marR="91446" marT="45724" marB="45724" anchor="ctr" anchorCtr="1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Kmac cell PG</a:t>
                      </a:r>
                    </a:p>
                  </a:txBody>
                  <a:tcPr marL="91446" marR="91446" marT="45724" marB="4572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/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测试课测试OK，程序已经上传系统，接下来配合产线生产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已提交测试课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1446" marR="91446" marT="45724" marB="45724" anchor="ctr" anchorCtr="1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8K4K整机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⁄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buNone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查找HTP和lock的信号原因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⁄</a:t>
                      </a: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1443" marR="91443" marT="45728" marB="45728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合肥B3 EDP8.1G需求24点位</a:t>
                      </a: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FPGA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联调通信</a:t>
                      </a: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8.1G速率正常点亮。自己串口调通。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目前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单片机联调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。（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232-485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通信转换的板子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待通讯协议，修改转板所需参数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富鑫林点屏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屏已点亮，otp已实现，在与上位机联调。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⁄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OTP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烧录流程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车载driver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调试串口通信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⁄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⁄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b3 6台sg617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背光各路电压差异大：增加分段校正，与硬件配合调试精度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⁄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⁄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研发协助厂内专案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已完成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⁄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已提交测试课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暂无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测试合格率</a:t>
            </a:r>
            <a:endParaRPr lang="en-US" altLang="zh-CN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415925" y="733425"/>
          <a:ext cx="5887085" cy="1570355"/>
        </p:xfrm>
        <a:graphic>
          <a:graphicData uri="http://schemas.openxmlformats.org/drawingml/2006/table">
            <a:tbl>
              <a:tblPr/>
              <a:tblGrid>
                <a:gridCol w="62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534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周别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/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软件总测试次数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软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件测试正常次数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/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软</a:t>
                      </a:r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件测试异常次数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测试合格率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测试合格率目标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01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37W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60</a:t>
                      </a:r>
                      <a:r>
                        <a:rPr altLang="zh-CN" sz="16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%</a:t>
                      </a:r>
                      <a:endParaRPr lang="zh-CN" altLang="zh-CN" sz="16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85%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1908337478"/>
              </p:ext>
            </p:extLst>
          </p:nvPr>
        </p:nvGraphicFramePr>
        <p:xfrm>
          <a:off x="415925" y="2988945"/>
          <a:ext cx="11008995" cy="256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测试异常问题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科室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责任人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上位机下载后选模组没选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PG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的误操作导致上位机死机。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上位机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张非凡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上位机校正时有时串口通信有误，台表报错。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上位机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张非凡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各路电压校正后负压精度较差，±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25V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精度较差。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FPGA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吴军涛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选模组后上电有一段波形异常（测试异常时间有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 ms,300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ms),</a:t>
                      </a:r>
                      <a:r>
                        <a:rPr lang="zh-CN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之后波形正常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FPGA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季经纬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接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6m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长线空载，阻抗检测部分通道有兆级阻值，</a:t>
                      </a:r>
                      <a:r>
                        <a:rPr lang="zh-CN" altLang="en-US" sz="12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接短线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OK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FPGA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岳程程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测试机台左半边开机后选模组有概率大部分电压无输出，只有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SG906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第一路有输出，需重启机台。开机后自检部分路数据有误（是否和没配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ELPOWER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有关？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)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FPGA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王公淼</a:t>
                      </a:r>
                    </a:p>
                    <a:p>
                      <a:pPr algn="ctr">
                        <a:buNone/>
                      </a:pP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6852920" y="733425"/>
          <a:ext cx="4572000" cy="1934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sym typeface="Arial" panose="020B0604020202020204" pitchFamily="34" charset="0"/>
              </a:rPr>
              <a:t>软件部</a:t>
            </a:r>
            <a:r>
              <a:rPr lang="en-US" altLang="zh-CN" dirty="0">
                <a:latin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latin typeface="微软雅黑" panose="020B0503020204020204" charset="-122"/>
                <a:sym typeface="+mn-ea"/>
              </a:rPr>
              <a:t>改善专案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3512" y="1100224"/>
            <a:ext cx="732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、课室增加每日晨会，增加事项推进。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、更新每日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工作过程文档记录工作内容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560</Words>
  <Application>Microsoft Office PowerPoint</Application>
  <PresentationFormat>宽屏</PresentationFormat>
  <Paragraphs>145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华文行楷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youcai</dc:creator>
  <cp:lastModifiedBy>TY</cp:lastModifiedBy>
  <cp:revision>26</cp:revision>
  <dcterms:created xsi:type="dcterms:W3CDTF">2019-09-05T02:45:00Z</dcterms:created>
  <dcterms:modified xsi:type="dcterms:W3CDTF">2019-09-12T08:22:39Z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13</vt:lpwstr>
  </property>
</Properties>
</file>