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9" r:id="rId3"/>
    <p:sldId id="260" r:id="rId4"/>
    <p:sldId id="257" r:id="rId5"/>
    <p:sldId id="262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\&#30828;&#20214;&#25253;&#34920;\&#21608;&#25253;\&#27979;&#35797;&#21512;&#26684;&#29575;&#22522;&#30784;&#25968;&#25454;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软件测试合格率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'[测试合格率基础数据(1).xlsx]测试合格率'!$B$15</c:f>
              <c:strCache>
                <c:ptCount val="1"/>
                <c:pt idx="0">
                  <c:v>总测试次数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F81BD"/>
              </a:solidFill>
              <a:ln w="9525">
                <a:solidFill>
                  <a:srgbClr val="4F81B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'[测试合格率基础数据(1).xlsx]测试合格率'!$B$16:$B$20</c:f>
            </c:numRef>
          </c:val>
          <c:smooth val="0"/>
          <c:extLst>
            <c:ext xmlns:c16="http://schemas.microsoft.com/office/drawing/2014/chart" uri="{C3380CC4-5D6E-409C-BE32-E72D297353CC}">
              <c16:uniqueId val="{00000000-8666-4615-85B4-353ED5AE57D8}"/>
            </c:ext>
          </c:extLst>
        </c:ser>
        <c:ser>
          <c:idx val="1"/>
          <c:order val="1"/>
          <c:tx>
            <c:strRef>
              <c:f>'[测试合格率基础数据(1).xlsx]测试合格率'!$C$15</c:f>
              <c:strCache>
                <c:ptCount val="1"/>
                <c:pt idx="0">
                  <c:v>测试正常次数</c:v>
                </c:pt>
              </c:strCache>
            </c:strRef>
          </c:tx>
          <c:spPr>
            <a:ln w="28575" cap="rnd">
              <a:solidFill>
                <a:srgbClr val="C050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504D"/>
              </a:solidFill>
              <a:ln w="9525">
                <a:solidFill>
                  <a:srgbClr val="C0504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'[测试合格率基础数据(1).xlsx]测试合格率'!$C$16:$C$20</c:f>
            </c:numRef>
          </c:val>
          <c:smooth val="0"/>
          <c:extLst>
            <c:ext xmlns:c16="http://schemas.microsoft.com/office/drawing/2014/chart" uri="{C3380CC4-5D6E-409C-BE32-E72D297353CC}">
              <c16:uniqueId val="{00000001-8666-4615-85B4-353ED5AE57D8}"/>
            </c:ext>
          </c:extLst>
        </c:ser>
        <c:ser>
          <c:idx val="2"/>
          <c:order val="2"/>
          <c:tx>
            <c:strRef>
              <c:f>'[测试合格率基础数据(1).xlsx]测试合格率'!$D$15</c:f>
              <c:strCache>
                <c:ptCount val="1"/>
                <c:pt idx="0">
                  <c:v>测试异常次数</c:v>
                </c:pt>
              </c:strCache>
            </c:strRef>
          </c:tx>
          <c:spPr>
            <a:ln w="28575" cap="rnd">
              <a:solidFill>
                <a:srgbClr val="9BBB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BBB59"/>
              </a:solidFill>
              <a:ln w="9525">
                <a:solidFill>
                  <a:srgbClr val="9BBB5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'[测试合格率基础数据(1).xlsx]测试合格率'!$D$16:$D$20</c:f>
            </c:numRef>
          </c:val>
          <c:smooth val="0"/>
          <c:extLst>
            <c:ext xmlns:c16="http://schemas.microsoft.com/office/drawing/2014/chart" uri="{C3380CC4-5D6E-409C-BE32-E72D297353CC}">
              <c16:uniqueId val="{00000002-8666-4615-85B4-353ED5AE57D8}"/>
            </c:ext>
          </c:extLst>
        </c:ser>
        <c:ser>
          <c:idx val="3"/>
          <c:order val="3"/>
          <c:tx>
            <c:strRef>
              <c:f>'[测试合格率基础数据(1).xlsx]测试合格率'!$E$15</c:f>
              <c:strCache>
                <c:ptCount val="1"/>
                <c:pt idx="0">
                  <c:v>测试合格率</c:v>
                </c:pt>
              </c:strCache>
            </c:strRef>
          </c:tx>
          <c:spPr>
            <a:ln w="28575" cap="rnd">
              <a:solidFill>
                <a:srgbClr val="8064A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64A2"/>
              </a:solidFill>
              <a:ln w="9525">
                <a:solidFill>
                  <a:srgbClr val="8064A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66666666666701E-3"/>
                  <c:y val="-9.61230374879846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66-4615-85B4-353ED5AE57D8}"/>
                </c:ext>
              </c:extLst>
            </c:dLbl>
            <c:dLbl>
              <c:idx val="1"/>
              <c:layout>
                <c:manualLayout>
                  <c:x val="-1.2500000000000001E-2"/>
                  <c:y val="-6.728612624158919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666-4615-85B4-353ED5AE5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'[测试合格率基础数据(1).xlsx]测试合格率'!$E$16:$E$20</c:f>
              <c:numCache>
                <c:formatCode>0%</c:formatCode>
                <c:ptCount val="5"/>
                <c:pt idx="0">
                  <c:v>0.42105263157894701</c:v>
                </c:pt>
                <c:pt idx="1">
                  <c:v>0.6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66-4615-85B4-353ED5AE57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2990474"/>
        <c:axId val="229199875"/>
      </c:lineChart>
      <c:lineChart>
        <c:grouping val="stacked"/>
        <c:varyColors val="0"/>
        <c:ser>
          <c:idx val="4"/>
          <c:order val="4"/>
          <c:tx>
            <c:strRef>
              <c:f>'[测试合格率基础数据(1).xlsx]测试合格率'!$F$15</c:f>
              <c:strCache>
                <c:ptCount val="1"/>
                <c:pt idx="0">
                  <c:v>测试合格率目标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'[测试合格率基础数据(1).xlsx]测试合格率'!$A$16:$A$20</c:f>
              <c:strCache>
                <c:ptCount val="5"/>
                <c:pt idx="0">
                  <c:v>36W</c:v>
                </c:pt>
                <c:pt idx="1">
                  <c:v>37W</c:v>
                </c:pt>
                <c:pt idx="2">
                  <c:v>38W</c:v>
                </c:pt>
                <c:pt idx="3">
                  <c:v>39W</c:v>
                </c:pt>
                <c:pt idx="4">
                  <c:v>40W</c:v>
                </c:pt>
              </c:strCache>
            </c:strRef>
          </c:cat>
          <c:val>
            <c:numRef>
              <c:f>'[测试合格率基础数据(1).xlsx]测试合格率'!$F$16:$F$20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66-4615-85B4-353ED5AE5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870307"/>
        <c:axId val="179011170"/>
      </c:lineChart>
      <c:catAx>
        <c:axId val="63299047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99875"/>
        <c:crosses val="autoZero"/>
        <c:auto val="1"/>
        <c:lblAlgn val="ctr"/>
        <c:lblOffset val="100"/>
        <c:noMultiLvlLbl val="0"/>
      </c:catAx>
      <c:valAx>
        <c:axId val="229199875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990474"/>
        <c:crosses val="autoZero"/>
        <c:crossBetween val="between"/>
      </c:valAx>
      <c:catAx>
        <c:axId val="2368703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011170"/>
        <c:crosses val="autoZero"/>
        <c:auto val="1"/>
        <c:lblAlgn val="ctr"/>
        <c:lblOffset val="100"/>
        <c:noMultiLvlLbl val="0"/>
      </c:catAx>
      <c:valAx>
        <c:axId val="17901117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870307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 userDrawn="1"/>
        </p:nvSpPr>
        <p:spPr bwMode="auto">
          <a:xfrm>
            <a:off x="3150420" y="4025900"/>
            <a:ext cx="3693487" cy="106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414128" y="548640"/>
            <a:ext cx="114437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219132" y="6323013"/>
            <a:ext cx="33350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72E38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创新      执着      领先      卓越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14242" y="26353"/>
            <a:ext cx="6198246" cy="521970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lt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13988" y="6340475"/>
            <a:ext cx="2743915" cy="365125"/>
          </a:xfrm>
        </p:spPr>
        <p:txBody>
          <a:bodyPr/>
          <a:lstStyle>
            <a:lvl1pPr algn="r">
              <a:defRPr/>
            </a:lvl1pPr>
          </a:lstStyle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zh-CN"/>
              <a:t>异常项目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16560" y="1175385"/>
          <a:ext cx="1125474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重点工作事项名称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异常分类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本周实际进度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异常情况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标准化完成率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15925" y="864870"/>
          <a:ext cx="11349355" cy="50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3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25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课室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文档率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本周完成数（总完成数）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程序总数（新增程序数）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当前进度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标准化完成率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标准模块计划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上位机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16（0）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目前优先完成项目，本周未处理模块化。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每个月至少整理1个模块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单片机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1（7）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19（0）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D505程序文档注释Flick模块化编写进行中（已整理6款IC）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每个月至少整理1个模块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10（0）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FPGA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0%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0（0）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大致计划列出，目前人力原因暂时没开始。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/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/</a:t>
                      </a:r>
                      <a:endParaRPr lang="en-US" altLang="en-US" sz="1700" b="0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重点事项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282575" y="659765"/>
          <a:ext cx="11528425" cy="49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7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03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 marL="91446" marR="91446" marT="45722" marB="4572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预计完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成时间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最新进度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困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需协助事项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8k4k整机项目 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目前在做配置buf芯片的实验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1443" marR="91443" marT="45728" marB="45728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 to 1项目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9/30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目前在调试command模式，同时加edp功能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合肥B3 EDP8.1G需求24点位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9/20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FPGA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联调点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lvds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屏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目前通信正常，edp屏点屏OK，lvds点屏有画异，在排除是否软件还是硬件问题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已修改完参数进行联调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汕尾信利服务专案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9/30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增加  </a:t>
                      </a: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Otp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时添加日期时间功能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/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L708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升级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9/30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规划程序结构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kmac cell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9/30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kmac已提交测试课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测试合格率</a:t>
            </a:r>
            <a:endParaRPr lang="en-US" altLang="zh-CN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415925" y="899795"/>
          <a:ext cx="6760845" cy="180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周别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总测试次数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测试正常次数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测试异常次数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测试合格率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合格率目标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100%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达标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85%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415290" y="3025775"/>
          <a:ext cx="11332845" cy="70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测试异常问题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科室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责任人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/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无异常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/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/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7367270" y="899795"/>
          <a:ext cx="4572000" cy="180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Arial" panose="020B0604020202020204" pitchFamily="34" charset="0"/>
              </a:rPr>
              <a:t>软件部</a:t>
            </a:r>
            <a:r>
              <a:rPr lang="en-US" altLang="zh-CN" dirty="0">
                <a:latin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改善专案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2163909995"/>
              </p:ext>
            </p:extLst>
          </p:nvPr>
        </p:nvGraphicFramePr>
        <p:xfrm>
          <a:off x="833120" y="849630"/>
          <a:ext cx="10582275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改善专案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上位机修改版本显示方式，方便后续管理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加强宣导了空调开启的条件，节约公司成本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381</Words>
  <Application>Microsoft Office PowerPoint</Application>
  <PresentationFormat>宽屏</PresentationFormat>
  <Paragraphs>132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华文行楷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youcai</dc:creator>
  <cp:lastModifiedBy>TY</cp:lastModifiedBy>
  <cp:revision>49</cp:revision>
  <dcterms:created xsi:type="dcterms:W3CDTF">2019-09-05T02:45:00Z</dcterms:created>
  <dcterms:modified xsi:type="dcterms:W3CDTF">2019-09-20T12:12:59Z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  <property fmtid="{D5CDD505-2E9C-101B-9397-08002B2CF9AE}" pid="3" name="KSORubyTemplateID">
    <vt:lpwstr>13</vt:lpwstr>
  </property>
</Properties>
</file>