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  <p:sldId id="259" r:id="rId3"/>
    <p:sldId id="260" r:id="rId4"/>
    <p:sldId id="257" r:id="rId5"/>
    <p:sldId id="262" r:id="rId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li\&#30828;&#20214;&#25253;&#34920;\&#21608;&#25253;\&#27979;&#35797;&#21512;&#26684;&#29575;&#22522;&#30784;&#25968;&#25454;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软件测试合格率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'[测试合格率基础数据(1).xlsx]测试合格率'!$B$15</c:f>
              <c:strCache>
                <c:ptCount val="1"/>
                <c:pt idx="0">
                  <c:v>总测试次数</c:v>
                </c:pt>
              </c:strCache>
            </c:strRef>
          </c:tx>
          <c:spPr>
            <a:ln w="28575" cap="rnd">
              <a:solidFill>
                <a:srgbClr val="4F81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F81BD"/>
              </a:solidFill>
              <a:ln w="9525">
                <a:solidFill>
                  <a:srgbClr val="4F81BD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ysClr val="windowText" lastClr="000000">
                          <a:lumMod val="35000"/>
                          <a:lumOff val="65000"/>
                        </a:sys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'[测试合格率基础数据(1).xlsx]测试合格率'!$A$16:$A$20</c:f>
              <c:strCache>
                <c:ptCount val="5"/>
                <c:pt idx="0">
                  <c:v>36W</c:v>
                </c:pt>
                <c:pt idx="1">
                  <c:v>37W</c:v>
                </c:pt>
                <c:pt idx="2">
                  <c:v>38W</c:v>
                </c:pt>
                <c:pt idx="3">
                  <c:v>39W</c:v>
                </c:pt>
                <c:pt idx="4">
                  <c:v>40W</c:v>
                </c:pt>
              </c:strCache>
            </c:strRef>
          </c:cat>
          <c:val>
            <c:numRef>
              <c:f>'[测试合格率基础数据(1).xlsx]测试合格率'!$B$16:$B$20</c:f>
            </c:numRef>
          </c:val>
          <c:smooth val="0"/>
          <c:extLst>
            <c:ext xmlns:c16="http://schemas.microsoft.com/office/drawing/2014/chart" uri="{C3380CC4-5D6E-409C-BE32-E72D297353CC}">
              <c16:uniqueId val="{00000000-8666-4615-85B4-353ED5AE57D8}"/>
            </c:ext>
          </c:extLst>
        </c:ser>
        <c:ser>
          <c:idx val="1"/>
          <c:order val="1"/>
          <c:tx>
            <c:strRef>
              <c:f>'[测试合格率基础数据(1).xlsx]测试合格率'!$C$15</c:f>
              <c:strCache>
                <c:ptCount val="1"/>
                <c:pt idx="0">
                  <c:v>测试正常次数</c:v>
                </c:pt>
              </c:strCache>
            </c:strRef>
          </c:tx>
          <c:spPr>
            <a:ln w="28575" cap="rnd">
              <a:solidFill>
                <a:srgbClr val="C0504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504D"/>
              </a:solidFill>
              <a:ln w="9525">
                <a:solidFill>
                  <a:srgbClr val="C0504D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ysClr val="windowText" lastClr="000000">
                          <a:lumMod val="35000"/>
                          <a:lumOff val="65000"/>
                        </a:sys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'[测试合格率基础数据(1).xlsx]测试合格率'!$A$16:$A$20</c:f>
              <c:strCache>
                <c:ptCount val="5"/>
                <c:pt idx="0">
                  <c:v>36W</c:v>
                </c:pt>
                <c:pt idx="1">
                  <c:v>37W</c:v>
                </c:pt>
                <c:pt idx="2">
                  <c:v>38W</c:v>
                </c:pt>
                <c:pt idx="3">
                  <c:v>39W</c:v>
                </c:pt>
                <c:pt idx="4">
                  <c:v>40W</c:v>
                </c:pt>
              </c:strCache>
            </c:strRef>
          </c:cat>
          <c:val>
            <c:numRef>
              <c:f>'[测试合格率基础数据(1).xlsx]测试合格率'!$C$16:$C$20</c:f>
            </c:numRef>
          </c:val>
          <c:smooth val="0"/>
          <c:extLst>
            <c:ext xmlns:c16="http://schemas.microsoft.com/office/drawing/2014/chart" uri="{C3380CC4-5D6E-409C-BE32-E72D297353CC}">
              <c16:uniqueId val="{00000001-8666-4615-85B4-353ED5AE57D8}"/>
            </c:ext>
          </c:extLst>
        </c:ser>
        <c:ser>
          <c:idx val="2"/>
          <c:order val="2"/>
          <c:tx>
            <c:strRef>
              <c:f>'[测试合格率基础数据(1).xlsx]测试合格率'!$D$15</c:f>
              <c:strCache>
                <c:ptCount val="1"/>
                <c:pt idx="0">
                  <c:v>测试异常次数</c:v>
                </c:pt>
              </c:strCache>
            </c:strRef>
          </c:tx>
          <c:spPr>
            <a:ln w="28575" cap="rnd">
              <a:solidFill>
                <a:srgbClr val="9BBB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BBB59"/>
              </a:solidFill>
              <a:ln w="9525">
                <a:solidFill>
                  <a:srgbClr val="9BBB59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ysClr val="windowText" lastClr="000000">
                          <a:lumMod val="35000"/>
                          <a:lumOff val="65000"/>
                        </a:sys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'[测试合格率基础数据(1).xlsx]测试合格率'!$A$16:$A$20</c:f>
              <c:strCache>
                <c:ptCount val="5"/>
                <c:pt idx="0">
                  <c:v>36W</c:v>
                </c:pt>
                <c:pt idx="1">
                  <c:v>37W</c:v>
                </c:pt>
                <c:pt idx="2">
                  <c:v>38W</c:v>
                </c:pt>
                <c:pt idx="3">
                  <c:v>39W</c:v>
                </c:pt>
                <c:pt idx="4">
                  <c:v>40W</c:v>
                </c:pt>
              </c:strCache>
            </c:strRef>
          </c:cat>
          <c:val>
            <c:numRef>
              <c:f>'[测试合格率基础数据(1).xlsx]测试合格率'!$D$16:$D$20</c:f>
            </c:numRef>
          </c:val>
          <c:smooth val="0"/>
          <c:extLst>
            <c:ext xmlns:c16="http://schemas.microsoft.com/office/drawing/2014/chart" uri="{C3380CC4-5D6E-409C-BE32-E72D297353CC}">
              <c16:uniqueId val="{00000002-8666-4615-85B4-353ED5AE57D8}"/>
            </c:ext>
          </c:extLst>
        </c:ser>
        <c:ser>
          <c:idx val="3"/>
          <c:order val="3"/>
          <c:tx>
            <c:strRef>
              <c:f>'[测试合格率基础数据(1).xlsx]测试合格率'!$E$15</c:f>
              <c:strCache>
                <c:ptCount val="1"/>
                <c:pt idx="0">
                  <c:v>测试合格率</c:v>
                </c:pt>
              </c:strCache>
            </c:strRef>
          </c:tx>
          <c:spPr>
            <a:ln w="28575" cap="rnd">
              <a:solidFill>
                <a:srgbClr val="8064A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064A2"/>
              </a:solidFill>
              <a:ln w="9525">
                <a:solidFill>
                  <a:srgbClr val="8064A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666666666666701E-3"/>
                  <c:y val="-9.612303748798460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8666-4615-85B4-353ED5AE57D8}"/>
                </c:ext>
              </c:extLst>
            </c:dLbl>
            <c:dLbl>
              <c:idx val="1"/>
              <c:layout>
                <c:manualLayout>
                  <c:x val="-1.2500000000000001E-2"/>
                  <c:y val="-6.728612624158919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8666-4615-85B4-353ED5AE57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ysClr val="windowText" lastClr="000000">
                          <a:lumMod val="35000"/>
                          <a:lumOff val="65000"/>
                        </a:sys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'[测试合格率基础数据(1).xlsx]测试合格率'!$A$16:$A$20</c:f>
              <c:strCache>
                <c:ptCount val="5"/>
                <c:pt idx="0">
                  <c:v>36W</c:v>
                </c:pt>
                <c:pt idx="1">
                  <c:v>37W</c:v>
                </c:pt>
                <c:pt idx="2">
                  <c:v>38W</c:v>
                </c:pt>
                <c:pt idx="3">
                  <c:v>39W</c:v>
                </c:pt>
                <c:pt idx="4">
                  <c:v>40W</c:v>
                </c:pt>
              </c:strCache>
            </c:strRef>
          </c:cat>
          <c:val>
            <c:numRef>
              <c:f>'[测试合格率基础数据(1).xlsx]测试合格率'!$E$16:$E$20</c:f>
              <c:numCache>
                <c:formatCode>0%</c:formatCode>
                <c:ptCount val="5"/>
                <c:pt idx="0">
                  <c:v>0.42105263157894701</c:v>
                </c:pt>
                <c:pt idx="1">
                  <c:v>0.6</c:v>
                </c:pt>
                <c:pt idx="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666-4615-85B4-353ED5AE57D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32990474"/>
        <c:axId val="229199875"/>
      </c:lineChart>
      <c:lineChart>
        <c:grouping val="stacked"/>
        <c:varyColors val="0"/>
        <c:ser>
          <c:idx val="4"/>
          <c:order val="4"/>
          <c:tx>
            <c:strRef>
              <c:f>'[测试合格率基础数据(1).xlsx]测试合格率'!$F$15</c:f>
              <c:strCache>
                <c:ptCount val="1"/>
                <c:pt idx="0">
                  <c:v>测试合格率目标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'[测试合格率基础数据(1).xlsx]测试合格率'!$A$16:$A$20</c:f>
              <c:strCache>
                <c:ptCount val="5"/>
                <c:pt idx="0">
                  <c:v>36W</c:v>
                </c:pt>
                <c:pt idx="1">
                  <c:v>37W</c:v>
                </c:pt>
                <c:pt idx="2">
                  <c:v>38W</c:v>
                </c:pt>
                <c:pt idx="3">
                  <c:v>39W</c:v>
                </c:pt>
                <c:pt idx="4">
                  <c:v>40W</c:v>
                </c:pt>
              </c:strCache>
            </c:strRef>
          </c:cat>
          <c:val>
            <c:numRef>
              <c:f>'[测试合格率基础数据(1).xlsx]测试合格率'!$F$16:$F$20</c:f>
              <c:numCache>
                <c:formatCode>0%</c:formatCode>
                <c:ptCount val="5"/>
                <c:pt idx="0">
                  <c:v>0.85</c:v>
                </c:pt>
                <c:pt idx="1">
                  <c:v>0.85</c:v>
                </c:pt>
                <c:pt idx="2">
                  <c:v>0.85</c:v>
                </c:pt>
                <c:pt idx="3">
                  <c:v>0.85</c:v>
                </c:pt>
                <c:pt idx="4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666-4615-85B4-353ED5AE5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6870307"/>
        <c:axId val="179011170"/>
      </c:lineChart>
      <c:catAx>
        <c:axId val="63299047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>
                <a:lumMod val="15000"/>
                <a:lumOff val="85000"/>
              </a:sys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9199875"/>
        <c:crosses val="autoZero"/>
        <c:auto val="1"/>
        <c:lblAlgn val="ctr"/>
        <c:lblOffset val="100"/>
        <c:noMultiLvlLbl val="0"/>
      </c:catAx>
      <c:valAx>
        <c:axId val="229199875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ysClr val="windowText" lastClr="000000">
                  <a:lumMod val="15000"/>
                  <a:lumOff val="85000"/>
                </a:sys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2990474"/>
        <c:crosses val="autoZero"/>
        <c:crossBetween val="between"/>
      </c:valAx>
      <c:catAx>
        <c:axId val="2368703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9011170"/>
        <c:crosses val="autoZero"/>
        <c:auto val="1"/>
        <c:lblAlgn val="ctr"/>
        <c:lblOffset val="100"/>
        <c:noMultiLvlLbl val="0"/>
      </c:catAx>
      <c:valAx>
        <c:axId val="179011170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6870307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ysClr val="windowText" lastClr="000000">
          <a:lumMod val="15000"/>
          <a:lumOff val="85000"/>
        </a:sysClr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000" kern="1200"/>
  </cs:axisTitle>
  <cs:categoryAxis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ysClr val="windowText" lastClr="000000"/>
    </cs:fontRef>
    <cs:spPr>
      <a:solidFill>
        <a:sysClr val="window" lastClr="CCE8CF"/>
      </a:solidFill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1000" kern="1200"/>
  </cs:chartArea>
  <cs:dataLabel>
    <cs:lnRef idx="0"/>
    <cs:fillRef idx="0"/>
    <cs:effectRef idx="0"/>
    <cs:fontRef idx="minor">
      <a:sysClr val="windowText" lastClr="000000">
        <a:lumMod val="75000"/>
        <a:lumOff val="25000"/>
      </a:sysClr>
    </cs:fontRef>
    <cs:defRPr sz="900" kern="1200"/>
  </cs:dataLabel>
  <cs:dataLabelCallout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solidFill>
        <a:sysClr val="window" lastClr="CCE8CF"/>
      </a:solidFill>
      <a:ln>
        <a:solidFill>
          <a:sysClr val="windowText" lastClr="000000">
            <a:lumMod val="25000"/>
            <a:lumOff val="75000"/>
          </a:sys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ysClr val="windowText" lastClr="000000"/>
    </cs:fontRef>
  </cs:dataPoint>
  <cs:dataPoint3D>
    <cs:lnRef idx="0"/>
    <cs:fillRef idx="1">
      <cs:styleClr val="auto"/>
    </cs:fillRef>
    <cs:effectRef idx="0"/>
    <cs:fontRef idx="minor">
      <a:sysClr val="windowText" lastClr="000000"/>
    </cs:fontRef>
  </cs:dataPoint3D>
  <cs:dataPointLine>
    <cs:lnRef idx="0">
      <cs:styleClr val="auto"/>
    </cs:lnRef>
    <cs:fillRef idx="1"/>
    <cs:effectRef idx="0"/>
    <cs:fontRef idx="minor">
      <a:sysClr val="windowText" lastClr="000000"/>
    </cs:fontRef>
    <cs:spPr>
      <a:ln w="28575" cap="rnd">
        <a:solidFill>
          <a:srgbClr val="FFFFFF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ysClr val="windowText" lastClr="000000"/>
    </cs:fontRef>
    <cs:spPr>
      <a:ln w="9525">
        <a:solidFill>
          <a:srgbClr val="FFFFFF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ysClr val="windowText" lastClr="000000"/>
    </cs:fontRef>
    <cs:spPr>
      <a:ln w="9525" cap="rnd">
        <a:solidFill>
          <a:srgbClr val="FFFFFF"/>
        </a:solidFill>
        <a:round/>
      </a:ln>
    </cs:spPr>
  </cs:dataPointWireframe>
  <cs:dataTable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noFill/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dataTable>
  <cs:downBar>
    <cs:lnRef idx="0"/>
    <cs:fillRef idx="0"/>
    <cs:effectRef idx="0"/>
    <cs:fontRef idx="minor">
      <a:sysClr val="windowText" lastClr="000000"/>
    </cs:fontRef>
    <cs:spPr>
      <a:solidFill>
        <a:sysClr val="windowText" lastClr="000000">
          <a:lumMod val="75000"/>
          <a:lumOff val="25000"/>
        </a:sysClr>
      </a:solidFill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downBar>
  <cs:drop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dropLine>
  <cs:errorBa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errorBar>
  <cs:floor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floor>
  <cs:gridlineMaj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</cs:gridlineMajor>
  <cs:gridlineMin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5000"/>
            <a:lumOff val="95000"/>
          </a:sysClr>
        </a:solidFill>
        <a:round/>
      </a:ln>
    </cs:spPr>
  </cs:gridlineMinor>
  <cs:hiLo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75000"/>
            <a:lumOff val="25000"/>
          </a:sysClr>
        </a:solidFill>
        <a:round/>
      </a:ln>
    </cs:spPr>
  </cs:hiLoLine>
  <cs:leader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leaderLine>
  <cs:legend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legend>
  <cs:plotArea mods="allowNoFillOverride allowNoLineOverride">
    <cs:lnRef idx="0"/>
    <cs:fillRef idx="0"/>
    <cs:effectRef idx="0"/>
    <cs:fontRef idx="minor">
      <a:sysClr val="windowText" lastClr="000000"/>
    </cs:fontRef>
  </cs:plotArea>
  <cs:plotArea3D mods="allowNoFillOverride allowNoLineOverride">
    <cs:lnRef idx="0"/>
    <cs:fillRef idx="0"/>
    <cs:effectRef idx="0"/>
    <cs:fontRef idx="minor">
      <a:sysClr val="windowText" lastClr="000000"/>
    </cs:fontRef>
  </cs:plotArea3D>
  <cs:seriesAxis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seriesAxis>
  <cs:series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seriesLine>
  <cs: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ysClr val="windowText" lastClr="000000"/>
    </cs:fontRef>
    <cs:spPr>
      <a:ln w="19050" cap="rnd">
        <a:solidFill>
          <a:srgbClr val="FFFFFF"/>
        </a:solidFill>
        <a:prstDash val="sysDot"/>
      </a:ln>
    </cs:spPr>
  </cs:trendline>
  <cs:trendlineLabel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trendlineLabel>
  <cs:upBar>
    <cs:lnRef idx="0"/>
    <cs:fillRef idx="0"/>
    <cs:effectRef idx="0"/>
    <cs:fontRef idx="minor">
      <a:sysClr val="windowText" lastClr="000000"/>
    </cs:fontRef>
    <cs:spPr>
      <a:solidFill>
        <a:sysClr val="window" lastClr="CCE8CF"/>
      </a:solidFill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upBar>
  <cs:value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valueAxis>
  <cs:wall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 userDrawn="1"/>
        </p:nvSpPr>
        <p:spPr bwMode="auto">
          <a:xfrm>
            <a:off x="3150420" y="4025900"/>
            <a:ext cx="3693487" cy="1066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xx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 flipV="1">
            <a:off x="414128" y="548640"/>
            <a:ext cx="1144377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"/>
          <p:cNvSpPr txBox="1">
            <a:spLocks noChangeArrowheads="1"/>
          </p:cNvSpPr>
          <p:nvPr userDrawn="1"/>
        </p:nvSpPr>
        <p:spPr bwMode="auto">
          <a:xfrm>
            <a:off x="219132" y="6323013"/>
            <a:ext cx="333502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272E38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创新      执着      领先      卓越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414242" y="26353"/>
            <a:ext cx="6198246" cy="521970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 sz="2800" b="1">
                <a:solidFill>
                  <a:schemeClr val="tx1"/>
                </a:solidFill>
                <a:latin typeface="+mj-lt"/>
                <a:ea typeface="微软雅黑" panose="020B0503020204020204" charset="-122"/>
                <a:cs typeface="+mj-lt"/>
              </a:defRPr>
            </a:lvl1pPr>
          </a:lstStyle>
          <a:p>
            <a:pPr fontAlgn="base"/>
            <a:r>
              <a:rPr lang="en-US" altLang="zh-CN" strike="noStrike" noProof="1"/>
              <a:t>Click to edit Master subtitle style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113988" y="6340475"/>
            <a:ext cx="2743915" cy="365125"/>
          </a:xfrm>
        </p:spPr>
        <p:txBody>
          <a:bodyPr/>
          <a:lstStyle>
            <a:lvl1pPr algn="r">
              <a:defRPr/>
            </a:lvl1pPr>
          </a:lstStyle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 noChangeArrowheads="1"/>
          </p:cNvSpPr>
          <p:nvPr>
            <p:ph type="subTitle" idx="1"/>
          </p:nvPr>
        </p:nvSpPr>
        <p:spPr>
          <a:xfrm>
            <a:off x="415721" y="26353"/>
            <a:ext cx="6196632" cy="478155"/>
          </a:xfrm>
        </p:spPr>
        <p:txBody>
          <a:bodyPr/>
          <a:lstStyle/>
          <a:p>
            <a:r>
              <a:rPr lang="zh-CN" altLang="en-US"/>
              <a:t>软件部</a:t>
            </a:r>
            <a:r>
              <a:rPr lang="en-US" altLang="zh-CN"/>
              <a:t>-</a:t>
            </a:r>
            <a:r>
              <a:rPr lang="zh-CN" altLang="zh-CN"/>
              <a:t>异常项目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>1</a:t>
            </a:fld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416560" y="1175385"/>
          <a:ext cx="11254740" cy="228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1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1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00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序号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重点工作事项名称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异常分类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本周实际进度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异常情况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chemeClr val="tx1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chemeClr val="tx1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chemeClr val="tx1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chemeClr val="tx1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7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chemeClr val="tx1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chemeClr val="tx1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chemeClr val="tx1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chemeClr val="tx1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 noChangeArrowheads="1"/>
          </p:cNvSpPr>
          <p:nvPr>
            <p:ph type="subTitle" idx="1"/>
          </p:nvPr>
        </p:nvSpPr>
        <p:spPr>
          <a:xfrm>
            <a:off x="415721" y="26353"/>
            <a:ext cx="6196632" cy="478155"/>
          </a:xfrm>
        </p:spPr>
        <p:txBody>
          <a:bodyPr/>
          <a:lstStyle/>
          <a:p>
            <a:r>
              <a:rPr lang="zh-CN" altLang="en-US"/>
              <a:t>软件部</a:t>
            </a:r>
            <a:r>
              <a:rPr lang="en-US" altLang="zh-CN"/>
              <a:t>-</a:t>
            </a:r>
            <a:r>
              <a:rPr lang="zh-CN" altLang="en-US"/>
              <a:t>标准化完成率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>2</a:t>
            </a:fld>
            <a:endParaRPr lang="zh-CN" altLang="en-US"/>
          </a:p>
        </p:txBody>
      </p:sp>
      <p:graphicFrame>
        <p:nvGraphicFramePr>
          <p:cNvPr id="7" name="表格 6"/>
          <p:cNvGraphicFramePr/>
          <p:nvPr>
            <p:extLst>
              <p:ext uri="{D42A27DB-BD31-4B8C-83A1-F6EECF244321}">
                <p14:modId xmlns:p14="http://schemas.microsoft.com/office/powerpoint/2010/main" val="4075349716"/>
              </p:ext>
            </p:extLst>
          </p:nvPr>
        </p:nvGraphicFramePr>
        <p:xfrm>
          <a:off x="415925" y="864870"/>
          <a:ext cx="11349355" cy="5057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7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6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936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67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212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325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5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序号</a:t>
                      </a:r>
                      <a:endParaRPr lang="en-US" altLang="en-US" sz="15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5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课室</a:t>
                      </a:r>
                      <a:endParaRPr lang="en-US" altLang="en-US" sz="15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5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文档率</a:t>
                      </a:r>
                      <a:endParaRPr lang="en-US" altLang="en-US" sz="15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5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本周完成数（总完成数）</a:t>
                      </a:r>
                      <a:endParaRPr lang="en-US" altLang="en-US" sz="15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5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程序总数（新增程序数）</a:t>
                      </a:r>
                      <a:endParaRPr lang="en-US" altLang="en-US" sz="15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5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当前进度</a:t>
                      </a:r>
                      <a:endParaRPr lang="en-US" altLang="en-US" sz="15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5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标准化完成率</a:t>
                      </a:r>
                      <a:endParaRPr lang="en-US" altLang="en-US" sz="15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5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标准模块计划</a:t>
                      </a:r>
                      <a:endParaRPr lang="en-US" altLang="en-US" sz="15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6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上位机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700" b="0" dirty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0%</a:t>
                      </a:r>
                      <a:endParaRPr lang="en-US" altLang="en-US" sz="1700" b="0" dirty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0（0）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16（0）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7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目前，在统一规划参数。</a:t>
                      </a:r>
                      <a:endParaRPr lang="en-US" altLang="en-US" sz="1700" b="0" dirty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0%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7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统一规划新上位机。十月完成参数的规划统一。后展开新程序编写。</a:t>
                      </a:r>
                      <a:endParaRPr lang="en-US" altLang="en-US" sz="1700" b="0" dirty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445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单片机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700" b="0" dirty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36%</a:t>
                      </a:r>
                      <a:endParaRPr lang="en-US" altLang="en-US" sz="1700" b="0" dirty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1（7）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19（0）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7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新增</a:t>
                      </a:r>
                      <a:r>
                        <a:rPr lang="en-US" altLang="zh-CN" sz="1700" b="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Variable_IO_Libary</a:t>
                      </a:r>
                      <a:r>
                        <a:rPr lang="zh-CN" altLang="en-US" sz="17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并完成</a:t>
                      </a:r>
                      <a:endParaRPr lang="en-US" altLang="en-US" sz="1700" b="0" dirty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700" b="0" dirty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0%</a:t>
                      </a:r>
                      <a:endParaRPr lang="en-US" altLang="en-US" sz="1700" b="0" dirty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7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每个月至少整理1个模块</a:t>
                      </a:r>
                      <a:endParaRPr lang="en-US" altLang="en-US" sz="1700" b="0" dirty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44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7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1</a:t>
                      </a:r>
                      <a:r>
                        <a:rPr lang="zh-CN" sz="17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（</a:t>
                      </a:r>
                      <a:r>
                        <a:rPr lang="en-US" altLang="zh-CN" sz="17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1</a:t>
                      </a:r>
                      <a:r>
                        <a:rPr lang="zh-CN" sz="17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）</a:t>
                      </a:r>
                      <a:endParaRPr lang="en-US" altLang="en-US" sz="1700" b="0" dirty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7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1</a:t>
                      </a:r>
                      <a:r>
                        <a:rPr lang="en-US" altLang="zh-CN" sz="17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1</a:t>
                      </a:r>
                      <a:r>
                        <a:rPr lang="zh-CN" sz="17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（</a:t>
                      </a:r>
                      <a:r>
                        <a:rPr lang="en-US" altLang="zh-CN" sz="17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1</a:t>
                      </a:r>
                      <a:r>
                        <a:rPr lang="zh-CN" sz="17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）</a:t>
                      </a:r>
                      <a:endParaRPr lang="en-US" altLang="en-US" sz="1700" b="0" dirty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6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FPGA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0%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0（0）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0（0）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7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目前因能力不足，暂时无法模块化，待培训</a:t>
                      </a:r>
                      <a:endParaRPr lang="en-US" altLang="en-US" sz="1700" b="0" dirty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/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700" b="0" dirty="0" smtClean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已经约培训的讲师，先提升能力后，再考虑模块化事宜。</a:t>
                      </a:r>
                      <a:endParaRPr lang="en-US" altLang="en-US" sz="1700" b="0" dirty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 noChangeArrowheads="1"/>
          </p:cNvSpPr>
          <p:nvPr>
            <p:ph type="subTitle" idx="1"/>
          </p:nvPr>
        </p:nvSpPr>
        <p:spPr>
          <a:xfrm>
            <a:off x="415721" y="26353"/>
            <a:ext cx="6196632" cy="478155"/>
          </a:xfrm>
        </p:spPr>
        <p:txBody>
          <a:bodyPr/>
          <a:lstStyle/>
          <a:p>
            <a:r>
              <a:rPr lang="zh-CN" altLang="en-US"/>
              <a:t>软件部</a:t>
            </a:r>
            <a:r>
              <a:rPr lang="en-US" altLang="zh-CN"/>
              <a:t>-</a:t>
            </a:r>
            <a:r>
              <a:rPr lang="zh-CN" altLang="en-US"/>
              <a:t>重点事项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>3</a:t>
            </a:fld>
            <a:endParaRPr lang="zh-CN" altLang="en-US"/>
          </a:p>
        </p:txBody>
      </p:sp>
      <p:graphicFrame>
        <p:nvGraphicFramePr>
          <p:cNvPr id="6" name="表格 5"/>
          <p:cNvGraphicFramePr/>
          <p:nvPr>
            <p:extLst>
              <p:ext uri="{D42A27DB-BD31-4B8C-83A1-F6EECF244321}">
                <p14:modId xmlns:p14="http://schemas.microsoft.com/office/powerpoint/2010/main" val="260072540"/>
              </p:ext>
            </p:extLst>
          </p:nvPr>
        </p:nvGraphicFramePr>
        <p:xfrm>
          <a:off x="282575" y="659765"/>
          <a:ext cx="11528425" cy="4947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7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7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06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3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7035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序号</a:t>
                      </a:r>
                    </a:p>
                  </a:txBody>
                  <a:tcPr marL="91446" marR="91446" marT="45722" marB="45722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项目名称</a:t>
                      </a: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预计完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成时间</a:t>
                      </a: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最新进度</a:t>
                      </a: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困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难点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需协助事项</a:t>
                      </a: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13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单片机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FPGA</a:t>
                      </a: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上位机</a:t>
                      </a: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 marL="91446" marR="91446" marT="45724" marB="45724" anchor="ctr" anchorCtr="1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8k4k整机项目 </a:t>
                      </a: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buNone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/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目前，屏已点亮，需继续熟悉软核。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暂无</a:t>
                      </a: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905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91443" marR="91443" marT="45728" marB="45728" anchor="ctr" anchorCtr="1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lang="en-US" sz="14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 to 1项目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 marL="91443" marR="91443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10/20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3" marR="91443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</a:p>
                  </a:txBody>
                  <a:tcPr marL="91443" marR="91443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目前在调试command模式，同时加edp功能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暂无</a:t>
                      </a: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+mn-ea"/>
                      </a:endParaRP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7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1443" marR="91443" marT="45714" marB="45714" anchor="ctr" anchorCtr="1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合肥B3 EDP8.1G需求24点位</a:t>
                      </a:r>
                    </a:p>
                  </a:txBody>
                  <a:tcPr marL="91443" marR="91443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9/20</a:t>
                      </a:r>
                    </a:p>
                  </a:txBody>
                  <a:tcPr marL="91443" marR="91443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与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FPGA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联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调通讯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3" marR="91443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目前通信正常，edp屏点屏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OK，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MCU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点屏正在联调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已修改完参数进行联调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暂无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380"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91443" marR="91443" marT="45714" marB="45714" anchor="ctr" anchorCtr="1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汕尾信利服务专案</a:t>
                      </a: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9/30</a:t>
                      </a: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增加 </a:t>
                      </a:r>
                      <a:r>
                        <a:rPr kumimoji="0" lang="en-US" altLang="zh-CN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Otp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时添加日期时间功能</a:t>
                      </a: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/</a:t>
                      </a:r>
                      <a:endParaRPr kumimoji="0" lang="zh-CN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+mn-ea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+mn-ea"/>
                        </a:rPr>
                        <a:t>/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暂无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2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</a:p>
                  </a:txBody>
                  <a:tcPr marL="91443" marR="91443" marT="45714" marB="45714" anchor="ctr" anchorCtr="1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L708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升级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9/30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规划程序结构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/</a:t>
                      </a: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+mn-ea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规划程序框架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暂无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22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</a:p>
                  </a:txBody>
                  <a:tcPr marL="91443" marR="91443" marT="45714" marB="45714" anchor="ctr" anchorCtr="1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kmac cell</a:t>
                      </a: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9/30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/</a:t>
                      </a:r>
                      <a:endParaRPr kumimoji="0" lang="zh-CN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+mn-ea"/>
                        </a:rPr>
                        <a:t>配合修改</a:t>
                      </a: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+mn-ea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配合修改</a:t>
                      </a:r>
                      <a:endParaRPr kumimoji="0" lang="zh-CN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暂无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 noChangeArrowheads="1"/>
          </p:cNvSpPr>
          <p:nvPr>
            <p:ph type="subTitle" idx="1"/>
          </p:nvPr>
        </p:nvSpPr>
        <p:spPr>
          <a:xfrm>
            <a:off x="415721" y="26353"/>
            <a:ext cx="6196632" cy="478155"/>
          </a:xfrm>
        </p:spPr>
        <p:txBody>
          <a:bodyPr/>
          <a:lstStyle/>
          <a:p>
            <a:r>
              <a:rPr lang="zh-CN" altLang="en-US"/>
              <a:t>软件部</a:t>
            </a:r>
            <a:r>
              <a:rPr lang="en-US" altLang="zh-CN"/>
              <a:t>-</a:t>
            </a:r>
            <a:r>
              <a:rPr lang="zh-CN" altLang="en-US">
                <a:sym typeface="+mn-ea"/>
              </a:rPr>
              <a:t>测试合格率</a:t>
            </a:r>
            <a:endParaRPr lang="en-US" altLang="zh-CN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10" name="表格 9"/>
          <p:cNvGraphicFramePr/>
          <p:nvPr/>
        </p:nvGraphicFramePr>
        <p:xfrm>
          <a:off x="415925" y="899795"/>
          <a:ext cx="6760845" cy="1804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5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30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周别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总测试次数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测试正常次数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测试异常次数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测试合格率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合格率目标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5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38W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4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4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4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100%</a:t>
                      </a:r>
                    </a:p>
                    <a:p>
                      <a:pPr indent="0" 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达标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4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85%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415290" y="3025775"/>
          <a:ext cx="11332845" cy="709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9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2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3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0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序号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测试异常问题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科室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责任人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/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无异常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/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/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7367270" y="899795"/>
          <a:ext cx="4572000" cy="1800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 noChangeArrowheads="1"/>
          </p:cNvSpPr>
          <p:nvPr>
            <p:ph type="subTitle" idx="1"/>
          </p:nvPr>
        </p:nvSpPr>
        <p:spPr>
          <a:xfrm>
            <a:off x="415721" y="26353"/>
            <a:ext cx="6196632" cy="478155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sym typeface="Arial" panose="020B0604020202020204" pitchFamily="34" charset="0"/>
              </a:rPr>
              <a:t>软件部</a:t>
            </a:r>
            <a:r>
              <a:rPr lang="en-US" altLang="zh-CN" dirty="0">
                <a:latin typeface="微软雅黑" panose="020B0503020204020204" charset="-122"/>
                <a:sym typeface="+mn-ea"/>
              </a:rPr>
              <a:t>-</a:t>
            </a:r>
            <a:r>
              <a:rPr lang="zh-CN" altLang="en-US" dirty="0">
                <a:latin typeface="微软雅黑" panose="020B0503020204020204" charset="-122"/>
                <a:sym typeface="+mn-ea"/>
              </a:rPr>
              <a:t>改善专案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6" name="表格 5"/>
          <p:cNvGraphicFramePr/>
          <p:nvPr>
            <p:extLst>
              <p:ext uri="{D42A27DB-BD31-4B8C-83A1-F6EECF244321}">
                <p14:modId xmlns:p14="http://schemas.microsoft.com/office/powerpoint/2010/main" val="845706621"/>
              </p:ext>
            </p:extLst>
          </p:nvPr>
        </p:nvGraphicFramePr>
        <p:xfrm>
          <a:off x="833120" y="849630"/>
          <a:ext cx="10582275" cy="170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6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9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序号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改善专案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宣导了工作过程文件的填写方式，加强经验传承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3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en-US" sz="16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规划加密软件的推广。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383</Words>
  <Application>Microsoft Office PowerPoint</Application>
  <PresentationFormat>宽屏</PresentationFormat>
  <Paragraphs>132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华文行楷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youcai</dc:creator>
  <cp:lastModifiedBy>TY</cp:lastModifiedBy>
  <cp:revision>52</cp:revision>
  <dcterms:created xsi:type="dcterms:W3CDTF">2019-09-05T02:45:00Z</dcterms:created>
  <dcterms:modified xsi:type="dcterms:W3CDTF">2019-09-27T02:44:02Z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2052-11.1.0.8980</vt:lpwstr>
  </property>
  <property fmtid="{D5CDD505-2E9C-101B-9397-08002B2CF9AE}" pid="3" name="KSORubyTemplateID">
    <vt:lpwstr>13</vt:lpwstr>
  </property>
</Properties>
</file>