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59" r:id="rId4"/>
    <p:sldId id="260" r:id="rId5"/>
    <p:sldId id="257" r:id="rId6"/>
    <p:sldId id="262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dministrator\Desktop\li\&#30828;&#20214;&#25253;&#34920;\&#21608;&#25253;\&#27979;&#35797;&#21512;&#26684;&#29575;&#22522;&#30784;&#25968;&#25454;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软件测试合格率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'[测试合格率基础数据(1).xlsx]测试合格率'!$B$15</c:f>
              <c:strCache>
                <c:ptCount val="1"/>
                <c:pt idx="0">
                  <c:v>总测试次数</c:v>
                </c:pt>
              </c:strCache>
            </c:strRef>
          </c:tx>
          <c:spPr>
            <a:ln w="28575" cap="rnd">
              <a:solidFill>
                <a:srgbClr val="4F81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F81BD"/>
              </a:solidFill>
              <a:ln w="9525">
                <a:solidFill>
                  <a:srgbClr val="4F81BD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ysClr val="windowText" lastClr="000000">
                          <a:lumMod val="35000"/>
                          <a:lumOff val="65000"/>
                        </a:sys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'[测试合格率基础数据(1).xlsx]测试合格率'!$A$16:$A$20</c:f>
              <c:strCache>
                <c:ptCount val="5"/>
                <c:pt idx="0">
                  <c:v>36W</c:v>
                </c:pt>
                <c:pt idx="1">
                  <c:v>37W</c:v>
                </c:pt>
                <c:pt idx="2">
                  <c:v>38W</c:v>
                </c:pt>
                <c:pt idx="3">
                  <c:v>39W</c:v>
                </c:pt>
                <c:pt idx="4">
                  <c:v>40W</c:v>
                </c:pt>
              </c:strCache>
            </c:strRef>
          </c:cat>
          <c:val>
            <c:numRef>
              <c:f>'[测试合格率基础数据(1).xlsx]测试合格率'!$B$16:$B$20</c:f>
            </c:numRef>
          </c:val>
          <c:smooth val="0"/>
        </c:ser>
        <c:ser>
          <c:idx val="1"/>
          <c:order val="1"/>
          <c:tx>
            <c:strRef>
              <c:f>'[测试合格率基础数据(1).xlsx]测试合格率'!$C$15</c:f>
              <c:strCache>
                <c:ptCount val="1"/>
                <c:pt idx="0">
                  <c:v>测试正常次数</c:v>
                </c:pt>
              </c:strCache>
            </c:strRef>
          </c:tx>
          <c:spPr>
            <a:ln w="28575" cap="rnd">
              <a:solidFill>
                <a:srgbClr val="C0504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504D"/>
              </a:solidFill>
              <a:ln w="9525">
                <a:solidFill>
                  <a:srgbClr val="C0504D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ysClr val="windowText" lastClr="000000">
                          <a:lumMod val="35000"/>
                          <a:lumOff val="65000"/>
                        </a:sys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'[测试合格率基础数据(1).xlsx]测试合格率'!$A$16:$A$20</c:f>
              <c:strCache>
                <c:ptCount val="5"/>
                <c:pt idx="0">
                  <c:v>36W</c:v>
                </c:pt>
                <c:pt idx="1">
                  <c:v>37W</c:v>
                </c:pt>
                <c:pt idx="2">
                  <c:v>38W</c:v>
                </c:pt>
                <c:pt idx="3">
                  <c:v>39W</c:v>
                </c:pt>
                <c:pt idx="4">
                  <c:v>40W</c:v>
                </c:pt>
              </c:strCache>
            </c:strRef>
          </c:cat>
          <c:val>
            <c:numRef>
              <c:f>'[测试合格率基础数据(1).xlsx]测试合格率'!$C$16:$C$20</c:f>
            </c:numRef>
          </c:val>
          <c:smooth val="0"/>
        </c:ser>
        <c:ser>
          <c:idx val="2"/>
          <c:order val="2"/>
          <c:tx>
            <c:strRef>
              <c:f>'[测试合格率基础数据(1).xlsx]测试合格率'!$D$15</c:f>
              <c:strCache>
                <c:ptCount val="1"/>
                <c:pt idx="0">
                  <c:v>测试异常次数</c:v>
                </c:pt>
              </c:strCache>
            </c:strRef>
          </c:tx>
          <c:spPr>
            <a:ln w="28575" cap="rnd">
              <a:solidFill>
                <a:srgbClr val="9BBB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BBB59"/>
              </a:solidFill>
              <a:ln w="9525">
                <a:solidFill>
                  <a:srgbClr val="9BBB59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ysClr val="windowText" lastClr="000000">
                          <a:lumMod val="35000"/>
                          <a:lumOff val="65000"/>
                        </a:sys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'[测试合格率基础数据(1).xlsx]测试合格率'!$A$16:$A$20</c:f>
              <c:strCache>
                <c:ptCount val="5"/>
                <c:pt idx="0">
                  <c:v>36W</c:v>
                </c:pt>
                <c:pt idx="1">
                  <c:v>37W</c:v>
                </c:pt>
                <c:pt idx="2">
                  <c:v>38W</c:v>
                </c:pt>
                <c:pt idx="3">
                  <c:v>39W</c:v>
                </c:pt>
                <c:pt idx="4">
                  <c:v>40W</c:v>
                </c:pt>
              </c:strCache>
            </c:strRef>
          </c:cat>
          <c:val>
            <c:numRef>
              <c:f>'[测试合格率基础数据(1).xlsx]测试合格率'!$D$16:$D$20</c:f>
            </c:numRef>
          </c:val>
          <c:smooth val="0"/>
        </c:ser>
        <c:ser>
          <c:idx val="3"/>
          <c:order val="3"/>
          <c:tx>
            <c:strRef>
              <c:f>'[测试合格率基础数据(1).xlsx]测试合格率'!$E$15</c:f>
              <c:strCache>
                <c:ptCount val="1"/>
                <c:pt idx="0">
                  <c:v>测试合格率</c:v>
                </c:pt>
              </c:strCache>
            </c:strRef>
          </c:tx>
          <c:spPr>
            <a:ln w="28575" cap="rnd">
              <a:solidFill>
                <a:srgbClr val="8064A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64A2"/>
              </a:solidFill>
              <a:ln w="9525">
                <a:solidFill>
                  <a:srgbClr val="8064A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0416666666666667"/>
                  <c:y val="-0.096123037487984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125"/>
                  <c:y val="-0.067286126241589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ysClr val="windowText" lastClr="000000">
                          <a:lumMod val="35000"/>
                          <a:lumOff val="65000"/>
                        </a:sys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'[测试合格率基础数据(1).xlsx]测试合格率'!$A$16:$A$20</c:f>
              <c:strCache>
                <c:ptCount val="5"/>
                <c:pt idx="0">
                  <c:v>36W</c:v>
                </c:pt>
                <c:pt idx="1">
                  <c:v>37W</c:v>
                </c:pt>
                <c:pt idx="2">
                  <c:v>38W</c:v>
                </c:pt>
                <c:pt idx="3">
                  <c:v>39W</c:v>
                </c:pt>
                <c:pt idx="4">
                  <c:v>40W</c:v>
                </c:pt>
              </c:strCache>
            </c:strRef>
          </c:cat>
          <c:val>
            <c:numRef>
              <c:f>'[测试合格率基础数据(1).xlsx]测试合格率'!$E$16:$E$20</c:f>
              <c:numCache>
                <c:formatCode>0%</c:formatCode>
                <c:ptCount val="5"/>
                <c:pt idx="0">
                  <c:v>0.421052631578947</c:v>
                </c:pt>
                <c:pt idx="1">
                  <c:v>0.6</c:v>
                </c:pt>
                <c:pt idx="2">
                  <c:v>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32990474"/>
        <c:axId val="229199875"/>
      </c:lineChart>
      <c:lineChart>
        <c:grouping val="stacked"/>
        <c:varyColors val="0"/>
        <c:ser>
          <c:idx val="4"/>
          <c:order val="4"/>
          <c:tx>
            <c:strRef>
              <c:f>'[测试合格率基础数据(1).xlsx]测试合格率'!$F$15</c:f>
              <c:strCache>
                <c:ptCount val="1"/>
                <c:pt idx="0">
                  <c:v>测试合格率目标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'[测试合格率基础数据(1).xlsx]测试合格率'!$A$16:$A$20</c:f>
              <c:strCache>
                <c:ptCount val="5"/>
                <c:pt idx="0">
                  <c:v>36W</c:v>
                </c:pt>
                <c:pt idx="1">
                  <c:v>37W</c:v>
                </c:pt>
                <c:pt idx="2">
                  <c:v>38W</c:v>
                </c:pt>
                <c:pt idx="3">
                  <c:v>39W</c:v>
                </c:pt>
                <c:pt idx="4">
                  <c:v>40W</c:v>
                </c:pt>
              </c:strCache>
            </c:strRef>
          </c:cat>
          <c:val>
            <c:numRef>
              <c:f>'[测试合格率基础数据(1).xlsx]测试合格率'!$F$16:$F$20</c:f>
              <c:numCache>
                <c:formatCode>0%</c:formatCode>
                <c:ptCount val="5"/>
                <c:pt idx="0">
                  <c:v>0.85</c:v>
                </c:pt>
                <c:pt idx="1">
                  <c:v>0.85</c:v>
                </c:pt>
                <c:pt idx="2">
                  <c:v>0.85</c:v>
                </c:pt>
                <c:pt idx="3">
                  <c:v>0.85</c:v>
                </c:pt>
                <c:pt idx="4">
                  <c:v>0.85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36870307"/>
        <c:axId val="179011170"/>
      </c:lineChart>
      <c:catAx>
        <c:axId val="63299047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>
                <a:lumMod val="15000"/>
                <a:lumOff val="85000"/>
              </a:sys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</a:p>
        </c:txPr>
        <c:crossAx val="229199875"/>
        <c:crosses val="autoZero"/>
        <c:auto val="1"/>
        <c:lblAlgn val="ctr"/>
        <c:lblOffset val="100"/>
        <c:noMultiLvlLbl val="0"/>
      </c:catAx>
      <c:valAx>
        <c:axId val="229199875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ysClr val="windowText" lastClr="000000">
                  <a:lumMod val="15000"/>
                  <a:lumOff val="85000"/>
                </a:sys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</a:p>
        </c:txPr>
        <c:crossAx val="632990474"/>
        <c:crosses val="autoZero"/>
        <c:crossBetween val="between"/>
      </c:valAx>
      <c:catAx>
        <c:axId val="2368703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</a:p>
        </c:txPr>
        <c:crossAx val="179011170"/>
        <c:crosses val="autoZero"/>
        <c:auto val="1"/>
        <c:lblAlgn val="ctr"/>
        <c:lblOffset val="100"/>
        <c:noMultiLvlLbl val="0"/>
      </c:catAx>
      <c:valAx>
        <c:axId val="179011170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</a:p>
        </c:txPr>
        <c:crossAx val="236870307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solidFill>
        <a:sysClr val="windowText" lastClr="000000">
          <a:lumMod val="15000"/>
          <a:lumOff val="85000"/>
        </a:sys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000" kern="1200"/>
  </cs:axisTitle>
  <cs:category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1000" kern="1200"/>
  </cs:chartArea>
  <cs:dataLabel>
    <cs:lnRef idx="0"/>
    <cs:fillRef idx="0"/>
    <cs:effectRef idx="0"/>
    <cs:fontRef idx="minor">
      <a:sysClr val="windowText" lastClr="000000">
        <a:lumMod val="75000"/>
        <a:lumOff val="25000"/>
      </a:sysClr>
    </cs:fontRef>
    <cs:defRPr sz="900" kern="1200"/>
  </cs:dataLabel>
  <cs:dataLabelCallout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FFFFFF"/>
      </a:solidFill>
      <a:ln>
        <a:solidFill>
          <a:sysClr val="windowText" lastClr="000000">
            <a:lumMod val="25000"/>
            <a:lumOff val="75000"/>
          </a:sys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ysClr val="windowText" lastClr="000000"/>
    </cs:fontRef>
  </cs:dataPoint>
  <cs:dataPoint3D>
    <cs:lnRef idx="0"/>
    <cs:fillRef idx="1">
      <cs:styleClr val="auto"/>
    </cs:fillRef>
    <cs:effectRef idx="0"/>
    <cs:fontRef idx="minor">
      <a:sysClr val="windowText" lastClr="000000"/>
    </cs:fontRef>
  </cs:dataPoint3D>
  <cs:dataPointLine>
    <cs:lnRef idx="0">
      <cs:styleClr val="auto"/>
    </cs:lnRef>
    <cs:fillRef idx="1"/>
    <cs:effectRef idx="0"/>
    <cs:fontRef idx="minor">
      <a:sysClr val="windowText" lastClr="000000"/>
    </cs:fontRef>
    <cs:spPr>
      <a:ln w="28575" cap="rnd">
        <a:solidFill>
          <a:srgbClr val="FFFFFF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ysClr val="windowText" lastClr="000000"/>
    </cs:fontRef>
    <cs:spPr>
      <a:ln w="9525">
        <a:solidFill>
          <a:srgbClr val="FFFFFF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ysClr val="windowText" lastClr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noFill/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dataTable>
  <cs:downBar>
    <cs:lnRef idx="0"/>
    <cs:fillRef idx="0"/>
    <cs:effectRef idx="0"/>
    <cs:fontRef idx="minor">
      <a:sysClr val="windowText" lastClr="000000"/>
    </cs:fontRef>
    <cs:spPr>
      <a:solidFill>
        <a:sysClr val="windowText" lastClr="000000">
          <a:lumMod val="75000"/>
          <a:lumOff val="25000"/>
        </a:sysClr>
      </a:solidFill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downBar>
  <cs:drop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dropLine>
  <cs:errorBa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errorBar>
  <cs:floor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floor>
  <cs:gridlineMaj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</cs:gridlineMajor>
  <cs:gridlineMin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"/>
            <a:lumOff val="95000"/>
          </a:sysClr>
        </a:solidFill>
        <a:round/>
      </a:ln>
    </cs:spPr>
  </cs:gridlineMinor>
  <cs:hiLo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75000"/>
            <a:lumOff val="25000"/>
          </a:sysClr>
        </a:solidFill>
        <a:round/>
      </a:ln>
    </cs:spPr>
  </cs:hiLoLine>
  <cs:leader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leaderLine>
  <cs:legend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legend>
  <cs:plotArea mods="allowNoFillOverride allowNoLineOverride">
    <cs:lnRef idx="0"/>
    <cs:fillRef idx="0"/>
    <cs:effectRef idx="0"/>
    <cs:fontRef idx="minor">
      <a:sysClr val="windowText" lastClr="000000"/>
    </cs:fontRef>
  </cs:plotArea>
  <cs:plotArea3D mods="allowNoFillOverride allowNoLineOverride">
    <cs:lnRef idx="0"/>
    <cs:fillRef idx="0"/>
    <cs:effectRef idx="0"/>
    <cs:fontRef idx="minor">
      <a:sysClr val="windowText" lastClr="000000"/>
    </cs:fontRef>
  </cs:plotArea3D>
  <cs:series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seriesAxis>
  <cs:series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seriesLine>
  <cs: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ysClr val="windowText" lastClr="000000"/>
    </cs:fontRef>
    <cs:spPr>
      <a:ln w="19050" cap="rnd">
        <a:solidFill>
          <a:srgbClr val="FFFFFF"/>
        </a:solidFill>
        <a:prstDash val="sysDot"/>
      </a:ln>
    </cs:spPr>
  </cs:trendline>
  <cs:trendlineLabel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trendlineLabel>
  <cs:upBar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upBar>
  <cs:value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valueAxis>
  <cs:wall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 userDrawn="1"/>
        </p:nvSpPr>
        <p:spPr bwMode="auto">
          <a:xfrm>
            <a:off x="3150420" y="4025900"/>
            <a:ext cx="3693487" cy="1066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xx</a:t>
            </a:r>
            <a:endParaRPr kumimoji="0" lang="en-US" altLang="zh-CN" sz="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 flipV="1">
            <a:off x="414128" y="548640"/>
            <a:ext cx="1144377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"/>
          <p:cNvSpPr txBox="1">
            <a:spLocks noChangeArrowheads="1"/>
          </p:cNvSpPr>
          <p:nvPr userDrawn="1"/>
        </p:nvSpPr>
        <p:spPr bwMode="auto">
          <a:xfrm>
            <a:off x="219132" y="6323013"/>
            <a:ext cx="333502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272E38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创新      执着      领先      卓越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272E38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414242" y="26353"/>
            <a:ext cx="6198246" cy="521970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 sz="2800" b="1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lt"/>
              </a:defRPr>
            </a:lvl1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en-US" altLang="zh-CN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113988" y="6340475"/>
            <a:ext cx="2743915" cy="365125"/>
          </a:xfrm>
        </p:spPr>
        <p:txBody>
          <a:bodyPr/>
          <a:lstStyle>
            <a:lvl1pPr algn="r">
              <a:defRPr/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 noChangeArrowheads="1"/>
          </p:cNvSpPr>
          <p:nvPr>
            <p:ph type="subTitle" idx="1"/>
          </p:nvPr>
        </p:nvSpPr>
        <p:spPr>
          <a:xfrm>
            <a:off x="415721" y="26353"/>
            <a:ext cx="6196632" cy="478155"/>
          </a:xfrm>
        </p:spPr>
        <p:txBody>
          <a:bodyPr/>
          <a:lstStyle/>
          <a:p>
            <a:r>
              <a:rPr lang="zh-CN" altLang="en-US"/>
              <a:t>软件部</a:t>
            </a:r>
            <a:r>
              <a:rPr lang="en-US" altLang="zh-CN"/>
              <a:t>-</a:t>
            </a:r>
            <a:r>
              <a:rPr lang="zh-CN" altLang="zh-CN"/>
              <a:t>异常项目</a:t>
            </a:r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416560" y="1175385"/>
          <a:ext cx="11441430" cy="204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3063240"/>
                <a:gridCol w="2581910"/>
                <a:gridCol w="2522855"/>
                <a:gridCol w="1800225"/>
              </a:tblGrid>
              <a:tr h="5226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序号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重点工作事项名称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异常分类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本周实际进度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异常情况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600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07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 noChangeArrowheads="1"/>
          </p:cNvSpPr>
          <p:nvPr>
            <p:ph type="subTitle" idx="1"/>
          </p:nvPr>
        </p:nvSpPr>
        <p:spPr>
          <a:xfrm>
            <a:off x="415721" y="26353"/>
            <a:ext cx="6196632" cy="478155"/>
          </a:xfrm>
        </p:spPr>
        <p:txBody>
          <a:bodyPr/>
          <a:lstStyle/>
          <a:p>
            <a:r>
              <a:rPr lang="zh-CN" altLang="en-US"/>
              <a:t>软件部</a:t>
            </a:r>
            <a:r>
              <a:rPr lang="en-US" altLang="zh-CN"/>
              <a:t>-</a:t>
            </a:r>
            <a:r>
              <a:rPr lang="zh-CN" altLang="en-US"/>
              <a:t>标准化完成率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415925" y="650240"/>
          <a:ext cx="11441430" cy="5544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655"/>
                <a:gridCol w="779145"/>
                <a:gridCol w="667385"/>
                <a:gridCol w="1079500"/>
                <a:gridCol w="1185545"/>
                <a:gridCol w="4082415"/>
                <a:gridCol w="809625"/>
                <a:gridCol w="2296160"/>
              </a:tblGrid>
              <a:tr h="8064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序号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课室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文档率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本周完成数（总完成数）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程序总数（新增程序数）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当前进度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标准化完成率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标准模块计划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4236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上位机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0（0）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16（0）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目前优先完成项目，本周未处理模块化。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每个月至少整理1个模块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11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单片机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36%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1（7）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19（0）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新增整理</a:t>
                      </a: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14</a:t>
                      </a:r>
                      <a:r>
                        <a:rPr lang="zh-CN" altLang="en-US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个模块化（flick、nt503、iml79）等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每个月至少整理1个模块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184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0（0）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</a:t>
                      </a:r>
                      <a:r>
                        <a:rPr 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14</a:t>
                      </a:r>
                      <a:r>
                        <a:rPr 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091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FPGA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0（0）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0（0）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大致计划列出，目前人力原因暂时没开始。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 noChangeArrowheads="1"/>
          </p:cNvSpPr>
          <p:nvPr>
            <p:ph type="subTitle" idx="1"/>
          </p:nvPr>
        </p:nvSpPr>
        <p:spPr>
          <a:xfrm>
            <a:off x="415721" y="26353"/>
            <a:ext cx="6196632" cy="478155"/>
          </a:xfrm>
        </p:spPr>
        <p:txBody>
          <a:bodyPr/>
          <a:lstStyle/>
          <a:p>
            <a:r>
              <a:rPr lang="zh-CN" altLang="en-US"/>
              <a:t>软件部</a:t>
            </a:r>
            <a:r>
              <a:rPr lang="en-US" altLang="zh-CN"/>
              <a:t>-</a:t>
            </a:r>
            <a:r>
              <a:rPr lang="zh-CN" altLang="en-US"/>
              <a:t>重点事项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74980" y="615950"/>
          <a:ext cx="11254740" cy="549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"/>
                <a:gridCol w="1572260"/>
                <a:gridCol w="802005"/>
                <a:gridCol w="1767205"/>
                <a:gridCol w="1621155"/>
                <a:gridCol w="3825875"/>
                <a:gridCol w="1305560"/>
              </a:tblGrid>
              <a:tr h="294005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722" marB="45722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项目名称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预计完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成时间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最新进度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困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难点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需协助事项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74320">
                <a:tc vMerge="1"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单片机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FPGA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上位机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400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724" marB="45724" anchor="ctr" anchorCtr="1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Kmac cell PG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marL="91446" marR="91446" marT="45724" marB="4572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10/20</a:t>
                      </a:r>
                      <a:endParaRPr lang="en-US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/</a:t>
                      </a:r>
                      <a:endParaRPr kumimoji="0" lang="en-US" altLang="zh-CN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增加读取每个模组前24字节的功能</a:t>
                      </a:r>
                      <a:endParaRPr lang="zh-CN" altLang="en-US" sz="1000" b="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所有流程都跑通，添加四路ma测试已经完成，正在优化整体时间.</a:t>
                      </a:r>
                      <a:endParaRPr lang="zh-CN" altLang="en-US" sz="1000" b="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暂无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000" b="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724" marB="45724" anchor="ctr" anchorCtr="1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8K4K整机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10/25</a:t>
                      </a:r>
                      <a:endParaRPr lang="en-US" altLang="zh-CN" sz="1000" b="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zh-CN" altLang="en-US" sz="1000" b="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/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目前还有点屏几率出现黑条的</a:t>
                      </a: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bug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没有解</a:t>
                      </a:r>
                      <a:endParaRPr lang="zh-CN" altLang="en-US" sz="1000" b="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现场程序优化和追加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gamma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流程调试结果记录；追加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vcom2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检测流程；旭东和优倍现场上位机稳定性试验，鹏瑞等待验证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暂无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3125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8" marB="45728" anchor="ctr" anchorCtr="1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合肥B3 EDP8.1G需求24点位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10/15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91443" marR="91443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完成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EDP</a:t>
                      </a:r>
                      <a:r>
                        <a:rPr lang="zh-CN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添加手持盒控制上位机项，上位机连接手持和的代码已经整理好，等待调试</a:t>
                      </a: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目前前缺失手持盒</a:t>
                      </a:r>
                      <a:r>
                        <a:rPr lang="en-US" altLang="zh-CN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232</a:t>
                      </a:r>
                      <a:r>
                        <a:rPr lang="zh-CN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转</a:t>
                      </a:r>
                      <a:r>
                        <a:rPr lang="en-US" altLang="zh-CN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485</a:t>
                      </a:r>
                      <a:r>
                        <a:rPr lang="zh-CN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的功能，正在和硬件部和陈建沟通</a:t>
                      </a: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1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14" marB="45714" anchor="ctr" anchorCtr="1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武汉t4 demura专案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10/20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调试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2832command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模式，目前基本完成，下一步提测试和现场导入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Demura</a:t>
                      </a:r>
                      <a:r>
                        <a:rPr lang="en-US" altLang="zh-CN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Inline </a:t>
                      </a:r>
                      <a:r>
                        <a:rPr lang="zh-CN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这周存在在问题，上位机在长时间锁屏以后会出现界面卡死未响应，经过一周测试检查，发现是服务器造成。添加详细数据查找功能，添加按项查找功能，添加百分比统计列表，添加表格的黑白色，</a:t>
                      </a:r>
                      <a:r>
                        <a:rPr lang="en-US" altLang="zh-CN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4</a:t>
                      </a:r>
                      <a:r>
                        <a:rPr lang="zh-CN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线安装上位机软件，修改</a:t>
                      </a:r>
                      <a:r>
                        <a:rPr lang="en-US" altLang="zh-CN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TCP/IP</a:t>
                      </a:r>
                      <a:r>
                        <a:rPr lang="zh-CN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协议，查找导致客户端卡死原因。</a:t>
                      </a:r>
                      <a:r>
                        <a:rPr lang="en-US" altLang="zh-CN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inline</a:t>
                      </a:r>
                      <a:r>
                        <a:rPr lang="zh-CN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线的</a:t>
                      </a:r>
                      <a:r>
                        <a:rPr lang="en-US" altLang="zh-CN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log</a:t>
                      </a:r>
                      <a:r>
                        <a:rPr lang="zh-CN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优化。</a:t>
                      </a:r>
                      <a:r>
                        <a:rPr lang="en-US" altLang="zh-CN" sz="1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Demura</a:t>
                      </a:r>
                      <a:r>
                        <a:rPr lang="en-US" altLang="zh-CN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1x8 </a:t>
                      </a:r>
                      <a:r>
                        <a:rPr lang="zh-CN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这周存在在问题</a:t>
                      </a:r>
                      <a:r>
                        <a:rPr lang="en-US" altLang="zh-CN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:S2</a:t>
                      </a:r>
                      <a:r>
                        <a:rPr lang="zh-CN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流程修正；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1.</a:t>
                      </a:r>
                      <a:r>
                        <a:rPr lang="zh-CN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查找服务器端导致客户端卡死的原因</a:t>
                      </a:r>
                      <a:endParaRPr lang="en-US" altLang="zh-CN" sz="1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2.</a:t>
                      </a:r>
                      <a:r>
                        <a:rPr lang="zh-CN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将</a:t>
                      </a:r>
                      <a:r>
                        <a:rPr lang="en-US" altLang="zh-CN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log</a:t>
                      </a:r>
                      <a:r>
                        <a:rPr lang="zh-CN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内容关联至新的</a:t>
                      </a:r>
                      <a:r>
                        <a:rPr lang="en-US" altLang="zh-CN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log</a:t>
                      </a:r>
                      <a:r>
                        <a:rPr lang="zh-CN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文件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6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14" marB="45714" anchor="ctr" anchorCtr="1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福映ML708升级</a:t>
                      </a:r>
                      <a:endParaRPr kumimoji="0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10/30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程序已写好，目前与硬件调试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endParaRPr kumimoji="0" lang="zh-CN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根据单片机需求修改协议，编写及优化测试流程</a:t>
                      </a:r>
                      <a:endParaRPr kumimoji="0" lang="zh-CN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暂无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6585">
                <a:tc>
                  <a:txBody>
                    <a:bodyPr/>
                    <a:lstStyle/>
                    <a:p>
                      <a:r>
                        <a:rPr lang="en-US" altLang="zh-CN" sz="1000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000" b="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14" marB="45714" anchor="ctr" anchorCtr="1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汕尾信利服务专案</a:t>
                      </a:r>
                      <a:endParaRPr kumimoji="0" lang="zh-CN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10/30</a:t>
                      </a:r>
                      <a:endParaRPr kumimoji="0" lang="en-US" altLang="zh-CN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1.95</a:t>
                      </a:r>
                      <a:r>
                        <a:rPr kumimoji="0" lang="zh-CN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屏换</a:t>
                      </a:r>
                      <a:r>
                        <a:rPr kumimoji="0" lang="en-US" altLang="zh-CN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ic</a:t>
                      </a:r>
                      <a:r>
                        <a:rPr kumimoji="0" lang="en-US" altLang="zh-CN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gamma</a:t>
                      </a:r>
                      <a:r>
                        <a:rPr kumimoji="0" lang="zh-CN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调节已</a:t>
                      </a:r>
                      <a:r>
                        <a:rPr kumimoji="0" lang="en-US" altLang="zh-CN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ok</a:t>
                      </a:r>
                      <a:r>
                        <a:rPr kumimoji="0" lang="zh-CN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，目前正在调试</a:t>
                      </a:r>
                      <a:r>
                        <a:rPr kumimoji="0" lang="en-US" altLang="zh-CN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id</a:t>
                      </a:r>
                      <a:r>
                        <a:rPr kumimoji="0" lang="zh-CN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写日期功能</a:t>
                      </a:r>
                      <a:endParaRPr kumimoji="0" lang="zh-CN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/</a:t>
                      </a:r>
                      <a:endParaRPr kumimoji="0" lang="zh-CN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/</a:t>
                      </a:r>
                      <a:endParaRPr kumimoji="0" lang="zh-CN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暂无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6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14" marB="45714" anchor="ctr" anchorCtr="1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华星客诉问题</a:t>
                      </a:r>
                      <a:endParaRPr kumimoji="0" lang="zh-CN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10/30 </a:t>
                      </a:r>
                      <a:endParaRPr kumimoji="0" lang="en-US" altLang="zh-CN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现场处理客诉</a:t>
                      </a:r>
                      <a:endParaRPr kumimoji="0" lang="zh-CN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/</a:t>
                      </a: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/</a:t>
                      </a:r>
                      <a:endParaRPr kumimoji="0" lang="zh-CN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暂无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658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14" marB="45714" anchor="ctr" anchorCtr="1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B4 offline </a:t>
                      </a:r>
                      <a:r>
                        <a:rPr kumimoji="0" lang="zh-CN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画面异常</a:t>
                      </a:r>
                      <a:endParaRPr kumimoji="0" lang="zh-CN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/</a:t>
                      </a:r>
                      <a:endParaRPr kumimoji="0" lang="zh-CN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/</a:t>
                      </a:r>
                      <a:endParaRPr kumimoji="0" lang="zh-CN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时钟配错的原因已经找到，在同步解网络掉速的问题</a:t>
                      </a: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/</a:t>
                      </a:r>
                      <a:endParaRPr kumimoji="0" lang="zh-CN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暂无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 noChangeArrowheads="1"/>
          </p:cNvSpPr>
          <p:nvPr>
            <p:ph type="subTitle" idx="1"/>
          </p:nvPr>
        </p:nvSpPr>
        <p:spPr>
          <a:xfrm>
            <a:off x="415721" y="26353"/>
            <a:ext cx="6196632" cy="478155"/>
          </a:xfrm>
        </p:spPr>
        <p:txBody>
          <a:bodyPr/>
          <a:lstStyle/>
          <a:p>
            <a:r>
              <a:rPr lang="zh-CN" altLang="en-US"/>
              <a:t>软件部</a:t>
            </a:r>
            <a:r>
              <a:rPr lang="en-US" altLang="zh-CN"/>
              <a:t>-</a:t>
            </a:r>
            <a:r>
              <a:rPr lang="zh-CN" altLang="en-US">
                <a:sym typeface="+mn-ea"/>
              </a:rPr>
              <a:t>测试合格率</a:t>
            </a:r>
            <a:endParaRPr lang="en-US" altLang="zh-CN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0" name="表格 9"/>
          <p:cNvGraphicFramePr/>
          <p:nvPr/>
        </p:nvGraphicFramePr>
        <p:xfrm>
          <a:off x="415925" y="899795"/>
          <a:ext cx="6760845" cy="180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/>
                <a:gridCol w="1228725"/>
                <a:gridCol w="1377315"/>
                <a:gridCol w="1465580"/>
                <a:gridCol w="1228725"/>
                <a:gridCol w="805180"/>
              </a:tblGrid>
              <a:tr h="5930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周别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总测试次数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测试正常次数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测试异常次数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测试合格率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合格率目标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2115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38W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en-US" sz="14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en-US" sz="14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en-US" sz="14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100%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达标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85%</a:t>
                      </a:r>
                      <a:endParaRPr lang="en-US" altLang="en-US" sz="14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415290" y="3025775"/>
          <a:ext cx="11332845" cy="709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435"/>
                <a:gridCol w="4599305"/>
                <a:gridCol w="2832735"/>
                <a:gridCol w="2833370"/>
              </a:tblGrid>
              <a:tr h="294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序号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测试异常问题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科室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责任人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152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/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无异常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/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/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7367270" y="899795"/>
          <a:ext cx="4572000" cy="1800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圆角矩形 2"/>
          <p:cNvSpPr/>
          <p:nvPr/>
        </p:nvSpPr>
        <p:spPr>
          <a:xfrm>
            <a:off x="2668905" y="3902075"/>
            <a:ext cx="6824980" cy="2271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待禹江提供</a:t>
            </a:r>
            <a:endParaRPr lang="zh-CN" altLang="zh-CN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 noChangeArrowheads="1"/>
          </p:cNvSpPr>
          <p:nvPr>
            <p:ph type="subTitle" idx="1"/>
          </p:nvPr>
        </p:nvSpPr>
        <p:spPr>
          <a:xfrm>
            <a:off x="415721" y="26353"/>
            <a:ext cx="6196632" cy="478155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sym typeface="Arial" panose="020B0604020202020204" pitchFamily="34" charset="0"/>
              </a:rPr>
              <a:t>软件部</a:t>
            </a:r>
            <a:r>
              <a:rPr lang="en-US" altLang="zh-CN" dirty="0">
                <a:latin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latin typeface="微软雅黑" panose="020B0503020204020204" charset="-122"/>
                <a:sym typeface="+mn-ea"/>
              </a:rPr>
              <a:t>改善专案</a:t>
            </a:r>
            <a:endParaRPr lang="zh-CN" altLang="en-US" dirty="0">
              <a:latin typeface="微软雅黑" panose="020B050302020402020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833120" y="849630"/>
          <a:ext cx="10582275" cy="237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115"/>
                <a:gridCol w="8646160"/>
              </a:tblGrid>
              <a:tr h="509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改善专案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372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宣导了工作过程文件的填写方式，加强经验传承</a:t>
                      </a:r>
                      <a:endParaRPr lang="zh-CN" altLang="en-US" sz="1200" b="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23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规划加密软件的推广。预计十月导入。</a:t>
                      </a:r>
                      <a:endParaRPr lang="zh-CN" altLang="en-US" sz="1200" b="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23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en-US" sz="1200" b="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SVN</a:t>
                      </a:r>
                      <a:r>
                        <a:rPr lang="zh-CN" altLang="en-US" sz="1200" b="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服务器实现远程访问，预计十月完成。</a:t>
                      </a:r>
                      <a:endParaRPr lang="zh-CN" altLang="en-US" sz="1200" b="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TABLE_BEAUTIFY" val="smartTable{79dd5058-f40f-4a4f-94da-78ebf115fffc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1206</Words>
  <Application>WPS 演示</Application>
  <PresentationFormat>宽屏</PresentationFormat>
  <Paragraphs>319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华文行楷</vt:lpstr>
      <vt:lpstr>微软雅黑</vt:lpstr>
      <vt:lpstr>Calibri</vt:lpstr>
      <vt:lpstr>Calibri Light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youcai</dc:creator>
  <cp:lastModifiedBy>豆蔻姐</cp:lastModifiedBy>
  <cp:revision>60</cp:revision>
  <dcterms:created xsi:type="dcterms:W3CDTF">2019-09-05T02:45:00Z</dcterms:created>
  <dcterms:modified xsi:type="dcterms:W3CDTF">2019-10-19T08:20:20Z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  <property fmtid="{D5CDD505-2E9C-101B-9397-08002B2CF9AE}" pid="3" name="KSORubyTemplateID">
    <vt:lpwstr>13</vt:lpwstr>
  </property>
</Properties>
</file>