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36"/>
  </p:notesMasterIdLst>
  <p:handoutMasterIdLst>
    <p:handoutMasterId r:id="rId37"/>
  </p:handoutMasterIdLst>
  <p:sldIdLst>
    <p:sldId id="3432" r:id="rId2"/>
    <p:sldId id="3438" r:id="rId3"/>
    <p:sldId id="3433" r:id="rId4"/>
    <p:sldId id="3391" r:id="rId5"/>
    <p:sldId id="3443" r:id="rId6"/>
    <p:sldId id="3444" r:id="rId7"/>
    <p:sldId id="3445" r:id="rId8"/>
    <p:sldId id="3446" r:id="rId9"/>
    <p:sldId id="3447" r:id="rId10"/>
    <p:sldId id="3448" r:id="rId11"/>
    <p:sldId id="3449" r:id="rId12"/>
    <p:sldId id="3450" r:id="rId13"/>
    <p:sldId id="3451" r:id="rId14"/>
    <p:sldId id="3460" r:id="rId15"/>
    <p:sldId id="3452" r:id="rId16"/>
    <p:sldId id="3461" r:id="rId17"/>
    <p:sldId id="3453" r:id="rId18"/>
    <p:sldId id="3462" r:id="rId19"/>
    <p:sldId id="3454" r:id="rId20"/>
    <p:sldId id="3463" r:id="rId21"/>
    <p:sldId id="3455" r:id="rId22"/>
    <p:sldId id="3464" r:id="rId23"/>
    <p:sldId id="3456" r:id="rId24"/>
    <p:sldId id="3465" r:id="rId25"/>
    <p:sldId id="3457" r:id="rId26"/>
    <p:sldId id="3466" r:id="rId27"/>
    <p:sldId id="3458" r:id="rId28"/>
    <p:sldId id="3467" r:id="rId29"/>
    <p:sldId id="3459" r:id="rId30"/>
    <p:sldId id="3468" r:id="rId31"/>
    <p:sldId id="3469" r:id="rId32"/>
    <p:sldId id="3470" r:id="rId33"/>
    <p:sldId id="3471" r:id="rId34"/>
    <p:sldId id="3442" r:id="rId35"/>
  </p:sldIdLst>
  <p:sldSz cx="12858750" cy="7232650"/>
  <p:notesSz cx="6858000" cy="9144000"/>
  <p:custDataLst>
    <p:tags r:id="rId3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8FC1"/>
    <a:srgbClr val="32A94F"/>
    <a:srgbClr val="004438"/>
    <a:srgbClr val="00231C"/>
    <a:srgbClr val="169274"/>
    <a:srgbClr val="AE002B"/>
    <a:srgbClr val="0FC7D3"/>
    <a:srgbClr val="E60012"/>
    <a:srgbClr val="00988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5" autoAdjust="0"/>
    <p:restoredTop sz="92986" autoAdjust="0"/>
  </p:normalViewPr>
  <p:slideViewPr>
    <p:cSldViewPr>
      <p:cViewPr>
        <p:scale>
          <a:sx n="70" d="100"/>
          <a:sy n="70" d="100"/>
        </p:scale>
        <p:origin x="882" y="54"/>
      </p:cViewPr>
      <p:guideLst>
        <p:guide orient="horz" pos="328"/>
        <p:guide pos="4050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5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08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244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352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39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88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593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79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858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421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738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Calibri" panose="020F0502020204030204" pitchFamily="34" charset="0"/>
              </a:rPr>
              <a:pPr/>
              <a:t>2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562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37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41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4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627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7355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099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789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6163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6739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6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1033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7460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6758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5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333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0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524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06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2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6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643018" y="6704013"/>
            <a:ext cx="3000745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45C20-9DC3-4C93-855F-0906F529D9E0}" type="datetimeFigureOut">
              <a:rPr lang="zh-CN" altLang="en-US"/>
              <a:pPr>
                <a:defRPr/>
              </a:pPr>
              <a:t>2020/5/11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156" y="6704013"/>
            <a:ext cx="4072440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4988" y="6704013"/>
            <a:ext cx="3000745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8595A7-F137-4A1C-94F3-17BF434764D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34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005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63D544-67F7-48AE-8868-19167CF9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87B1F9-7E54-4CE4-B4EB-7436500DD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CE41AD-3497-4104-A4D5-AE7E6A39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1C69-22AB-424F-8D14-AE943742C7B7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468EAD-D372-4D04-9A24-3A33E813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A6BD33-3F4D-4FF7-B05C-E47243E6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EB15-360A-4ECA-A46C-2E583FE6DA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51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3.jpe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abc123@gmail.com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448"/>
            <a:ext cx="12857163" cy="7231757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19"/>
          <p:cNvSpPr>
            <a:spLocks noChangeArrowheads="1"/>
          </p:cNvSpPr>
          <p:nvPr/>
        </p:nvSpPr>
        <p:spPr bwMode="auto">
          <a:xfrm>
            <a:off x="4932944" y="1456084"/>
            <a:ext cx="1784464" cy="1650003"/>
          </a:xfrm>
          <a:prstGeom prst="rect">
            <a:avLst/>
          </a:prstGeom>
          <a:noFill/>
          <a:ln w="12700" cmpd="sng">
            <a:solidFill>
              <a:schemeClr val="bg1">
                <a:alpha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8" name="矩形 21"/>
          <p:cNvSpPr>
            <a:spLocks noChangeArrowheads="1"/>
          </p:cNvSpPr>
          <p:nvPr/>
        </p:nvSpPr>
        <p:spPr bwMode="auto">
          <a:xfrm>
            <a:off x="6952502" y="1896364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zh-TW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方正正准黑简体" panose="02000000000000000000" pitchFamily="2" charset="-122"/>
              </a:rPr>
              <a:t>電影院訂票系統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30204" pitchFamily="34" charset="0"/>
              <a:ea typeface="方正正准黑简体" panose="02000000000000000000" pitchFamily="2" charset="-122"/>
            </a:endParaRPr>
          </a:p>
        </p:txBody>
      </p:sp>
      <p:cxnSp>
        <p:nvCxnSpPr>
          <p:cNvPr id="9" name="直接连接符 23"/>
          <p:cNvCxnSpPr>
            <a:cxnSpLocks noChangeShapeType="1"/>
          </p:cNvCxnSpPr>
          <p:nvPr/>
        </p:nvCxnSpPr>
        <p:spPr bwMode="auto">
          <a:xfrm>
            <a:off x="6734175" y="2536205"/>
            <a:ext cx="4604654" cy="0"/>
          </a:xfrm>
          <a:prstGeom prst="line">
            <a:avLst/>
          </a:prstGeom>
          <a:noFill/>
          <a:ln w="12700" cmpd="sng">
            <a:solidFill>
              <a:schemeClr val="bg1">
                <a:alpha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"/>
          <p:cNvSpPr txBox="1"/>
          <p:nvPr/>
        </p:nvSpPr>
        <p:spPr>
          <a:xfrm>
            <a:off x="4889334" y="1499004"/>
            <a:ext cx="1784463" cy="16500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122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endParaRPr lang="zh-CN" altLang="en-US" sz="10122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Weezer - You Might Think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124575" y="-916762"/>
            <a:ext cx="609600" cy="609600"/>
          </a:xfrm>
          <a:prstGeom prst="rect">
            <a:avLst/>
          </a:prstGeom>
        </p:spPr>
      </p:pic>
      <p:sp>
        <p:nvSpPr>
          <p:cNvPr id="10" name="矩形 21"/>
          <p:cNvSpPr>
            <a:spLocks noChangeArrowheads="1"/>
          </p:cNvSpPr>
          <p:nvPr/>
        </p:nvSpPr>
        <p:spPr bwMode="auto">
          <a:xfrm>
            <a:off x="6950098" y="4561721"/>
            <a:ext cx="264762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方正正准黑简体" panose="02000000000000000000" pitchFamily="2" charset="-122"/>
              </a:rPr>
              <a:t>D0752867</a:t>
            </a:r>
            <a:r>
              <a:rPr lang="zh-TW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方正正准黑简体" panose="02000000000000000000" pitchFamily="2" charset="-122"/>
              </a:rPr>
              <a:t> </a:t>
            </a:r>
            <a:r>
              <a:rPr lang="zh-TW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方正正准黑简体" panose="02000000000000000000" pitchFamily="2" charset="-122"/>
              </a:rPr>
              <a:t>江泊易</a:t>
            </a:r>
            <a:endParaRPr lang="en-US" altLang="zh-TW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30204" pitchFamily="34" charset="0"/>
              <a:ea typeface="方正正准黑简体" panose="02000000000000000000" pitchFamily="2" charset="-122"/>
            </a:endParaRPr>
          </a:p>
          <a:p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方正正准黑简体" panose="02000000000000000000" pitchFamily="2" charset="-122"/>
              </a:rPr>
              <a:t>D0752908</a:t>
            </a:r>
            <a:r>
              <a:rPr lang="zh-TW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方正正准黑简体" panose="02000000000000000000" pitchFamily="2" charset="-122"/>
              </a:rPr>
              <a:t> 曾郁淇</a:t>
            </a:r>
            <a:endParaRPr lang="en-US" altLang="zh-TW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30204" pitchFamily="34" charset="0"/>
              <a:ea typeface="方正正准黑简体" panose="02000000000000000000" pitchFamily="2" charset="-122"/>
            </a:endParaRPr>
          </a:p>
          <a:p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方正正准黑简体" panose="02000000000000000000" pitchFamily="2" charset="-122"/>
              </a:rPr>
              <a:t>D0753158</a:t>
            </a:r>
            <a:r>
              <a:rPr lang="zh-TW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方正正准黑简体" panose="02000000000000000000" pitchFamily="2" charset="-122"/>
              </a:rPr>
              <a:t> 涂敬庭</a:t>
            </a:r>
            <a:endParaRPr lang="en-US" altLang="zh-TW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30204" pitchFamily="34" charset="0"/>
              <a:ea typeface="方正正准黑简体" panose="02000000000000000000" pitchFamily="2" charset="-122"/>
            </a:endParaRPr>
          </a:p>
          <a:p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方正正准黑简体" panose="02000000000000000000" pitchFamily="2" charset="-122"/>
              </a:rPr>
              <a:t>D0715658</a:t>
            </a:r>
            <a:r>
              <a:rPr lang="zh-TW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方正正准黑简体" panose="02000000000000000000" pitchFamily="2" charset="-122"/>
              </a:rPr>
              <a:t> 林品宏</a:t>
            </a:r>
          </a:p>
        </p:txBody>
      </p:sp>
    </p:spTree>
    <p:extLst>
      <p:ext uri="{BB962C8B-B14F-4D97-AF65-F5344CB8AC3E}">
        <p14:creationId xmlns:p14="http://schemas.microsoft.com/office/powerpoint/2010/main" val="1335800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audio>
              <p:cMediaNode vol="80000" numSld="999" showWhenStopped="0">
                <p:cTn id="2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24719" y="447973"/>
            <a:ext cx="209956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 indent="0"/>
            <a:r>
              <a:rPr lang="zh-TW" altLang="en-US" sz="3200" dirty="0" smtClean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+mn-lt"/>
              </a:rPr>
              <a:t>專題內容</a:t>
            </a:r>
            <a:endParaRPr lang="en-US" altLang="zh-CN" sz="3200" dirty="0">
              <a:solidFill>
                <a:schemeClr val="accent2"/>
              </a:solidFill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0703" y="1456085"/>
            <a:ext cx="12169352" cy="55446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52077" y="1744117"/>
            <a:ext cx="187220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849355" y="1744117"/>
            <a:ext cx="187220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52077" y="170346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時間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808828" y="172366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地點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617107" y="2343921"/>
            <a:ext cx="4104456" cy="4104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277247" y="1703467"/>
            <a:ext cx="6696744" cy="4744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683663" y="6527609"/>
            <a:ext cx="1296144" cy="336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0694906" y="653987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訂票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4210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-14435" y="0"/>
            <a:ext cx="6292195" cy="7232650"/>
          </a:xfrm>
          <a:custGeom>
            <a:avLst/>
            <a:gdLst>
              <a:gd name="T0" fmla="*/ 2277 w 2277"/>
              <a:gd name="T1" fmla="*/ 2014 h 2014"/>
              <a:gd name="T2" fmla="*/ 1061 w 2277"/>
              <a:gd name="T3" fmla="*/ 2014 h 2014"/>
              <a:gd name="T4" fmla="*/ 0 w 2277"/>
              <a:gd name="T5" fmla="*/ 0 h 2014"/>
              <a:gd name="T6" fmla="*/ 1217 w 2277"/>
              <a:gd name="T7" fmla="*/ 0 h 2014"/>
              <a:gd name="T8" fmla="*/ 2277 w 2277"/>
              <a:gd name="T9" fmla="*/ 2014 h 2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7" h="2014">
                <a:moveTo>
                  <a:pt x="2277" y="2014"/>
                </a:moveTo>
                <a:lnTo>
                  <a:pt x="1061" y="2014"/>
                </a:lnTo>
                <a:lnTo>
                  <a:pt x="0" y="0"/>
                </a:lnTo>
                <a:lnTo>
                  <a:pt x="1217" y="0"/>
                </a:lnTo>
                <a:lnTo>
                  <a:pt x="2277" y="20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14435" y="1610230"/>
            <a:ext cx="12857691" cy="410289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-14435" y="-1492"/>
            <a:ext cx="3347466" cy="4598677"/>
          </a:xfrm>
          <a:custGeom>
            <a:avLst/>
            <a:gdLst>
              <a:gd name="T0" fmla="*/ 1349 w 1349"/>
              <a:gd name="T1" fmla="*/ 0 h 1818"/>
              <a:gd name="T2" fmla="*/ 0 w 1349"/>
              <a:gd name="T3" fmla="*/ 1818 h 1818"/>
              <a:gd name="T4" fmla="*/ 0 w 1349"/>
              <a:gd name="T5" fmla="*/ 0 h 1818"/>
              <a:gd name="T6" fmla="*/ 1349 w 1349"/>
              <a:gd name="T7" fmla="*/ 0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9" h="1818">
                <a:moveTo>
                  <a:pt x="1349" y="0"/>
                </a:moveTo>
                <a:lnTo>
                  <a:pt x="0" y="1818"/>
                </a:lnTo>
                <a:lnTo>
                  <a:pt x="0" y="0"/>
                </a:lnTo>
                <a:lnTo>
                  <a:pt x="134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3207496" y="5678431"/>
            <a:ext cx="4535440" cy="1558187"/>
          </a:xfrm>
          <a:custGeom>
            <a:avLst/>
            <a:gdLst>
              <a:gd name="T0" fmla="*/ 446 w 1793"/>
              <a:gd name="T1" fmla="*/ 0 h 616"/>
              <a:gd name="T2" fmla="*/ 0 w 1793"/>
              <a:gd name="T3" fmla="*/ 616 h 616"/>
              <a:gd name="T4" fmla="*/ 1347 w 1793"/>
              <a:gd name="T5" fmla="*/ 616 h 616"/>
              <a:gd name="T6" fmla="*/ 1793 w 1793"/>
              <a:gd name="T7" fmla="*/ 0 h 616"/>
              <a:gd name="T8" fmla="*/ 446 w 1793"/>
              <a:gd name="T9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3" h="616">
                <a:moveTo>
                  <a:pt x="446" y="0"/>
                </a:moveTo>
                <a:lnTo>
                  <a:pt x="0" y="616"/>
                </a:lnTo>
                <a:lnTo>
                  <a:pt x="1347" y="616"/>
                </a:lnTo>
                <a:lnTo>
                  <a:pt x="1793" y="0"/>
                </a:lnTo>
                <a:lnTo>
                  <a:pt x="44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7733549" y="3336554"/>
            <a:ext cx="2584257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 indent="0"/>
            <a:r>
              <a:rPr lang="zh-TW" altLang="en-US" sz="4000" dirty="0" smtClean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</a:rPr>
              <a:t>使用者需求</a:t>
            </a:r>
            <a:endParaRPr lang="en-US" altLang="zh-CN" sz="4000" dirty="0">
              <a:solidFill>
                <a:schemeClr val="accent2"/>
              </a:solidFill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4121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24719" y="447973"/>
            <a:ext cx="209956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 indent="0"/>
            <a:r>
              <a:rPr lang="zh-TW" altLang="en-US" sz="3200" dirty="0" smtClean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+mn-lt"/>
              </a:rPr>
              <a:t>使用者需求</a:t>
            </a:r>
            <a:endParaRPr lang="en-US" altLang="zh-CN" sz="3200" dirty="0">
              <a:solidFill>
                <a:schemeClr val="accent2"/>
              </a:solidFill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77D3A7F0-0E42-47D6-BEC5-30489D9DF741}"/>
              </a:ext>
            </a:extLst>
          </p:cNvPr>
          <p:cNvSpPr txBox="1">
            <a:spLocks/>
          </p:cNvSpPr>
          <p:nvPr/>
        </p:nvSpPr>
        <p:spPr>
          <a:xfrm>
            <a:off x="1532831" y="2608213"/>
            <a:ext cx="10515600" cy="18780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r>
              <a:rPr lang="zh-TW" altLang="en-US" sz="3200" dirty="0" smtClean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使用者</a:t>
            </a:r>
            <a:r>
              <a:rPr lang="zh-TW" altLang="en-US" sz="3200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可以</a:t>
            </a:r>
            <a:r>
              <a:rPr lang="zh-TW" altLang="en-US" sz="3200" dirty="0" smtClean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訂票退換</a:t>
            </a:r>
            <a:r>
              <a:rPr lang="zh-TW" altLang="en-US" sz="3200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票</a:t>
            </a:r>
            <a:r>
              <a:rPr lang="en-US" altLang="zh-TW" sz="3200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(</a:t>
            </a:r>
            <a:r>
              <a:rPr lang="zh-TW" altLang="en-US" sz="3200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影城選擇、場次查詢、座位查詢</a:t>
            </a:r>
            <a:r>
              <a:rPr lang="en-US" altLang="zh-TW" sz="3200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)</a:t>
            </a:r>
          </a:p>
          <a:p>
            <a:pPr marL="0" lvl="1" indent="0">
              <a:spcBef>
                <a:spcPct val="0"/>
              </a:spcBef>
              <a:buNone/>
            </a:pPr>
            <a:r>
              <a:rPr lang="zh-TW" altLang="en-US" sz="3200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訂票紀錄</a:t>
            </a:r>
            <a:r>
              <a:rPr lang="zh-TW" altLang="en-US" sz="3200" dirty="0" smtClean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查詢。</a:t>
            </a:r>
            <a:endParaRPr lang="en-US" altLang="zh-TW" sz="3200" dirty="0" smtClean="0">
              <a:solidFill>
                <a:schemeClr val="accent2"/>
              </a:solidFill>
              <a:latin typeface="Helvetica" panose="020B0604020202030204" pitchFamily="34" charset="0"/>
              <a:ea typeface="微软雅黑" panose="020B0503020204020204" pitchFamily="34" charset="-122"/>
              <a:cs typeface="+mn-ea"/>
            </a:endParaRPr>
          </a:p>
          <a:p>
            <a:pPr marL="0" lvl="1" indent="0">
              <a:spcBef>
                <a:spcPct val="0"/>
              </a:spcBef>
              <a:buNone/>
            </a:pPr>
            <a:r>
              <a:rPr lang="zh-TW" altLang="en-US" sz="3200" dirty="0" smtClean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廠商可以查詢使用者所下訂的訂單資訊。</a:t>
            </a:r>
            <a:endParaRPr lang="en-US" altLang="zh-TW" sz="3200" dirty="0" smtClean="0">
              <a:solidFill>
                <a:schemeClr val="accent2"/>
              </a:solidFill>
              <a:latin typeface="Helvetica" panose="020B0604020202030204" pitchFamily="34" charset="0"/>
              <a:ea typeface="微软雅黑" panose="020B0503020204020204" pitchFamily="34" charset="-122"/>
              <a:cs typeface="+mn-ea"/>
            </a:endParaRPr>
          </a:p>
          <a:p>
            <a:pPr marL="0" lvl="1" indent="0">
              <a:spcBef>
                <a:spcPct val="0"/>
              </a:spcBef>
              <a:buNone/>
            </a:pPr>
            <a:r>
              <a:rPr lang="zh-TW" altLang="en-US" sz="3200" dirty="0" smtClean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廠商可以增刪改所有電影場次，座位，電影內容。</a:t>
            </a:r>
            <a:endParaRPr lang="zh-TW" altLang="en-US" sz="3200" dirty="0">
              <a:solidFill>
                <a:schemeClr val="accent2"/>
              </a:solidFill>
              <a:latin typeface="Helvetica" panose="020B060402020203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113905" y="5848573"/>
            <a:ext cx="5277247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429749" y="1096045"/>
            <a:ext cx="5277247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754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24719" y="447973"/>
            <a:ext cx="209956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 indent="0"/>
            <a:r>
              <a:rPr lang="zh-TW" altLang="en-US" sz="3200" dirty="0" smtClean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+mn-lt"/>
              </a:rPr>
              <a:t>需求分析</a:t>
            </a:r>
            <a:endParaRPr lang="en-US" altLang="zh-CN" sz="3200" dirty="0">
              <a:solidFill>
                <a:schemeClr val="accent2"/>
              </a:solidFill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113905" y="5848573"/>
            <a:ext cx="5277247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429749" y="1096045"/>
            <a:ext cx="5277247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4460049-C284-48FE-A162-66F993527F57}"/>
              </a:ext>
            </a:extLst>
          </p:cNvPr>
          <p:cNvSpPr txBox="1">
            <a:spLocks/>
          </p:cNvSpPr>
          <p:nvPr/>
        </p:nvSpPr>
        <p:spPr>
          <a:xfrm>
            <a:off x="1028775" y="109604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處理描述 </a:t>
            </a:r>
            <a:r>
              <a:rPr lang="en-US" altLang="zh-TW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-</a:t>
            </a:r>
            <a:r>
              <a:rPr lang="zh-TW" altLang="en-US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 登入處理與登出處理</a:t>
            </a:r>
            <a:endParaRPr lang="zh-TW" altLang="en-US" dirty="0">
              <a:solidFill>
                <a:schemeClr val="accent2"/>
              </a:solidFill>
              <a:latin typeface="Helvetica" panose="020B0604020202030204" pitchFamily="34" charset="0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78FCAE79-39A9-4761-8DB4-2A7AA99D0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863915"/>
              </p:ext>
            </p:extLst>
          </p:nvPr>
        </p:nvGraphicFramePr>
        <p:xfrm>
          <a:off x="1116181" y="2085885"/>
          <a:ext cx="10340788" cy="348846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729753">
                  <a:extLst>
                    <a:ext uri="{9D8B030D-6E8A-4147-A177-3AD203B41FA5}">
                      <a16:colId xmlns:a16="http://schemas.microsoft.com/office/drawing/2014/main" val="3057349825"/>
                    </a:ext>
                  </a:extLst>
                </a:gridCol>
                <a:gridCol w="7611035">
                  <a:extLst>
                    <a:ext uri="{9D8B030D-6E8A-4147-A177-3AD203B41FA5}">
                      <a16:colId xmlns:a16="http://schemas.microsoft.com/office/drawing/2014/main" val="75805322"/>
                    </a:ext>
                  </a:extLst>
                </a:gridCol>
              </a:tblGrid>
              <a:tr h="643516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處理名稱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帳號登入與登出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472430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執行程序與規則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使用者輸入帳號密碼</a:t>
                      </a:r>
                      <a:endParaRPr lang="en-US" altLang="zh-TW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若該帳號密碼正確則顯示登入成功，否則要求使用者重新輸入帳號密碼</a:t>
                      </a:r>
                      <a:endParaRPr lang="en-US" altLang="zh-TW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77260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資料輸入</a:t>
                      </a:r>
                      <a:r>
                        <a:rPr lang="en-US" altLang="zh-TW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來源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輸入帳號密碼、點擊登出</a:t>
                      </a:r>
                      <a:r>
                        <a:rPr lang="en-US" altLang="zh-TW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使用者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320818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資料輸出</a:t>
                      </a:r>
                      <a:r>
                        <a:rPr lang="en-US" altLang="zh-TW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目的地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登入成功或重新登入、登出成功</a:t>
                      </a:r>
                      <a:r>
                        <a:rPr lang="en-US" altLang="zh-TW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43801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限制與備註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16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186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135" y="442443"/>
            <a:ext cx="4272118" cy="6368554"/>
          </a:xfrm>
          <a:prstGeom prst="rect">
            <a:avLst/>
          </a:prstGeom>
        </p:spPr>
      </p:pic>
      <p:sp>
        <p:nvSpPr>
          <p:cNvPr id="4" name="等腰三角形 3"/>
          <p:cNvSpPr/>
          <p:nvPr/>
        </p:nvSpPr>
        <p:spPr>
          <a:xfrm rot="8247290">
            <a:off x="-90982" y="682233"/>
            <a:ext cx="2004703" cy="172819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/>
          <p:cNvSpPr/>
          <p:nvPr/>
        </p:nvSpPr>
        <p:spPr>
          <a:xfrm rot="11061389">
            <a:off x="11676694" y="5425408"/>
            <a:ext cx="2004703" cy="172819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267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24719" y="447973"/>
            <a:ext cx="209956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 indent="0"/>
            <a:r>
              <a:rPr lang="zh-TW" altLang="en-US" sz="3200" dirty="0" smtClean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+mn-lt"/>
              </a:rPr>
              <a:t>需求分析</a:t>
            </a:r>
            <a:endParaRPr lang="en-US" altLang="zh-CN" sz="3200" dirty="0">
              <a:solidFill>
                <a:schemeClr val="accent2"/>
              </a:solidFill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113905" y="5848573"/>
            <a:ext cx="5277247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429749" y="1096045"/>
            <a:ext cx="5277247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4460049-C284-48FE-A162-66F993527F57}"/>
              </a:ext>
            </a:extLst>
          </p:cNvPr>
          <p:cNvSpPr txBox="1">
            <a:spLocks/>
          </p:cNvSpPr>
          <p:nvPr/>
        </p:nvSpPr>
        <p:spPr>
          <a:xfrm>
            <a:off x="1085385" y="109604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處理描述 </a:t>
            </a:r>
            <a:r>
              <a:rPr lang="en-US" altLang="zh-TW" sz="2800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-</a:t>
            </a:r>
            <a:r>
              <a:rPr lang="zh-TW" altLang="en-US" sz="2800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 註冊處理</a:t>
            </a:r>
            <a:endParaRPr lang="zh-TW" altLang="en-US" sz="2800" dirty="0">
              <a:solidFill>
                <a:schemeClr val="accent2"/>
              </a:solidFill>
              <a:latin typeface="Helvetica" panose="020B0604020202030204" pitchFamily="34" charset="0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78FCAE79-39A9-4761-8DB4-2A7AA99D0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346006"/>
              </p:ext>
            </p:extLst>
          </p:nvPr>
        </p:nvGraphicFramePr>
        <p:xfrm>
          <a:off x="1172791" y="1741321"/>
          <a:ext cx="10340788" cy="403710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729753">
                  <a:extLst>
                    <a:ext uri="{9D8B030D-6E8A-4147-A177-3AD203B41FA5}">
                      <a16:colId xmlns:a16="http://schemas.microsoft.com/office/drawing/2014/main" val="3057349825"/>
                    </a:ext>
                  </a:extLst>
                </a:gridCol>
                <a:gridCol w="7611035">
                  <a:extLst>
                    <a:ext uri="{9D8B030D-6E8A-4147-A177-3AD203B41FA5}">
                      <a16:colId xmlns:a16="http://schemas.microsoft.com/office/drawing/2014/main" val="75805322"/>
                    </a:ext>
                  </a:extLst>
                </a:gridCol>
              </a:tblGrid>
              <a:tr h="643516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處理名稱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註冊帳號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472430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執行程序與規則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使用者點擊註冊帳號</a:t>
                      </a:r>
                      <a:endParaRPr lang="en-US" altLang="zh-TW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輸入帳號密碼進行註冊</a:t>
                      </a:r>
                      <a:endParaRPr lang="en-US" altLang="zh-TW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若該帳號密碼不存在則顯示註冊成功，否則要求使用者重新輸入帳號密碼</a:t>
                      </a:r>
                      <a:endParaRPr lang="en-US" altLang="zh-TW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endParaRPr lang="zh-TW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77260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資料輸入</a:t>
                      </a:r>
                      <a:r>
                        <a:rPr lang="en-US" altLang="zh-TW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來源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輸入帳號密碼</a:t>
                      </a:r>
                      <a:r>
                        <a:rPr lang="en-US" altLang="zh-TW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使用者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320818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資料輸出</a:t>
                      </a:r>
                      <a:r>
                        <a:rPr lang="en-US" altLang="zh-TW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目的地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註冊成功或重新輸入帳號密碼</a:t>
                      </a:r>
                      <a:r>
                        <a:rPr lang="en-US" altLang="zh-TW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43801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限制與備註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16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507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8247290">
            <a:off x="-90982" y="682233"/>
            <a:ext cx="2004703" cy="172819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/>
          <p:cNvSpPr/>
          <p:nvPr/>
        </p:nvSpPr>
        <p:spPr>
          <a:xfrm rot="11061389">
            <a:off x="11676694" y="5425408"/>
            <a:ext cx="2004703" cy="172819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047" y="1241629"/>
            <a:ext cx="61150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93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24719" y="447973"/>
            <a:ext cx="209956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 indent="0"/>
            <a:r>
              <a:rPr lang="zh-TW" altLang="en-US" sz="3200" dirty="0" smtClean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+mn-lt"/>
              </a:rPr>
              <a:t>需求分析</a:t>
            </a:r>
            <a:endParaRPr lang="en-US" altLang="zh-CN" sz="3200" dirty="0">
              <a:solidFill>
                <a:schemeClr val="accent2"/>
              </a:solidFill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113905" y="5848573"/>
            <a:ext cx="5277247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429749" y="1096045"/>
            <a:ext cx="5277247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4460049-C284-48FE-A162-66F993527F57}"/>
              </a:ext>
            </a:extLst>
          </p:cNvPr>
          <p:cNvSpPr txBox="1">
            <a:spLocks/>
          </p:cNvSpPr>
          <p:nvPr/>
        </p:nvSpPr>
        <p:spPr>
          <a:xfrm>
            <a:off x="1085385" y="1103127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處理描述 </a:t>
            </a:r>
            <a:r>
              <a:rPr lang="en-US" altLang="zh-TW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-</a:t>
            </a:r>
            <a:r>
              <a:rPr lang="zh-TW" altLang="en-US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 忘記密碼處理</a:t>
            </a:r>
            <a:endParaRPr lang="zh-TW" altLang="en-US" dirty="0">
              <a:solidFill>
                <a:schemeClr val="accent2"/>
              </a:solidFill>
              <a:latin typeface="Helvetica" panose="020B0604020202030204" pitchFamily="34" charset="0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78FCAE79-39A9-4761-8DB4-2A7AA99D0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269359"/>
              </p:ext>
            </p:extLst>
          </p:nvPr>
        </p:nvGraphicFramePr>
        <p:xfrm>
          <a:off x="1172791" y="2128712"/>
          <a:ext cx="10340788" cy="348846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729753">
                  <a:extLst>
                    <a:ext uri="{9D8B030D-6E8A-4147-A177-3AD203B41FA5}">
                      <a16:colId xmlns:a16="http://schemas.microsoft.com/office/drawing/2014/main" val="3057349825"/>
                    </a:ext>
                  </a:extLst>
                </a:gridCol>
                <a:gridCol w="7611035">
                  <a:extLst>
                    <a:ext uri="{9D8B030D-6E8A-4147-A177-3AD203B41FA5}">
                      <a16:colId xmlns:a16="http://schemas.microsoft.com/office/drawing/2014/main" val="75805322"/>
                    </a:ext>
                  </a:extLst>
                </a:gridCol>
              </a:tblGrid>
              <a:tr h="643516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處理名稱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忘記密碼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472430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執行程序與規則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使用者點擊忘記密碼</a:t>
                      </a:r>
                      <a:endParaRPr lang="en-US" altLang="zh-TW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系統輸出驗證碼給使用者</a:t>
                      </a:r>
                      <a:endParaRPr lang="en-US" altLang="zh-TW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若使用者驗證成功則系統回傳密碼，否則要求使用者重新輸入驗證碼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77260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資料輸入</a:t>
                      </a:r>
                      <a:r>
                        <a:rPr lang="en-US" altLang="zh-TW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來源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點擊忘記密碼</a:t>
                      </a:r>
                      <a:r>
                        <a:rPr lang="en-US" altLang="zh-TW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使用者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320818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資料輸出</a:t>
                      </a:r>
                      <a:r>
                        <a:rPr lang="en-US" altLang="zh-TW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目的地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驗證成功或重新驗證</a:t>
                      </a:r>
                      <a:r>
                        <a:rPr lang="en-US" altLang="zh-TW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43801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限制與備註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16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188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8247290">
            <a:off x="-90982" y="682233"/>
            <a:ext cx="2004703" cy="172819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/>
          <p:cNvSpPr/>
          <p:nvPr/>
        </p:nvSpPr>
        <p:spPr>
          <a:xfrm rot="11061389">
            <a:off x="11676694" y="5425408"/>
            <a:ext cx="2004703" cy="172819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135" y="519981"/>
            <a:ext cx="4919169" cy="644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1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24719" y="447973"/>
            <a:ext cx="209956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 indent="0"/>
            <a:r>
              <a:rPr lang="zh-TW" altLang="en-US" sz="3200" dirty="0" smtClean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+mn-lt"/>
              </a:rPr>
              <a:t>需求分析</a:t>
            </a:r>
            <a:endParaRPr lang="en-US" altLang="zh-CN" sz="3200" dirty="0">
              <a:solidFill>
                <a:schemeClr val="accent2"/>
              </a:solidFill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113905" y="5848573"/>
            <a:ext cx="5277247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429749" y="1096045"/>
            <a:ext cx="5277247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4460049-C284-48FE-A162-66F993527F57}"/>
              </a:ext>
            </a:extLst>
          </p:cNvPr>
          <p:cNvSpPr txBox="1">
            <a:spLocks/>
          </p:cNvSpPr>
          <p:nvPr/>
        </p:nvSpPr>
        <p:spPr>
          <a:xfrm>
            <a:off x="865097" y="12188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處理描述 </a:t>
            </a:r>
            <a:r>
              <a:rPr lang="en-US" altLang="zh-TW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–</a:t>
            </a:r>
            <a:r>
              <a:rPr lang="zh-TW" altLang="en-US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 訂票處理  </a:t>
            </a:r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78FCAE79-39A9-4761-8DB4-2A7AA99D0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244503"/>
              </p:ext>
            </p:extLst>
          </p:nvPr>
        </p:nvGraphicFramePr>
        <p:xfrm>
          <a:off x="952503" y="1806502"/>
          <a:ext cx="10340788" cy="376278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729753">
                  <a:extLst>
                    <a:ext uri="{9D8B030D-6E8A-4147-A177-3AD203B41FA5}">
                      <a16:colId xmlns:a16="http://schemas.microsoft.com/office/drawing/2014/main" val="3057349825"/>
                    </a:ext>
                  </a:extLst>
                </a:gridCol>
                <a:gridCol w="7611035">
                  <a:extLst>
                    <a:ext uri="{9D8B030D-6E8A-4147-A177-3AD203B41FA5}">
                      <a16:colId xmlns:a16="http://schemas.microsoft.com/office/drawing/2014/main" val="75805322"/>
                    </a:ext>
                  </a:extLst>
                </a:gridCol>
              </a:tblGrid>
              <a:tr h="643516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處理名稱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查詢空位處理、顯示可選座位、執行訂票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472430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執行程序與規則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使用者選擇影城、日期、電影、場次、數量，交付系統查詢空位</a:t>
                      </a:r>
                      <a:endParaRPr lang="en-US" altLang="zh-TW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若無空位，則請使用者重新選擇</a:t>
                      </a:r>
                      <a:endParaRPr lang="en-US" altLang="zh-TW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若有空位，則顯示該場次可選空位，待使用者選擇座位後執行訂票，並回傳訂票成功給使用者</a:t>
                      </a:r>
                      <a:endParaRPr lang="en-US" altLang="zh-TW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77260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資料輸入</a:t>
                      </a:r>
                      <a:r>
                        <a:rPr lang="en-US" altLang="zh-TW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來源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訂票資訊</a:t>
                      </a:r>
                      <a:r>
                        <a:rPr lang="en-US" altLang="zh-TW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使用者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320818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資料輸出</a:t>
                      </a:r>
                      <a:r>
                        <a:rPr lang="en-US" altLang="zh-TW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目的地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訂票成功或重新選擇座位</a:t>
                      </a:r>
                      <a:r>
                        <a:rPr lang="en-US" altLang="zh-TW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43801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限制與備註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16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474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6" y="398"/>
            <a:ext cx="4916668" cy="7238553"/>
          </a:xfrm>
          <a:prstGeom prst="rect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7" name="MH_Others_2"/>
          <p:cNvSpPr txBox="1"/>
          <p:nvPr>
            <p:custDataLst>
              <p:tags r:id="rId2"/>
            </p:custDataLst>
          </p:nvPr>
        </p:nvSpPr>
        <p:spPr>
          <a:xfrm>
            <a:off x="884759" y="4912469"/>
            <a:ext cx="3588869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800" b="1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800" b="1" dirty="0">
              <a:solidFill>
                <a:schemeClr val="accent2"/>
              </a:solidFill>
              <a:latin typeface="Helvetica" panose="020B060402020203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MH_Other_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7109853" y="2268514"/>
            <a:ext cx="718425" cy="71992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7" kern="0" dirty="0">
                <a:solidFill>
                  <a:schemeClr val="accent1"/>
                </a:solidFill>
                <a:latin typeface="Helvetica" panose="020B060402020203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4" name="MH_Other_2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7109853" y="3275307"/>
            <a:ext cx="718425" cy="71992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7" kern="0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6" name="MH_Other_3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109853" y="4282097"/>
            <a:ext cx="718425" cy="71992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7" kern="0" dirty="0">
                <a:solidFill>
                  <a:schemeClr val="accent1"/>
                </a:solidFill>
                <a:latin typeface="Helvetica" panose="020B060402020203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0" name="MH_Other_4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7109853" y="5288888"/>
            <a:ext cx="718425" cy="71992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7" kern="0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20" name="MH_Text_1"/>
          <p:cNvSpPr/>
          <p:nvPr>
            <p:custDataLst>
              <p:tags r:id="rId7"/>
            </p:custDataLst>
          </p:nvPr>
        </p:nvSpPr>
        <p:spPr>
          <a:xfrm>
            <a:off x="8068241" y="2443809"/>
            <a:ext cx="2705772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lvl="1" indent="0"/>
            <a:r>
              <a:rPr lang="zh-TW" altLang="en-US" sz="2400" dirty="0" smtClean="0">
                <a:solidFill>
                  <a:schemeClr val="accent2"/>
                </a:solidFill>
                <a:latin typeface="方正正准黑简体"/>
                <a:ea typeface="微软雅黑" panose="020B0503020204020204" pitchFamily="34" charset="-122"/>
                <a:cs typeface="+mn-ea"/>
                <a:sym typeface="+mn-lt"/>
              </a:rPr>
              <a:t>專題動機</a:t>
            </a:r>
            <a:endParaRPr lang="en-US" altLang="zh-CN" sz="2400" dirty="0">
              <a:solidFill>
                <a:schemeClr val="accent2"/>
              </a:solidFill>
              <a:latin typeface="方正正准黑简体"/>
              <a:ea typeface="微软雅黑" panose="020B0503020204020204" pitchFamily="34" charset="-122"/>
            </a:endParaRPr>
          </a:p>
        </p:txBody>
      </p:sp>
      <p:sp>
        <p:nvSpPr>
          <p:cNvPr id="21" name="MH_Text_2"/>
          <p:cNvSpPr/>
          <p:nvPr>
            <p:custDataLst>
              <p:tags r:id="rId8"/>
            </p:custDataLst>
          </p:nvPr>
        </p:nvSpPr>
        <p:spPr>
          <a:xfrm>
            <a:off x="8068241" y="3450602"/>
            <a:ext cx="2705772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lvl="1" indent="0"/>
            <a:r>
              <a:rPr lang="zh-TW" altLang="en-US" sz="2400" dirty="0" smtClean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+mn-lt"/>
              </a:rPr>
              <a:t>專題內容</a:t>
            </a:r>
            <a:endParaRPr lang="en-US" altLang="zh-CN" sz="2400" dirty="0">
              <a:solidFill>
                <a:schemeClr val="accent2"/>
              </a:solidFill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MH_Text_3"/>
          <p:cNvSpPr/>
          <p:nvPr>
            <p:custDataLst>
              <p:tags r:id="rId9"/>
            </p:custDataLst>
          </p:nvPr>
        </p:nvSpPr>
        <p:spPr>
          <a:xfrm>
            <a:off x="8068241" y="4457394"/>
            <a:ext cx="2705772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lvl="1" indent="0"/>
            <a:r>
              <a:rPr lang="zh-TW" altLang="en-US" sz="2400" dirty="0" smtClean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+mn-lt"/>
              </a:rPr>
              <a:t>使用者需求</a:t>
            </a:r>
            <a:endParaRPr lang="en-US" altLang="zh-CN" sz="2400" dirty="0">
              <a:solidFill>
                <a:schemeClr val="accent2"/>
              </a:solidFill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MH_Text_4"/>
          <p:cNvSpPr/>
          <p:nvPr>
            <p:custDataLst>
              <p:tags r:id="rId10"/>
            </p:custDataLst>
          </p:nvPr>
        </p:nvSpPr>
        <p:spPr>
          <a:xfrm>
            <a:off x="8068241" y="5464185"/>
            <a:ext cx="2705772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lvl="1" indent="0"/>
            <a:r>
              <a:rPr lang="zh-TW" altLang="en-US" sz="2400" dirty="0" smtClean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+mn-lt"/>
              </a:rPr>
              <a:t>需求分析</a:t>
            </a:r>
            <a:endParaRPr lang="en-US" altLang="zh-CN" sz="2400" dirty="0">
              <a:solidFill>
                <a:schemeClr val="accent2"/>
              </a:solidFill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7446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8247290">
            <a:off x="-90982" y="682233"/>
            <a:ext cx="2004703" cy="172819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/>
          <p:cNvSpPr/>
          <p:nvPr/>
        </p:nvSpPr>
        <p:spPr>
          <a:xfrm rot="11061389">
            <a:off x="11676694" y="5425408"/>
            <a:ext cx="2004703" cy="172819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79" y="880021"/>
            <a:ext cx="53530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72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24719" y="447973"/>
            <a:ext cx="209956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 indent="0"/>
            <a:r>
              <a:rPr lang="zh-TW" altLang="en-US" sz="3200" dirty="0" smtClean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+mn-lt"/>
              </a:rPr>
              <a:t>需求分析</a:t>
            </a:r>
            <a:endParaRPr lang="en-US" altLang="zh-CN" sz="3200" dirty="0">
              <a:solidFill>
                <a:schemeClr val="accent2"/>
              </a:solidFill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113905" y="5848573"/>
            <a:ext cx="5277247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429749" y="1096045"/>
            <a:ext cx="5277247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4460049-C284-48FE-A162-66F993527F57}"/>
              </a:ext>
            </a:extLst>
          </p:cNvPr>
          <p:cNvSpPr txBox="1">
            <a:spLocks/>
          </p:cNvSpPr>
          <p:nvPr/>
        </p:nvSpPr>
        <p:spPr>
          <a:xfrm>
            <a:off x="862757" y="109701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處理描述</a:t>
            </a:r>
            <a:r>
              <a:rPr lang="en-US" altLang="zh-TW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-</a:t>
            </a:r>
            <a:r>
              <a:rPr lang="zh-TW" altLang="en-US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退換票</a:t>
            </a:r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78FCAE79-39A9-4761-8DB4-2A7AA99D0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22299"/>
              </p:ext>
            </p:extLst>
          </p:nvPr>
        </p:nvGraphicFramePr>
        <p:xfrm>
          <a:off x="950163" y="1651352"/>
          <a:ext cx="10340788" cy="431142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729753">
                  <a:extLst>
                    <a:ext uri="{9D8B030D-6E8A-4147-A177-3AD203B41FA5}">
                      <a16:colId xmlns:a16="http://schemas.microsoft.com/office/drawing/2014/main" val="3057349825"/>
                    </a:ext>
                  </a:extLst>
                </a:gridCol>
                <a:gridCol w="7611035">
                  <a:extLst>
                    <a:ext uri="{9D8B030D-6E8A-4147-A177-3AD203B41FA5}">
                      <a16:colId xmlns:a16="http://schemas.microsoft.com/office/drawing/2014/main" val="75805322"/>
                    </a:ext>
                  </a:extLst>
                </a:gridCol>
              </a:tblGrid>
              <a:tr h="643516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處理名稱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換票處理、空位查詢、顯示可選座位、執行換票、退票處理、回到退換票畫面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472430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執行程序與規則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使用者選擇欲退換票的訂單，並選擇退票或換票</a:t>
                      </a:r>
                      <a:endParaRPr lang="en-US" altLang="zh-TW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若使用者選擇換票，執行換票處理，選擇欲更改的場次，系統查詢空位，若有空位，顯示可選空位並選擇座位，執行換票，若無空位，則請使用者重新選擇場次</a:t>
                      </a:r>
                      <a:endParaRPr lang="en-US" altLang="zh-TW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若使用者選擇退票，執行退票處理，再次確定是否退票，若</a:t>
                      </a:r>
                      <a:r>
                        <a:rPr lang="en-US" altLang="zh-TW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”</a:t>
                      </a: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r>
                        <a:rPr lang="en-US" altLang="zh-TW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”</a:t>
                      </a: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，顯示退票成功，反之，則回到退換票畫面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77260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資料輸入</a:t>
                      </a:r>
                      <a:r>
                        <a:rPr lang="en-US" altLang="zh-TW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來源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退換票系統</a:t>
                      </a:r>
                      <a:r>
                        <a:rPr lang="en-US" altLang="zh-TW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使用者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320818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資料輸出</a:t>
                      </a:r>
                      <a:r>
                        <a:rPr lang="en-US" altLang="zh-TW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目的地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退票與換票成功與否</a:t>
                      </a:r>
                      <a:r>
                        <a:rPr lang="en-US" altLang="zh-TW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43801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限制與備註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16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26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8247290">
            <a:off x="-90982" y="682233"/>
            <a:ext cx="2004703" cy="172819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/>
          <p:cNvSpPr/>
          <p:nvPr/>
        </p:nvSpPr>
        <p:spPr>
          <a:xfrm rot="11061389">
            <a:off x="11676694" y="5425408"/>
            <a:ext cx="2004703" cy="172819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015" y="231949"/>
            <a:ext cx="6554763" cy="671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37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24719" y="447973"/>
            <a:ext cx="209956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 indent="0"/>
            <a:r>
              <a:rPr lang="zh-TW" altLang="en-US" sz="3200" dirty="0" smtClean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+mn-lt"/>
              </a:rPr>
              <a:t>需求分析</a:t>
            </a:r>
            <a:endParaRPr lang="en-US" altLang="zh-CN" sz="3200" dirty="0">
              <a:solidFill>
                <a:schemeClr val="accent2"/>
              </a:solidFill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113905" y="5848573"/>
            <a:ext cx="5277247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429749" y="1096045"/>
            <a:ext cx="5277247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4460049-C284-48FE-A162-66F993527F57}"/>
              </a:ext>
            </a:extLst>
          </p:cNvPr>
          <p:cNvSpPr txBox="1">
            <a:spLocks/>
          </p:cNvSpPr>
          <p:nvPr/>
        </p:nvSpPr>
        <p:spPr>
          <a:xfrm>
            <a:off x="838200" y="109604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處理描述</a:t>
            </a:r>
            <a:r>
              <a:rPr lang="en-US" altLang="zh-TW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-</a:t>
            </a:r>
            <a:r>
              <a:rPr lang="zh-TW" altLang="en-US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查詢訂票紀錄</a:t>
            </a:r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78FCAE79-39A9-4761-8DB4-2A7AA99D0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270349"/>
              </p:ext>
            </p:extLst>
          </p:nvPr>
        </p:nvGraphicFramePr>
        <p:xfrm>
          <a:off x="925606" y="1878948"/>
          <a:ext cx="10340788" cy="32175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729753">
                  <a:extLst>
                    <a:ext uri="{9D8B030D-6E8A-4147-A177-3AD203B41FA5}">
                      <a16:colId xmlns:a16="http://schemas.microsoft.com/office/drawing/2014/main" val="3057349825"/>
                    </a:ext>
                  </a:extLst>
                </a:gridCol>
                <a:gridCol w="7611035">
                  <a:extLst>
                    <a:ext uri="{9D8B030D-6E8A-4147-A177-3AD203B41FA5}">
                      <a16:colId xmlns:a16="http://schemas.microsoft.com/office/drawing/2014/main" val="75805322"/>
                    </a:ext>
                  </a:extLst>
                </a:gridCol>
              </a:tblGrid>
              <a:tr h="643516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處理名稱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查詢訂票紀錄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472430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執行程序與規則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使用者點擊欲查詢的訂票紀錄，系統執行查詢訂票紀錄，搜尋資料庫，並回傳訂票資訊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77260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資料輸入</a:t>
                      </a:r>
                      <a:r>
                        <a:rPr lang="en-US" altLang="zh-TW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來源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查詢訂票紀錄</a:t>
                      </a:r>
                      <a:r>
                        <a:rPr lang="en-US" altLang="zh-TW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使用者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320818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資料輸出</a:t>
                      </a:r>
                      <a:r>
                        <a:rPr lang="en-US" altLang="zh-TW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目的地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顯示訂票資訊</a:t>
                      </a:r>
                      <a:r>
                        <a:rPr lang="en-US" altLang="zh-TW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43801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限制與備註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16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336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8247290">
            <a:off x="-90982" y="682233"/>
            <a:ext cx="2004703" cy="172819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/>
          <p:cNvSpPr/>
          <p:nvPr/>
        </p:nvSpPr>
        <p:spPr>
          <a:xfrm rot="11061389">
            <a:off x="11676694" y="5425408"/>
            <a:ext cx="2004703" cy="172819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11" y="2032149"/>
            <a:ext cx="4495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14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24719" y="447973"/>
            <a:ext cx="209956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 indent="0"/>
            <a:r>
              <a:rPr lang="zh-TW" altLang="en-US" sz="3200" dirty="0" smtClean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+mn-lt"/>
              </a:rPr>
              <a:t>需求分析</a:t>
            </a:r>
            <a:endParaRPr lang="en-US" altLang="zh-CN" sz="3200" dirty="0">
              <a:solidFill>
                <a:schemeClr val="accent2"/>
              </a:solidFill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113905" y="5848573"/>
            <a:ext cx="5277247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429749" y="1096045"/>
            <a:ext cx="5277247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4460049-C284-48FE-A162-66F993527F57}"/>
              </a:ext>
            </a:extLst>
          </p:cNvPr>
          <p:cNvSpPr txBox="1">
            <a:spLocks/>
          </p:cNvSpPr>
          <p:nvPr/>
        </p:nvSpPr>
        <p:spPr>
          <a:xfrm>
            <a:off x="750794" y="109701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處理描述</a:t>
            </a:r>
            <a:r>
              <a:rPr lang="en-US" altLang="zh-TW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-</a:t>
            </a:r>
            <a:r>
              <a:rPr lang="zh-TW" altLang="en-US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查詢訂退換票紀錄</a:t>
            </a:r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78FCAE79-39A9-4761-8DB4-2A7AA99D0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594221"/>
              </p:ext>
            </p:extLst>
          </p:nvPr>
        </p:nvGraphicFramePr>
        <p:xfrm>
          <a:off x="838200" y="1935910"/>
          <a:ext cx="10340788" cy="32175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729753">
                  <a:extLst>
                    <a:ext uri="{9D8B030D-6E8A-4147-A177-3AD203B41FA5}">
                      <a16:colId xmlns:a16="http://schemas.microsoft.com/office/drawing/2014/main" val="3057349825"/>
                    </a:ext>
                  </a:extLst>
                </a:gridCol>
                <a:gridCol w="7611035">
                  <a:extLst>
                    <a:ext uri="{9D8B030D-6E8A-4147-A177-3AD203B41FA5}">
                      <a16:colId xmlns:a16="http://schemas.microsoft.com/office/drawing/2014/main" val="75805322"/>
                    </a:ext>
                  </a:extLst>
                </a:gridCol>
              </a:tblGrid>
              <a:tr h="643516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處理名稱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查詢紀錄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472430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執行程序與規則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廠商點擊查詢訂退換要記錄</a:t>
                      </a:r>
                      <a:endParaRPr lang="en-US" altLang="zh-TW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系統執行查詢紀錄，搜尋資料庫，回傳訂退換票紀錄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77260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資料輸入</a:t>
                      </a:r>
                      <a:r>
                        <a:rPr lang="en-US" altLang="zh-TW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來源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點擊查詢訂退換票紀錄</a:t>
                      </a:r>
                      <a:r>
                        <a:rPr lang="en-US" altLang="zh-TW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廠商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320818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資料輸出</a:t>
                      </a:r>
                      <a:r>
                        <a:rPr lang="en-US" altLang="zh-TW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目的地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顯示訂退換票</a:t>
                      </a:r>
                      <a:r>
                        <a:rPr lang="en-US" altLang="zh-TW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43801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限制與備註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16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00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8247290">
            <a:off x="-90982" y="682233"/>
            <a:ext cx="2004703" cy="172819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/>
          <p:cNvSpPr/>
          <p:nvPr/>
        </p:nvSpPr>
        <p:spPr>
          <a:xfrm rot="11061389">
            <a:off x="11676694" y="5425408"/>
            <a:ext cx="2004703" cy="172819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055" y="1744117"/>
            <a:ext cx="56388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50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24719" y="447973"/>
            <a:ext cx="209956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 indent="0"/>
            <a:r>
              <a:rPr lang="zh-TW" altLang="en-US" sz="3200" dirty="0" smtClean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+mn-lt"/>
              </a:rPr>
              <a:t>需求分析</a:t>
            </a:r>
            <a:endParaRPr lang="en-US" altLang="zh-CN" sz="3200" dirty="0">
              <a:solidFill>
                <a:schemeClr val="accent2"/>
              </a:solidFill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113905" y="5848573"/>
            <a:ext cx="5277247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429749" y="1096045"/>
            <a:ext cx="5277247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4460049-C284-48FE-A162-66F993527F57}"/>
              </a:ext>
            </a:extLst>
          </p:cNvPr>
          <p:cNvSpPr txBox="1">
            <a:spLocks/>
          </p:cNvSpPr>
          <p:nvPr/>
        </p:nvSpPr>
        <p:spPr>
          <a:xfrm>
            <a:off x="840142" y="109604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處理描述</a:t>
            </a:r>
            <a:r>
              <a:rPr lang="en-US" altLang="zh-TW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-</a:t>
            </a:r>
            <a:r>
              <a:rPr lang="zh-TW" altLang="en-US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編輯電影場次</a:t>
            </a:r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78FCAE79-39A9-4761-8DB4-2A7AA99D0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44700"/>
              </p:ext>
            </p:extLst>
          </p:nvPr>
        </p:nvGraphicFramePr>
        <p:xfrm>
          <a:off x="927548" y="1840228"/>
          <a:ext cx="10340788" cy="376278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729753">
                  <a:extLst>
                    <a:ext uri="{9D8B030D-6E8A-4147-A177-3AD203B41FA5}">
                      <a16:colId xmlns:a16="http://schemas.microsoft.com/office/drawing/2014/main" val="3057349825"/>
                    </a:ext>
                  </a:extLst>
                </a:gridCol>
                <a:gridCol w="7611035">
                  <a:extLst>
                    <a:ext uri="{9D8B030D-6E8A-4147-A177-3AD203B41FA5}">
                      <a16:colId xmlns:a16="http://schemas.microsoft.com/office/drawing/2014/main" val="75805322"/>
                    </a:ext>
                  </a:extLst>
                </a:gridCol>
              </a:tblGrid>
              <a:tr h="643516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處理名稱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新增處理、編輯處理、刪除處理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472430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執行程序與規則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廠商點擊編輯，選擇新增、編輯、刪除</a:t>
                      </a:r>
                      <a:endParaRPr lang="en-US" altLang="zh-TW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若廠商選擇新增，執行新增處理，廠商輸入電影資訊，顯示新增成功</a:t>
                      </a:r>
                      <a:endParaRPr lang="en-US" altLang="zh-TW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若廠商選擇編輯，執行編輯處理，廠商修改電影資訊，顯示編輯成功</a:t>
                      </a:r>
                      <a:endParaRPr lang="en-US" altLang="zh-TW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若廠商選擇刪除，執行刪除處理，顯示刪除成功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77260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資料輸入</a:t>
                      </a:r>
                      <a:r>
                        <a:rPr lang="en-US" altLang="zh-TW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來源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點擊編輯</a:t>
                      </a:r>
                      <a:r>
                        <a:rPr lang="en-US" altLang="zh-TW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廠商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320818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資料輸出</a:t>
                      </a:r>
                      <a:r>
                        <a:rPr lang="en-US" altLang="zh-TW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目的地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新增、編輯、刪除成功與否</a:t>
                      </a:r>
                      <a:r>
                        <a:rPr lang="en-US" altLang="zh-TW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43801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限制與備註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16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28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8247290">
            <a:off x="-90982" y="682233"/>
            <a:ext cx="2004703" cy="172819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/>
          <p:cNvSpPr/>
          <p:nvPr/>
        </p:nvSpPr>
        <p:spPr>
          <a:xfrm rot="11061389">
            <a:off x="11676694" y="5425408"/>
            <a:ext cx="2004703" cy="172819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119" y="519981"/>
            <a:ext cx="4555778" cy="649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46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24719" y="447973"/>
            <a:ext cx="209956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 indent="0"/>
            <a:r>
              <a:rPr lang="zh-TW" altLang="en-US" sz="3200" dirty="0" smtClean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+mn-lt"/>
              </a:rPr>
              <a:t>需求分析</a:t>
            </a:r>
            <a:endParaRPr lang="en-US" altLang="zh-CN" sz="3200" dirty="0">
              <a:solidFill>
                <a:schemeClr val="accent2"/>
              </a:solidFill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113905" y="5848573"/>
            <a:ext cx="5277247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429749" y="1096045"/>
            <a:ext cx="5277247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4460049-C284-48FE-A162-66F993527F57}"/>
              </a:ext>
            </a:extLst>
          </p:cNvPr>
          <p:cNvSpPr txBox="1">
            <a:spLocks/>
          </p:cNvSpPr>
          <p:nvPr/>
        </p:nvSpPr>
        <p:spPr>
          <a:xfrm>
            <a:off x="750794" y="109701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處理描述</a:t>
            </a:r>
            <a:r>
              <a:rPr lang="en-US" altLang="zh-TW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-</a:t>
            </a:r>
            <a:r>
              <a:rPr lang="zh-TW" altLang="en-US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場次座位查詢</a:t>
            </a:r>
            <a:endParaRPr lang="zh-TW" altLang="en-US" dirty="0">
              <a:solidFill>
                <a:schemeClr val="accent2"/>
              </a:solidFill>
              <a:latin typeface="Helvetica" panose="020B0604020202030204" pitchFamily="34" charset="0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78FCAE79-39A9-4761-8DB4-2A7AA99D0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901409"/>
              </p:ext>
            </p:extLst>
          </p:nvPr>
        </p:nvGraphicFramePr>
        <p:xfrm>
          <a:off x="838200" y="1928310"/>
          <a:ext cx="10340788" cy="32175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729753">
                  <a:extLst>
                    <a:ext uri="{9D8B030D-6E8A-4147-A177-3AD203B41FA5}">
                      <a16:colId xmlns:a16="http://schemas.microsoft.com/office/drawing/2014/main" val="3057349825"/>
                    </a:ext>
                  </a:extLst>
                </a:gridCol>
                <a:gridCol w="7611035">
                  <a:extLst>
                    <a:ext uri="{9D8B030D-6E8A-4147-A177-3AD203B41FA5}">
                      <a16:colId xmlns:a16="http://schemas.microsoft.com/office/drawing/2014/main" val="75805322"/>
                    </a:ext>
                  </a:extLst>
                </a:gridCol>
              </a:tblGrid>
              <a:tr h="643516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處理名稱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查詢場次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472430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執行程序與規則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使用者選擇場次</a:t>
                      </a:r>
                      <a:endParaRPr lang="en-US" altLang="zh-TW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系統執行查詢場次，搜尋資料庫，統計空位並顯示空位情形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77260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資料輸入</a:t>
                      </a:r>
                      <a:r>
                        <a:rPr lang="en-US" altLang="zh-TW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來源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選擇場次</a:t>
                      </a:r>
                      <a:r>
                        <a:rPr lang="en-US" altLang="zh-TW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使用者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320818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資料輸出</a:t>
                      </a:r>
                      <a:r>
                        <a:rPr lang="en-US" altLang="zh-TW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目的地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顯示該場次空位</a:t>
                      </a:r>
                      <a:r>
                        <a:rPr lang="en-US" altLang="zh-TW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43801"/>
                  </a:ext>
                </a:extLst>
              </a:tr>
              <a:tr h="643516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限制與備註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16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229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-14435" y="0"/>
            <a:ext cx="6292195" cy="7232650"/>
          </a:xfrm>
          <a:custGeom>
            <a:avLst/>
            <a:gdLst>
              <a:gd name="T0" fmla="*/ 2277 w 2277"/>
              <a:gd name="T1" fmla="*/ 2014 h 2014"/>
              <a:gd name="T2" fmla="*/ 1061 w 2277"/>
              <a:gd name="T3" fmla="*/ 2014 h 2014"/>
              <a:gd name="T4" fmla="*/ 0 w 2277"/>
              <a:gd name="T5" fmla="*/ 0 h 2014"/>
              <a:gd name="T6" fmla="*/ 1217 w 2277"/>
              <a:gd name="T7" fmla="*/ 0 h 2014"/>
              <a:gd name="T8" fmla="*/ 2277 w 2277"/>
              <a:gd name="T9" fmla="*/ 2014 h 2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7" h="2014">
                <a:moveTo>
                  <a:pt x="2277" y="2014"/>
                </a:moveTo>
                <a:lnTo>
                  <a:pt x="1061" y="2014"/>
                </a:lnTo>
                <a:lnTo>
                  <a:pt x="0" y="0"/>
                </a:lnTo>
                <a:lnTo>
                  <a:pt x="1217" y="0"/>
                </a:lnTo>
                <a:lnTo>
                  <a:pt x="2277" y="20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14435" y="1610230"/>
            <a:ext cx="12857691" cy="410289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-14435" y="-1492"/>
            <a:ext cx="3347466" cy="4598677"/>
          </a:xfrm>
          <a:custGeom>
            <a:avLst/>
            <a:gdLst>
              <a:gd name="T0" fmla="*/ 1349 w 1349"/>
              <a:gd name="T1" fmla="*/ 0 h 1818"/>
              <a:gd name="T2" fmla="*/ 0 w 1349"/>
              <a:gd name="T3" fmla="*/ 1818 h 1818"/>
              <a:gd name="T4" fmla="*/ 0 w 1349"/>
              <a:gd name="T5" fmla="*/ 0 h 1818"/>
              <a:gd name="T6" fmla="*/ 1349 w 1349"/>
              <a:gd name="T7" fmla="*/ 0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9" h="1818">
                <a:moveTo>
                  <a:pt x="1349" y="0"/>
                </a:moveTo>
                <a:lnTo>
                  <a:pt x="0" y="1818"/>
                </a:lnTo>
                <a:lnTo>
                  <a:pt x="0" y="0"/>
                </a:lnTo>
                <a:lnTo>
                  <a:pt x="134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3207496" y="5678431"/>
            <a:ext cx="4535440" cy="1558187"/>
          </a:xfrm>
          <a:custGeom>
            <a:avLst/>
            <a:gdLst>
              <a:gd name="T0" fmla="*/ 446 w 1793"/>
              <a:gd name="T1" fmla="*/ 0 h 616"/>
              <a:gd name="T2" fmla="*/ 0 w 1793"/>
              <a:gd name="T3" fmla="*/ 616 h 616"/>
              <a:gd name="T4" fmla="*/ 1347 w 1793"/>
              <a:gd name="T5" fmla="*/ 616 h 616"/>
              <a:gd name="T6" fmla="*/ 1793 w 1793"/>
              <a:gd name="T7" fmla="*/ 0 h 616"/>
              <a:gd name="T8" fmla="*/ 446 w 1793"/>
              <a:gd name="T9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3" h="616">
                <a:moveTo>
                  <a:pt x="446" y="0"/>
                </a:moveTo>
                <a:lnTo>
                  <a:pt x="0" y="616"/>
                </a:lnTo>
                <a:lnTo>
                  <a:pt x="1347" y="616"/>
                </a:lnTo>
                <a:lnTo>
                  <a:pt x="1793" y="0"/>
                </a:lnTo>
                <a:lnTo>
                  <a:pt x="44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7733550" y="3336554"/>
            <a:ext cx="2099566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 indent="0"/>
            <a:r>
              <a:rPr lang="zh-TW" altLang="en-US" sz="4000" dirty="0" smtClean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+mn-lt"/>
              </a:rPr>
              <a:t>專題動機</a:t>
            </a:r>
            <a:endParaRPr lang="en-US" altLang="zh-CN" sz="4000" dirty="0">
              <a:solidFill>
                <a:schemeClr val="accent2"/>
              </a:solidFill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9103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8247290">
            <a:off x="-90982" y="682233"/>
            <a:ext cx="2004703" cy="172819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/>
          <p:cNvSpPr/>
          <p:nvPr/>
        </p:nvSpPr>
        <p:spPr>
          <a:xfrm rot="11061389">
            <a:off x="11676694" y="5425408"/>
            <a:ext cx="2004703" cy="172819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63" y="2284714"/>
            <a:ext cx="53530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06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4" descr="一張含有 桌, 畫畫, 時鐘 的圖片&#10;&#10;自動產生的描述">
            <a:extLst>
              <a:ext uri="{FF2B5EF4-FFF2-40B4-BE49-F238E27FC236}">
                <a16:creationId xmlns:a16="http://schemas.microsoft.com/office/drawing/2014/main" id="{F002B66B-E66C-4E9D-9CD5-CB80BD07A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967" y="2248173"/>
            <a:ext cx="7141148" cy="3714397"/>
          </a:xfrm>
          <a:prstGeom prst="rect">
            <a:avLst/>
          </a:prstGeom>
        </p:spPr>
      </p:pic>
      <p:sp>
        <p:nvSpPr>
          <p:cNvPr id="3" name="淚滴形 2"/>
          <p:cNvSpPr/>
          <p:nvPr/>
        </p:nvSpPr>
        <p:spPr>
          <a:xfrm rot="18853217">
            <a:off x="227150" y="222413"/>
            <a:ext cx="2736304" cy="2736304"/>
          </a:xfrm>
          <a:prstGeom prst="teardrop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84759" y="1384077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</a:rPr>
              <a:t>環境</a:t>
            </a:r>
            <a:r>
              <a:rPr lang="zh-TW" altLang="en-US" sz="3200" dirty="0">
                <a:solidFill>
                  <a:schemeClr val="bg1">
                    <a:lumMod val="95000"/>
                  </a:schemeClr>
                </a:solidFill>
              </a:rPr>
              <a:t>圖</a:t>
            </a:r>
          </a:p>
        </p:txBody>
      </p:sp>
    </p:spTree>
    <p:extLst>
      <p:ext uri="{BB962C8B-B14F-4D97-AF65-F5344CB8AC3E}">
        <p14:creationId xmlns:p14="http://schemas.microsoft.com/office/powerpoint/2010/main" val="2894539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04CA38-E1B9-46C8-8430-0CD6251C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400" y="2187685"/>
            <a:ext cx="2902714" cy="285728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6435" tIns="48218" rIns="96435" bIns="48218" rtlCol="0" anchor="ctr">
            <a:normAutofit/>
          </a:bodyPr>
          <a:lstStyle/>
          <a:p>
            <a:pPr algn="ctr"/>
            <a:r>
              <a:rPr lang="zh-TW" altLang="en-US" sz="2742">
                <a:solidFill>
                  <a:srgbClr val="FFFFFF"/>
                </a:solidFill>
              </a:rPr>
              <a:t>事件</a:t>
            </a:r>
          </a:p>
        </p:txBody>
      </p:sp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827E1191-4EED-42FC-8BBD-8DE7CF6B607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595212" y="183391"/>
          <a:ext cx="7079488" cy="7422408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3743242">
                  <a:extLst>
                    <a:ext uri="{9D8B030D-6E8A-4147-A177-3AD203B41FA5}">
                      <a16:colId xmlns:a16="http://schemas.microsoft.com/office/drawing/2014/main" val="1827802653"/>
                    </a:ext>
                  </a:extLst>
                </a:gridCol>
                <a:gridCol w="3336246">
                  <a:extLst>
                    <a:ext uri="{9D8B030D-6E8A-4147-A177-3AD203B41FA5}">
                      <a16:colId xmlns:a16="http://schemas.microsoft.com/office/drawing/2014/main" val="333679401"/>
                    </a:ext>
                  </a:extLst>
                </a:gridCol>
              </a:tblGrid>
              <a:tr h="6162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描述性綱目</a:t>
                      </a:r>
                      <a:endParaRPr lang="zh-TW" sz="1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12775" marR="127665" marT="127665" marB="1276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事件條列式</a:t>
                      </a:r>
                      <a:endParaRPr lang="zh-TW" sz="16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12775" marR="127665" marT="127665" marB="127665"/>
                </a:tc>
                <a:extLst>
                  <a:ext uri="{0D108BD9-81ED-4DB2-BD59-A6C34878D82A}">
                    <a16:rowId xmlns:a16="http://schemas.microsoft.com/office/drawing/2014/main" val="2473460146"/>
                  </a:ext>
                </a:extLst>
              </a:tr>
              <a:tr h="992769"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顧客選擇註冊後輸入註冊資訊，透過伺服器確認資料無誤後儲存置資料庫。</a:t>
                      </a:r>
                      <a:endParaRPr lang="zh-TW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12775" marR="110643" marT="110643" marB="110643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顧客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點選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註冊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伺服器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請求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寫入註冊資訊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資料庫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寫入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註冊資訊</a:t>
                      </a:r>
                      <a:endParaRPr lang="zh-TW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12775" marR="110643" marT="110643" marB="110643" anchor="ctr"/>
                </a:tc>
                <a:extLst>
                  <a:ext uri="{0D108BD9-81ED-4DB2-BD59-A6C34878D82A}">
                    <a16:rowId xmlns:a16="http://schemas.microsoft.com/office/drawing/2014/main" val="754322514"/>
                  </a:ext>
                </a:extLst>
              </a:tr>
              <a:tr h="1507091"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顧客點選帳號資訊頁面，伺服器接收指令後於資料庫取出此顧客帳號資料，顯示資料至使用者介面。</a:t>
                      </a:r>
                      <a:endParaRPr lang="zh-TW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12775" marR="110643" marT="110643" marB="110643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顧客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點選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帳號資訊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伺服器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請求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讀取帳號資訊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資料庫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回傳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帳號資訊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伺服器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傳送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帳號資訊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顧客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接收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帳號資訊</a:t>
                      </a:r>
                      <a:endParaRPr lang="zh-TW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12775" marR="110643" marT="110643" marB="110643" anchor="ctr"/>
                </a:tc>
                <a:extLst>
                  <a:ext uri="{0D108BD9-81ED-4DB2-BD59-A6C34878D82A}">
                    <a16:rowId xmlns:a16="http://schemas.microsoft.com/office/drawing/2014/main" val="1577413052"/>
                  </a:ext>
                </a:extLst>
              </a:tr>
              <a:tr h="1507091"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顧客進入訂票頁面後，輸入訂票資訊，伺服器於資料庫查詢該場次座位資訊，確認有無剩餘座位，若有則修改資料庫內的座位資訊並回傳訂票成功給顧客。</a:t>
                      </a:r>
                      <a:endParaRPr lang="zh-TW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12775" marR="110643" marT="110643" marB="110643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顧客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輸入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訂票資訊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伺服器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查詢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座位資訊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資料庫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回傳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座位資訊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伺服器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寫入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更改後的座位資訊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顧客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接收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訂票成功</a:t>
                      </a:r>
                      <a:endParaRPr lang="zh-TW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12775" marR="110643" marT="110643" marB="110643" anchor="ctr"/>
                </a:tc>
                <a:extLst>
                  <a:ext uri="{0D108BD9-81ED-4DB2-BD59-A6C34878D82A}">
                    <a16:rowId xmlns:a16="http://schemas.microsoft.com/office/drawing/2014/main" val="190680925"/>
                  </a:ext>
                </a:extLst>
              </a:tr>
              <a:tr h="1249930"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顧客進入退換票頁面後，伺服器向資料庫取得訂票紀錄，顧客更改完畢後，伺服器將更改的資料寫入資料庫。</a:t>
                      </a:r>
                      <a:endParaRPr lang="zh-TW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12775" marR="110643" marT="110643" marB="110643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伺服器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讀取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訂票紀錄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資料庫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回傳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訂票紀錄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顧客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更改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訂票資訊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伺服器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寫入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更改後的訂票資訊</a:t>
                      </a:r>
                      <a:endParaRPr lang="zh-TW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12775" marR="110643" marT="110643" marB="110643" anchor="ctr"/>
                </a:tc>
                <a:extLst>
                  <a:ext uri="{0D108BD9-81ED-4DB2-BD59-A6C34878D82A}">
                    <a16:rowId xmlns:a16="http://schemas.microsoft.com/office/drawing/2014/main" val="1820484973"/>
                  </a:ext>
                </a:extLst>
              </a:tr>
              <a:tr h="992769"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電影公司進入編輯電影場次頁面，編輯完成後，伺服器將資料傳至資料庫。</a:t>
                      </a:r>
                      <a:endParaRPr lang="zh-TW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12775" marR="110643" marT="110643" marB="110643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電影公司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編輯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電影場次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伺服器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寫入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TW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更改後的電影場次</a:t>
                      </a:r>
                      <a:endParaRPr lang="zh-TW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12775" marR="110643" marT="110643" marB="110643" anchor="ctr"/>
                </a:tc>
                <a:extLst>
                  <a:ext uri="{0D108BD9-81ED-4DB2-BD59-A6C34878D82A}">
                    <a16:rowId xmlns:a16="http://schemas.microsoft.com/office/drawing/2014/main" val="2561236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6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D631B2-2A10-4249-BBBC-D1EA4404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37" y="375965"/>
            <a:ext cx="11090275" cy="1397000"/>
          </a:xfrm>
        </p:spPr>
        <p:txBody>
          <a:bodyPr>
            <a:normAutofit/>
          </a:bodyPr>
          <a:lstStyle/>
          <a:p>
            <a:pPr lvl="1" algn="l" rtl="0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3200" kern="1200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資料詞彙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CB4C980-E4AD-4535-9C40-A7D6BEFC38B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84344" y="1925358"/>
          <a:ext cx="11090062" cy="5084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550">
                  <a:extLst>
                    <a:ext uri="{9D8B030D-6E8A-4147-A177-3AD203B41FA5}">
                      <a16:colId xmlns:a16="http://schemas.microsoft.com/office/drawing/2014/main" val="3752903168"/>
                    </a:ext>
                  </a:extLst>
                </a:gridCol>
                <a:gridCol w="1564395">
                  <a:extLst>
                    <a:ext uri="{9D8B030D-6E8A-4147-A177-3AD203B41FA5}">
                      <a16:colId xmlns:a16="http://schemas.microsoft.com/office/drawing/2014/main" val="775037199"/>
                    </a:ext>
                  </a:extLst>
                </a:gridCol>
                <a:gridCol w="1553680">
                  <a:extLst>
                    <a:ext uri="{9D8B030D-6E8A-4147-A177-3AD203B41FA5}">
                      <a16:colId xmlns:a16="http://schemas.microsoft.com/office/drawing/2014/main" val="1557879404"/>
                    </a:ext>
                  </a:extLst>
                </a:gridCol>
                <a:gridCol w="578612">
                  <a:extLst>
                    <a:ext uri="{9D8B030D-6E8A-4147-A177-3AD203B41FA5}">
                      <a16:colId xmlns:a16="http://schemas.microsoft.com/office/drawing/2014/main" val="1914796564"/>
                    </a:ext>
                  </a:extLst>
                </a:gridCol>
                <a:gridCol w="3235941">
                  <a:extLst>
                    <a:ext uri="{9D8B030D-6E8A-4147-A177-3AD203B41FA5}">
                      <a16:colId xmlns:a16="http://schemas.microsoft.com/office/drawing/2014/main" val="3656608148"/>
                    </a:ext>
                  </a:extLst>
                </a:gridCol>
                <a:gridCol w="3444884">
                  <a:extLst>
                    <a:ext uri="{9D8B030D-6E8A-4147-A177-3AD203B41FA5}">
                      <a16:colId xmlns:a16="http://schemas.microsoft.com/office/drawing/2014/main" val="2276302267"/>
                    </a:ext>
                  </a:extLst>
                </a:gridCol>
              </a:tblGrid>
              <a:tr h="39109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900" dirty="0"/>
                        <a:t>編號</a:t>
                      </a:r>
                    </a:p>
                  </a:txBody>
                  <a:tcPr marL="96435" marR="96435" marT="48218" marB="482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900" dirty="0"/>
                        <a:t>欄位名稱</a:t>
                      </a:r>
                    </a:p>
                  </a:txBody>
                  <a:tcPr marL="96435" marR="96435" marT="48218" marB="482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900" dirty="0"/>
                        <a:t>長度</a:t>
                      </a:r>
                      <a:r>
                        <a:rPr lang="en-US" altLang="zh-TW" sz="1900" dirty="0"/>
                        <a:t>/</a:t>
                      </a:r>
                      <a:r>
                        <a:rPr lang="zh-TW" altLang="en-US" sz="1900" dirty="0"/>
                        <a:t>型態</a:t>
                      </a:r>
                      <a:endParaRPr lang="en-US" altLang="zh-TW" sz="1900" dirty="0"/>
                    </a:p>
                  </a:txBody>
                  <a:tcPr marL="96435" marR="96435" marT="48218" marB="482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900" dirty="0"/>
                        <a:t>鍵</a:t>
                      </a:r>
                    </a:p>
                  </a:txBody>
                  <a:tcPr marL="96435" marR="96435" marT="48218" marB="482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900" dirty="0"/>
                        <a:t>規則</a:t>
                      </a:r>
                      <a:r>
                        <a:rPr lang="en-US" altLang="zh-TW" sz="1900" dirty="0"/>
                        <a:t>/</a:t>
                      </a:r>
                      <a:r>
                        <a:rPr lang="zh-TW" altLang="en-US" sz="1900" dirty="0"/>
                        <a:t>格式</a:t>
                      </a:r>
                      <a:r>
                        <a:rPr lang="en-US" altLang="zh-TW" sz="1900" dirty="0"/>
                        <a:t>/</a:t>
                      </a:r>
                      <a:r>
                        <a:rPr lang="zh-TW" altLang="en-US" sz="1900" dirty="0"/>
                        <a:t>範圍</a:t>
                      </a:r>
                      <a:r>
                        <a:rPr lang="en-US" altLang="zh-TW" sz="1900" dirty="0"/>
                        <a:t>/</a:t>
                      </a:r>
                      <a:r>
                        <a:rPr lang="zh-TW" altLang="en-US" sz="1900" dirty="0"/>
                        <a:t>公式</a:t>
                      </a:r>
                    </a:p>
                  </a:txBody>
                  <a:tcPr marL="96435" marR="96435" marT="48218" marB="482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900" dirty="0"/>
                        <a:t>範例</a:t>
                      </a:r>
                    </a:p>
                  </a:txBody>
                  <a:tcPr marL="96435" marR="96435" marT="48218" marB="48218" anchor="ctr"/>
                </a:tc>
                <a:extLst>
                  <a:ext uri="{0D108BD9-81ED-4DB2-BD59-A6C34878D82A}">
                    <a16:rowId xmlns:a16="http://schemas.microsoft.com/office/drawing/2014/main" val="3988634427"/>
                  </a:ext>
                </a:extLst>
              </a:tr>
              <a:tr h="39109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b="0" dirty="0"/>
                        <a:t>A</a:t>
                      </a:r>
                      <a:endParaRPr lang="zh-TW" altLang="en-US" sz="1900" b="0" dirty="0"/>
                    </a:p>
                  </a:txBody>
                  <a:tcPr marL="96435" marR="96435" marT="48218" marB="48218" anchor="ctr"/>
                </a:tc>
                <a:tc>
                  <a:txBody>
                    <a:bodyPr/>
                    <a:lstStyle/>
                    <a:p>
                      <a:r>
                        <a:rPr lang="zh-TW" altLang="en-US" sz="1900" b="0" dirty="0"/>
                        <a:t>顧客編號</a:t>
                      </a:r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TW" sz="1900" b="0" dirty="0"/>
                        <a:t>Char (6)</a:t>
                      </a:r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TW" sz="1900" b="0" dirty="0"/>
                        <a:t>C00001~C99999</a:t>
                      </a:r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TW" sz="1900" b="0" dirty="0"/>
                        <a:t>C00001</a:t>
                      </a:r>
                      <a:endParaRPr lang="zh-TW" altLang="en-US" sz="1900" b="0" dirty="0"/>
                    </a:p>
                  </a:txBody>
                  <a:tcPr marL="96435" marR="96435" marT="48218" marB="48218"/>
                </a:tc>
                <a:extLst>
                  <a:ext uri="{0D108BD9-81ED-4DB2-BD59-A6C34878D82A}">
                    <a16:rowId xmlns:a16="http://schemas.microsoft.com/office/drawing/2014/main" val="1244074747"/>
                  </a:ext>
                </a:extLst>
              </a:tr>
              <a:tr h="39109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b="0" dirty="0"/>
                        <a:t>B</a:t>
                      </a:r>
                      <a:endParaRPr lang="zh-TW" altLang="en-US" sz="1900" b="0" dirty="0"/>
                    </a:p>
                  </a:txBody>
                  <a:tcPr marL="96435" marR="96435" marT="48218" marB="48218" anchor="ctr"/>
                </a:tc>
                <a:tc>
                  <a:txBody>
                    <a:bodyPr/>
                    <a:lstStyle/>
                    <a:p>
                      <a:r>
                        <a:rPr lang="zh-TW" altLang="en-US" sz="1900" b="0" dirty="0"/>
                        <a:t>影廳編號</a:t>
                      </a:r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TW" sz="1900" b="0" dirty="0"/>
                        <a:t>Char(4)</a:t>
                      </a:r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TW" sz="1900" b="0" dirty="0"/>
                        <a:t>M001~M999</a:t>
                      </a:r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TW" sz="1900" b="0" dirty="0"/>
                        <a:t>M001</a:t>
                      </a:r>
                      <a:endParaRPr lang="zh-TW" altLang="en-US" sz="1900" b="0" dirty="0"/>
                    </a:p>
                  </a:txBody>
                  <a:tcPr marL="96435" marR="96435" marT="48218" marB="48218"/>
                </a:tc>
                <a:extLst>
                  <a:ext uri="{0D108BD9-81ED-4DB2-BD59-A6C34878D82A}">
                    <a16:rowId xmlns:a16="http://schemas.microsoft.com/office/drawing/2014/main" val="3199930611"/>
                  </a:ext>
                </a:extLst>
              </a:tr>
              <a:tr h="39109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b="0" dirty="0"/>
                        <a:t>C</a:t>
                      </a:r>
                      <a:endParaRPr lang="zh-TW" altLang="en-US" sz="1900" b="0" dirty="0"/>
                    </a:p>
                  </a:txBody>
                  <a:tcPr marL="96435" marR="96435" marT="48218" marB="48218" anchor="ctr"/>
                </a:tc>
                <a:tc>
                  <a:txBody>
                    <a:bodyPr/>
                    <a:lstStyle/>
                    <a:p>
                      <a:r>
                        <a:rPr lang="zh-TW" altLang="en-US" sz="1900" b="0" dirty="0"/>
                        <a:t>場次編號</a:t>
                      </a:r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TW" sz="1900" b="0" dirty="0"/>
                        <a:t>Char(5)</a:t>
                      </a:r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TW" sz="1900" b="0" dirty="0"/>
                        <a:t>MA001~MZ999</a:t>
                      </a:r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TW" sz="1900" b="0" dirty="0"/>
                        <a:t>MA001</a:t>
                      </a:r>
                      <a:endParaRPr lang="zh-TW" altLang="en-US" sz="1900" b="0" dirty="0"/>
                    </a:p>
                  </a:txBody>
                  <a:tcPr marL="96435" marR="96435" marT="48218" marB="48218"/>
                </a:tc>
                <a:extLst>
                  <a:ext uri="{0D108BD9-81ED-4DB2-BD59-A6C34878D82A}">
                    <a16:rowId xmlns:a16="http://schemas.microsoft.com/office/drawing/2014/main" val="4240058631"/>
                  </a:ext>
                </a:extLst>
              </a:tr>
              <a:tr h="39109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b="0" dirty="0"/>
                        <a:t>D</a:t>
                      </a:r>
                      <a:endParaRPr lang="zh-TW" altLang="en-US" sz="1900" b="0" dirty="0"/>
                    </a:p>
                  </a:txBody>
                  <a:tcPr marL="96435" marR="96435" marT="48218" marB="48218" anchor="ctr"/>
                </a:tc>
                <a:tc>
                  <a:txBody>
                    <a:bodyPr/>
                    <a:lstStyle/>
                    <a:p>
                      <a:r>
                        <a:rPr lang="zh-TW" altLang="en-US" sz="1900" b="0" dirty="0"/>
                        <a:t>座位編號</a:t>
                      </a:r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TW" sz="1900" b="0" dirty="0"/>
                        <a:t>Char(4)</a:t>
                      </a:r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TW" sz="1900" b="0" dirty="0"/>
                        <a:t>A001~Z999</a:t>
                      </a:r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TW" sz="1900" b="0" dirty="0"/>
                        <a:t>A001</a:t>
                      </a:r>
                      <a:endParaRPr lang="zh-TW" altLang="en-US" sz="1900" b="0" dirty="0"/>
                    </a:p>
                  </a:txBody>
                  <a:tcPr marL="96435" marR="96435" marT="48218" marB="48218"/>
                </a:tc>
                <a:extLst>
                  <a:ext uri="{0D108BD9-81ED-4DB2-BD59-A6C34878D82A}">
                    <a16:rowId xmlns:a16="http://schemas.microsoft.com/office/drawing/2014/main" val="1922836303"/>
                  </a:ext>
                </a:extLst>
              </a:tr>
              <a:tr h="39109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b="0" dirty="0"/>
                        <a:t>E</a:t>
                      </a:r>
                      <a:endParaRPr lang="zh-TW" altLang="en-US" sz="1900" b="0" dirty="0"/>
                    </a:p>
                  </a:txBody>
                  <a:tcPr marL="96435" marR="96435" marT="48218" marB="48218" anchor="ctr"/>
                </a:tc>
                <a:tc>
                  <a:txBody>
                    <a:bodyPr/>
                    <a:lstStyle/>
                    <a:p>
                      <a:r>
                        <a:rPr lang="zh-TW" altLang="en-US" sz="1900" b="0" dirty="0"/>
                        <a:t>票單編號</a:t>
                      </a:r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TW" sz="1900" b="0" dirty="0"/>
                        <a:t>Char(8)</a:t>
                      </a:r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TW" sz="1900" b="0" dirty="0"/>
                        <a:t>00000001~99999999</a:t>
                      </a:r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TW" sz="1900" b="0" dirty="0"/>
                        <a:t>00048763</a:t>
                      </a:r>
                      <a:endParaRPr lang="zh-TW" altLang="en-US" sz="1900" b="0" dirty="0"/>
                    </a:p>
                  </a:txBody>
                  <a:tcPr marL="96435" marR="96435" marT="48218" marB="48218"/>
                </a:tc>
                <a:extLst>
                  <a:ext uri="{0D108BD9-81ED-4DB2-BD59-A6C34878D82A}">
                    <a16:rowId xmlns:a16="http://schemas.microsoft.com/office/drawing/2014/main" val="1920322207"/>
                  </a:ext>
                </a:extLst>
              </a:tr>
              <a:tr h="39109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b="0" dirty="0"/>
                        <a:t>F</a:t>
                      </a:r>
                      <a:endParaRPr lang="zh-TW" altLang="en-US" sz="1900" b="0" dirty="0"/>
                    </a:p>
                  </a:txBody>
                  <a:tcPr marL="96435" marR="96435" marT="48218" marB="48218" anchor="ctr"/>
                </a:tc>
                <a:tc>
                  <a:txBody>
                    <a:bodyPr/>
                    <a:lstStyle/>
                    <a:p>
                      <a:r>
                        <a:rPr lang="zh-TW" altLang="en-US" sz="1900" b="0" dirty="0"/>
                        <a:t>購票日期</a:t>
                      </a:r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TW" sz="1900" b="0" dirty="0"/>
                        <a:t>Date</a:t>
                      </a:r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TW" sz="1900" b="0" dirty="0"/>
                        <a:t>YY/MM/DD</a:t>
                      </a:r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TW" sz="1900" b="0" dirty="0"/>
                        <a:t>09/01/01</a:t>
                      </a:r>
                      <a:endParaRPr lang="zh-TW" altLang="en-US" sz="1900" b="0" dirty="0"/>
                    </a:p>
                  </a:txBody>
                  <a:tcPr marL="96435" marR="96435" marT="48218" marB="48218"/>
                </a:tc>
                <a:extLst>
                  <a:ext uri="{0D108BD9-81ED-4DB2-BD59-A6C34878D82A}">
                    <a16:rowId xmlns:a16="http://schemas.microsoft.com/office/drawing/2014/main" val="3886137177"/>
                  </a:ext>
                </a:extLst>
              </a:tr>
              <a:tr h="39109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b="0" dirty="0"/>
                        <a:t>G</a:t>
                      </a:r>
                      <a:endParaRPr lang="zh-TW" altLang="en-US" sz="1900" b="0" dirty="0"/>
                    </a:p>
                  </a:txBody>
                  <a:tcPr marL="96435" marR="96435" marT="48218" marB="48218" anchor="ctr"/>
                </a:tc>
                <a:tc>
                  <a:txBody>
                    <a:bodyPr/>
                    <a:lstStyle/>
                    <a:p>
                      <a:r>
                        <a:rPr lang="zh-TW" altLang="en-US" sz="1900" b="0" dirty="0"/>
                        <a:t>帳號</a:t>
                      </a:r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TW" sz="1900" b="0" dirty="0"/>
                        <a:t>Char(20)</a:t>
                      </a:r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TW" sz="1900" b="0" dirty="0"/>
                        <a:t>A-Z,a-z,0-9</a:t>
                      </a:r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TW" sz="1900" b="0" dirty="0"/>
                        <a:t>ABCdef123</a:t>
                      </a:r>
                      <a:endParaRPr lang="zh-TW" altLang="en-US" sz="1900" b="0" dirty="0"/>
                    </a:p>
                  </a:txBody>
                  <a:tcPr marL="96435" marR="96435" marT="48218" marB="48218"/>
                </a:tc>
                <a:extLst>
                  <a:ext uri="{0D108BD9-81ED-4DB2-BD59-A6C34878D82A}">
                    <a16:rowId xmlns:a16="http://schemas.microsoft.com/office/drawing/2014/main" val="817763923"/>
                  </a:ext>
                </a:extLst>
              </a:tr>
              <a:tr h="39109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b="0" dirty="0"/>
                        <a:t>H</a:t>
                      </a:r>
                      <a:endParaRPr lang="zh-TW" altLang="en-US" sz="1900" b="0" dirty="0"/>
                    </a:p>
                  </a:txBody>
                  <a:tcPr marL="96435" marR="96435" marT="48218" marB="48218" anchor="ctr"/>
                </a:tc>
                <a:tc>
                  <a:txBody>
                    <a:bodyPr/>
                    <a:lstStyle/>
                    <a:p>
                      <a:r>
                        <a:rPr lang="zh-TW" altLang="en-US" sz="1900" b="0" dirty="0"/>
                        <a:t>密碼</a:t>
                      </a:r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TW" sz="1900" b="0" dirty="0"/>
                        <a:t>Char(20)</a:t>
                      </a:r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900" b="0" dirty="0"/>
                        <a:t>A-Z,a-z,0-9</a:t>
                      </a:r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900" b="0" dirty="0"/>
                        <a:t>GHIjkl456</a:t>
                      </a:r>
                      <a:endParaRPr lang="zh-TW" altLang="en-US" sz="1900" b="0" dirty="0"/>
                    </a:p>
                  </a:txBody>
                  <a:tcPr marL="96435" marR="96435" marT="48218" marB="48218"/>
                </a:tc>
                <a:extLst>
                  <a:ext uri="{0D108BD9-81ED-4DB2-BD59-A6C34878D82A}">
                    <a16:rowId xmlns:a16="http://schemas.microsoft.com/office/drawing/2014/main" val="2688467050"/>
                  </a:ext>
                </a:extLst>
              </a:tr>
              <a:tr h="39109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b="0" dirty="0"/>
                        <a:t>I</a:t>
                      </a:r>
                      <a:endParaRPr lang="zh-TW" altLang="en-US" sz="1900" b="0" dirty="0"/>
                    </a:p>
                  </a:txBody>
                  <a:tcPr marL="96435" marR="96435" marT="48218" marB="48218" anchor="ctr"/>
                </a:tc>
                <a:tc>
                  <a:txBody>
                    <a:bodyPr/>
                    <a:lstStyle/>
                    <a:p>
                      <a:r>
                        <a:rPr lang="zh-TW" altLang="en-US" sz="1900" b="0" dirty="0"/>
                        <a:t>電子郵件</a:t>
                      </a:r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TW" sz="1900" b="0" dirty="0"/>
                        <a:t>Char(40)</a:t>
                      </a:r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TW" sz="1900" b="0" dirty="0">
                          <a:hlinkClick r:id="rId2"/>
                        </a:rPr>
                        <a:t>abc123@gmail.com</a:t>
                      </a:r>
                      <a:endParaRPr lang="zh-TW" altLang="en-US" sz="1900" b="0" dirty="0"/>
                    </a:p>
                  </a:txBody>
                  <a:tcPr marL="96435" marR="96435" marT="48218" marB="48218"/>
                </a:tc>
                <a:extLst>
                  <a:ext uri="{0D108BD9-81ED-4DB2-BD59-A6C34878D82A}">
                    <a16:rowId xmlns:a16="http://schemas.microsoft.com/office/drawing/2014/main" val="1011058458"/>
                  </a:ext>
                </a:extLst>
              </a:tr>
              <a:tr h="39109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b="0" dirty="0"/>
                        <a:t>J</a:t>
                      </a:r>
                      <a:endParaRPr lang="zh-TW" altLang="en-US" sz="1900" b="0" dirty="0"/>
                    </a:p>
                  </a:txBody>
                  <a:tcPr marL="96435" marR="96435" marT="48218" marB="48218" anchor="ctr"/>
                </a:tc>
                <a:tc>
                  <a:txBody>
                    <a:bodyPr/>
                    <a:lstStyle/>
                    <a:p>
                      <a:r>
                        <a:rPr lang="zh-TW" altLang="en-US" sz="1900" b="0" dirty="0"/>
                        <a:t>單價</a:t>
                      </a:r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TW" sz="1900" b="0" dirty="0"/>
                        <a:t>Int(4)</a:t>
                      </a:r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TW" sz="1900" b="0" dirty="0"/>
                        <a:t>9,999</a:t>
                      </a:r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TW" sz="1900" b="0" dirty="0"/>
                        <a:t>900</a:t>
                      </a:r>
                      <a:endParaRPr lang="zh-TW" altLang="en-US" sz="1900" b="0" dirty="0"/>
                    </a:p>
                  </a:txBody>
                  <a:tcPr marL="96435" marR="96435" marT="48218" marB="48218"/>
                </a:tc>
                <a:extLst>
                  <a:ext uri="{0D108BD9-81ED-4DB2-BD59-A6C34878D82A}">
                    <a16:rowId xmlns:a16="http://schemas.microsoft.com/office/drawing/2014/main" val="2882869285"/>
                  </a:ext>
                </a:extLst>
              </a:tr>
              <a:tr h="39109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b="0" dirty="0"/>
                        <a:t>K</a:t>
                      </a:r>
                      <a:endParaRPr lang="zh-TW" altLang="en-US" sz="1900" b="0" dirty="0"/>
                    </a:p>
                  </a:txBody>
                  <a:tcPr marL="96435" marR="96435" marT="48218" marB="48218" anchor="ctr"/>
                </a:tc>
                <a:tc>
                  <a:txBody>
                    <a:bodyPr/>
                    <a:lstStyle/>
                    <a:p>
                      <a:r>
                        <a:rPr lang="zh-TW" altLang="en-US" sz="1900" b="0" dirty="0"/>
                        <a:t>數量</a:t>
                      </a:r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TW" sz="1900" b="0" dirty="0"/>
                        <a:t>Int(2)</a:t>
                      </a:r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TW" sz="1900" b="0" dirty="0"/>
                        <a:t>4</a:t>
                      </a:r>
                      <a:endParaRPr lang="zh-TW" altLang="en-US" sz="1900" b="0" dirty="0"/>
                    </a:p>
                  </a:txBody>
                  <a:tcPr marL="96435" marR="96435" marT="48218" marB="48218"/>
                </a:tc>
                <a:extLst>
                  <a:ext uri="{0D108BD9-81ED-4DB2-BD59-A6C34878D82A}">
                    <a16:rowId xmlns:a16="http://schemas.microsoft.com/office/drawing/2014/main" val="3900487852"/>
                  </a:ext>
                </a:extLst>
              </a:tr>
              <a:tr h="39109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b="0" dirty="0"/>
                        <a:t>L</a:t>
                      </a:r>
                      <a:endParaRPr lang="zh-TW" altLang="en-US" sz="1900" b="0" dirty="0"/>
                    </a:p>
                  </a:txBody>
                  <a:tcPr marL="96435" marR="96435" marT="48218" marB="48218" anchor="ctr"/>
                </a:tc>
                <a:tc>
                  <a:txBody>
                    <a:bodyPr/>
                    <a:lstStyle/>
                    <a:p>
                      <a:r>
                        <a:rPr lang="zh-TW" altLang="en-US" sz="1900" b="0" dirty="0"/>
                        <a:t>金額</a:t>
                      </a:r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TW" sz="1900" b="0" dirty="0"/>
                        <a:t>Int(10)</a:t>
                      </a:r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endParaRPr lang="zh-TW" altLang="en-US" sz="1900" b="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TW" altLang="en-US" sz="1900" b="0" dirty="0"/>
                        <a:t>單價</a:t>
                      </a:r>
                      <a:r>
                        <a:rPr lang="en-US" altLang="zh-TW" sz="1900" b="0" dirty="0"/>
                        <a:t>*</a:t>
                      </a:r>
                      <a:r>
                        <a:rPr lang="zh-TW" altLang="en-US" sz="1900" b="0" dirty="0"/>
                        <a:t>數量</a:t>
                      </a:r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TW" sz="1900" b="0"/>
                        <a:t>3,600</a:t>
                      </a:r>
                      <a:endParaRPr lang="zh-TW" altLang="en-US" sz="1900" b="0" dirty="0"/>
                    </a:p>
                  </a:txBody>
                  <a:tcPr marL="96435" marR="96435" marT="48218" marB="48218"/>
                </a:tc>
                <a:extLst>
                  <a:ext uri="{0D108BD9-81ED-4DB2-BD59-A6C34878D82A}">
                    <a16:rowId xmlns:a16="http://schemas.microsoft.com/office/drawing/2014/main" val="2603803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448"/>
            <a:ext cx="12857163" cy="723175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19"/>
          <p:cNvSpPr>
            <a:spLocks noChangeArrowheads="1"/>
          </p:cNvSpPr>
          <p:nvPr/>
        </p:nvSpPr>
        <p:spPr bwMode="auto">
          <a:xfrm>
            <a:off x="7186675" y="2993293"/>
            <a:ext cx="1793826" cy="1650003"/>
          </a:xfrm>
          <a:prstGeom prst="rect">
            <a:avLst/>
          </a:prstGeom>
          <a:noFill/>
          <a:ln w="12700" cmpd="sng">
            <a:solidFill>
              <a:schemeClr val="bg1">
                <a:alpha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8" name="矩形 21"/>
          <p:cNvSpPr>
            <a:spLocks noChangeArrowheads="1"/>
          </p:cNvSpPr>
          <p:nvPr/>
        </p:nvSpPr>
        <p:spPr bwMode="auto">
          <a:xfrm>
            <a:off x="7186675" y="4944958"/>
            <a:ext cx="36343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方正正准黑简体" panose="02000000000000000000" pitchFamily="2" charset="-122"/>
              </a:rPr>
              <a:t>THANK YOU!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30204" pitchFamily="34" charset="0"/>
              <a:ea typeface="方正正准黑简体" panose="02000000000000000000" pitchFamily="2" charset="-122"/>
            </a:endParaRPr>
          </a:p>
        </p:txBody>
      </p:sp>
      <p:cxnSp>
        <p:nvCxnSpPr>
          <p:cNvPr id="9" name="直接连接符 23"/>
          <p:cNvCxnSpPr>
            <a:cxnSpLocks noChangeShapeType="1"/>
          </p:cNvCxnSpPr>
          <p:nvPr/>
        </p:nvCxnSpPr>
        <p:spPr bwMode="auto">
          <a:xfrm>
            <a:off x="6717408" y="5642557"/>
            <a:ext cx="4604654" cy="0"/>
          </a:xfrm>
          <a:prstGeom prst="line">
            <a:avLst/>
          </a:prstGeom>
          <a:noFill/>
          <a:ln w="12700" cmpd="sng">
            <a:solidFill>
              <a:schemeClr val="bg1">
                <a:alpha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"/>
          <p:cNvSpPr txBox="1"/>
          <p:nvPr/>
        </p:nvSpPr>
        <p:spPr>
          <a:xfrm>
            <a:off x="7196038" y="2993293"/>
            <a:ext cx="1784463" cy="16500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122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endParaRPr lang="zh-CN" altLang="en-US" sz="10122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30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utoUpdateAnimBg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24719" y="447973"/>
            <a:ext cx="209956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 indent="0"/>
            <a:r>
              <a:rPr lang="zh-TW" altLang="en-US" sz="3200" dirty="0" smtClean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+mn-lt"/>
              </a:rPr>
              <a:t>專題動機</a:t>
            </a:r>
            <a:endParaRPr lang="en-US" altLang="zh-CN" sz="3200" dirty="0">
              <a:solidFill>
                <a:schemeClr val="accent2"/>
              </a:solidFill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77D3A7F0-0E42-47D6-BEC5-30489D9DF741}"/>
              </a:ext>
            </a:extLst>
          </p:cNvPr>
          <p:cNvSpPr txBox="1">
            <a:spLocks/>
          </p:cNvSpPr>
          <p:nvPr/>
        </p:nvSpPr>
        <p:spPr>
          <a:xfrm>
            <a:off x="1552773" y="3184277"/>
            <a:ext cx="10515600" cy="15121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sz="3200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</a:rPr>
              <a:t>每次去影城排隊都要排很久，如果可以在線上訂購就可以不必在現場排隊，使用電子票卷也更環保。加上現在疫情很嚴重，減少人擠人的時間就可以降低被感染的風險。</a:t>
            </a:r>
            <a:endParaRPr lang="zh-TW" altLang="en-US" sz="3200" dirty="0">
              <a:solidFill>
                <a:schemeClr val="accent2"/>
              </a:solidFill>
              <a:latin typeface="Helvetica" panose="020B060402020203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113905" y="5848573"/>
            <a:ext cx="5277247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429749" y="1096045"/>
            <a:ext cx="5277247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244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-14435" y="0"/>
            <a:ext cx="6292195" cy="7232650"/>
          </a:xfrm>
          <a:custGeom>
            <a:avLst/>
            <a:gdLst>
              <a:gd name="T0" fmla="*/ 2277 w 2277"/>
              <a:gd name="T1" fmla="*/ 2014 h 2014"/>
              <a:gd name="T2" fmla="*/ 1061 w 2277"/>
              <a:gd name="T3" fmla="*/ 2014 h 2014"/>
              <a:gd name="T4" fmla="*/ 0 w 2277"/>
              <a:gd name="T5" fmla="*/ 0 h 2014"/>
              <a:gd name="T6" fmla="*/ 1217 w 2277"/>
              <a:gd name="T7" fmla="*/ 0 h 2014"/>
              <a:gd name="T8" fmla="*/ 2277 w 2277"/>
              <a:gd name="T9" fmla="*/ 2014 h 2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7" h="2014">
                <a:moveTo>
                  <a:pt x="2277" y="2014"/>
                </a:moveTo>
                <a:lnTo>
                  <a:pt x="1061" y="2014"/>
                </a:lnTo>
                <a:lnTo>
                  <a:pt x="0" y="0"/>
                </a:lnTo>
                <a:lnTo>
                  <a:pt x="1217" y="0"/>
                </a:lnTo>
                <a:lnTo>
                  <a:pt x="2277" y="20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14435" y="1610230"/>
            <a:ext cx="12857691" cy="410289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-14435" y="-1492"/>
            <a:ext cx="3347466" cy="4598677"/>
          </a:xfrm>
          <a:custGeom>
            <a:avLst/>
            <a:gdLst>
              <a:gd name="T0" fmla="*/ 1349 w 1349"/>
              <a:gd name="T1" fmla="*/ 0 h 1818"/>
              <a:gd name="T2" fmla="*/ 0 w 1349"/>
              <a:gd name="T3" fmla="*/ 1818 h 1818"/>
              <a:gd name="T4" fmla="*/ 0 w 1349"/>
              <a:gd name="T5" fmla="*/ 0 h 1818"/>
              <a:gd name="T6" fmla="*/ 1349 w 1349"/>
              <a:gd name="T7" fmla="*/ 0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9" h="1818">
                <a:moveTo>
                  <a:pt x="1349" y="0"/>
                </a:moveTo>
                <a:lnTo>
                  <a:pt x="0" y="1818"/>
                </a:lnTo>
                <a:lnTo>
                  <a:pt x="0" y="0"/>
                </a:lnTo>
                <a:lnTo>
                  <a:pt x="134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3207496" y="5678431"/>
            <a:ext cx="4535440" cy="1558187"/>
          </a:xfrm>
          <a:custGeom>
            <a:avLst/>
            <a:gdLst>
              <a:gd name="T0" fmla="*/ 446 w 1793"/>
              <a:gd name="T1" fmla="*/ 0 h 616"/>
              <a:gd name="T2" fmla="*/ 0 w 1793"/>
              <a:gd name="T3" fmla="*/ 616 h 616"/>
              <a:gd name="T4" fmla="*/ 1347 w 1793"/>
              <a:gd name="T5" fmla="*/ 616 h 616"/>
              <a:gd name="T6" fmla="*/ 1793 w 1793"/>
              <a:gd name="T7" fmla="*/ 0 h 616"/>
              <a:gd name="T8" fmla="*/ 446 w 1793"/>
              <a:gd name="T9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3" h="616">
                <a:moveTo>
                  <a:pt x="446" y="0"/>
                </a:moveTo>
                <a:lnTo>
                  <a:pt x="0" y="616"/>
                </a:lnTo>
                <a:lnTo>
                  <a:pt x="1347" y="616"/>
                </a:lnTo>
                <a:lnTo>
                  <a:pt x="1793" y="0"/>
                </a:lnTo>
                <a:lnTo>
                  <a:pt x="44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7733550" y="3336554"/>
            <a:ext cx="2099566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 indent="0"/>
            <a:r>
              <a:rPr lang="zh-TW" altLang="en-US" sz="4000" dirty="0" smtClean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+mn-lt"/>
              </a:rPr>
              <a:t>專題</a:t>
            </a:r>
            <a:r>
              <a:rPr lang="zh-TW" altLang="en-US" sz="4000" dirty="0" smtClean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+mn-lt"/>
              </a:rPr>
              <a:t>內</a:t>
            </a:r>
            <a:r>
              <a:rPr lang="zh-TW" altLang="en-US" sz="4000" dirty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+mn-lt"/>
              </a:rPr>
              <a:t>容</a:t>
            </a:r>
            <a:endParaRPr lang="en-US" altLang="zh-CN" sz="4000" dirty="0">
              <a:solidFill>
                <a:schemeClr val="accent2"/>
              </a:solidFill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416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24719" y="447973"/>
            <a:ext cx="209956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 indent="0"/>
            <a:r>
              <a:rPr lang="zh-TW" altLang="en-US" sz="3200" dirty="0" smtClean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+mn-lt"/>
              </a:rPr>
              <a:t>專題內容</a:t>
            </a:r>
            <a:endParaRPr lang="en-US" altLang="zh-CN" sz="3200" dirty="0">
              <a:solidFill>
                <a:schemeClr val="accent2"/>
              </a:solidFill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0703" y="1456085"/>
            <a:ext cx="12169352" cy="55446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53510" y="2169994"/>
            <a:ext cx="1440160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478257" y="2176165"/>
            <a:ext cx="1440160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103004" y="2182336"/>
            <a:ext cx="1440160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727751" y="2176165"/>
            <a:ext cx="1440160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352498" y="2176165"/>
            <a:ext cx="1440160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977245" y="2176165"/>
            <a:ext cx="1440160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605839" y="2176165"/>
            <a:ext cx="1440160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53510" y="4684103"/>
            <a:ext cx="1440160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478257" y="4690274"/>
            <a:ext cx="1440160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103004" y="4696445"/>
            <a:ext cx="1440160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727751" y="4690274"/>
            <a:ext cx="1440160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352498" y="4690274"/>
            <a:ext cx="1440160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8977245" y="4690274"/>
            <a:ext cx="1440160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0605839" y="4690274"/>
            <a:ext cx="1440160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292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24719" y="447973"/>
            <a:ext cx="209956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 indent="0"/>
            <a:r>
              <a:rPr lang="zh-TW" altLang="en-US" sz="3200" dirty="0" smtClean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+mn-lt"/>
              </a:rPr>
              <a:t>專題內容</a:t>
            </a:r>
            <a:endParaRPr lang="en-US" altLang="zh-CN" sz="3200" dirty="0">
              <a:solidFill>
                <a:schemeClr val="accent2"/>
              </a:solidFill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0703" y="1456085"/>
            <a:ext cx="12169352" cy="55446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72456" y="1744117"/>
            <a:ext cx="3703657" cy="4444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5061223" y="2176165"/>
            <a:ext cx="5544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5061223" y="2392189"/>
            <a:ext cx="5544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5061223" y="2608213"/>
            <a:ext cx="5544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5061223" y="2824237"/>
            <a:ext cx="5544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061223" y="3040261"/>
            <a:ext cx="5544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701183" y="4120381"/>
            <a:ext cx="187220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6798461" y="4120381"/>
            <a:ext cx="187220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701183" y="407973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時間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757934" y="409993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地點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6059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24719" y="447973"/>
            <a:ext cx="209956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 indent="0"/>
            <a:r>
              <a:rPr lang="zh-TW" altLang="en-US" sz="3200" dirty="0" smtClean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+mn-lt"/>
              </a:rPr>
              <a:t>專題內容</a:t>
            </a:r>
            <a:endParaRPr lang="en-US" altLang="zh-CN" sz="3200" dirty="0">
              <a:solidFill>
                <a:schemeClr val="accent2"/>
              </a:solidFill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0703" y="1456085"/>
            <a:ext cx="12169352" cy="55446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52077" y="1744117"/>
            <a:ext cx="187220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849355" y="1744117"/>
            <a:ext cx="187220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52077" y="170346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時間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808828" y="172366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地點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617107" y="2343921"/>
            <a:ext cx="4104456" cy="4104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277247" y="1703467"/>
            <a:ext cx="6696744" cy="4744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683663" y="6527609"/>
            <a:ext cx="1296144" cy="336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0694906" y="653987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訂票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0744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24719" y="447973"/>
            <a:ext cx="209956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 indent="0"/>
            <a:r>
              <a:rPr lang="zh-TW" altLang="en-US" sz="3200" dirty="0" smtClean="0">
                <a:solidFill>
                  <a:schemeClr val="accent2"/>
                </a:solidFill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+mn-lt"/>
              </a:rPr>
              <a:t>專題內容</a:t>
            </a:r>
            <a:endParaRPr lang="en-US" altLang="zh-CN" sz="3200" dirty="0">
              <a:solidFill>
                <a:schemeClr val="accent2"/>
              </a:solidFill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0703" y="1456085"/>
            <a:ext cx="12169352" cy="55446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269135" y="1816125"/>
            <a:ext cx="41044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269135" y="2979866"/>
            <a:ext cx="41044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465379" y="4013786"/>
            <a:ext cx="1908212" cy="129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269135" y="181612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帳號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269135" y="297986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密碼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0747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5D40F2D-BF89-4B71-8912-0FE12C41CAA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827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2"/>
</p:tagLst>
</file>

<file path=ppt/theme/theme1.xml><?xml version="1.0" encoding="utf-8"?>
<a:theme xmlns:a="http://schemas.openxmlformats.org/drawingml/2006/main" name="1_自定义设计方案">
  <a:themeElements>
    <a:clrScheme name="自定义 4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95921"/>
      </a:accent1>
      <a:accent2>
        <a:srgbClr val="01083F"/>
      </a:accent2>
      <a:accent3>
        <a:srgbClr val="B95921"/>
      </a:accent3>
      <a:accent4>
        <a:srgbClr val="01083F"/>
      </a:accent4>
      <a:accent5>
        <a:srgbClr val="B95921"/>
      </a:accent5>
      <a:accent6>
        <a:srgbClr val="01083F"/>
      </a:accent6>
      <a:hlink>
        <a:srgbClr val="B95921"/>
      </a:hlink>
      <a:folHlink>
        <a:srgbClr val="01083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1307</Words>
  <Application>Microsoft Office PowerPoint</Application>
  <PresentationFormat>自訂</PresentationFormat>
  <Paragraphs>280</Paragraphs>
  <Slides>34</Slides>
  <Notes>32</Notes>
  <HiddenSlides>0</HiddenSlides>
  <MMClips>1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5" baseType="lpstr">
      <vt:lpstr>微软雅黑</vt:lpstr>
      <vt:lpstr>微软雅黑</vt:lpstr>
      <vt:lpstr>宋体</vt:lpstr>
      <vt:lpstr>方正正准黑简体</vt:lpstr>
      <vt:lpstr>新細明體</vt:lpstr>
      <vt:lpstr>Arial</vt:lpstr>
      <vt:lpstr>Calibri</vt:lpstr>
      <vt:lpstr>Calibri Light</vt:lpstr>
      <vt:lpstr>Helvetica</vt:lpstr>
      <vt:lpstr>Times New Roman</vt:lpstr>
      <vt:lpstr>1_自定义设计方案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事件</vt:lpstr>
      <vt:lpstr>資料詞彙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bt827.pptx</dc:title>
  <dc:creator/>
  <cp:lastModifiedBy/>
  <cp:revision>1</cp:revision>
  <dcterms:created xsi:type="dcterms:W3CDTF">2016-10-17T14:00:15Z</dcterms:created>
  <dcterms:modified xsi:type="dcterms:W3CDTF">2020-05-11T12:25:03Z</dcterms:modified>
</cp:coreProperties>
</file>