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16"/>
  </p:notesMasterIdLst>
  <p:handoutMasterIdLst>
    <p:handoutMasterId r:id="rId17"/>
  </p:handoutMasterIdLst>
  <p:sldIdLst>
    <p:sldId id="266" r:id="rId5"/>
    <p:sldId id="268" r:id="rId6"/>
    <p:sldId id="267" r:id="rId7"/>
    <p:sldId id="269" r:id="rId8"/>
    <p:sldId id="270" r:id="rId9"/>
    <p:sldId id="276" r:id="rId10"/>
    <p:sldId id="271" r:id="rId11"/>
    <p:sldId id="274" r:id="rId12"/>
    <p:sldId id="279" r:id="rId13"/>
    <p:sldId id="257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504" y="192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57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economy and trade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SmartArt to determine the flow of government/leadership: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leads the colony (executive)? What is that person/are those people’s duties?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makes the rules (legislature)?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ensures the rules are followed (judicial)?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Are there any other branches of government? If so, who are they and what is their job?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To add more shapes, click on the left shape first, then on SmartArt Tools -&gt; Design -&gt; Add Shape After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Do the same for the shape to the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Feel free to rename the branches!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SmartArt to determine the flow of government/leadership: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leads the colony (executive)? What is that person/are those people’s duties?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makes the rules (legislature)?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ensures the rules are followed (judicial)?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Are there any other branches of government? If so, who are they and what is their job?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To add more shapes, click on the left shape first, then on SmartArt Tools -&gt; Design -&gt; Add Shape After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Do the same for the shape to the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Feel free to rename the branches!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rules and laws of your colony? Think about what helps the colonists stay safe and maintain a healthy, happy colony.</a:t>
            </a:r>
          </a:p>
          <a:p>
            <a:endParaRPr lang="en-US"/>
          </a:p>
          <a:p>
            <a:r>
              <a:rPr lang="en-US"/>
              <a:t>In each shape…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Name the rule/law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why it’s important for the colony/colonists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consequences for not following this rule/law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 more shapes, click on the last shape, then on SmartArt Tools -&gt; Design -&gt; Add Shape After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Have fun with this slide! Use drawing paper or inking to create your colony’s flag, flower, bird, tree, and its most famous person!</a:t>
            </a:r>
          </a:p>
          <a:p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If you use drawing paper, take a photo and insert the image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If you choose to use digital inking, click on the Draw tab and ink away!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6</a:t>
            </a:r>
          </a:p>
          <a:p>
            <a:pPr lvl="6"/>
            <a:r>
              <a:rPr lang="en-US" noProof="0"/>
              <a:t>7</a:t>
            </a:r>
          </a:p>
          <a:p>
            <a:pPr lvl="7"/>
            <a:r>
              <a:rPr lang="en-US" noProof="0"/>
              <a:t>8</a:t>
            </a:r>
          </a:p>
          <a:p>
            <a:pPr lvl="8"/>
            <a:r>
              <a:rPr lang="en-US" noProof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8/22/19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299" y="3456827"/>
            <a:ext cx="6093477" cy="1675949"/>
          </a:xfrm>
        </p:spPr>
        <p:txBody>
          <a:bodyPr/>
          <a:lstStyle/>
          <a:p>
            <a:r>
              <a:rPr lang="en-US" noProof="0" dirty="0"/>
              <a:t> </a:t>
            </a:r>
            <a:r>
              <a:rPr lang="en-US" sz="3600" noProof="0" dirty="0"/>
              <a:t>Personality Identification Using Facial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991" y="181616"/>
            <a:ext cx="9733786" cy="3275211"/>
          </a:xfrm>
        </p:spPr>
        <p:txBody>
          <a:bodyPr/>
          <a:lstStyle/>
          <a:p>
            <a:r>
              <a:rPr lang="en-US" sz="2800" b="1" dirty="0"/>
              <a:t>UNIVERSITY OF TECHNOLOGY (YATANARPON CYBER CITY)</a:t>
            </a:r>
          </a:p>
          <a:p>
            <a:endParaRPr lang="en-US" sz="1600" b="1" dirty="0"/>
          </a:p>
          <a:p>
            <a:r>
              <a:rPr lang="en-US" sz="2400" dirty="0"/>
              <a:t>   Faculty of Information </a:t>
            </a:r>
          </a:p>
          <a:p>
            <a:r>
              <a:rPr lang="en-US" sz="2400" dirty="0"/>
              <a:t>    &amp;</a:t>
            </a:r>
          </a:p>
          <a:p>
            <a:r>
              <a:rPr lang="en-US" sz="2400" dirty="0"/>
              <a:t>                                                                    Communication 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4080" y="6322423"/>
            <a:ext cx="22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22   August   2019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136" y="3396344"/>
            <a:ext cx="9248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character can be easily analyzed by measuring the facial features. Testing of the result generated is evaluated by conducting a personal interview with the people whose image was given as an input to the code. It is said that the thinking traits forms the physiological features: what we achieved is that given the physical features we have evolved a method to identify the characteristics or personality of the person.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5634" y="4336869"/>
            <a:ext cx="819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For Your Attention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93" y="2496183"/>
            <a:ext cx="2937576" cy="2456442"/>
          </a:xfrm>
        </p:spPr>
        <p:txBody>
          <a:bodyPr/>
          <a:lstStyle/>
          <a:p>
            <a:r>
              <a:rPr lang="en-US" dirty="0"/>
              <a:t>Member Lists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35033" y="2037080"/>
            <a:ext cx="7578350" cy="4654808"/>
          </a:xfrm>
        </p:spPr>
        <p:txBody>
          <a:bodyPr/>
          <a:lstStyle/>
          <a:p>
            <a:pPr fontAlgn="base"/>
            <a:r>
              <a:rPr lang="en-US" dirty="0" err="1"/>
              <a:t>Towe</a:t>
            </a:r>
            <a:r>
              <a:rPr lang="en-US" dirty="0"/>
              <a:t> </a:t>
            </a:r>
            <a:r>
              <a:rPr lang="en-US" dirty="0" err="1"/>
              <a:t>Yadanar</a:t>
            </a:r>
            <a:r>
              <a:rPr lang="en-US" dirty="0"/>
              <a:t> </a:t>
            </a:r>
            <a:r>
              <a:rPr lang="en-US" dirty="0" err="1"/>
              <a:t>Hlaing</a:t>
            </a:r>
            <a:r>
              <a:rPr lang="en-US" dirty="0"/>
              <a:t>              	(5IST-46)</a:t>
            </a:r>
          </a:p>
          <a:p>
            <a:r>
              <a:rPr lang="en-US" dirty="0" err="1"/>
              <a:t>Pann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Phyu</a:t>
            </a:r>
            <a:r>
              <a:rPr lang="en-US" dirty="0"/>
              <a:t>                          	(5IST-47)</a:t>
            </a:r>
          </a:p>
          <a:p>
            <a:r>
              <a:rPr lang="en-US" dirty="0" err="1"/>
              <a:t>Shoon</a:t>
            </a:r>
            <a:r>
              <a:rPr lang="en-US" dirty="0"/>
              <a:t> </a:t>
            </a:r>
            <a:r>
              <a:rPr lang="en-US" dirty="0" err="1"/>
              <a:t>Lae</a:t>
            </a:r>
            <a:r>
              <a:rPr lang="en-US" dirty="0"/>
              <a:t> Yee </a:t>
            </a:r>
            <a:r>
              <a:rPr lang="en-US" dirty="0" err="1"/>
              <a:t>Myo</a:t>
            </a:r>
            <a:r>
              <a:rPr lang="en-US" dirty="0"/>
              <a:t> Aung     	(5IST-51)</a:t>
            </a:r>
          </a:p>
          <a:p>
            <a:r>
              <a:rPr lang="en-US" dirty="0"/>
              <a:t>Su </a:t>
            </a:r>
            <a:r>
              <a:rPr lang="en-US" dirty="0" err="1"/>
              <a:t>Yati</a:t>
            </a:r>
            <a:r>
              <a:rPr lang="en-US" dirty="0"/>
              <a:t> </a:t>
            </a:r>
            <a:r>
              <a:rPr lang="en-US" dirty="0" err="1"/>
              <a:t>Myint</a:t>
            </a:r>
            <a:r>
              <a:rPr lang="en-US" dirty="0"/>
              <a:t>                         		(5IST-52)</a:t>
            </a:r>
          </a:p>
          <a:p>
            <a:r>
              <a:rPr lang="en-US" dirty="0" err="1"/>
              <a:t>Sandar</a:t>
            </a:r>
            <a:r>
              <a:rPr lang="en-US" dirty="0"/>
              <a:t> </a:t>
            </a:r>
            <a:r>
              <a:rPr lang="en-US" dirty="0" err="1"/>
              <a:t>Phyo</a:t>
            </a:r>
            <a:r>
              <a:rPr lang="en-US" dirty="0"/>
              <a:t> </a:t>
            </a:r>
            <a:r>
              <a:rPr lang="en-US" dirty="0" err="1"/>
              <a:t>Wai</a:t>
            </a:r>
            <a:r>
              <a:rPr lang="en-US" dirty="0"/>
              <a:t>                   	(5IST-57)</a:t>
            </a:r>
          </a:p>
          <a:p>
            <a:r>
              <a:rPr lang="en-US" dirty="0" err="1"/>
              <a:t>Hnin</a:t>
            </a:r>
            <a:r>
              <a:rPr lang="en-US" dirty="0"/>
              <a:t> </a:t>
            </a:r>
            <a:r>
              <a:rPr lang="en-US" dirty="0" err="1"/>
              <a:t>Wai</a:t>
            </a:r>
            <a:r>
              <a:rPr lang="en-US" dirty="0"/>
              <a:t> </a:t>
            </a:r>
            <a:r>
              <a:rPr lang="en-US" dirty="0" err="1"/>
              <a:t>Wai</a:t>
            </a:r>
            <a:r>
              <a:rPr lang="en-US" dirty="0"/>
              <a:t> Aung               	(5IST-65)</a:t>
            </a:r>
          </a:p>
          <a:p>
            <a:r>
              <a:rPr lang="en-US" dirty="0"/>
              <a:t>Hsu Yee </a:t>
            </a:r>
            <a:r>
              <a:rPr lang="en-US" dirty="0" err="1"/>
              <a:t>Hnin</a:t>
            </a:r>
            <a:r>
              <a:rPr lang="en-US" dirty="0"/>
              <a:t>                          	(5IST-70)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7" y="2657957"/>
            <a:ext cx="3498667" cy="2456485"/>
          </a:xfrm>
        </p:spPr>
        <p:txBody>
          <a:bodyPr/>
          <a:lstStyle/>
          <a:p>
            <a:r>
              <a:rPr lang="en-US" b="1" dirty="0"/>
              <a:t>Objective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087575" y="1605776"/>
            <a:ext cx="6292850" cy="44047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Our</a:t>
            </a:r>
            <a:r>
              <a:rPr lang="en-US" b="1" dirty="0"/>
              <a:t> </a:t>
            </a:r>
            <a:r>
              <a:rPr lang="en-US" dirty="0"/>
              <a:t>MATLAB program intends to guess human’s personality based on their facial features, eyes shape and face shape. 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this MATLAB program, we capture a photo by webcam or upload existing images and we classify the face features. According to face shape and eye patterns, we guess the people’s personality.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determine the personality of a person, facial features are chosen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D7BD-5C62-4764-9E1D-D185EBAA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4E52-08A2-4D30-AA1E-AC7615D22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3213" y="2781199"/>
            <a:ext cx="3517609" cy="3123212"/>
          </a:xfrm>
        </p:spPr>
        <p:txBody>
          <a:bodyPr/>
          <a:lstStyle/>
          <a:p>
            <a:r>
              <a:rPr lang="en-US" dirty="0"/>
              <a:t>First, we input the existing image or capture the image by webcam</a:t>
            </a:r>
          </a:p>
          <a:p>
            <a:r>
              <a:rPr lang="en-US" dirty="0"/>
              <a:t>To detect facial features, use Cascade object detector</a:t>
            </a:r>
          </a:p>
          <a:p>
            <a:r>
              <a:rPr lang="en-US" dirty="0"/>
              <a:t>Detect the face; Classify the facial features </a:t>
            </a:r>
          </a:p>
          <a:p>
            <a:r>
              <a:rPr lang="en-US" dirty="0"/>
              <a:t>Detect the edges by Canny Detector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033E-9FBE-4024-9E69-97553421B8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88944" y="2781198"/>
            <a:ext cx="3420000" cy="3123213"/>
          </a:xfrm>
        </p:spPr>
        <p:txBody>
          <a:bodyPr/>
          <a:lstStyle/>
          <a:p>
            <a:r>
              <a:rPr lang="en-US" dirty="0"/>
              <a:t>Use the same structuring element for both operations by morphological close operation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facial features by landmarks from an image of the subject’s face</a:t>
            </a:r>
          </a:p>
          <a:p>
            <a:pPr>
              <a:lnSpc>
                <a:spcPct val="100000"/>
              </a:lnSpc>
            </a:pPr>
            <a:r>
              <a:rPr lang="en-US" dirty="0"/>
              <a:t>Analyze the relative position, size and shape of the eyes by an algorithm</a:t>
            </a:r>
          </a:p>
          <a:p>
            <a:pPr>
              <a:lnSpc>
                <a:spcPct val="100000"/>
              </a:lnSpc>
            </a:pPr>
            <a:endParaRPr lang="en-US" noProof="0" dirty="0"/>
          </a:p>
          <a:p>
            <a:pPr marL="0" indent="0">
              <a:lnSpc>
                <a:spcPct val="100000"/>
              </a:lnSpc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/>
          <a:lstStyle/>
          <a:p>
            <a:r>
              <a:rPr lang="en-US" noProof="0" dirty="0"/>
              <a:t>Face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B1D6-0CC5-4E5E-A8E1-A1D6F9B9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062" y="2772208"/>
            <a:ext cx="4189950" cy="4229484"/>
          </a:xfrm>
        </p:spPr>
        <p:txBody>
          <a:bodyPr/>
          <a:lstStyle/>
          <a:p>
            <a:r>
              <a:rPr lang="en-US" i="1" dirty="0"/>
              <a:t>The face is the portrait of the mind; the eyes; its informers(Latin Proverb)</a:t>
            </a:r>
            <a:endParaRPr lang="en-US" dirty="0"/>
          </a:p>
          <a:p>
            <a:r>
              <a:rPr lang="en-US" dirty="0"/>
              <a:t>Knowing your face shape is the first step to creating a beautiful look</a:t>
            </a:r>
          </a:p>
          <a:p>
            <a:r>
              <a:rPr lang="en-US" dirty="0"/>
              <a:t>Not sure of your face shape?</a:t>
            </a:r>
          </a:p>
          <a:p>
            <a:r>
              <a:rPr lang="en-US" dirty="0"/>
              <a:t>What you are looking for is one of the following:</a:t>
            </a:r>
          </a:p>
          <a:p>
            <a:pPr fontAlgn="base"/>
            <a:r>
              <a:rPr lang="en-US" dirty="0"/>
              <a:t>Oval, Diamond, Rectangle, Triangle, Round, Square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12" y="992777"/>
            <a:ext cx="6687093" cy="49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/>
          <a:lstStyle/>
          <a:p>
            <a:r>
              <a:rPr lang="en-US" dirty="0"/>
              <a:t>Eye</a:t>
            </a:r>
            <a:r>
              <a:rPr lang="en-US" noProof="0" dirty="0"/>
              <a:t>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B1D6-0CC5-4E5E-A8E1-A1D6F9B9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3936" y="2576500"/>
            <a:ext cx="3523744" cy="3745923"/>
          </a:xfrm>
        </p:spPr>
        <p:txBody>
          <a:bodyPr/>
          <a:lstStyle/>
          <a:p>
            <a:r>
              <a:rPr lang="en-US" dirty="0"/>
              <a:t>There are multiple different eye shapes such as Almond, Round, Downturned , Upturned , </a:t>
            </a:r>
            <a:r>
              <a:rPr lang="en-US" dirty="0" err="1"/>
              <a:t>Monolid</a:t>
            </a:r>
            <a:r>
              <a:rPr lang="en-US" dirty="0"/>
              <a:t>, Hooded eyes and etc.</a:t>
            </a:r>
          </a:p>
          <a:p>
            <a:pPr fontAlgn="base"/>
            <a:r>
              <a:rPr lang="en-US" dirty="0"/>
              <a:t>Some people are unaware of the exact eye shapes they have, but it is fairly easy to determine your eyes shape on your own.</a:t>
            </a:r>
          </a:p>
          <a:p>
            <a:pPr fontAlgn="base"/>
            <a:r>
              <a:rPr lang="en-US" dirty="0"/>
              <a:t>Vision and eye shapes are usually independent of each other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8" y="1217415"/>
            <a:ext cx="6662057" cy="5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5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40" y="5252224"/>
            <a:ext cx="3112552" cy="1774499"/>
          </a:xfrm>
        </p:spPr>
        <p:txBody>
          <a:bodyPr/>
          <a:lstStyle/>
          <a:p>
            <a:r>
              <a:rPr lang="en-US" dirty="0"/>
              <a:t>Detecting Face and Eyes Shapes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E7952-3B10-47E2-8E7C-F1652C0E0D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1191436"/>
            <a:ext cx="3420000" cy="46094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827-04F8-4181-935E-18C59909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1421907"/>
            <a:ext cx="3394235" cy="2131189"/>
          </a:xfrm>
        </p:spPr>
        <p:txBody>
          <a:bodyPr/>
          <a:lstStyle/>
          <a:p>
            <a:pPr fontAlgn="base"/>
            <a:r>
              <a:rPr lang="en-US" dirty="0"/>
              <a:t>Face  and eyes shape are implemented by using MATLAB  </a:t>
            </a:r>
          </a:p>
          <a:p>
            <a:pPr fontAlgn="base"/>
            <a:r>
              <a:rPr lang="en-US" dirty="0"/>
              <a:t>In this system, firstly connect webcam with MATLAB to capture and save photos and testing images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8EBD9-6460-4BD4-A725-E0003EEB68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20894" y="1421907"/>
            <a:ext cx="3227971" cy="2439215"/>
          </a:xfrm>
        </p:spPr>
        <p:txBody>
          <a:bodyPr/>
          <a:lstStyle/>
          <a:p>
            <a:pPr fontAlgn="base"/>
            <a:r>
              <a:rPr lang="en-US" dirty="0"/>
              <a:t>In real time, the image of human with a certain distance is acquired through webcam </a:t>
            </a:r>
          </a:p>
          <a:p>
            <a:pPr fontAlgn="base"/>
            <a:r>
              <a:rPr lang="en-US" dirty="0"/>
              <a:t>Firstly, acquisition is performed and detected the facial parts of the image by using webcam. 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3AD6D-4BB3-459F-B884-43A15E94A72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68921" y="1441431"/>
            <a:ext cx="3227971" cy="1615707"/>
          </a:xfrm>
        </p:spPr>
        <p:txBody>
          <a:bodyPr/>
          <a:lstStyle/>
          <a:p>
            <a:r>
              <a:rPr lang="en-US" dirty="0"/>
              <a:t>The detected facial part is cropped and resized to the same size to all images for testing processes </a:t>
            </a:r>
          </a:p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38CE8B3-176C-4DA0-B2DE-EC5F9E68C61E}"/>
              </a:ext>
            </a:extLst>
          </p:cNvPr>
          <p:cNvSpPr txBox="1">
            <a:spLocks/>
          </p:cNvSpPr>
          <p:nvPr/>
        </p:nvSpPr>
        <p:spPr>
          <a:xfrm>
            <a:off x="4387159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facial features are extracted from the detected human face using </a:t>
            </a:r>
            <a:r>
              <a:rPr lang="en-US" b="1" dirty="0"/>
              <a:t>rule-based expert system.</a:t>
            </a:r>
            <a:endParaRPr lang="en-US" dirty="0"/>
          </a:p>
          <a:p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81D6B8E-F53C-4E35-A828-B1E51783F396}"/>
              </a:ext>
            </a:extLst>
          </p:cNvPr>
          <p:cNvSpPr txBox="1">
            <a:spLocks/>
          </p:cNvSpPr>
          <p:nvPr/>
        </p:nvSpPr>
        <p:spPr>
          <a:xfrm>
            <a:off x="7973424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Rule-based method is used to match the feature of test image for face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Applying Rule-based</a:t>
            </a:r>
            <a:br>
              <a:rPr lang="en-US" sz="3200" dirty="0"/>
            </a:br>
            <a:r>
              <a:rPr lang="en-US" sz="3200" dirty="0"/>
              <a:t>Expert System</a:t>
            </a:r>
            <a:endParaRPr lang="en-US" sz="32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A8D9F-393F-4CE7-A2A3-7AEFB8381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1971" y="1396999"/>
                <a:ext cx="7578350" cy="5134429"/>
              </a:xfrm>
            </p:spPr>
            <p:txBody>
              <a:bodyPr/>
              <a:lstStyle/>
              <a:p>
                <a:r>
                  <a:rPr lang="en-US" noProof="0" dirty="0"/>
                  <a:t>The term rule in AI, which is the most commonly used type</a:t>
                </a:r>
                <a:r>
                  <a:rPr lang="en-US" dirty="0"/>
                  <a:t> of knowledge representation, can be defined as an IF-THEN structure</a:t>
                </a:r>
              </a:p>
              <a:p>
                <a:r>
                  <a:rPr lang="en-US" noProof="0" dirty="0"/>
                  <a:t>When the IF(condition) part of the rule matches a fact, the rule is fired and its THEN(action) part is executed</a:t>
                </a:r>
              </a:p>
              <a:p>
                <a:r>
                  <a:rPr lang="en-US" dirty="0"/>
                  <a:t>It has been found that the algorithm provides a correct facial candidate in all cases</a:t>
                </a:r>
              </a:p>
              <a:p>
                <a:r>
                  <a:rPr lang="en-US" noProof="0" dirty="0"/>
                  <a:t>However, the success rate of the detected facial feature (face and eyes) that validate the choice of a facial candidate is found to be 70% under the most strict evaluation conditions</a:t>
                </a:r>
              </a:p>
              <a:p>
                <a:r>
                  <a:rPr lang="en-US" dirty="0"/>
                  <a:t>In this project, we use single-parameter measures of approximate shape which can be employed as shape features in basic tasks of discrimination and classification. (example, Round shape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𝑀𝑎𝑥𝐷𝑖𝑎𝑚𝑒𝑡𝑒𝑟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noProof="0" dirty="0"/>
                  <a:t>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A8D9F-393F-4CE7-A2A3-7AEFB8381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1971" y="1396999"/>
                <a:ext cx="7578350" cy="5134429"/>
              </a:xfrm>
              <a:blipFill>
                <a:blip r:embed="rId3"/>
                <a:stretch>
                  <a:fillRect l="-724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00D2-2F39-44D5-A86F-ABA7C49A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6" y="4074531"/>
            <a:ext cx="3735977" cy="2456442"/>
          </a:xfrm>
        </p:spPr>
        <p:txBody>
          <a:bodyPr/>
          <a:lstStyle/>
          <a:p>
            <a:r>
              <a:rPr lang="en-US" sz="2400" noProof="0" dirty="0"/>
              <a:t>Computing Personality using Facial Features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94410"/>
              </p:ext>
            </p:extLst>
          </p:nvPr>
        </p:nvGraphicFramePr>
        <p:xfrm>
          <a:off x="4741817" y="3643561"/>
          <a:ext cx="7093129" cy="28874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23001">
                  <a:extLst>
                    <a:ext uri="{9D8B030D-6E8A-4147-A177-3AD203B41FA5}">
                      <a16:colId xmlns:a16="http://schemas.microsoft.com/office/drawing/2014/main" val="1969298766"/>
                    </a:ext>
                  </a:extLst>
                </a:gridCol>
                <a:gridCol w="3570128">
                  <a:extLst>
                    <a:ext uri="{9D8B030D-6E8A-4147-A177-3AD203B41FA5}">
                      <a16:colId xmlns:a16="http://schemas.microsoft.com/office/drawing/2014/main" val="212065585"/>
                    </a:ext>
                  </a:extLst>
                </a:gridCol>
              </a:tblGrid>
              <a:tr h="367053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83344"/>
                  </a:ext>
                </a:extLst>
              </a:tr>
              <a:tr h="372151">
                <a:tc>
                  <a:txBody>
                    <a:bodyPr/>
                    <a:lstStyle/>
                    <a:p>
                      <a:r>
                        <a:rPr lang="en-US" dirty="0"/>
                        <a:t>Round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</a:t>
                      </a:r>
                      <a:r>
                        <a:rPr lang="en-US" baseline="0" dirty="0"/>
                        <a:t> and Caring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71324"/>
                  </a:ext>
                </a:extLst>
              </a:tr>
              <a:tr h="372151">
                <a:tc>
                  <a:txBody>
                    <a:bodyPr/>
                    <a:lstStyle/>
                    <a:p>
                      <a:r>
                        <a:rPr lang="en-US" dirty="0"/>
                        <a:t>Oval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</a:t>
                      </a:r>
                      <a:r>
                        <a:rPr lang="en-US" baseline="0" dirty="0"/>
                        <a:t> and </a:t>
                      </a:r>
                      <a:r>
                        <a:rPr lang="en-US" dirty="0"/>
                        <a:t>diplomats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45647"/>
                  </a:ext>
                </a:extLst>
              </a:tr>
              <a:tr h="391675">
                <a:tc>
                  <a:txBody>
                    <a:bodyPr/>
                    <a:lstStyle/>
                    <a:p>
                      <a:r>
                        <a:rPr lang="en-US" dirty="0"/>
                        <a:t>Triangular</a:t>
                      </a:r>
                      <a:r>
                        <a:rPr lang="en-US" baseline="0" dirty="0"/>
                        <a:t> 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Creative, fiery temperament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51806"/>
                  </a:ext>
                </a:extLst>
              </a:tr>
              <a:tr h="384484">
                <a:tc>
                  <a:txBody>
                    <a:bodyPr/>
                    <a:lstStyle/>
                    <a:p>
                      <a:r>
                        <a:rPr lang="en-US" baseline="0" dirty="0"/>
                        <a:t>Square 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Intelligent, analytical skill,</a:t>
                      </a:r>
                      <a:r>
                        <a:rPr lang="en-US" baseline="0" dirty="0"/>
                        <a:t> decisive mind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837901"/>
                  </a:ext>
                </a:extLst>
              </a:tr>
              <a:tr h="372151">
                <a:tc>
                  <a:txBody>
                    <a:bodyPr/>
                    <a:lstStyle/>
                    <a:p>
                      <a:r>
                        <a:rPr lang="en-US" dirty="0"/>
                        <a:t>Rectangle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27325"/>
                  </a:ext>
                </a:extLst>
              </a:tr>
              <a:tr h="372151">
                <a:tc>
                  <a:txBody>
                    <a:bodyPr/>
                    <a:lstStyle/>
                    <a:p>
                      <a:r>
                        <a:rPr lang="en-US" dirty="0"/>
                        <a:t>Diamond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Kind and very giving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0007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05793" y="2403076"/>
            <a:ext cx="709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facial measurements are computed and the final output is generated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953" y="444188"/>
            <a:ext cx="513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features extracted in the input are measured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3565" y="1423632"/>
            <a:ext cx="668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character of the person is displayed</a:t>
            </a:r>
          </a:p>
        </p:txBody>
      </p:sp>
    </p:spTree>
    <p:extLst>
      <p:ext uri="{BB962C8B-B14F-4D97-AF65-F5344CB8AC3E}">
        <p14:creationId xmlns:p14="http://schemas.microsoft.com/office/powerpoint/2010/main" val="377841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 dir="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E0E54A-B6AE-42DB-94AE-11AE29201034}">
  <ds:schemaRefs>
    <ds:schemaRef ds:uri="16c05727-aa75-4e4a-9b5f-8a80a1165891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0</TotalTime>
  <Words>1123</Words>
  <Application>Microsoft Macintosh PowerPoint</Application>
  <PresentationFormat>Widescreen</PresentationFormat>
  <Paragraphs>138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Rockwell</vt:lpstr>
      <vt:lpstr>Tahoma</vt:lpstr>
      <vt:lpstr>Wingdings</vt:lpstr>
      <vt:lpstr>Atlas</vt:lpstr>
      <vt:lpstr> Personality Identification Using Facial Features</vt:lpstr>
      <vt:lpstr>Member Lists</vt:lpstr>
      <vt:lpstr>Objective  </vt:lpstr>
      <vt:lpstr>Scope</vt:lpstr>
      <vt:lpstr>Face Shapes</vt:lpstr>
      <vt:lpstr>Eye Shapes</vt:lpstr>
      <vt:lpstr>Detecting Face and Eyes Shapes  </vt:lpstr>
      <vt:lpstr>Applying Rule-based Expert System</vt:lpstr>
      <vt:lpstr>Computing Personality using Facial Features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2019-08-21T14:13:04Z</dcterms:created>
  <dcterms:modified xsi:type="dcterms:W3CDTF">2019-08-22T07:09:32Z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