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9" r:id="rId2"/>
    <p:sldId id="291" r:id="rId3"/>
    <p:sldId id="292" r:id="rId4"/>
    <p:sldId id="295" r:id="rId5"/>
    <p:sldId id="299" r:id="rId6"/>
    <p:sldId id="308" r:id="rId7"/>
    <p:sldId id="306" r:id="rId8"/>
    <p:sldId id="310" r:id="rId9"/>
    <p:sldId id="311" r:id="rId10"/>
    <p:sldId id="313" r:id="rId11"/>
    <p:sldId id="316" r:id="rId12"/>
    <p:sldId id="318" r:id="rId13"/>
    <p:sldId id="314" r:id="rId14"/>
    <p:sldId id="317" r:id="rId15"/>
    <p:sldId id="320" r:id="rId16"/>
    <p:sldId id="321" r:id="rId17"/>
    <p:sldId id="325" r:id="rId18"/>
    <p:sldId id="326" r:id="rId19"/>
    <p:sldId id="328" r:id="rId20"/>
    <p:sldId id="335" r:id="rId21"/>
    <p:sldId id="337" r:id="rId22"/>
    <p:sldId id="340" r:id="rId23"/>
    <p:sldId id="341" r:id="rId24"/>
    <p:sldId id="342" r:id="rId25"/>
    <p:sldId id="343" r:id="rId26"/>
    <p:sldId id="344" r:id="rId27"/>
    <p:sldId id="345" r:id="rId28"/>
    <p:sldId id="346" r:id="rId29"/>
    <p:sldId id="351" r:id="rId30"/>
    <p:sldId id="353" r:id="rId31"/>
    <p:sldId id="352" r:id="rId32"/>
    <p:sldId id="348" r:id="rId33"/>
    <p:sldId id="355" r:id="rId34"/>
    <p:sldId id="34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05" autoAdjust="0"/>
  </p:normalViewPr>
  <p:slideViewPr>
    <p:cSldViewPr snapToGrid="0">
      <p:cViewPr varScale="1">
        <p:scale>
          <a:sx n="78" d="100"/>
          <a:sy n="78" d="100"/>
        </p:scale>
        <p:origin x="1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7BE65-2DDC-47D0-9680-DCA610F9B2B6}" type="datetimeFigureOut">
              <a:rPr lang="en-SG" smtClean="0"/>
              <a:t>4 Jun 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63DD9-657A-4983-8710-751CF7666396}" type="slidenum">
              <a:rPr lang="en-SG" smtClean="0"/>
              <a:t>‹#›</a:t>
            </a:fld>
            <a:endParaRPr lang="en-SG"/>
          </a:p>
        </p:txBody>
      </p:sp>
    </p:spTree>
    <p:extLst>
      <p:ext uri="{BB962C8B-B14F-4D97-AF65-F5344CB8AC3E}">
        <p14:creationId xmlns:p14="http://schemas.microsoft.com/office/powerpoint/2010/main" val="87214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I’ve used a library called Pandas-Profiling to generate a report</a:t>
            </a:r>
          </a:p>
          <a:p>
            <a:pPr marL="171450" indent="-171450">
              <a:buFont typeface="Arial" panose="020B0604020202020204" pitchFamily="34" charset="0"/>
              <a:buChar char="•"/>
            </a:pPr>
            <a:r>
              <a:rPr lang="en-SG" dirty="0"/>
              <a:t>23 columns (22 attributes, 1 target variable)</a:t>
            </a:r>
          </a:p>
          <a:p>
            <a:pPr marL="171450" indent="-171450">
              <a:buFont typeface="Arial" panose="020B0604020202020204" pitchFamily="34" charset="0"/>
              <a:buChar char="•"/>
            </a:pPr>
            <a:r>
              <a:rPr lang="en-SG" dirty="0"/>
              <a:t>About 2480 samples contains missing data</a:t>
            </a:r>
          </a:p>
          <a:p>
            <a:pPr marL="171450" indent="-171450">
              <a:buFont typeface="Arial" panose="020B0604020202020204" pitchFamily="34" charset="0"/>
              <a:buChar char="•"/>
            </a:pPr>
            <a:r>
              <a:rPr lang="en-SG" dirty="0"/>
              <a:t>Every column are categorical data – meta data states every attributes are nominally valued</a:t>
            </a:r>
          </a:p>
          <a:p>
            <a:pPr marL="171450" indent="-171450">
              <a:buFont typeface="Arial" panose="020B0604020202020204" pitchFamily="34" charset="0"/>
              <a:buChar char="•"/>
            </a:pPr>
            <a:r>
              <a:rPr lang="en-SG" dirty="0"/>
              <a:t>Data is 1.4 Milli Byte, relatively small</a:t>
            </a:r>
          </a:p>
          <a:p>
            <a:pPr marL="171450" indent="-171450">
              <a:buFont typeface="Arial" panose="020B0604020202020204" pitchFamily="34" charset="0"/>
              <a:buChar char="•"/>
            </a:pPr>
            <a:endParaRPr lang="en-SG" dirty="0"/>
          </a:p>
          <a:p>
            <a:pPr marL="0" indent="0">
              <a:buFont typeface="Arial" panose="020B0604020202020204" pitchFamily="34" charset="0"/>
              <a:buNone/>
            </a:pPr>
            <a:r>
              <a:rPr lang="en-SG" dirty="0"/>
              <a:t>Message to self: “I’m pretty sure you guys have already know or seen the data by now, so I will not be touching on this part since there are other stuff that might be more interesting”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519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4D4D4"/>
                </a:solidFill>
                <a:effectLst/>
                <a:latin typeface="Consolas" panose="020B0609020204030204" pitchFamily="49" charset="0"/>
              </a:rPr>
              <a:t>max_depth: we can see from 7 onwards the accuracy score reaches its peak and maintain its accuracy</a:t>
            </a:r>
          </a:p>
          <a:p>
            <a:pPr algn="l">
              <a:buFont typeface="Arial" panose="020B0604020202020204" pitchFamily="34" charset="0"/>
              <a:buNone/>
            </a:pPr>
            <a:r>
              <a:rPr lang="en-US" b="0" i="0" dirty="0" err="1">
                <a:solidFill>
                  <a:srgbClr val="D4D4D4"/>
                </a:solidFill>
                <a:effectLst/>
                <a:latin typeface="Consolas" panose="020B0609020204030204" pitchFamily="49" charset="0"/>
              </a:rPr>
              <a:t>max_leaf_node</a:t>
            </a:r>
            <a:r>
              <a:rPr lang="en-US" b="0" i="0" dirty="0">
                <a:solidFill>
                  <a:srgbClr val="D4D4D4"/>
                </a:solidFill>
                <a:effectLst/>
                <a:latin typeface="Consolas" panose="020B0609020204030204" pitchFamily="49" charset="0"/>
              </a:rPr>
              <a:t>: we can see that from 14 onwards the accuracy score reaches its peak and maintain its accuracy</a:t>
            </a:r>
          </a:p>
          <a:p>
            <a:pPr algn="l">
              <a:buFont typeface="Arial" panose="020B0604020202020204" pitchFamily="34" charset="0"/>
              <a:buNone/>
            </a:pPr>
            <a:r>
              <a:rPr lang="en-US" b="0" i="0" dirty="0">
                <a:solidFill>
                  <a:srgbClr val="D4D4D4"/>
                </a:solidFill>
                <a:effectLst/>
                <a:latin typeface="Consolas" panose="020B0609020204030204" pitchFamily="49" charset="0"/>
              </a:rPr>
              <a:t>criterion: </a:t>
            </a:r>
            <a:r>
              <a:rPr lang="en-US" b="0" i="0" dirty="0" err="1">
                <a:solidFill>
                  <a:srgbClr val="D4D4D4"/>
                </a:solidFill>
                <a:effectLst/>
                <a:latin typeface="Consolas" panose="020B0609020204030204" pitchFamily="49" charset="0"/>
              </a:rPr>
              <a:t>gini</a:t>
            </a:r>
            <a:r>
              <a:rPr lang="en-US" b="0" i="0" dirty="0">
                <a:solidFill>
                  <a:srgbClr val="D4D4D4"/>
                </a:solidFill>
                <a:effectLst/>
                <a:latin typeface="Consolas" panose="020B0609020204030204" pitchFamily="49" charset="0"/>
              </a:rPr>
              <a:t> is better than entropy in terms of accuracy</a:t>
            </a:r>
          </a:p>
          <a:p>
            <a:pPr algn="l">
              <a:buFont typeface="Arial" panose="020B0604020202020204" pitchFamily="34" charset="0"/>
              <a:buNone/>
            </a:pPr>
            <a:r>
              <a:rPr lang="en-US" b="0" i="0" dirty="0">
                <a:solidFill>
                  <a:srgbClr val="D4D4D4"/>
                </a:solidFill>
                <a:effectLst/>
                <a:latin typeface="Consolas" panose="020B0609020204030204" pitchFamily="49" charset="0"/>
              </a:rPr>
              <a:t>max_feature: very varying results based on the number of features, there are two instances where accuracy score peaks, 10 and 16</a:t>
            </a:r>
          </a:p>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91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4D4D4"/>
                </a:solidFill>
                <a:effectLst/>
                <a:latin typeface="Consolas" panose="020B0609020204030204" pitchFamily="49" charset="0"/>
              </a:rPr>
              <a:t>smaller gap between training score and cross validation score compared to the previous learning curve shows that the model is overfitting less</a:t>
            </a:r>
          </a:p>
          <a:p>
            <a:pPr algn="l">
              <a:buFont typeface="Arial" panose="020B0604020202020204" pitchFamily="34" charset="0"/>
              <a:buNone/>
            </a:pPr>
            <a:r>
              <a:rPr lang="en-US" b="0" i="0" dirty="0">
                <a:solidFill>
                  <a:srgbClr val="D4D4D4"/>
                </a:solidFill>
                <a:effectLst/>
                <a:latin typeface="Consolas" panose="020B0609020204030204" pitchFamily="49" charset="0"/>
              </a:rPr>
              <a:t>around 2200 training instances, the model is underfitting by </a:t>
            </a:r>
            <a:r>
              <a:rPr lang="en-US" b="0" i="0" dirty="0" err="1">
                <a:solidFill>
                  <a:srgbClr val="D4D4D4"/>
                </a:solidFill>
                <a:effectLst/>
                <a:latin typeface="Consolas" panose="020B0609020204030204" pitchFamily="49" charset="0"/>
              </a:rPr>
              <a:t>abit</a:t>
            </a:r>
            <a:endParaRPr lang="en-US" b="0" i="0" dirty="0">
              <a:solidFill>
                <a:srgbClr val="D4D4D4"/>
              </a:solidFill>
              <a:effectLst/>
              <a:latin typeface="Consolas" panose="020B0609020204030204" pitchFamily="49" charset="0"/>
            </a:endParaRPr>
          </a:p>
          <a:p>
            <a:pPr algn="l">
              <a:buFont typeface="Arial" panose="020B0604020202020204" pitchFamily="34" charset="0"/>
              <a:buNone/>
            </a:pPr>
            <a:r>
              <a:rPr lang="en-US" b="0" i="0" dirty="0">
                <a:solidFill>
                  <a:srgbClr val="D4D4D4"/>
                </a:solidFill>
                <a:effectLst/>
                <a:latin typeface="Consolas" panose="020B0609020204030204" pitchFamily="49" charset="0"/>
              </a:rPr>
              <a:t>overall, the model is a good fit</a:t>
            </a:r>
          </a:p>
          <a:p>
            <a:pPr algn="l">
              <a:buFont typeface="Arial" panose="020B0604020202020204" pitchFamily="34" charset="0"/>
              <a:buNone/>
            </a:pPr>
            <a:endParaRPr lang="en-US" b="0" i="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048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787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4D4D4"/>
                </a:solidFill>
                <a:effectLst/>
                <a:latin typeface="Consolas" panose="020B0609020204030204" pitchFamily="49" charset="0"/>
              </a:rPr>
              <a:t>Model makes no error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03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dirty="0">
                <a:solidFill>
                  <a:srgbClr val="D4D4D4"/>
                </a:solidFill>
                <a:effectLst/>
                <a:latin typeface="Consolas" panose="020B0609020204030204" pitchFamily="49" charset="0"/>
              </a:rPr>
              <a:t>Is it possible to say something about which features the model considers important?</a:t>
            </a:r>
          </a:p>
          <a:p>
            <a:pPr algn="l">
              <a:buFont typeface="Arial" panose="020B0604020202020204" pitchFamily="34" charset="0"/>
              <a:buNone/>
            </a:pPr>
            <a:r>
              <a:rPr lang="en-SG" b="0" i="0" dirty="0">
                <a:solidFill>
                  <a:srgbClr val="D4D4D4"/>
                </a:solidFill>
                <a:effectLst/>
                <a:latin typeface="Consolas" panose="020B0609020204030204" pitchFamily="49" charset="0"/>
              </a:rPr>
              <a:t>These features are relevant in determining the edibility of a mushroom</a:t>
            </a:r>
          </a:p>
          <a:p>
            <a:pPr marL="742950" lvl="1" indent="-285750" algn="l">
              <a:buFont typeface="Arial" panose="020B0604020202020204" pitchFamily="34" charset="0"/>
              <a:buChar char="•"/>
            </a:pPr>
            <a:r>
              <a:rPr lang="en-SG" b="0" i="0" dirty="0">
                <a:solidFill>
                  <a:srgbClr val="D4D4D4"/>
                </a:solidFill>
                <a:effectLst/>
                <a:latin typeface="Consolas" panose="020B0609020204030204" pitchFamily="49" charset="0"/>
              </a:rPr>
              <a:t>'</a:t>
            </a:r>
            <a:r>
              <a:rPr lang="en-SG" b="0" i="0" dirty="0" err="1">
                <a:solidFill>
                  <a:srgbClr val="D4D4D4"/>
                </a:solidFill>
                <a:effectLst/>
                <a:latin typeface="Consolas" panose="020B0609020204030204" pitchFamily="49" charset="0"/>
              </a:rPr>
              <a:t>odor_n</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bruises_t</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odor_f</a:t>
            </a:r>
            <a:r>
              <a:rPr lang="en-SG" b="0" i="0" dirty="0">
                <a:solidFill>
                  <a:srgbClr val="D4D4D4"/>
                </a:solidFill>
                <a:effectLst/>
                <a:latin typeface="Consolas" panose="020B0609020204030204" pitchFamily="49" charset="0"/>
              </a:rPr>
              <a:t>', 'stalk-</a:t>
            </a:r>
            <a:r>
              <a:rPr lang="en-SG" b="0" i="0" dirty="0" err="1">
                <a:solidFill>
                  <a:srgbClr val="D4D4D4"/>
                </a:solidFill>
                <a:effectLst/>
                <a:latin typeface="Consolas" panose="020B0609020204030204" pitchFamily="49" charset="0"/>
              </a:rPr>
              <a:t>root_e</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habitat_m</a:t>
            </a:r>
            <a:r>
              <a:rPr lang="en-SG" b="0" i="0" dirty="0">
                <a:solidFill>
                  <a:srgbClr val="D4D4D4"/>
                </a:solidFill>
                <a:effectLst/>
                <a:latin typeface="Consolas" panose="020B0609020204030204" pitchFamily="49" charset="0"/>
              </a:rPr>
              <a:t>', 'stalk-surface-below-</a:t>
            </a:r>
            <a:r>
              <a:rPr lang="en-SG" b="0" i="0" dirty="0" err="1">
                <a:solidFill>
                  <a:srgbClr val="D4D4D4"/>
                </a:solidFill>
                <a:effectLst/>
                <a:latin typeface="Consolas" panose="020B0609020204030204" pitchFamily="49" charset="0"/>
              </a:rPr>
              <a:t>ring_y</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habitat_g</a:t>
            </a:r>
            <a:r>
              <a:rPr lang="en-SG" b="0" i="0" dirty="0">
                <a:solidFill>
                  <a:srgbClr val="D4D4D4"/>
                </a:solidFill>
                <a:effectLst/>
                <a:latin typeface="Consolas" panose="020B0609020204030204" pitchFamily="49" charset="0"/>
              </a:rPr>
              <a:t>', 'gill-</a:t>
            </a:r>
            <a:r>
              <a:rPr lang="en-SG" b="0" i="0" dirty="0" err="1">
                <a:solidFill>
                  <a:srgbClr val="D4D4D4"/>
                </a:solidFill>
                <a:effectLst/>
                <a:latin typeface="Consolas" panose="020B0609020204030204" pitchFamily="49" charset="0"/>
              </a:rPr>
              <a:t>color_g</a:t>
            </a:r>
            <a:r>
              <a:rPr lang="en-SG" b="0" i="0" dirty="0">
                <a:solidFill>
                  <a:srgbClr val="D4D4D4"/>
                </a:solidFill>
                <a:effectLst/>
                <a:latin typeface="Consolas" panose="020B0609020204030204" pitchFamily="49" charset="0"/>
              </a:rPr>
              <a:t>', 'gill-</a:t>
            </a:r>
            <a:r>
              <a:rPr lang="en-SG" b="0" i="0" dirty="0" err="1">
                <a:solidFill>
                  <a:srgbClr val="D4D4D4"/>
                </a:solidFill>
                <a:effectLst/>
                <a:latin typeface="Consolas" panose="020B0609020204030204" pitchFamily="49" charset="0"/>
              </a:rPr>
              <a:t>color_r</a:t>
            </a:r>
            <a:r>
              <a:rPr lang="en-SG" b="0" i="0" dirty="0">
                <a:solidFill>
                  <a:srgbClr val="D4D4D4"/>
                </a:solidFill>
                <a:effectLst/>
                <a:latin typeface="Consolas" panose="020B0609020204030204" pitchFamily="49" charset="0"/>
              </a:rPr>
              <a:t>', 'stalk-color-above-</a:t>
            </a:r>
            <a:r>
              <a:rPr lang="en-SG" b="0" i="0" dirty="0" err="1">
                <a:solidFill>
                  <a:srgbClr val="D4D4D4"/>
                </a:solidFill>
                <a:effectLst/>
                <a:latin typeface="Consolas" panose="020B0609020204030204" pitchFamily="49" charset="0"/>
              </a:rPr>
              <a:t>ring_y</a:t>
            </a:r>
            <a:r>
              <a:rPr lang="en-SG" b="0" i="0" dirty="0">
                <a:solidFill>
                  <a:srgbClr val="D4D4D4"/>
                </a:solidFill>
                <a:effectLst/>
                <a:latin typeface="Consolas" panose="020B0609020204030204" pitchFamily="49" charset="0"/>
              </a:rPr>
              <a:t>', 'gill-</a:t>
            </a:r>
            <a:r>
              <a:rPr lang="en-SG" b="0" i="0" dirty="0" err="1">
                <a:solidFill>
                  <a:srgbClr val="D4D4D4"/>
                </a:solidFill>
                <a:effectLst/>
                <a:latin typeface="Consolas" panose="020B0609020204030204" pitchFamily="49" charset="0"/>
              </a:rPr>
              <a:t>spacing_w</a:t>
            </a:r>
            <a:r>
              <a:rPr lang="en-SG" b="0" i="0" dirty="0">
                <a:solidFill>
                  <a:srgbClr val="D4D4D4"/>
                </a:solidFill>
                <a:effectLst/>
                <a:latin typeface="Consolas" panose="020B0609020204030204" pitchFamily="49" charset="0"/>
              </a:rPr>
              <a:t>', '</a:t>
            </a:r>
            <a:r>
              <a:rPr lang="en-SG" b="0" i="0" dirty="0" err="1">
                <a:solidFill>
                  <a:srgbClr val="D4D4D4"/>
                </a:solidFill>
                <a:effectLst/>
                <a:latin typeface="Consolas" panose="020B0609020204030204" pitchFamily="49" charset="0"/>
              </a:rPr>
              <a:t>population_v</a:t>
            </a:r>
            <a:r>
              <a:rPr lang="en-SG" b="0" i="0" dirty="0">
                <a:solidFill>
                  <a:srgbClr val="D4D4D4"/>
                </a:solidFill>
                <a:effectLst/>
                <a:latin typeface="Consolas" panose="020B0609020204030204" pitchFamily="49" charset="0"/>
              </a:rPr>
              <a:t>', 'gill-</a:t>
            </a:r>
            <a:r>
              <a:rPr lang="en-SG" b="0" i="0" dirty="0" err="1">
                <a:solidFill>
                  <a:srgbClr val="D4D4D4"/>
                </a:solidFill>
                <a:effectLst/>
                <a:latin typeface="Consolas" panose="020B0609020204030204" pitchFamily="49" charset="0"/>
              </a:rPr>
              <a:t>size_n</a:t>
            </a:r>
            <a:r>
              <a:rPr lang="en-SG" b="0" i="0" dirty="0">
                <a:solidFill>
                  <a:srgbClr val="D4D4D4"/>
                </a:solidFill>
                <a:effectLst/>
                <a:latin typeface="Consolas" panose="020B0609020204030204" pitchFamily="49" charset="0"/>
              </a:rPr>
              <a:t>'</a:t>
            </a:r>
          </a:p>
          <a:p>
            <a:pPr algn="l">
              <a:buFont typeface="Arial" panose="020B0604020202020204" pitchFamily="34" charset="0"/>
              <a:buNone/>
            </a:pPr>
            <a:r>
              <a:rPr lang="en-SG" b="0" i="0" dirty="0">
                <a:solidFill>
                  <a:srgbClr val="D4D4D4"/>
                </a:solidFill>
                <a:effectLst/>
                <a:latin typeface="Consolas" panose="020B0609020204030204" pitchFamily="49" charset="0"/>
              </a:rPr>
              <a:t>Most significant feature in determining a mushroom sample edibility is </a:t>
            </a:r>
            <a:r>
              <a:rPr lang="en-SG" b="0" i="0" dirty="0" err="1">
                <a:solidFill>
                  <a:srgbClr val="D4D4D4"/>
                </a:solidFill>
                <a:effectLst/>
                <a:latin typeface="Consolas" panose="020B0609020204030204" pitchFamily="49" charset="0"/>
              </a:rPr>
              <a:t>odor_n</a:t>
            </a:r>
            <a:endParaRPr lang="en-SG" b="0" i="0" dirty="0">
              <a:solidFill>
                <a:srgbClr val="D4D4D4"/>
              </a:solidFill>
              <a:effectLst/>
              <a:latin typeface="Consolas" panose="020B0609020204030204" pitchFamily="49" charset="0"/>
            </a:endParaRPr>
          </a:p>
          <a:p>
            <a:pPr algn="l">
              <a:buFont typeface="Arial" panose="020B0604020202020204" pitchFamily="34" charset="0"/>
              <a:buNone/>
            </a:pPr>
            <a:endParaRPr lang="en-US" b="0" i="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41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I’ve used a library called Pandas-Profiling to generate a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There are about 47 warnings generated, but don’t worry I will be explaining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dirty="0"/>
          </a:p>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54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Left – before applying log transformation</a:t>
            </a:r>
          </a:p>
          <a:p>
            <a:r>
              <a:rPr lang="en-SG" dirty="0"/>
              <a:t>Right – apply log transformation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93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Left – before applying min max scaling</a:t>
            </a:r>
          </a:p>
          <a:p>
            <a:r>
              <a:rPr lang="en-SG" dirty="0"/>
              <a:t>Right – after applying min max scaling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850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Left – before applying min max scaling</a:t>
            </a:r>
          </a:p>
          <a:p>
            <a:r>
              <a:rPr lang="en-SG" dirty="0"/>
              <a:t>Right – after applying min max scaling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13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Overall flow of my pipeline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57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I’ve used a library called Pandas-Profiling to generate a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There are about 47 warnings generated, but don’t worry I will be explaining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dirty="0"/>
          </a:p>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1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-bagging regressors performs the best</a:t>
            </a:r>
          </a:p>
          <a:p>
            <a:r>
              <a:rPr lang="en-SG" dirty="0"/>
              <a:t>-linear regression with and without regularization performs very badly</a:t>
            </a:r>
          </a:p>
          <a:p>
            <a:pPr marL="0" indent="0">
              <a:buFontTx/>
              <a:buNone/>
            </a:pPr>
            <a:r>
              <a:rPr lang="en-SG" dirty="0"/>
              <a:t>-</a:t>
            </a:r>
            <a:r>
              <a:rPr lang="en-US" b="0" i="0" dirty="0">
                <a:solidFill>
                  <a:srgbClr val="D4D4D4"/>
                </a:solidFill>
                <a:effectLst/>
                <a:latin typeface="Consolas" panose="020B0609020204030204" pitchFamily="49" charset="0"/>
              </a:rPr>
              <a:t>However, there is a trade-off between accuracy and training time. Here, </a:t>
            </a:r>
            <a:r>
              <a:rPr lang="en-US" b="0" i="0" dirty="0" err="1">
                <a:solidFill>
                  <a:srgbClr val="D4D4D4"/>
                </a:solidFill>
                <a:effectLst/>
                <a:latin typeface="Consolas" panose="020B0609020204030204" pitchFamily="49" charset="0"/>
              </a:rPr>
              <a:t>ExtraTrees</a:t>
            </a:r>
            <a:r>
              <a:rPr lang="en-US" b="0" i="0" dirty="0">
                <a:solidFill>
                  <a:srgbClr val="D4D4D4"/>
                </a:solidFill>
                <a:effectLst/>
                <a:latin typeface="Consolas" panose="020B0609020204030204" pitchFamily="49" charset="0"/>
              </a:rPr>
              <a:t> and </a:t>
            </a:r>
            <a:r>
              <a:rPr lang="en-US" b="0" i="0" dirty="0" err="1">
                <a:solidFill>
                  <a:srgbClr val="D4D4D4"/>
                </a:solidFill>
                <a:effectLst/>
                <a:latin typeface="Consolas" panose="020B0609020204030204" pitchFamily="49" charset="0"/>
              </a:rPr>
              <a:t>RandomForest</a:t>
            </a:r>
            <a:r>
              <a:rPr lang="en-US" b="0" i="0" dirty="0">
                <a:solidFill>
                  <a:srgbClr val="D4D4D4"/>
                </a:solidFill>
                <a:effectLst/>
                <a:latin typeface="Consolas" panose="020B0609020204030204" pitchFamily="49" charset="0"/>
              </a:rPr>
              <a:t> have exceptional high fitting timing. Since I do not want to waste too much time training, I would go for boosting algorithms since they are doing well and have lower training time compared to bagging algorithms. Between Adaptive Boosting and Gradient Boosting, I would go for Gradient Boosting since it is more flexible in nature to the data it trains with.</a:t>
            </a:r>
          </a:p>
          <a:p>
            <a:pPr marL="0" indent="0">
              <a:buFontTx/>
              <a:buNone/>
            </a:pPr>
            <a:r>
              <a:rPr lang="en-US" b="0" i="0" dirty="0">
                <a:solidFill>
                  <a:srgbClr val="D4D4D4"/>
                </a:solidFill>
                <a:effectLst/>
                <a:latin typeface="Consolas" panose="020B0609020204030204" pitchFamily="49" charset="0"/>
              </a:rPr>
              <a:t>-another reason for gradient boosting is gradient boosting grows sequentially, whereas </a:t>
            </a:r>
            <a:r>
              <a:rPr lang="en-US" b="0" i="0" dirty="0" err="1">
                <a:solidFill>
                  <a:srgbClr val="D4D4D4"/>
                </a:solidFill>
                <a:effectLst/>
                <a:latin typeface="Consolas" panose="020B0609020204030204" pitchFamily="49" charset="0"/>
              </a:rPr>
              <a:t>baggin</a:t>
            </a:r>
            <a:r>
              <a:rPr lang="en-US" b="0" i="0" dirty="0">
                <a:solidFill>
                  <a:srgbClr val="D4D4D4"/>
                </a:solidFill>
                <a:effectLst/>
                <a:latin typeface="Consolas" panose="020B0609020204030204" pitchFamily="49" charset="0"/>
              </a:rPr>
              <a:t> grows in parallel, as such I was to go for boosting algorithm as it has more upscaling potential</a:t>
            </a:r>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017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4D4D4"/>
                </a:solidFill>
                <a:effectLst/>
                <a:latin typeface="Consolas" panose="020B0609020204030204" pitchFamily="49" charset="0"/>
              </a:rPr>
              <a:t>GradientBoostingRegressor</a:t>
            </a:r>
            <a:r>
              <a:rPr lang="en-US" b="0" i="0" dirty="0">
                <a:solidFill>
                  <a:srgbClr val="D4D4D4"/>
                </a:solidFill>
                <a:effectLst/>
                <a:latin typeface="Consolas" panose="020B0609020204030204" pitchFamily="49" charset="0"/>
              </a:rPr>
              <a:t> has a smaller errors compared to </a:t>
            </a:r>
            <a:r>
              <a:rPr lang="en-US" b="0" i="0" dirty="0" err="1">
                <a:solidFill>
                  <a:srgbClr val="D4D4D4"/>
                </a:solidFill>
                <a:effectLst/>
                <a:latin typeface="Consolas" panose="020B0609020204030204" pitchFamily="49" charset="0"/>
              </a:rPr>
              <a:t>LinearRegression</a:t>
            </a:r>
            <a:r>
              <a:rPr lang="en-US" b="0" i="0" dirty="0">
                <a:solidFill>
                  <a:srgbClr val="D4D4D4"/>
                </a:solidFill>
                <a:effectLst/>
                <a:latin typeface="Consolas" panose="020B0609020204030204" pitchFamily="49" charset="0"/>
              </a:rPr>
              <a:t>, based on RMSE by 40K. Gradient Boosting also has a higher R2 than </a:t>
            </a:r>
            <a:r>
              <a:rPr lang="en-US" b="0" i="0" dirty="0" err="1">
                <a:solidFill>
                  <a:srgbClr val="D4D4D4"/>
                </a:solidFill>
                <a:effectLst/>
                <a:latin typeface="Consolas" panose="020B0609020204030204" pitchFamily="49" charset="0"/>
              </a:rPr>
              <a:t>LinearRegression</a:t>
            </a:r>
            <a:r>
              <a:rPr lang="en-US" b="0" i="0" dirty="0">
                <a:solidFill>
                  <a:srgbClr val="D4D4D4"/>
                </a:solidFill>
                <a:effectLst/>
                <a:latin typeface="Consolas" panose="020B0609020204030204" pitchFamily="49" charset="0"/>
              </a:rPr>
              <a:t>, meaning </a:t>
            </a:r>
            <a:r>
              <a:rPr lang="en-US" b="0" i="0" dirty="0" err="1">
                <a:solidFill>
                  <a:srgbClr val="D4D4D4"/>
                </a:solidFill>
                <a:effectLst/>
                <a:latin typeface="Consolas" panose="020B0609020204030204" pitchFamily="49" charset="0"/>
              </a:rPr>
              <a:t>GradientBoosting</a:t>
            </a:r>
            <a:r>
              <a:rPr lang="en-US" b="0" i="0" dirty="0">
                <a:solidFill>
                  <a:srgbClr val="D4D4D4"/>
                </a:solidFill>
                <a:effectLst/>
                <a:latin typeface="Consolas" panose="020B0609020204030204" pitchFamily="49" charset="0"/>
              </a:rPr>
              <a:t> fits better.</a:t>
            </a:r>
          </a:p>
          <a:p>
            <a:endParaRPr lang="en-SG" dirty="0"/>
          </a:p>
          <a:p>
            <a:pPr algn="l">
              <a:buFont typeface="Arial" panose="020B0604020202020204" pitchFamily="34" charset="0"/>
              <a:buChar char="•"/>
            </a:pPr>
            <a:r>
              <a:rPr lang="en-US" b="0" i="0" dirty="0">
                <a:solidFill>
                  <a:srgbClr val="D4D4D4"/>
                </a:solidFill>
                <a:effectLst/>
                <a:latin typeface="Consolas" panose="020B0609020204030204" pitchFamily="49" charset="0"/>
              </a:rPr>
              <a:t>For Gradient Boosting, we can see a gap, variance, between training score and cross validation score</a:t>
            </a:r>
          </a:p>
          <a:p>
            <a:pPr lvl="1" algn="l">
              <a:buFont typeface="Arial" panose="020B0604020202020204" pitchFamily="34" charset="0"/>
              <a:buChar char="•"/>
            </a:pPr>
            <a:r>
              <a:rPr lang="en-US" b="0" i="0" dirty="0">
                <a:solidFill>
                  <a:srgbClr val="D4D4D4"/>
                </a:solidFill>
                <a:effectLst/>
                <a:latin typeface="Consolas" panose="020B0609020204030204" pitchFamily="49" charset="0"/>
              </a:rPr>
              <a:t> Some overfitting</a:t>
            </a:r>
          </a:p>
          <a:p>
            <a:pPr algn="l">
              <a:buFont typeface="Arial" panose="020B0604020202020204" pitchFamily="34" charset="0"/>
              <a:buChar char="•"/>
            </a:pPr>
            <a:r>
              <a:rPr lang="en-US" b="0" i="0" dirty="0">
                <a:solidFill>
                  <a:srgbClr val="D4D4D4"/>
                </a:solidFill>
                <a:effectLst/>
                <a:latin typeface="Consolas" panose="020B0609020204030204" pitchFamily="49" charset="0"/>
              </a:rPr>
              <a:t>For Linear Regression, we can see the training score matches the validation score</a:t>
            </a:r>
            <a:endParaRPr lang="en-SG" b="0" i="0" dirty="0">
              <a:solidFill>
                <a:srgbClr val="D4D4D4"/>
              </a:solidFill>
              <a:effectLst/>
              <a:latin typeface="Consolas" panose="020B0609020204030204" pitchFamily="49" charset="0"/>
            </a:endParaRPr>
          </a:p>
          <a:p>
            <a:pPr algn="l">
              <a:buFont typeface="Arial" panose="020B0604020202020204" pitchFamily="34" charset="0"/>
              <a:buChar char="•"/>
            </a:pPr>
            <a:r>
              <a:rPr lang="en-SG" b="0" i="0" dirty="0">
                <a:solidFill>
                  <a:srgbClr val="D4D4D4"/>
                </a:solidFill>
                <a:effectLst/>
                <a:latin typeface="Consolas" panose="020B0609020204030204" pitchFamily="49" charset="0"/>
              </a:rPr>
              <a:t> 	underfitting</a:t>
            </a:r>
            <a:endParaRPr lang="en-US" b="0" i="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736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4D4D4"/>
                </a:solidFill>
                <a:effectLst/>
                <a:latin typeface="Consolas" panose="020B0609020204030204" pitchFamily="49" charset="0"/>
              </a:rPr>
              <a:t>we can see the best fit line goes closer to the </a:t>
            </a:r>
            <a:r>
              <a:rPr lang="en-US" b="0" i="0" dirty="0" err="1">
                <a:solidFill>
                  <a:srgbClr val="D4D4D4"/>
                </a:solidFill>
                <a:effectLst/>
                <a:latin typeface="Consolas" panose="020B0609020204030204" pitchFamily="49" charset="0"/>
              </a:rPr>
              <a:t>identiy</a:t>
            </a:r>
            <a:r>
              <a:rPr lang="en-US" b="0" i="0" dirty="0">
                <a:solidFill>
                  <a:srgbClr val="D4D4D4"/>
                </a:solidFill>
                <a:effectLst/>
                <a:latin typeface="Consolas" panose="020B0609020204030204" pitchFamily="49" charset="0"/>
              </a:rPr>
              <a:t> line, meaning the model performance improved overall after hyperparameter tuning</a:t>
            </a:r>
          </a:p>
          <a:p>
            <a:pPr algn="l">
              <a:buFont typeface="Arial" panose="020B0604020202020204" pitchFamily="34" charset="0"/>
              <a:buChar char="•"/>
            </a:pPr>
            <a:r>
              <a:rPr lang="en-US" b="0" i="0" dirty="0">
                <a:solidFill>
                  <a:srgbClr val="D4D4D4"/>
                </a:solidFill>
                <a:effectLst/>
                <a:latin typeface="Consolas" panose="020B0609020204030204" pitchFamily="49" charset="0"/>
              </a:rPr>
              <a:t>it is hard to </a:t>
            </a:r>
            <a:r>
              <a:rPr lang="en-US" b="0" i="0" dirty="0" err="1">
                <a:solidFill>
                  <a:srgbClr val="D4D4D4"/>
                </a:solidFill>
                <a:effectLst/>
                <a:latin typeface="Consolas" panose="020B0609020204030204" pitchFamily="49" charset="0"/>
              </a:rPr>
              <a:t>visualise</a:t>
            </a:r>
            <a:r>
              <a:rPr lang="en-US" b="0" i="0" dirty="0">
                <a:solidFill>
                  <a:srgbClr val="D4D4D4"/>
                </a:solidFill>
                <a:effectLst/>
                <a:latin typeface="Consolas" panose="020B0609020204030204" pitchFamily="49" charset="0"/>
              </a:rPr>
              <a:t>, but there is lesser predicted outliers</a:t>
            </a:r>
          </a:p>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5403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4D4"/>
                </a:solidFill>
                <a:effectLst/>
                <a:latin typeface="Consolas" panose="020B0609020204030204" pitchFamily="49" charset="0"/>
              </a:rPr>
              <a:t>Before Hyperparameter tuning, we can see that the predicted values are quite spread out all over the place, the histogram also indicate the same thing. Whereas after tuning, the points are more clustered together, the histogram shows the an increase in kurtosis smaller skewness.</a:t>
            </a:r>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74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What are we looking for? High correlation/association between mushroom attributes</a:t>
            </a:r>
          </a:p>
          <a:p>
            <a:pPr marL="171450" indent="-171450">
              <a:buFont typeface="Arial" panose="020B0604020202020204" pitchFamily="34" charset="0"/>
              <a:buChar char="•"/>
            </a:pPr>
            <a:r>
              <a:rPr lang="en-SG" dirty="0"/>
              <a:t>We found two very strong cluster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81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23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I created a pipeline to make it easier to pass in my data all at once, at the same time to prevent any data leakage between the training and testing 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2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My plan for model selection is to fit through a collection of models at default hyperparameters with a pipeline. Then I will make my decision based on the K-Fold Cross Validation, cv = 5, mean accuracy score.</a:t>
            </a:r>
          </a:p>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69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797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4D4D4"/>
                </a:solidFill>
                <a:effectLst/>
                <a:latin typeface="Consolas" panose="020B0609020204030204" pitchFamily="49" charset="0"/>
              </a:rPr>
              <a:t>DecisionTreeClassifier is performing very well with k-fold cross validation, with no false predictions</a:t>
            </a:r>
          </a:p>
          <a:p>
            <a:pPr algn="l">
              <a:buFont typeface="Arial" panose="020B0604020202020204" pitchFamily="34" charset="0"/>
              <a:buNone/>
            </a:pPr>
            <a:r>
              <a:rPr lang="en-US" b="0" i="0" dirty="0">
                <a:solidFill>
                  <a:srgbClr val="D4D4D4"/>
                </a:solidFill>
                <a:effectLst/>
                <a:latin typeface="Consolas" panose="020B0609020204030204" pitchFamily="49" charset="0"/>
              </a:rPr>
              <a:t>we can see the predictions made by the baseline are all over the place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37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4D4D4"/>
                </a:solidFill>
                <a:effectLst/>
                <a:latin typeface="Consolas" panose="020B0609020204030204" pitchFamily="49" charset="0"/>
              </a:rPr>
              <a:t>Dummy Classifier looks like it is underfitting with its very low accuracy score</a:t>
            </a:r>
          </a:p>
          <a:p>
            <a:pPr algn="l">
              <a:buFont typeface="Arial" panose="020B0604020202020204" pitchFamily="34" charset="0"/>
              <a:buNone/>
            </a:pPr>
            <a:r>
              <a:rPr lang="en-US" b="0" i="0" dirty="0">
                <a:solidFill>
                  <a:srgbClr val="D4D4D4"/>
                </a:solidFill>
                <a:effectLst/>
                <a:latin typeface="Consolas" panose="020B0609020204030204" pitchFamily="49" charset="0"/>
              </a:rPr>
              <a:t>Perfect fit for decision tree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89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176080-5064-4B00-AA08-C93C2CF6068D}"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04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0D35C-13D1-4C2E-9B69-4FA3225CBF5B}" type="datetimeFigureOut">
              <a:rPr lang="en-SG" smtClean="0"/>
              <a:t>4 Jun 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111005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0D35C-13D1-4C2E-9B69-4FA3225CBF5B}" type="datetimeFigureOut">
              <a:rPr lang="en-SG" smtClean="0"/>
              <a:t>4 Jun 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20994031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0D35C-13D1-4C2E-9B69-4FA3225CBF5B}" type="datetimeFigureOut">
              <a:rPr lang="en-SG" smtClean="0"/>
              <a:t>4 Jun 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2057158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0D35C-13D1-4C2E-9B69-4FA3225CBF5B}" type="datetimeFigureOut">
              <a:rPr lang="en-SG" smtClean="0"/>
              <a:t>4 Jun 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3861848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0D35C-13D1-4C2E-9B69-4FA3225CBF5B}" type="datetimeFigureOut">
              <a:rPr lang="en-SG" smtClean="0"/>
              <a:t>4 Jun 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33043805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0D35C-13D1-4C2E-9B69-4FA3225CBF5B}" type="datetimeFigureOut">
              <a:rPr lang="en-SG" smtClean="0"/>
              <a:t>4 Jun 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27974042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0D35C-13D1-4C2E-9B69-4FA3225CBF5B}" type="datetimeFigureOut">
              <a:rPr lang="en-SG" smtClean="0"/>
              <a:t>4 Jun 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33810077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0D35C-13D1-4C2E-9B69-4FA3225CBF5B}" type="datetimeFigureOut">
              <a:rPr lang="en-SG" smtClean="0"/>
              <a:t>4 Jun 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23871756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0D35C-13D1-4C2E-9B69-4FA3225CBF5B}" type="datetimeFigureOut">
              <a:rPr lang="en-SG" smtClean="0"/>
              <a:t>4 Jun 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37898510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0D35C-13D1-4C2E-9B69-4FA3225CBF5B}" type="datetimeFigureOut">
              <a:rPr lang="en-SG" smtClean="0"/>
              <a:t>4 Jun 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18565810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0D35C-13D1-4C2E-9B69-4FA3225CBF5B}" type="datetimeFigureOut">
              <a:rPr lang="en-SG" smtClean="0"/>
              <a:t>4 Jun 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3EC7B12-701B-420C-A1F1-4592A5358B6A}" type="slidenum">
              <a:rPr lang="en-SG" smtClean="0"/>
              <a:t>‹#›</a:t>
            </a:fld>
            <a:endParaRPr lang="en-SG"/>
          </a:p>
        </p:txBody>
      </p:sp>
    </p:spTree>
    <p:extLst>
      <p:ext uri="{BB962C8B-B14F-4D97-AF65-F5344CB8AC3E}">
        <p14:creationId xmlns:p14="http://schemas.microsoft.com/office/powerpoint/2010/main" val="9141162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0D35C-13D1-4C2E-9B69-4FA3225CBF5B}" type="datetimeFigureOut">
              <a:rPr lang="en-SG" smtClean="0"/>
              <a:t>4 Jun 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C7B12-701B-420C-A1F1-4592A5358B6A}" type="slidenum">
              <a:rPr lang="en-SG" smtClean="0"/>
              <a:t>‹#›</a:t>
            </a:fld>
            <a:endParaRPr lang="en-SG"/>
          </a:p>
        </p:txBody>
      </p:sp>
    </p:spTree>
    <p:extLst>
      <p:ext uri="{BB962C8B-B14F-4D97-AF65-F5344CB8AC3E}">
        <p14:creationId xmlns:p14="http://schemas.microsoft.com/office/powerpoint/2010/main" val="735126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Part </a:t>
            </a:r>
            <a:r>
              <a:rPr lang="en-US" sz="5400" b="1" dirty="0">
                <a:latin typeface="Source Sans Pro" panose="020B0503030403020204" pitchFamily="34" charset="0"/>
                <a:ea typeface="Source Sans Pro" panose="020B0503030403020204" pitchFamily="34" charset="0"/>
              </a:rPr>
              <a:t>A: Mushroom Classification</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0" y="1825067"/>
            <a:ext cx="10427899" cy="50329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Prediction Task</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The prediction task is to create a machine learning model to </a:t>
            </a:r>
            <a:r>
              <a:rPr kumimoji="0" lang="en-SG" sz="20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predict a mushroom’s edibility</a:t>
            </a:r>
            <a:r>
              <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either edible or poisonous, based on the mushroom’s attributes.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Output Variable</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The output variable is a </a:t>
            </a:r>
            <a:r>
              <a:rPr kumimoji="0" lang="en-US" sz="20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two-class</a:t>
            </a: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label - </a:t>
            </a:r>
            <a:r>
              <a:rPr kumimoji="0" lang="en-US" sz="20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edible</a:t>
            </a: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or </a:t>
            </a:r>
            <a:r>
              <a:rPr kumimoji="0" lang="en-US" sz="20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poisonous</a:t>
            </a: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Edible (e) is defined the mushroom would cause no hard when consumed; whereas poisonous (p) refers to the mushroom will cause harmful effects when eaten.</a:t>
            </a:r>
            <a:endParaRPr kumimoji="0" lang="en-SG" sz="20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spTree>
    <p:extLst>
      <p:ext uri="{BB962C8B-B14F-4D97-AF65-F5344CB8AC3E}">
        <p14:creationId xmlns:p14="http://schemas.microsoft.com/office/powerpoint/2010/main" val="38258268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Hyperparameter Tuning</a:t>
            </a:r>
          </a:p>
        </p:txBody>
      </p:sp>
      <p:pic>
        <p:nvPicPr>
          <p:cNvPr id="8" name="Picture 7">
            <a:extLst>
              <a:ext uri="{FF2B5EF4-FFF2-40B4-BE49-F238E27FC236}">
                <a16:creationId xmlns:a16="http://schemas.microsoft.com/office/drawing/2014/main" id="{B33D9689-AF8C-4860-9F26-E79525BC3324}"/>
              </a:ext>
            </a:extLst>
          </p:cNvPr>
          <p:cNvPicPr>
            <a:picLocks noChangeAspect="1"/>
          </p:cNvPicPr>
          <p:nvPr/>
        </p:nvPicPr>
        <p:blipFill>
          <a:blip r:embed="rId3"/>
          <a:stretch>
            <a:fillRect/>
          </a:stretch>
        </p:blipFill>
        <p:spPr>
          <a:xfrm>
            <a:off x="3513886" y="1765060"/>
            <a:ext cx="5164227" cy="5019520"/>
          </a:xfrm>
          <a:prstGeom prst="rect">
            <a:avLst/>
          </a:prstGeom>
        </p:spPr>
      </p:pic>
    </p:spTree>
    <p:extLst>
      <p:ext uri="{BB962C8B-B14F-4D97-AF65-F5344CB8AC3E}">
        <p14:creationId xmlns:p14="http://schemas.microsoft.com/office/powerpoint/2010/main" val="2416303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41E06C-606A-4BC5-80D0-56A3866A5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3760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Evaluation – Learning Curve</a:t>
            </a:r>
          </a:p>
        </p:txBody>
      </p:sp>
      <p:pic>
        <p:nvPicPr>
          <p:cNvPr id="2" name="Picture 2">
            <a:extLst>
              <a:ext uri="{FF2B5EF4-FFF2-40B4-BE49-F238E27FC236}">
                <a16:creationId xmlns:a16="http://schemas.microsoft.com/office/drawing/2014/main" id="{57851588-2880-4990-961F-F9DA9DE24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12620"/>
            <a:ext cx="10210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79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Evaluation</a:t>
            </a:r>
          </a:p>
        </p:txBody>
      </p:sp>
      <p:pic>
        <p:nvPicPr>
          <p:cNvPr id="3" name="Picture 2">
            <a:extLst>
              <a:ext uri="{FF2B5EF4-FFF2-40B4-BE49-F238E27FC236}">
                <a16:creationId xmlns:a16="http://schemas.microsoft.com/office/drawing/2014/main" id="{10CF98E0-9EDD-4448-B77F-FDF56604475A}"/>
              </a:ext>
            </a:extLst>
          </p:cNvPr>
          <p:cNvPicPr>
            <a:picLocks noChangeAspect="1"/>
          </p:cNvPicPr>
          <p:nvPr/>
        </p:nvPicPr>
        <p:blipFill>
          <a:blip r:embed="rId3"/>
          <a:stretch>
            <a:fillRect/>
          </a:stretch>
        </p:blipFill>
        <p:spPr>
          <a:xfrm>
            <a:off x="1764100" y="2167973"/>
            <a:ext cx="8552439" cy="3875018"/>
          </a:xfrm>
          <a:prstGeom prst="rect">
            <a:avLst/>
          </a:prstGeom>
        </p:spPr>
      </p:pic>
    </p:spTree>
    <p:extLst>
      <p:ext uri="{BB962C8B-B14F-4D97-AF65-F5344CB8AC3E}">
        <p14:creationId xmlns:p14="http://schemas.microsoft.com/office/powerpoint/2010/main" val="2681235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Evaluation</a:t>
            </a:r>
          </a:p>
        </p:txBody>
      </p:sp>
      <p:pic>
        <p:nvPicPr>
          <p:cNvPr id="8194" name="Picture 2">
            <a:extLst>
              <a:ext uri="{FF2B5EF4-FFF2-40B4-BE49-F238E27FC236}">
                <a16:creationId xmlns:a16="http://schemas.microsoft.com/office/drawing/2014/main" id="{E793037B-3732-4940-B363-76215C8F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795" y="2078841"/>
            <a:ext cx="10129837" cy="439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151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Evaluation – Feature Importance</a:t>
            </a:r>
          </a:p>
        </p:txBody>
      </p:sp>
      <p:pic>
        <p:nvPicPr>
          <p:cNvPr id="4098" name="Picture 2">
            <a:extLst>
              <a:ext uri="{FF2B5EF4-FFF2-40B4-BE49-F238E27FC236}">
                <a16:creationId xmlns:a16="http://schemas.microsoft.com/office/drawing/2014/main" id="{6B0229C3-2F40-4B0B-A179-F536CF3F4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2" y="1736407"/>
            <a:ext cx="982027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958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Part B: Kings County House Price Prediction</a:t>
            </a: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0" y="1825067"/>
            <a:ext cx="10427899" cy="50329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Prediction Task</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The prediction task is to create a predictive regression model to predict the house prices based of the house sales’ attribute given.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0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Output Variable</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The output variable is `price`, </a:t>
            </a:r>
            <a:r>
              <a:rPr kumimoji="0" lang="en-US" sz="20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mj-cs"/>
              </a:rPr>
              <a:t>refering</a:t>
            </a:r>
            <a:r>
              <a:rPr kumimoji="0" lang="en-US"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to the price of the house sale. The variable is numerical-continuous variable, as such the prediction task requires a regression model.</a:t>
            </a:r>
            <a:endParaRPr kumimoji="0" lang="en-SG" sz="20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spTree>
    <p:extLst>
      <p:ext uri="{BB962C8B-B14F-4D97-AF65-F5344CB8AC3E}">
        <p14:creationId xmlns:p14="http://schemas.microsoft.com/office/powerpoint/2010/main" val="39997546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Data Profile</a:t>
            </a:r>
          </a:p>
        </p:txBody>
      </p:sp>
      <p:pic>
        <p:nvPicPr>
          <p:cNvPr id="3" name="Picture 2">
            <a:extLst>
              <a:ext uri="{FF2B5EF4-FFF2-40B4-BE49-F238E27FC236}">
                <a16:creationId xmlns:a16="http://schemas.microsoft.com/office/drawing/2014/main" id="{82602B89-E22E-4A12-B6E0-46CE9C81D50D}"/>
              </a:ext>
            </a:extLst>
          </p:cNvPr>
          <p:cNvPicPr>
            <a:picLocks noChangeAspect="1"/>
          </p:cNvPicPr>
          <p:nvPr/>
        </p:nvPicPr>
        <p:blipFill>
          <a:blip r:embed="rId2"/>
          <a:stretch>
            <a:fillRect/>
          </a:stretch>
        </p:blipFill>
        <p:spPr>
          <a:xfrm>
            <a:off x="466725" y="2222182"/>
            <a:ext cx="11258550" cy="4105275"/>
          </a:xfrm>
          <a:prstGeom prst="rect">
            <a:avLst/>
          </a:prstGeom>
        </p:spPr>
      </p:pic>
    </p:spTree>
    <p:extLst>
      <p:ext uri="{BB962C8B-B14F-4D97-AF65-F5344CB8AC3E}">
        <p14:creationId xmlns:p14="http://schemas.microsoft.com/office/powerpoint/2010/main" val="17022294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Warnings</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0" y="1825067"/>
            <a:ext cx="10427899" cy="50329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8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sp>
        <p:nvSpPr>
          <p:cNvPr id="9" name="Title 5">
            <a:extLst>
              <a:ext uri="{FF2B5EF4-FFF2-40B4-BE49-F238E27FC236}">
                <a16:creationId xmlns:a16="http://schemas.microsoft.com/office/drawing/2014/main" id="{7C397B78-65AB-4040-89D6-4E15E4A73E00}"/>
              </a:ext>
            </a:extLst>
          </p:cNvPr>
          <p:cNvSpPr txBox="1">
            <a:spLocks/>
          </p:cNvSpPr>
          <p:nvPr/>
        </p:nvSpPr>
        <p:spPr>
          <a:xfrm>
            <a:off x="1367877" y="1958492"/>
            <a:ext cx="5237988" cy="48995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Profile Reports shows </a:t>
            </a:r>
            <a:r>
              <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55 Warnings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Key points:</a:t>
            </a: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high correlation between features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 have to check for multicollinearity</a:t>
            </a: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a:t>
            </a:r>
            <a:r>
              <a:rPr kumimoji="0" lang="en-SG" sz="19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mj-cs"/>
              </a:rPr>
              <a:t>sqft_basement</a:t>
            </a: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has 60.7% zeros</a:t>
            </a: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‘y</a:t>
            </a:r>
            <a:r>
              <a:rPr kumimoji="0" lang="en-SG" sz="1900" b="0"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mj-cs"/>
              </a:rPr>
              <a:t>r_renovat</a:t>
            </a: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ed’ has 95.8% zeros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457200" marR="0" lvl="0" indent="-457200" algn="l" defTabSz="914400" rtl="0" eaLnBrk="1" fontAlgn="auto" latinLnBrk="0" hangingPunct="1">
              <a:lnSpc>
                <a:spcPct val="90000"/>
              </a:lnSpc>
              <a:spcBef>
                <a:spcPct val="0"/>
              </a:spcBef>
              <a:spcAft>
                <a:spcPts val="0"/>
              </a:spcAft>
              <a:buClrTx/>
              <a:buSzTx/>
              <a:buFont typeface="+mj-lt"/>
              <a:buAutoNum type="arabicPeriod"/>
              <a:tabLst/>
              <a:defRPr/>
            </a:pP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800100" marR="0" lvl="1"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p:txBody>
      </p:sp>
      <p:pic>
        <p:nvPicPr>
          <p:cNvPr id="4" name="Picture 3">
            <a:extLst>
              <a:ext uri="{FF2B5EF4-FFF2-40B4-BE49-F238E27FC236}">
                <a16:creationId xmlns:a16="http://schemas.microsoft.com/office/drawing/2014/main" id="{1B2E01F1-D68B-44D8-BABB-34D66B660BAE}"/>
              </a:ext>
            </a:extLst>
          </p:cNvPr>
          <p:cNvPicPr>
            <a:picLocks noChangeAspect="1"/>
          </p:cNvPicPr>
          <p:nvPr/>
        </p:nvPicPr>
        <p:blipFill>
          <a:blip r:embed="rId3"/>
          <a:stretch>
            <a:fillRect/>
          </a:stretch>
        </p:blipFill>
        <p:spPr>
          <a:xfrm>
            <a:off x="6605865" y="2255204"/>
            <a:ext cx="5586135" cy="2347591"/>
          </a:xfrm>
          <a:prstGeom prst="rect">
            <a:avLst/>
          </a:prstGeom>
        </p:spPr>
      </p:pic>
    </p:spTree>
    <p:extLst>
      <p:ext uri="{BB962C8B-B14F-4D97-AF65-F5344CB8AC3E}">
        <p14:creationId xmlns:p14="http://schemas.microsoft.com/office/powerpoint/2010/main" val="22881359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Feature Selection</a:t>
            </a:r>
            <a:r>
              <a:rPr lang="en-US" sz="5400" b="1" dirty="0">
                <a:latin typeface="Source Sans Pro" panose="020B0503030403020204" pitchFamily="34" charset="0"/>
                <a:ea typeface="Source Sans Pro" panose="020B0503030403020204" pitchFamily="34" charset="0"/>
              </a:rPr>
              <a:t> – Pearson Correlation Matrix</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pic>
        <p:nvPicPr>
          <p:cNvPr id="8194" name="Picture 2">
            <a:extLst>
              <a:ext uri="{FF2B5EF4-FFF2-40B4-BE49-F238E27FC236}">
                <a16:creationId xmlns:a16="http://schemas.microsoft.com/office/drawing/2014/main" id="{C02D92E2-B776-4592-837B-1A23A73DE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870" y="1691639"/>
            <a:ext cx="8739030" cy="516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9539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Data Profile</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1AF14108-9D6E-4942-98CF-546AF94FA46F}"/>
              </a:ext>
            </a:extLst>
          </p:cNvPr>
          <p:cNvPicPr>
            <a:picLocks noChangeAspect="1"/>
          </p:cNvPicPr>
          <p:nvPr/>
        </p:nvPicPr>
        <p:blipFill>
          <a:blip r:embed="rId3"/>
          <a:stretch>
            <a:fillRect/>
          </a:stretch>
        </p:blipFill>
        <p:spPr>
          <a:xfrm>
            <a:off x="485775" y="1774082"/>
            <a:ext cx="11220450" cy="4029075"/>
          </a:xfrm>
          <a:prstGeom prst="rect">
            <a:avLst/>
          </a:prstGeom>
        </p:spPr>
      </p:pic>
    </p:spTree>
    <p:extLst>
      <p:ext uri="{BB962C8B-B14F-4D97-AF65-F5344CB8AC3E}">
        <p14:creationId xmlns:p14="http://schemas.microsoft.com/office/powerpoint/2010/main" val="32150417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House Age</a:t>
            </a:r>
          </a:p>
        </p:txBody>
      </p:sp>
      <p:sp>
        <p:nvSpPr>
          <p:cNvPr id="11" name="Title 5">
            <a:extLst>
              <a:ext uri="{FF2B5EF4-FFF2-40B4-BE49-F238E27FC236}">
                <a16:creationId xmlns:a16="http://schemas.microsoft.com/office/drawing/2014/main" id="{59AFE9BA-A17F-4841-AB1A-372B0C44D08C}"/>
              </a:ext>
            </a:extLst>
          </p:cNvPr>
          <p:cNvSpPr txBox="1">
            <a:spLocks/>
          </p:cNvSpPr>
          <p:nvPr/>
        </p:nvSpPr>
        <p:spPr>
          <a:xfrm>
            <a:off x="1764100" y="1825066"/>
            <a:ext cx="10427899" cy="503293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Age referring to the time difference between date and </a:t>
            </a:r>
            <a:r>
              <a:rPr kumimoji="0" lang="en-SG" sz="2400" b="0" i="0" u="none" strike="noStrike" kern="1200" cap="none" spc="0" normalizeH="0" baseline="0" noProof="0" dirty="0" err="1">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yr_renovated</a:t>
            </a:r>
            <a:r>
              <a:rPr kumimoji="0" lang="en-SG" sz="24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a:t>
            </a:r>
            <a:r>
              <a:rPr kumimoji="0" lang="en-SG" sz="2400" b="0" i="0" u="none" strike="noStrike" kern="1200" cap="none" spc="0" normalizeH="0" baseline="0" noProof="0" dirty="0" err="1">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yr_built</a:t>
            </a:r>
            <a:endParaRPr kumimoji="0" lang="en-SG" sz="24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24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endParaRPr>
          </a:p>
        </p:txBody>
      </p:sp>
      <p:pic>
        <p:nvPicPr>
          <p:cNvPr id="3" name="Picture 2">
            <a:extLst>
              <a:ext uri="{FF2B5EF4-FFF2-40B4-BE49-F238E27FC236}">
                <a16:creationId xmlns:a16="http://schemas.microsoft.com/office/drawing/2014/main" id="{220F0AE0-2ED7-498A-882E-3EEB4A03F479}"/>
              </a:ext>
            </a:extLst>
          </p:cNvPr>
          <p:cNvPicPr>
            <a:picLocks noChangeAspect="1"/>
          </p:cNvPicPr>
          <p:nvPr/>
        </p:nvPicPr>
        <p:blipFill>
          <a:blip r:embed="rId2"/>
          <a:stretch>
            <a:fillRect/>
          </a:stretch>
        </p:blipFill>
        <p:spPr>
          <a:xfrm>
            <a:off x="1764099" y="2946126"/>
            <a:ext cx="3704670" cy="3531555"/>
          </a:xfrm>
          <a:prstGeom prst="rect">
            <a:avLst/>
          </a:prstGeom>
        </p:spPr>
      </p:pic>
      <p:pic>
        <p:nvPicPr>
          <p:cNvPr id="9218" name="Picture 2">
            <a:extLst>
              <a:ext uri="{FF2B5EF4-FFF2-40B4-BE49-F238E27FC236}">
                <a16:creationId xmlns:a16="http://schemas.microsoft.com/office/drawing/2014/main" id="{71A0B2D7-9D8A-4532-A54C-AEBE2C889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905" y="2979584"/>
            <a:ext cx="5273727" cy="349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988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Log Transformation</a:t>
            </a:r>
          </a:p>
        </p:txBody>
      </p:sp>
      <p:pic>
        <p:nvPicPr>
          <p:cNvPr id="10242" name="Picture 2">
            <a:extLst>
              <a:ext uri="{FF2B5EF4-FFF2-40B4-BE49-F238E27FC236}">
                <a16:creationId xmlns:a16="http://schemas.microsoft.com/office/drawing/2014/main" id="{92DEACD4-8484-4378-9C33-1FB6B21B4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202" y="1922144"/>
            <a:ext cx="4667250" cy="47053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BAEE58D-B2AB-44E8-B53C-3E8153863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550" y="1922144"/>
            <a:ext cx="4851782"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266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Normalization – Min Max Scaling</a:t>
            </a:r>
          </a:p>
        </p:txBody>
      </p:sp>
      <p:pic>
        <p:nvPicPr>
          <p:cNvPr id="11266" name="Picture 2">
            <a:extLst>
              <a:ext uri="{FF2B5EF4-FFF2-40B4-BE49-F238E27FC236}">
                <a16:creationId xmlns:a16="http://schemas.microsoft.com/office/drawing/2014/main" id="{AFC3663C-48DE-4EF7-BCF3-E78FE661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677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Target Transformation</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pic>
        <p:nvPicPr>
          <p:cNvPr id="12290" name="Picture 2">
            <a:extLst>
              <a:ext uri="{FF2B5EF4-FFF2-40B4-BE49-F238E27FC236}">
                <a16:creationId xmlns:a16="http://schemas.microsoft.com/office/drawing/2014/main" id="{E4A00859-D4E1-4206-9BC3-6222FB2D6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219199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270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Selection</a:t>
            </a:r>
          </a:p>
        </p:txBody>
      </p:sp>
      <p:pic>
        <p:nvPicPr>
          <p:cNvPr id="6" name="Picture 5" descr="Text&#10;&#10;Description automatically generated">
            <a:extLst>
              <a:ext uri="{FF2B5EF4-FFF2-40B4-BE49-F238E27FC236}">
                <a16:creationId xmlns:a16="http://schemas.microsoft.com/office/drawing/2014/main" id="{DCAC4A27-3C6B-4D63-9F1C-D614BCEE4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1639"/>
            <a:ext cx="12192000" cy="4530225"/>
          </a:xfrm>
          <a:prstGeom prst="rect">
            <a:avLst/>
          </a:prstGeom>
        </p:spPr>
      </p:pic>
    </p:spTree>
    <p:extLst>
      <p:ext uri="{BB962C8B-B14F-4D97-AF65-F5344CB8AC3E}">
        <p14:creationId xmlns:p14="http://schemas.microsoft.com/office/powerpoint/2010/main" val="9002717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Selection</a:t>
            </a:r>
          </a:p>
        </p:txBody>
      </p:sp>
      <p:pic>
        <p:nvPicPr>
          <p:cNvPr id="4" name="Picture 3">
            <a:extLst>
              <a:ext uri="{FF2B5EF4-FFF2-40B4-BE49-F238E27FC236}">
                <a16:creationId xmlns:a16="http://schemas.microsoft.com/office/drawing/2014/main" id="{F4569488-15E7-449E-A2AE-682ABB7222A5}"/>
              </a:ext>
            </a:extLst>
          </p:cNvPr>
          <p:cNvPicPr>
            <a:picLocks noChangeAspect="1"/>
          </p:cNvPicPr>
          <p:nvPr/>
        </p:nvPicPr>
        <p:blipFill>
          <a:blip r:embed="rId3"/>
          <a:stretch>
            <a:fillRect/>
          </a:stretch>
        </p:blipFill>
        <p:spPr>
          <a:xfrm>
            <a:off x="0" y="1880260"/>
            <a:ext cx="12191999" cy="3816719"/>
          </a:xfrm>
          <a:prstGeom prst="rect">
            <a:avLst/>
          </a:prstGeom>
        </p:spPr>
      </p:pic>
    </p:spTree>
    <p:extLst>
      <p:ext uri="{BB962C8B-B14F-4D97-AF65-F5344CB8AC3E}">
        <p14:creationId xmlns:p14="http://schemas.microsoft.com/office/powerpoint/2010/main" val="594957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Model Selection – Comparing with Baseline</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29D7504E-A5F0-417E-AC35-C9EC80637345}"/>
              </a:ext>
            </a:extLst>
          </p:cNvPr>
          <p:cNvPicPr>
            <a:picLocks noChangeAspect="1"/>
          </p:cNvPicPr>
          <p:nvPr/>
        </p:nvPicPr>
        <p:blipFill>
          <a:blip r:embed="rId3"/>
          <a:stretch>
            <a:fillRect/>
          </a:stretch>
        </p:blipFill>
        <p:spPr>
          <a:xfrm>
            <a:off x="1764100" y="1832240"/>
            <a:ext cx="9457613" cy="1238497"/>
          </a:xfrm>
          <a:prstGeom prst="rect">
            <a:avLst/>
          </a:prstGeom>
        </p:spPr>
      </p:pic>
      <p:pic>
        <p:nvPicPr>
          <p:cNvPr id="13316" name="Picture 4">
            <a:extLst>
              <a:ext uri="{FF2B5EF4-FFF2-40B4-BE49-F238E27FC236}">
                <a16:creationId xmlns:a16="http://schemas.microsoft.com/office/drawing/2014/main" id="{305DA8DC-B541-4409-86D6-0433BE867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37" y="3121281"/>
            <a:ext cx="86963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258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Hyperparameter Tuning – HalvingGridSearchCV</a:t>
            </a:r>
          </a:p>
        </p:txBody>
      </p:sp>
      <p:pic>
        <p:nvPicPr>
          <p:cNvPr id="3" name="Picture 2" descr="Text&#10;&#10;Description automatically generated">
            <a:extLst>
              <a:ext uri="{FF2B5EF4-FFF2-40B4-BE49-F238E27FC236}">
                <a16:creationId xmlns:a16="http://schemas.microsoft.com/office/drawing/2014/main" id="{06425DA9-3D5B-4F3B-AB6B-524D85CBE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5753" y="1388565"/>
            <a:ext cx="4864712" cy="5606002"/>
          </a:xfrm>
          <a:prstGeom prst="rect">
            <a:avLst/>
          </a:prstGeom>
        </p:spPr>
      </p:pic>
    </p:spTree>
    <p:extLst>
      <p:ext uri="{BB962C8B-B14F-4D97-AF65-F5344CB8AC3E}">
        <p14:creationId xmlns:p14="http://schemas.microsoft.com/office/powerpoint/2010/main" val="1695311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Hyperparameter Tuning – HalvingGridSearchCV</a:t>
            </a:r>
          </a:p>
        </p:txBody>
      </p:sp>
      <p:pic>
        <p:nvPicPr>
          <p:cNvPr id="3" name="Picture 2">
            <a:extLst>
              <a:ext uri="{FF2B5EF4-FFF2-40B4-BE49-F238E27FC236}">
                <a16:creationId xmlns:a16="http://schemas.microsoft.com/office/drawing/2014/main" id="{3D365E91-2C4B-4FB9-9E02-9094753D05B1}"/>
              </a:ext>
            </a:extLst>
          </p:cNvPr>
          <p:cNvPicPr>
            <a:picLocks noChangeAspect="1"/>
          </p:cNvPicPr>
          <p:nvPr/>
        </p:nvPicPr>
        <p:blipFill>
          <a:blip r:embed="rId2"/>
          <a:stretch>
            <a:fillRect/>
          </a:stretch>
        </p:blipFill>
        <p:spPr>
          <a:xfrm>
            <a:off x="1373629" y="2625055"/>
            <a:ext cx="9444742" cy="2327130"/>
          </a:xfrm>
          <a:prstGeom prst="rect">
            <a:avLst/>
          </a:prstGeom>
        </p:spPr>
      </p:pic>
    </p:spTree>
    <p:extLst>
      <p:ext uri="{BB962C8B-B14F-4D97-AF65-F5344CB8AC3E}">
        <p14:creationId xmlns:p14="http://schemas.microsoft.com/office/powerpoint/2010/main" val="3367877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338" name="Picture 2">
            <a:extLst>
              <a:ext uri="{FF2B5EF4-FFF2-40B4-BE49-F238E27FC236}">
                <a16:creationId xmlns:a16="http://schemas.microsoft.com/office/drawing/2014/main" id="{677AAA16-251E-4D8D-84AD-1D25D4F5D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75"/>
            <a:ext cx="12192000"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396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Warnings</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0" y="1825067"/>
            <a:ext cx="10427899" cy="50329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8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pic>
        <p:nvPicPr>
          <p:cNvPr id="3" name="Picture 2">
            <a:extLst>
              <a:ext uri="{FF2B5EF4-FFF2-40B4-BE49-F238E27FC236}">
                <a16:creationId xmlns:a16="http://schemas.microsoft.com/office/drawing/2014/main" id="{5CC390E4-84F6-4AAB-A5EB-C015E2373DC8}"/>
              </a:ext>
            </a:extLst>
          </p:cNvPr>
          <p:cNvPicPr>
            <a:picLocks noChangeAspect="1"/>
          </p:cNvPicPr>
          <p:nvPr/>
        </p:nvPicPr>
        <p:blipFill>
          <a:blip r:embed="rId3"/>
          <a:stretch>
            <a:fillRect/>
          </a:stretch>
        </p:blipFill>
        <p:spPr>
          <a:xfrm>
            <a:off x="6605865" y="1958491"/>
            <a:ext cx="5351632" cy="3561697"/>
          </a:xfrm>
          <a:prstGeom prst="rect">
            <a:avLst/>
          </a:prstGeom>
        </p:spPr>
      </p:pic>
      <p:sp>
        <p:nvSpPr>
          <p:cNvPr id="9" name="Title 5">
            <a:extLst>
              <a:ext uri="{FF2B5EF4-FFF2-40B4-BE49-F238E27FC236}">
                <a16:creationId xmlns:a16="http://schemas.microsoft.com/office/drawing/2014/main" id="{7C397B78-65AB-4040-89D6-4E15E4A73E00}"/>
              </a:ext>
            </a:extLst>
          </p:cNvPr>
          <p:cNvSpPr txBox="1">
            <a:spLocks/>
          </p:cNvSpPr>
          <p:nvPr/>
        </p:nvSpPr>
        <p:spPr>
          <a:xfrm>
            <a:off x="1367877" y="1958492"/>
            <a:ext cx="5237988" cy="48995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Profile Reports shows </a:t>
            </a:r>
            <a:r>
              <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47 Warnings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Key points:</a:t>
            </a:r>
            <a:endParaRPr kumimoji="0" lang="en-SG" sz="18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All of the columns are categorical data</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 requires encoding</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“veil-type” contains only one class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 drop column since there is no variance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“stalk-root” has 30.5% missing data</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 either impute or drop the entire column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high correlation between features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 have to check for multicollinearity</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457200" marR="0" lvl="0" indent="-457200" algn="l" defTabSz="914400" rtl="0" eaLnBrk="1" fontAlgn="auto" latinLnBrk="0" hangingPunct="1">
              <a:lnSpc>
                <a:spcPct val="90000"/>
              </a:lnSpc>
              <a:spcBef>
                <a:spcPct val="0"/>
              </a:spcBef>
              <a:spcAft>
                <a:spcPts val="0"/>
              </a:spcAft>
              <a:buClrTx/>
              <a:buSzTx/>
              <a:buFont typeface="+mj-lt"/>
              <a:buAutoNum type="arabicPeriod"/>
              <a:tabLst/>
              <a:defRPr/>
            </a:pPr>
            <a:endParaRPr kumimoji="0" lang="en-SG" sz="19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a:p>
            <a:pPr marL="800100" marR="0" lvl="1"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SG" sz="1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p:txBody>
      </p:sp>
    </p:spTree>
    <p:extLst>
      <p:ext uri="{BB962C8B-B14F-4D97-AF65-F5344CB8AC3E}">
        <p14:creationId xmlns:p14="http://schemas.microsoft.com/office/powerpoint/2010/main" val="27122553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2" name="Picture 2">
            <a:extLst>
              <a:ext uri="{FF2B5EF4-FFF2-40B4-BE49-F238E27FC236}">
                <a16:creationId xmlns:a16="http://schemas.microsoft.com/office/drawing/2014/main" id="{1CABF069-A221-4DDB-89E2-26FAB404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56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Generating Predictions</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8D1728D7-067F-4B8A-9ECB-0E118FB1FAD1}"/>
              </a:ext>
            </a:extLst>
          </p:cNvPr>
          <p:cNvPicPr>
            <a:picLocks noChangeAspect="1"/>
          </p:cNvPicPr>
          <p:nvPr/>
        </p:nvPicPr>
        <p:blipFill>
          <a:blip r:embed="rId2"/>
          <a:stretch>
            <a:fillRect/>
          </a:stretch>
        </p:blipFill>
        <p:spPr>
          <a:xfrm>
            <a:off x="1148231" y="3009514"/>
            <a:ext cx="10299401" cy="1558212"/>
          </a:xfrm>
          <a:prstGeom prst="rect">
            <a:avLst/>
          </a:prstGeom>
        </p:spPr>
      </p:pic>
    </p:spTree>
    <p:extLst>
      <p:ext uri="{BB962C8B-B14F-4D97-AF65-F5344CB8AC3E}">
        <p14:creationId xmlns:p14="http://schemas.microsoft.com/office/powerpoint/2010/main" val="41188860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Prediction Error Plot</a:t>
            </a:r>
          </a:p>
        </p:txBody>
      </p:sp>
      <p:pic>
        <p:nvPicPr>
          <p:cNvPr id="16386" name="Picture 2">
            <a:extLst>
              <a:ext uri="{FF2B5EF4-FFF2-40B4-BE49-F238E27FC236}">
                <a16:creationId xmlns:a16="http://schemas.microsoft.com/office/drawing/2014/main" id="{C4235689-6934-42F4-8EB5-819604D5B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28"/>
            <a:ext cx="12192000" cy="696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203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Residual Plot</a:t>
            </a:r>
          </a:p>
        </p:txBody>
      </p:sp>
      <p:pic>
        <p:nvPicPr>
          <p:cNvPr id="17410" name="Picture 2">
            <a:extLst>
              <a:ext uri="{FF2B5EF4-FFF2-40B4-BE49-F238E27FC236}">
                <a16:creationId xmlns:a16="http://schemas.microsoft.com/office/drawing/2014/main" id="{9B3EE15A-5B65-42B2-8C9C-113F9EA9D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1944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Feature Importance</a:t>
            </a:r>
          </a:p>
        </p:txBody>
      </p:sp>
      <p:pic>
        <p:nvPicPr>
          <p:cNvPr id="18434" name="Picture 2">
            <a:extLst>
              <a:ext uri="{FF2B5EF4-FFF2-40B4-BE49-F238E27FC236}">
                <a16:creationId xmlns:a16="http://schemas.microsoft.com/office/drawing/2014/main" id="{E6B80D3D-B094-4F09-8313-EE137724F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50" y="1691638"/>
            <a:ext cx="10306050" cy="516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750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dirty="0">
                <a:latin typeface="Source Sans Pro" panose="020B0503030403020204" pitchFamily="34" charset="0"/>
                <a:ea typeface="Source Sans Pro" panose="020B0503030403020204" pitchFamily="34" charset="0"/>
              </a:rPr>
              <a:t>Cramer's V – Multicollinearity Feature Selection</a:t>
            </a:r>
            <a:endParaRPr lang="en-US" sz="5400" b="1" kern="1200" dirty="0">
              <a:solidFill>
                <a:schemeClr val="tx1"/>
              </a:solidFill>
              <a:latin typeface="Source Sans Pro" panose="020B0503030403020204" pitchFamily="34" charset="0"/>
              <a:ea typeface="Source Sans Pro" panose="020B0503030403020204" pitchFamily="34" charset="0"/>
            </a:endParaRP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1" y="1825066"/>
            <a:ext cx="10427899" cy="49662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8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pic>
        <p:nvPicPr>
          <p:cNvPr id="1026" name="Picture 2">
            <a:extLst>
              <a:ext uri="{FF2B5EF4-FFF2-40B4-BE49-F238E27FC236}">
                <a16:creationId xmlns:a16="http://schemas.microsoft.com/office/drawing/2014/main" id="{D247C3BF-4AEB-4C6E-B958-B531113A0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100" y="1886859"/>
            <a:ext cx="8680764" cy="4775922"/>
          </a:xfrm>
          <a:prstGeom prst="rect">
            <a:avLst/>
          </a:prstGeom>
          <a:noFill/>
          <a:extLst>
            <a:ext uri="{909E8E84-426E-40DD-AFC4-6F175D3DCCD1}">
              <a14:hiddenFill xmlns:a14="http://schemas.microsoft.com/office/drawing/2010/main">
                <a:solidFill>
                  <a:srgbClr val="FFFFFF"/>
                </a:solidFill>
              </a14:hiddenFill>
            </a:ext>
          </a:extLst>
        </p:spPr>
      </p:pic>
      <p:sp>
        <p:nvSpPr>
          <p:cNvPr id="4" name="Circle: Hollow 3">
            <a:extLst>
              <a:ext uri="{FF2B5EF4-FFF2-40B4-BE49-F238E27FC236}">
                <a16:creationId xmlns:a16="http://schemas.microsoft.com/office/drawing/2014/main" id="{8B315642-0587-4511-9477-9DF11F44540F}"/>
              </a:ext>
            </a:extLst>
          </p:cNvPr>
          <p:cNvSpPr/>
          <p:nvPr/>
        </p:nvSpPr>
        <p:spPr>
          <a:xfrm>
            <a:off x="3796496" y="3711648"/>
            <a:ext cx="1238491" cy="2241790"/>
          </a:xfrm>
          <a:prstGeom prst="donut">
            <a:avLst/>
          </a:prstGeom>
          <a:solidFill>
            <a:srgbClr val="FF0000">
              <a:alpha val="80000"/>
            </a:srgb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Circle: Hollow 10">
            <a:extLst>
              <a:ext uri="{FF2B5EF4-FFF2-40B4-BE49-F238E27FC236}">
                <a16:creationId xmlns:a16="http://schemas.microsoft.com/office/drawing/2014/main" id="{53017F9A-91A6-4DFC-B7DE-345456294E7B}"/>
              </a:ext>
            </a:extLst>
          </p:cNvPr>
          <p:cNvSpPr/>
          <p:nvPr/>
        </p:nvSpPr>
        <p:spPr>
          <a:xfrm rot="16200000">
            <a:off x="6757689" y="1828984"/>
            <a:ext cx="1238491" cy="2241790"/>
          </a:xfrm>
          <a:prstGeom prst="donut">
            <a:avLst/>
          </a:prstGeom>
          <a:solidFill>
            <a:srgbClr val="FF0000">
              <a:alpha val="80000"/>
            </a:srgb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5114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ppt_x"/>
                                          </p:val>
                                        </p:tav>
                                        <p:tav tm="100000">
                                          <p:val>
                                            <p:strVal val="#ppt_x"/>
                                          </p:val>
                                        </p:tav>
                                      </p:tavLst>
                                    </p:anim>
                                    <p:anim calcmode="lin" valueType="num">
                                      <p:cBhvr additive="base">
                                        <p:cTn id="8" dur="2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00" fill="hold"/>
                                        <p:tgtEl>
                                          <p:spTgt spid="11"/>
                                        </p:tgtEl>
                                        <p:attrNameLst>
                                          <p:attrName>ppt_x</p:attrName>
                                        </p:attrNameLst>
                                      </p:cBhvr>
                                      <p:tavLst>
                                        <p:tav tm="0">
                                          <p:val>
                                            <p:strVal val="#ppt_x"/>
                                          </p:val>
                                        </p:tav>
                                        <p:tav tm="100000">
                                          <p:val>
                                            <p:strVal val="#ppt_x"/>
                                          </p:val>
                                        </p:tav>
                                      </p:tavLst>
                                    </p:anim>
                                    <p:anim calcmode="lin" valueType="num">
                                      <p:cBhvr additive="base">
                                        <p:cTn id="12" dur="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Theil’s U – Univariate Feature Selection</a:t>
            </a:r>
          </a:p>
        </p:txBody>
      </p:sp>
      <p:sp>
        <p:nvSpPr>
          <p:cNvPr id="7" name="Title 5">
            <a:extLst>
              <a:ext uri="{FF2B5EF4-FFF2-40B4-BE49-F238E27FC236}">
                <a16:creationId xmlns:a16="http://schemas.microsoft.com/office/drawing/2014/main" id="{38CE21BF-3672-4844-BE3E-DFB756AFC9B6}"/>
              </a:ext>
            </a:extLst>
          </p:cNvPr>
          <p:cNvSpPr txBox="1">
            <a:spLocks/>
          </p:cNvSpPr>
          <p:nvPr/>
        </p:nvSpPr>
        <p:spPr>
          <a:xfrm>
            <a:off x="1764101" y="1825066"/>
            <a:ext cx="10427899" cy="49662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8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endParaRPr>
          </a:p>
        </p:txBody>
      </p:sp>
      <p:sp>
        <p:nvSpPr>
          <p:cNvPr id="13" name="Title 5">
            <a:extLst>
              <a:ext uri="{FF2B5EF4-FFF2-40B4-BE49-F238E27FC236}">
                <a16:creationId xmlns:a16="http://schemas.microsoft.com/office/drawing/2014/main" id="{D23EDA43-DF81-4BB9-AAD5-7481DA08C138}"/>
              </a:ext>
            </a:extLst>
          </p:cNvPr>
          <p:cNvSpPr txBox="1">
            <a:spLocks/>
          </p:cNvSpPr>
          <p:nvPr/>
        </p:nvSpPr>
        <p:spPr>
          <a:xfrm>
            <a:off x="1764101" y="1825067"/>
            <a:ext cx="8663798" cy="50329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8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Key Points to take down:</a:t>
            </a:r>
          </a:p>
          <a:p>
            <a:pPr marL="285750" marR="0" lvl="0" indent="-285750" algn="l" defTabSz="914400" rtl="0" eaLnBrk="1" fontAlgn="auto" latinLnBrk="0" hangingPunct="1">
              <a:lnSpc>
                <a:spcPct val="100000"/>
              </a:lnSpc>
              <a:spcBef>
                <a:spcPct val="0"/>
              </a:spcBef>
              <a:spcAft>
                <a:spcPts val="0"/>
              </a:spcAft>
              <a:buClrTx/>
              <a:buSzTx/>
              <a:buFont typeface="Wingdings" panose="05000000000000000000" pitchFamily="2" charset="2"/>
              <a:buChar char="§"/>
              <a:tabLst/>
              <a:defRPr/>
            </a:pPr>
            <a:r>
              <a:rPr kumimoji="0" lang="en-SG" sz="18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These columns have low correlation with edibility, where U &lt; 0.05</a:t>
            </a:r>
          </a:p>
          <a:p>
            <a:pPr marL="285750" marR="0" lvl="0" indent="-285750" algn="l" defTabSz="914400" rtl="0" eaLnBrk="1" fontAlgn="auto" latinLnBrk="0" hangingPunct="1">
              <a:lnSpc>
                <a:spcPct val="100000"/>
              </a:lnSpc>
              <a:spcBef>
                <a:spcPct val="0"/>
              </a:spcBef>
              <a:spcAft>
                <a:spcPts val="0"/>
              </a:spcAft>
              <a:buClrTx/>
              <a:buSzTx/>
              <a:buFont typeface="Wingdings" panose="05000000000000000000" pitchFamily="2" charset="2"/>
              <a:buChar char="§"/>
              <a:tabLst/>
              <a:defRPr/>
            </a:pPr>
            <a:r>
              <a:rPr kumimoji="0" lang="en-SG" sz="18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cap-shape, cap-surface, cap-color, gill-attachment, stalk-shape, veil-type, veil-color, ring-number</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SG" sz="18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SG" sz="1800" b="1" i="0" u="sng"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Action Plan</a:t>
            </a:r>
          </a:p>
          <a:p>
            <a:pPr marL="285750" marR="0" lvl="0" indent="-285750" algn="l" defTabSz="914400" rtl="0" eaLnBrk="1" fontAlgn="auto" latinLnBrk="0" hangingPunct="1">
              <a:lnSpc>
                <a:spcPct val="90000"/>
              </a:lnSpc>
              <a:spcBef>
                <a:spcPct val="0"/>
              </a:spcBef>
              <a:spcAft>
                <a:spcPts val="0"/>
              </a:spcAft>
              <a:buClrTx/>
              <a:buSzTx/>
              <a:buFont typeface="Wingdings" panose="05000000000000000000" pitchFamily="2" charset="2"/>
              <a:buChar char="§"/>
              <a:tabLst/>
              <a:defRPr/>
            </a:pPr>
            <a:r>
              <a:rPr kumimoji="0" lang="en-SG" sz="18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j-cs"/>
              </a:rPr>
              <a:t>Drop all these columns show below</a:t>
            </a:r>
          </a:p>
        </p:txBody>
      </p:sp>
      <p:pic>
        <p:nvPicPr>
          <p:cNvPr id="6" name="Picture 5">
            <a:extLst>
              <a:ext uri="{FF2B5EF4-FFF2-40B4-BE49-F238E27FC236}">
                <a16:creationId xmlns:a16="http://schemas.microsoft.com/office/drawing/2014/main" id="{DF83EBBD-F87A-49B5-9FE4-DB6A386AD25E}"/>
              </a:ext>
            </a:extLst>
          </p:cNvPr>
          <p:cNvPicPr>
            <a:picLocks noChangeAspect="1"/>
          </p:cNvPicPr>
          <p:nvPr/>
        </p:nvPicPr>
        <p:blipFill>
          <a:blip r:embed="rId3"/>
          <a:stretch>
            <a:fillRect/>
          </a:stretch>
        </p:blipFill>
        <p:spPr>
          <a:xfrm>
            <a:off x="1764100" y="3915628"/>
            <a:ext cx="8663799" cy="851809"/>
          </a:xfrm>
          <a:prstGeom prst="rect">
            <a:avLst/>
          </a:prstGeom>
        </p:spPr>
      </p:pic>
    </p:spTree>
    <p:extLst>
      <p:ext uri="{BB962C8B-B14F-4D97-AF65-F5344CB8AC3E}">
        <p14:creationId xmlns:p14="http://schemas.microsoft.com/office/powerpoint/2010/main" val="821541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Pipeline/Feature Engineering</a:t>
            </a:r>
          </a:p>
        </p:txBody>
      </p:sp>
      <p:pic>
        <p:nvPicPr>
          <p:cNvPr id="3" name="Picture 2" descr="Text&#10;&#10;Description automatically generated">
            <a:extLst>
              <a:ext uri="{FF2B5EF4-FFF2-40B4-BE49-F238E27FC236}">
                <a16:creationId xmlns:a16="http://schemas.microsoft.com/office/drawing/2014/main" id="{5AA0699C-40E5-469A-9BB6-5A6F4A048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82529"/>
            <a:ext cx="12192000" cy="6184581"/>
          </a:xfrm>
          <a:prstGeom prst="rect">
            <a:avLst/>
          </a:prstGeom>
        </p:spPr>
      </p:pic>
    </p:spTree>
    <p:extLst>
      <p:ext uri="{BB962C8B-B14F-4D97-AF65-F5344CB8AC3E}">
        <p14:creationId xmlns:p14="http://schemas.microsoft.com/office/powerpoint/2010/main" val="3479590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Model Selection</a:t>
            </a:r>
          </a:p>
        </p:txBody>
      </p:sp>
      <p:sp>
        <p:nvSpPr>
          <p:cNvPr id="8" name="Title 5">
            <a:extLst>
              <a:ext uri="{FF2B5EF4-FFF2-40B4-BE49-F238E27FC236}">
                <a16:creationId xmlns:a16="http://schemas.microsoft.com/office/drawing/2014/main" id="{C99CAF18-E87E-41A6-830E-938E0D702918}"/>
              </a:ext>
            </a:extLst>
          </p:cNvPr>
          <p:cNvSpPr txBox="1">
            <a:spLocks/>
          </p:cNvSpPr>
          <p:nvPr/>
        </p:nvSpPr>
        <p:spPr>
          <a:xfrm>
            <a:off x="1341278" y="1825067"/>
            <a:ext cx="4130560" cy="503293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8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Most of the models I have preselected has 1.0 accuracy.</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SG" sz="18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Since there is a dilemma in choosing learning algorithms, I decided to go with the simplest model with the best </a:t>
            </a:r>
            <a:r>
              <a:rPr lang="en-SG" sz="1800" dirty="0" err="1">
                <a:solidFill>
                  <a:prstClr val="black"/>
                </a:solidFill>
                <a:latin typeface="Source Sans Pro SemiBold" panose="020B0603030403020204" pitchFamily="34" charset="0"/>
                <a:ea typeface="Source Sans Pro SemiBold" panose="020B0603030403020204" pitchFamily="34" charset="0"/>
              </a:rPr>
              <a:t>interpretibility</a:t>
            </a:r>
            <a:r>
              <a:rPr kumimoji="0" lang="en-SG" sz="1800" b="0" i="0"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mj-cs"/>
              </a:rPr>
              <a:t>, Decision Tree Classifier.</a:t>
            </a:r>
          </a:p>
        </p:txBody>
      </p:sp>
      <p:pic>
        <p:nvPicPr>
          <p:cNvPr id="5" name="Picture 4">
            <a:extLst>
              <a:ext uri="{FF2B5EF4-FFF2-40B4-BE49-F238E27FC236}">
                <a16:creationId xmlns:a16="http://schemas.microsoft.com/office/drawing/2014/main" id="{DEFF954B-AB63-48E5-B79D-AB80876AE7BB}"/>
              </a:ext>
            </a:extLst>
          </p:cNvPr>
          <p:cNvPicPr>
            <a:picLocks noChangeAspect="1"/>
          </p:cNvPicPr>
          <p:nvPr/>
        </p:nvPicPr>
        <p:blipFill rotWithShape="1">
          <a:blip r:embed="rId3"/>
          <a:srcRect l="1793" t="2221" r="1870" b="3436"/>
          <a:stretch/>
        </p:blipFill>
        <p:spPr>
          <a:xfrm>
            <a:off x="5471838" y="2180375"/>
            <a:ext cx="6508750" cy="4322316"/>
          </a:xfrm>
          <a:prstGeom prst="rect">
            <a:avLst/>
          </a:prstGeom>
        </p:spPr>
      </p:pic>
    </p:spTree>
    <p:extLst>
      <p:ext uri="{BB962C8B-B14F-4D97-AF65-F5344CB8AC3E}">
        <p14:creationId xmlns:p14="http://schemas.microsoft.com/office/powerpoint/2010/main" val="35932634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Comparing to Baseline – Confusion Matrix</a:t>
            </a:r>
          </a:p>
        </p:txBody>
      </p:sp>
      <p:pic>
        <p:nvPicPr>
          <p:cNvPr id="3074" name="Picture 2">
            <a:extLst>
              <a:ext uri="{FF2B5EF4-FFF2-40B4-BE49-F238E27FC236}">
                <a16:creationId xmlns:a16="http://schemas.microsoft.com/office/drawing/2014/main" id="{EC256FEF-CE62-43D7-B201-90D55120C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100" y="1835995"/>
            <a:ext cx="9077351"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2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5">
            <a:extLst>
              <a:ext uri="{FF2B5EF4-FFF2-40B4-BE49-F238E27FC236}">
                <a16:creationId xmlns:a16="http://schemas.microsoft.com/office/drawing/2014/main" id="{AB1926CB-B3DE-40BA-B012-B0A2C8E48573}"/>
              </a:ext>
            </a:extLst>
          </p:cNvPr>
          <p:cNvSpPr>
            <a:spLocks noGrp="1"/>
          </p:cNvSpPr>
          <p:nvPr>
            <p:ph type="title"/>
          </p:nvPr>
        </p:nvSpPr>
        <p:spPr>
          <a:xfrm>
            <a:off x="1764100" y="0"/>
            <a:ext cx="9683532" cy="1691639"/>
          </a:xfrm>
        </p:spPr>
        <p:txBody>
          <a:bodyPr vert="horz" lIns="91440" tIns="45720" rIns="91440" bIns="45720" rtlCol="0" anchor="b">
            <a:noAutofit/>
          </a:bodyPr>
          <a:lstStyle/>
          <a:p>
            <a:r>
              <a:rPr lang="en-US" sz="5400" b="1" kern="1200" dirty="0">
                <a:solidFill>
                  <a:schemeClr val="tx1"/>
                </a:solidFill>
                <a:latin typeface="Source Sans Pro" panose="020B0503030403020204" pitchFamily="34" charset="0"/>
                <a:ea typeface="Source Sans Pro" panose="020B0503030403020204" pitchFamily="34" charset="0"/>
              </a:rPr>
              <a:t>Comparing to Baseline – Learning Curve</a:t>
            </a:r>
          </a:p>
        </p:txBody>
      </p:sp>
      <p:pic>
        <p:nvPicPr>
          <p:cNvPr id="2" name="Picture 2">
            <a:extLst>
              <a:ext uri="{FF2B5EF4-FFF2-40B4-BE49-F238E27FC236}">
                <a16:creationId xmlns:a16="http://schemas.microsoft.com/office/drawing/2014/main" id="{37005FC1-42B0-4892-8C00-490D2251E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2" y="1691638"/>
            <a:ext cx="10086975" cy="516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3271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1283</Words>
  <Application>Microsoft Office PowerPoint</Application>
  <PresentationFormat>Widescreen</PresentationFormat>
  <Paragraphs>154</Paragraphs>
  <Slides>34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Consolas</vt:lpstr>
      <vt:lpstr>Source Sans Pro</vt:lpstr>
      <vt:lpstr>Source Sans Pro SemiBold</vt:lpstr>
      <vt:lpstr>Wingdings</vt:lpstr>
      <vt:lpstr>1_Office Theme</vt:lpstr>
      <vt:lpstr>Part A: Mushroom Classification</vt:lpstr>
      <vt:lpstr>Data Profile</vt:lpstr>
      <vt:lpstr>Warnings</vt:lpstr>
      <vt:lpstr>Cramer's V – Multicollinearity Feature Selection</vt:lpstr>
      <vt:lpstr>Theil’s U – Univariate Feature Selection</vt:lpstr>
      <vt:lpstr>Pipeline/Feature Engineering</vt:lpstr>
      <vt:lpstr>Model Selection</vt:lpstr>
      <vt:lpstr>Comparing to Baseline – Confusion Matrix</vt:lpstr>
      <vt:lpstr>Comparing to Baseline – Learning Curve</vt:lpstr>
      <vt:lpstr>Hyperparameter Tuning</vt:lpstr>
      <vt:lpstr>PowerPoint Presentation</vt:lpstr>
      <vt:lpstr>Model Evaluation – Learning Curve</vt:lpstr>
      <vt:lpstr>Model Evaluation</vt:lpstr>
      <vt:lpstr>Model Evaluation</vt:lpstr>
      <vt:lpstr>Model Evaluation – Feature Importance</vt:lpstr>
      <vt:lpstr>Part B: Kings County House Price Prediction</vt:lpstr>
      <vt:lpstr>Data Profile</vt:lpstr>
      <vt:lpstr>Warnings</vt:lpstr>
      <vt:lpstr>Feature Selection – Pearson Correlation Matrix</vt:lpstr>
      <vt:lpstr>House Age</vt:lpstr>
      <vt:lpstr>Log Transformation</vt:lpstr>
      <vt:lpstr>Normalization – Min Max Scaling</vt:lpstr>
      <vt:lpstr>Target Transformation</vt:lpstr>
      <vt:lpstr>Model Selection</vt:lpstr>
      <vt:lpstr>Model Selection</vt:lpstr>
      <vt:lpstr>Model Selection – Comparing with Baseline</vt:lpstr>
      <vt:lpstr>Hyperparameter Tuning – HalvingGridSearchCV</vt:lpstr>
      <vt:lpstr>Hyperparameter Tuning – HalvingGridSearchCV</vt:lpstr>
      <vt:lpstr>PowerPoint Presentation</vt:lpstr>
      <vt:lpstr>PowerPoint Presentation</vt:lpstr>
      <vt:lpstr>Generating Predictions</vt:lpstr>
      <vt:lpstr>Prediction Error Plot</vt:lpstr>
      <vt:lpstr>Residual Plot</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A: Mushroom Classification</dc:title>
  <dc:creator>TAN YU HOE</dc:creator>
  <cp:lastModifiedBy>TAN YU HOE</cp:lastModifiedBy>
  <cp:revision>3</cp:revision>
  <dcterms:created xsi:type="dcterms:W3CDTF">2021-06-04T11:00:42Z</dcterms:created>
  <dcterms:modified xsi:type="dcterms:W3CDTF">2021-06-04T11:22:04Z</dcterms:modified>
</cp:coreProperties>
</file>