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30e017b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30e017b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330e017bdf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330e017bdf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330e017bdf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330e017bdf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2d36aafc99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2d36aafc9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330e017bdf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330e017bdf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30e017bdf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30e017bdf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330e017bdf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330e017bdf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330e017bdf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330e017bdf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330e017bdf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330e017bdf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330e017bdf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330e017bdf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330e017bdf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330e017bdf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30e017b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30e017b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330e017bdf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330e017bdf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330e017bdf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330e017bdf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2d36aafc99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2d36aafc99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330e017bdf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330e017bdf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330e017bdf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330e017bdf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330e017bdf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330e017bdf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330e017bdf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330e017bdf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330e017bdf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330e017bdf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2d36aafc99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2d36aafc99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3740f7306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3740f7306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1fe78e4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1fe78e4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3740f730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3740f730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3740f7306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3740f730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3740f730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3740f730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3740f730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3740f730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3740f7306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3740f7306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3740f7306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3740f7306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330e017bdf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330e017bdf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330e017bdf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330e017bdf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330e017bdf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330e017bdf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330e017bd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330e017bd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30e017bd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30e017bd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330e017bdf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330e017bdf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330e017bdf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330e017bdf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330e017bdf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330e017bdf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330e017bdf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330e017bdf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330e017bdf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330e017bdf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30e017bd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30e017bd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30e017b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30e017b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30e017bd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30e017bd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740f730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740f730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30e017b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30e017b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30e017bd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30e017bd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d1fe78e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d1fe78e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30e017bd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30e017bd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30e017bd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30e017bd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1fe78e4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1fe78e4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30e017bd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30e017bd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30e017bd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30e017bd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30e017b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30e017b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30e017bd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30e017bd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d1fe78e4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d1fe78e4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30e017bd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30e017bd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30e017bd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30e017bd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30e017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30e017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d1fe78e4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d1fe78e4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30e017bd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30e017bd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30e017bd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30e017bd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30e017bd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30e017bd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30e017bd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30e017bd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30e017bd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30e017bd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30e017bd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30e017bd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30e017b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30e017b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d1fe78e4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d1fe78e4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30e017bd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30e017bd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30e017b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30e017bd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30e017bd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30e017bd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30e017bd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30e017bd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30e017bd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330e017bd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30e017bd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30e017bd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30e017bd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330e017bd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d36aafc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d36aafc9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30e017bdf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30e017bdf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30e017bd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30e017bd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30e017bd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30e017bd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30e017bd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30e017bd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30e017b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30e017b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30e017bd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330e017bd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330e017bd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330e017bd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30e017bd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330e017bd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30e017bd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330e017bd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330e017bd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330e017bd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d36aafc9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2d36aafc9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330e017bdf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330e017bdf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30e017bd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30e017bd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30e017bdf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30e017bdf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330e017bd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330e017bd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30e017b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30e017b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330e017bd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330e017bd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2d36aafc9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2d36aafc9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330e017bdf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330e017bd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330e017bd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330e017bd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330e017bdf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30e017bdf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330e017bd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330e017bd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330e017bdf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330e017bdf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330e017bd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330e017bd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2d36aafc9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2d36aafc9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330e017bdf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330e017bdf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d1fe78e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d1fe78e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330e017bdf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330e017bdf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330e017bdf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330e017bdf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330e017bdf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330e017bdf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330e017bdf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330e017bdf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30e017bdf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330e017bdf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330e017bdf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330e017bdf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330e017bdf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330e017bdf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330e017bdf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330e017bdf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330e017bdf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330e017bdf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330e017bdf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330e017bdf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30e017b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30e017b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330e017bdf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330e017bdf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30e017bdf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30e017bdf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2d36aafc9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2d36aafc9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330e017bdf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330e017bdf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330e017bdf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330e017bdf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330e017bdf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330e017bdf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330e017bdf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330e017bdf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330e017bdf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330e017bdf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330e017bdf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330e017bdf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330e017bdf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330e017bdf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30e017b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30e017b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330e017bdf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330e017bdf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2d36aafc99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2d36aafc99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330e017bdf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330e017bdf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330e017bdf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330e017bdf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330e017bdf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330e017bdf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330e017bdf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330e017bdf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330e017bdf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330e017bdf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330e017bdf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330e017bdf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330e017bdf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330e017bdf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330e017bdf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330e017bdf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4.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5.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5.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5.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5.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8.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8.jpg"/><Relationship Id="rId4" Type="http://schemas.openxmlformats.org/officeDocument/2006/relationships/image" Target="../media/image17.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5.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5.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jpg"/><Relationship Id="rId4" Type="http://schemas.openxmlformats.org/officeDocument/2006/relationships/image" Target="../media/image9.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jpg"/><Relationship Id="rId4" Type="http://schemas.openxmlformats.org/officeDocument/2006/relationships/image" Target="../media/image8.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jpg"/><Relationship Id="rId4" Type="http://schemas.openxmlformats.org/officeDocument/2006/relationships/image" Target="../media/image8.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jpg"/><Relationship Id="rId4" Type="http://schemas.openxmlformats.org/officeDocument/2006/relationships/image" Target="../media/image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2.jpg"/><Relationship Id="rId4" Type="http://schemas.openxmlformats.org/officeDocument/2006/relationships/image" Target="../media/image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2.jpg"/><Relationship Id="rId4" Type="http://schemas.openxmlformats.org/officeDocument/2006/relationships/image" Target="../media/image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1.jpg"/><Relationship Id="rId4" Type="http://schemas.openxmlformats.org/officeDocument/2006/relationships/image" Target="../media/image1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3.jpg"/><Relationship Id="rId4" Type="http://schemas.openxmlformats.org/officeDocument/2006/relationships/image" Target="../media/image1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2.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1.jpg"/><Relationship Id="rId4" Type="http://schemas.openxmlformats.org/officeDocument/2006/relationships/image" Target="../media/image13.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1.jpg"/><Relationship Id="rId4" Type="http://schemas.openxmlformats.org/officeDocument/2006/relationships/image" Target="../media/image1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3.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3.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3.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3.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3.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25375" y="1784125"/>
            <a:ext cx="6173400" cy="867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Reinforcement Learning</a:t>
            </a:r>
            <a:endParaRPr>
              <a:latin typeface="Times New Roman"/>
              <a:ea typeface="Times New Roman"/>
              <a:cs typeface="Times New Roman"/>
              <a:sym typeface="Times New Roman"/>
            </a:endParaRPr>
          </a:p>
          <a:p>
            <a:pPr indent="0" lvl="0" marL="0" rtl="0" algn="ctr">
              <a:spcBef>
                <a:spcPts val="0"/>
              </a:spcBef>
              <a:spcAft>
                <a:spcPts val="0"/>
              </a:spcAft>
              <a:buNone/>
            </a:pPr>
            <a:r>
              <a:rPr lang="en" sz="2644">
                <a:latin typeface="Times New Roman"/>
                <a:ea typeface="Times New Roman"/>
                <a:cs typeface="Times New Roman"/>
                <a:sym typeface="Times New Roman"/>
              </a:rPr>
              <a:t>via</a:t>
            </a:r>
            <a:r>
              <a:rPr lang="en">
                <a:latin typeface="Times New Roman"/>
                <a:ea typeface="Times New Roman"/>
                <a:cs typeface="Times New Roman"/>
                <a:sym typeface="Times New Roman"/>
              </a:rPr>
              <a:t> Path Integrals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206550" y="2886450"/>
            <a:ext cx="2730900" cy="589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Times New Roman"/>
                <a:ea typeface="Times New Roman"/>
                <a:cs typeface="Times New Roman"/>
                <a:sym typeface="Times New Roman"/>
              </a:rPr>
              <a:t>Tyler Foster</a:t>
            </a:r>
            <a:endParaRPr>
              <a:latin typeface="Times New Roman"/>
              <a:ea typeface="Times New Roman"/>
              <a:cs typeface="Times New Roman"/>
              <a:sym typeface="Times New Roman"/>
            </a:endParaRPr>
          </a:p>
        </p:txBody>
      </p:sp>
      <p:cxnSp>
        <p:nvCxnSpPr>
          <p:cNvPr id="56" name="Google Shape;56;p13"/>
          <p:cNvCxnSpPr/>
          <p:nvPr/>
        </p:nvCxnSpPr>
        <p:spPr>
          <a:xfrm>
            <a:off x="1485325" y="461900"/>
            <a:ext cx="6173400" cy="0"/>
          </a:xfrm>
          <a:prstGeom prst="straightConnector1">
            <a:avLst/>
          </a:prstGeom>
          <a:noFill/>
          <a:ln cap="flat" cmpd="sng" w="19050">
            <a:solidFill>
              <a:schemeClr val="dk2"/>
            </a:solidFill>
            <a:prstDash val="solid"/>
            <a:round/>
            <a:headEnd len="med" w="med" type="none"/>
            <a:tailEnd len="med" w="med" type="none"/>
          </a:ln>
        </p:spPr>
      </p:cxnSp>
      <p:cxnSp>
        <p:nvCxnSpPr>
          <p:cNvPr id="57" name="Google Shape;57;p13"/>
          <p:cNvCxnSpPr/>
          <p:nvPr/>
        </p:nvCxnSpPr>
        <p:spPr>
          <a:xfrm>
            <a:off x="1525375" y="4577525"/>
            <a:ext cx="61734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Actions.</a:t>
            </a:r>
            <a:endParaRPr>
              <a:latin typeface="Times New Roman"/>
              <a:ea typeface="Times New Roman"/>
              <a:cs typeface="Times New Roman"/>
              <a:sym typeface="Times New Roman"/>
            </a:endParaRPr>
          </a:p>
        </p:txBody>
      </p:sp>
      <p:sp>
        <p:nvSpPr>
          <p:cNvPr id="120" name="Google Shape;120;p22"/>
          <p:cNvSpPr txBox="1"/>
          <p:nvPr>
            <p:ph idx="1" type="body"/>
          </p:nvPr>
        </p:nvSpPr>
        <p:spPr>
          <a:xfrm>
            <a:off x="311700" y="1151500"/>
            <a:ext cx="8520600" cy="52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At each time step, one of the agents changes the state by carrying out an action.</a:t>
            </a:r>
            <a:endParaRPr>
              <a:latin typeface="Times New Roman"/>
              <a:ea typeface="Times New Roman"/>
              <a:cs typeface="Times New Roman"/>
              <a:sym typeface="Times New Roman"/>
            </a:endParaRPr>
          </a:p>
        </p:txBody>
      </p:sp>
      <p:sp>
        <p:nvSpPr>
          <p:cNvPr id="121" name="Google Shape;121;p22"/>
          <p:cNvSpPr txBox="1"/>
          <p:nvPr>
            <p:ph idx="1" type="body"/>
          </p:nvPr>
        </p:nvSpPr>
        <p:spPr>
          <a:xfrm>
            <a:off x="311700" y="1797488"/>
            <a:ext cx="5470800" cy="14646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The agent moves to a position adjacent to its present position on the 2-dimensional grid.</a:t>
            </a:r>
            <a:endParaRPr>
              <a:latin typeface="Times New Roman"/>
              <a:ea typeface="Times New Roman"/>
              <a:cs typeface="Times New Roman"/>
              <a:sym typeface="Times New Roman"/>
            </a:endParaRPr>
          </a:p>
        </p:txBody>
      </p:sp>
      <p:sp>
        <p:nvSpPr>
          <p:cNvPr id="122" name="Google Shape;122;p22"/>
          <p:cNvSpPr txBox="1"/>
          <p:nvPr>
            <p:ph idx="1" type="body"/>
          </p:nvPr>
        </p:nvSpPr>
        <p:spPr>
          <a:xfrm>
            <a:off x="311700" y="3127713"/>
            <a:ext cx="8520600" cy="1002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The agent whose turn it is places a stone on the board and makes appropriate changes to other stones on the board.</a:t>
            </a:r>
            <a:endParaRPr>
              <a:latin typeface="Times New Roman"/>
              <a:ea typeface="Times New Roman"/>
              <a:cs typeface="Times New Roman"/>
              <a:sym typeface="Times New Roman"/>
            </a:endParaRPr>
          </a:p>
        </p:txBody>
      </p:sp>
      <p:pic>
        <p:nvPicPr>
          <p:cNvPr id="123" name="Google Shape;123;p22"/>
          <p:cNvPicPr preferRelativeResize="0"/>
          <p:nvPr/>
        </p:nvPicPr>
        <p:blipFill>
          <a:blip r:embed="rId3">
            <a:alphaModFix/>
          </a:blip>
          <a:stretch>
            <a:fillRect/>
          </a:stretch>
        </p:blipFill>
        <p:spPr>
          <a:xfrm>
            <a:off x="5720175" y="1876524"/>
            <a:ext cx="1317099" cy="9570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907" name="Google Shape;907;p112"/>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
        <p:nvSpPr>
          <p:cNvPr id="908" name="Google Shape;908;p112"/>
          <p:cNvSpPr txBox="1"/>
          <p:nvPr>
            <p:ph idx="1" type="body"/>
          </p:nvPr>
        </p:nvSpPr>
        <p:spPr>
          <a:xfrm>
            <a:off x="311700" y="22178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But if this is the case, then the sum in our previous equation has only one term!</a:t>
            </a:r>
            <a:endParaRPr>
              <a:latin typeface="Times New Roman"/>
              <a:ea typeface="Times New Roman"/>
              <a:cs typeface="Times New Roman"/>
              <a:sym typeface="Times New Roman"/>
            </a:endParaRPr>
          </a:p>
        </p:txBody>
      </p:sp>
      <p:sp>
        <p:nvSpPr>
          <p:cNvPr id="909" name="Google Shape;909;p112"/>
          <p:cNvSpPr txBox="1"/>
          <p:nvPr>
            <p:ph idx="1" type="body"/>
          </p:nvPr>
        </p:nvSpPr>
        <p:spPr>
          <a:xfrm>
            <a:off x="311700" y="26753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equation becomes</a:t>
            </a:r>
            <a:endParaRPr>
              <a:latin typeface="Times New Roman"/>
              <a:ea typeface="Times New Roman"/>
              <a:cs typeface="Times New Roman"/>
              <a:sym typeface="Times New Roman"/>
            </a:endParaRPr>
          </a:p>
        </p:txBody>
      </p:sp>
      <p:pic>
        <p:nvPicPr>
          <p:cNvPr id="910" name="Google Shape;910;p112"/>
          <p:cNvPicPr preferRelativeResize="0"/>
          <p:nvPr/>
        </p:nvPicPr>
        <p:blipFill>
          <a:blip r:embed="rId3">
            <a:alphaModFix/>
          </a:blip>
          <a:stretch>
            <a:fillRect/>
          </a:stretch>
        </p:blipFill>
        <p:spPr>
          <a:xfrm>
            <a:off x="1920588" y="3312813"/>
            <a:ext cx="5302824" cy="504025"/>
          </a:xfrm>
          <a:prstGeom prst="rect">
            <a:avLst/>
          </a:prstGeom>
          <a:noFill/>
          <a:ln>
            <a:noFill/>
          </a:ln>
        </p:spPr>
      </p:pic>
      <p:sp>
        <p:nvSpPr>
          <p:cNvPr id="911" name="Google Shape;911;p112"/>
          <p:cNvSpPr txBox="1"/>
          <p:nvPr>
            <p:ph idx="1" type="body"/>
          </p:nvPr>
        </p:nvSpPr>
        <p:spPr>
          <a:xfrm>
            <a:off x="311700" y="3961250"/>
            <a:ext cx="8520600" cy="126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400">
                <a:solidFill>
                  <a:srgbClr val="990000"/>
                </a:solidFill>
                <a:latin typeface="Times New Roman"/>
                <a:ea typeface="Times New Roman"/>
                <a:cs typeface="Times New Roman"/>
                <a:sym typeface="Times New Roman"/>
              </a:rPr>
              <a:t>Main idea behind the action-value gradient method:</a:t>
            </a:r>
            <a:endParaRPr sz="2400">
              <a:solidFill>
                <a:srgbClr val="CC0000"/>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917" name="Google Shape;917;p113"/>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
        <p:nvSpPr>
          <p:cNvPr id="918" name="Google Shape;918;p113"/>
          <p:cNvSpPr txBox="1"/>
          <p:nvPr>
            <p:ph idx="1" type="body"/>
          </p:nvPr>
        </p:nvSpPr>
        <p:spPr>
          <a:xfrm>
            <a:off x="311700" y="22178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But if this is the case, then the sum in our previous equation has only one term!</a:t>
            </a:r>
            <a:endParaRPr>
              <a:latin typeface="Times New Roman"/>
              <a:ea typeface="Times New Roman"/>
              <a:cs typeface="Times New Roman"/>
              <a:sym typeface="Times New Roman"/>
            </a:endParaRPr>
          </a:p>
        </p:txBody>
      </p:sp>
      <p:sp>
        <p:nvSpPr>
          <p:cNvPr id="919" name="Google Shape;919;p113"/>
          <p:cNvSpPr txBox="1"/>
          <p:nvPr>
            <p:ph idx="1" type="body"/>
          </p:nvPr>
        </p:nvSpPr>
        <p:spPr>
          <a:xfrm>
            <a:off x="311700" y="26753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equation becomes</a:t>
            </a:r>
            <a:endParaRPr>
              <a:latin typeface="Times New Roman"/>
              <a:ea typeface="Times New Roman"/>
              <a:cs typeface="Times New Roman"/>
              <a:sym typeface="Times New Roman"/>
            </a:endParaRPr>
          </a:p>
        </p:txBody>
      </p:sp>
      <p:pic>
        <p:nvPicPr>
          <p:cNvPr id="920" name="Google Shape;920;p113"/>
          <p:cNvPicPr preferRelativeResize="0"/>
          <p:nvPr/>
        </p:nvPicPr>
        <p:blipFill>
          <a:blip r:embed="rId3">
            <a:alphaModFix/>
          </a:blip>
          <a:stretch>
            <a:fillRect/>
          </a:stretch>
        </p:blipFill>
        <p:spPr>
          <a:xfrm>
            <a:off x="1920588" y="3312813"/>
            <a:ext cx="5302824" cy="504025"/>
          </a:xfrm>
          <a:prstGeom prst="rect">
            <a:avLst/>
          </a:prstGeom>
          <a:noFill/>
          <a:ln>
            <a:noFill/>
          </a:ln>
        </p:spPr>
      </p:pic>
      <p:sp>
        <p:nvSpPr>
          <p:cNvPr id="921" name="Google Shape;921;p113"/>
          <p:cNvSpPr txBox="1"/>
          <p:nvPr>
            <p:ph idx="1" type="body"/>
          </p:nvPr>
        </p:nvSpPr>
        <p:spPr>
          <a:xfrm>
            <a:off x="311700" y="3961250"/>
            <a:ext cx="8520600" cy="126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400">
                <a:solidFill>
                  <a:srgbClr val="990000"/>
                </a:solidFill>
                <a:latin typeface="Times New Roman"/>
                <a:ea typeface="Times New Roman"/>
                <a:cs typeface="Times New Roman"/>
                <a:sym typeface="Times New Roman"/>
              </a:rPr>
              <a:t>Main idea behind the action-value gradient method:</a:t>
            </a:r>
            <a:endParaRPr b="1" sz="2400">
              <a:solidFill>
                <a:srgbClr val="99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rgbClr val="CC0000"/>
                </a:solidFill>
                <a:latin typeface="Times New Roman"/>
                <a:ea typeface="Times New Roman"/>
                <a:cs typeface="Times New Roman"/>
                <a:sym typeface="Times New Roman"/>
              </a:rPr>
              <a:t>Use this equation as a loss function to approximate </a:t>
            </a:r>
            <a:r>
              <a:rPr lang="en" sz="2350">
                <a:solidFill>
                  <a:srgbClr val="CC0000"/>
                </a:solidFill>
                <a:highlight>
                  <a:srgbClr val="F8F9FA"/>
                </a:highlight>
              </a:rPr>
              <a:t>𝔼</a:t>
            </a:r>
            <a:r>
              <a:rPr baseline="-25000" lang="en" sz="2400">
                <a:solidFill>
                  <a:srgbClr val="CC0000"/>
                </a:solidFill>
                <a:latin typeface="Times New Roman"/>
                <a:ea typeface="Times New Roman"/>
                <a:cs typeface="Times New Roman"/>
                <a:sym typeface="Times New Roman"/>
              </a:rPr>
              <a:t>π</a:t>
            </a:r>
            <a:r>
              <a:rPr lang="en" sz="2400">
                <a:solidFill>
                  <a:srgbClr val="CC0000"/>
                </a:solidFill>
                <a:latin typeface="Times New Roman"/>
                <a:ea typeface="Times New Roman"/>
                <a:cs typeface="Times New Roman"/>
                <a:sym typeface="Times New Roman"/>
              </a:rPr>
              <a:t>[</a:t>
            </a:r>
            <a:r>
              <a:rPr i="1" lang="en" sz="2400">
                <a:solidFill>
                  <a:srgbClr val="CC0000"/>
                </a:solidFill>
                <a:latin typeface="Times New Roman"/>
                <a:ea typeface="Times New Roman"/>
                <a:cs typeface="Times New Roman"/>
                <a:sym typeface="Times New Roman"/>
              </a:rPr>
              <a:t>G</a:t>
            </a:r>
            <a:r>
              <a:rPr lang="en" sz="2400">
                <a:solidFill>
                  <a:srgbClr val="CC0000"/>
                </a:solidFill>
                <a:latin typeface="Times New Roman"/>
                <a:ea typeface="Times New Roman"/>
                <a:cs typeface="Times New Roman"/>
                <a:sym typeface="Times New Roman"/>
              </a:rPr>
              <a:t>|-, -].</a:t>
            </a:r>
            <a:endParaRPr sz="2400">
              <a:solidFill>
                <a:srgbClr val="CC0000"/>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32" name="Google Shape;932;p115"/>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38" name="Google Shape;938;p116"/>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44" name="Google Shape;944;p117"/>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50" name="Google Shape;950;p118"/>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56" name="Google Shape;956;p119"/>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(again, 𝒱 is supposed to approximate expected return).</a:t>
            </a:r>
            <a:endParaRPr>
              <a:latin typeface="Times New Roman"/>
              <a:ea typeface="Times New Roman"/>
              <a:cs typeface="Times New Roman"/>
              <a:sym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62" name="Google Shape;962;p120"/>
          <p:cNvSpPr txBox="1"/>
          <p:nvPr>
            <p:ph idx="1" type="body"/>
          </p:nvPr>
        </p:nvSpPr>
        <p:spPr>
          <a:xfrm>
            <a:off x="311700" y="1152475"/>
            <a:ext cx="8520600" cy="333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(again, 𝒱 is supposed to approximate expected return).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adjust the parameters of 𝒱 with respect to the equation</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a:latin typeface="Times New Roman"/>
                <a:ea typeface="Times New Roman"/>
                <a:cs typeface="Times New Roman"/>
                <a:sym typeface="Times New Roman"/>
              </a:rPr>
              <a:t>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68" name="Google Shape;968;p121"/>
          <p:cNvSpPr txBox="1"/>
          <p:nvPr>
            <p:ph idx="1" type="body"/>
          </p:nvPr>
        </p:nvSpPr>
        <p:spPr>
          <a:xfrm>
            <a:off x="311700" y="1152475"/>
            <a:ext cx="8520600" cy="333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(again, 𝒱 is supposed to approximate expected return).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adjust the parameters of 𝒱 with respect to the equation</a:t>
            </a:r>
            <a:endParaRPr>
              <a:latin typeface="Times New Roman"/>
              <a:ea typeface="Times New Roman"/>
              <a:cs typeface="Times New Roman"/>
              <a:sym typeface="Times New Roman"/>
            </a:endParaRPr>
          </a:p>
          <a:p>
            <a:pPr indent="0" lvl="0" marL="0" rtl="0" algn="ctr">
              <a:spcBef>
                <a:spcPts val="1200"/>
              </a:spcBef>
              <a:spcAft>
                <a:spcPts val="0"/>
              </a:spcAft>
              <a:buNone/>
            </a:pPr>
            <a:r>
              <a:rPr lang="en">
                <a:latin typeface="Times New Roman"/>
                <a:ea typeface="Times New Roman"/>
                <a:cs typeface="Times New Roman"/>
                <a:sym typeface="Times New Roman"/>
              </a:rPr>
              <a:t>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via the loss function ℒ(</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lang="en" sz="2000">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r>
              <a:rPr lang="en" sz="2000">
                <a:latin typeface="Times New Roman"/>
                <a:ea typeface="Times New Roman"/>
                <a:cs typeface="Times New Roman"/>
                <a:sym typeface="Times New Roman"/>
              </a:rPr>
              <a:t>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Actions.</a:t>
            </a:r>
            <a:endParaRPr>
              <a:latin typeface="Times New Roman"/>
              <a:ea typeface="Times New Roman"/>
              <a:cs typeface="Times New Roman"/>
              <a:sym typeface="Times New Roman"/>
            </a:endParaRPr>
          </a:p>
        </p:txBody>
      </p:sp>
      <p:sp>
        <p:nvSpPr>
          <p:cNvPr id="129" name="Google Shape;129;p23"/>
          <p:cNvSpPr txBox="1"/>
          <p:nvPr>
            <p:ph idx="1" type="body"/>
          </p:nvPr>
        </p:nvSpPr>
        <p:spPr>
          <a:xfrm>
            <a:off x="311700" y="1151500"/>
            <a:ext cx="8520600" cy="52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At each time step, one of the agents changes the state by carrying out an action.</a:t>
            </a:r>
            <a:endParaRPr>
              <a:latin typeface="Times New Roman"/>
              <a:ea typeface="Times New Roman"/>
              <a:cs typeface="Times New Roman"/>
              <a:sym typeface="Times New Roman"/>
            </a:endParaRPr>
          </a:p>
        </p:txBody>
      </p:sp>
      <p:sp>
        <p:nvSpPr>
          <p:cNvPr id="130" name="Google Shape;130;p23"/>
          <p:cNvSpPr txBox="1"/>
          <p:nvPr>
            <p:ph idx="1" type="body"/>
          </p:nvPr>
        </p:nvSpPr>
        <p:spPr>
          <a:xfrm>
            <a:off x="311700" y="1797488"/>
            <a:ext cx="5470800" cy="14646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The agent moves to a position adjacent to its present position on the 2-dimensional grid.</a:t>
            </a:r>
            <a:endParaRPr>
              <a:latin typeface="Times New Roman"/>
              <a:ea typeface="Times New Roman"/>
              <a:cs typeface="Times New Roman"/>
              <a:sym typeface="Times New Roman"/>
            </a:endParaRPr>
          </a:p>
        </p:txBody>
      </p:sp>
      <p:sp>
        <p:nvSpPr>
          <p:cNvPr id="131" name="Google Shape;131;p23"/>
          <p:cNvSpPr txBox="1"/>
          <p:nvPr>
            <p:ph idx="1" type="body"/>
          </p:nvPr>
        </p:nvSpPr>
        <p:spPr>
          <a:xfrm>
            <a:off x="311700" y="3127713"/>
            <a:ext cx="8520600" cy="1002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The agent whose turn it is places a stone on the board and makes appropriate changes to other stones on the board.</a:t>
            </a:r>
            <a:endParaRPr>
              <a:latin typeface="Times New Roman"/>
              <a:ea typeface="Times New Roman"/>
              <a:cs typeface="Times New Roman"/>
              <a:sym typeface="Times New Roman"/>
            </a:endParaRPr>
          </a:p>
        </p:txBody>
      </p:sp>
      <p:sp>
        <p:nvSpPr>
          <p:cNvPr id="132" name="Google Shape;132;p23"/>
          <p:cNvSpPr txBox="1"/>
          <p:nvPr>
            <p:ph idx="1" type="body"/>
          </p:nvPr>
        </p:nvSpPr>
        <p:spPr>
          <a:xfrm>
            <a:off x="311700" y="3995125"/>
            <a:ext cx="8520600" cy="9171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3.</a:t>
            </a:r>
            <a:r>
              <a:rPr lang="en">
                <a:latin typeface="Times New Roman"/>
                <a:ea typeface="Times New Roman"/>
                <a:cs typeface="Times New Roman"/>
                <a:sym typeface="Times New Roman"/>
              </a:rPr>
              <a:t> The agent plays a the next chord.</a:t>
            </a:r>
            <a:endParaRPr>
              <a:latin typeface="Times New Roman"/>
              <a:ea typeface="Times New Roman"/>
              <a:cs typeface="Times New Roman"/>
              <a:sym typeface="Times New Roman"/>
            </a:endParaRPr>
          </a:p>
        </p:txBody>
      </p:sp>
      <p:pic>
        <p:nvPicPr>
          <p:cNvPr id="133" name="Google Shape;133;p23"/>
          <p:cNvPicPr preferRelativeResize="0"/>
          <p:nvPr/>
        </p:nvPicPr>
        <p:blipFill>
          <a:blip r:embed="rId3">
            <a:alphaModFix/>
          </a:blip>
          <a:stretch>
            <a:fillRect/>
          </a:stretch>
        </p:blipFill>
        <p:spPr>
          <a:xfrm>
            <a:off x="5720175" y="1876524"/>
            <a:ext cx="1317099" cy="9570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74" name="Google Shape;974;p122"/>
          <p:cNvSpPr txBox="1"/>
          <p:nvPr>
            <p:ph idx="1" type="body"/>
          </p:nvPr>
        </p:nvSpPr>
        <p:spPr>
          <a:xfrm>
            <a:off x="311700" y="1152475"/>
            <a:ext cx="8520600" cy="333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(again, 𝒱 is supposed to approximate expected return).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adjust the parameters of 𝒱 with respect to the equation</a:t>
            </a:r>
            <a:endParaRPr>
              <a:latin typeface="Times New Roman"/>
              <a:ea typeface="Times New Roman"/>
              <a:cs typeface="Times New Roman"/>
              <a:sym typeface="Times New Roman"/>
            </a:endParaRPr>
          </a:p>
          <a:p>
            <a:pPr indent="0" lvl="0" marL="0" rtl="0" algn="ctr">
              <a:spcBef>
                <a:spcPts val="1200"/>
              </a:spcBef>
              <a:spcAft>
                <a:spcPts val="0"/>
              </a:spcAft>
              <a:buNone/>
            </a:pPr>
            <a:r>
              <a:rPr lang="en">
                <a:latin typeface="Times New Roman"/>
                <a:ea typeface="Times New Roman"/>
                <a:cs typeface="Times New Roman"/>
                <a:sym typeface="Times New Roman"/>
              </a:rPr>
              <a:t>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via the loss function ℒ(</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lang="en" sz="2000">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r>
              <a:rPr lang="en" sz="2000">
                <a:latin typeface="Times New Roman"/>
                <a:ea typeface="Times New Roman"/>
                <a:cs typeface="Times New Roman"/>
                <a:sym typeface="Times New Roman"/>
              </a:rPr>
              <a:t>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975" name="Google Shape;975;p122"/>
          <p:cNvSpPr txBox="1"/>
          <p:nvPr/>
        </p:nvSpPr>
        <p:spPr>
          <a:xfrm>
            <a:off x="5735075" y="3636875"/>
            <a:ext cx="334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Times New Roman"/>
                <a:ea typeface="Times New Roman"/>
                <a:cs typeface="Times New Roman"/>
                <a:sym typeface="Times New Roman"/>
              </a:rPr>
              <a:t>I like to think of this as an ML model </a:t>
            </a:r>
            <a:r>
              <a:rPr lang="en">
                <a:solidFill>
                  <a:srgbClr val="CC0000"/>
                </a:solidFill>
                <a:latin typeface="Times New Roman"/>
                <a:ea typeface="Times New Roman"/>
                <a:cs typeface="Times New Roman"/>
                <a:sym typeface="Times New Roman"/>
              </a:rPr>
              <a:t>𝒱 equipped with an API (the agent) that uses the outputs of 𝒱 as instructions for how to go get new data for the next training epoch.</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1 (action-value gradient method).</a:t>
            </a:r>
            <a:endParaRPr>
              <a:latin typeface="Times New Roman"/>
              <a:ea typeface="Times New Roman"/>
              <a:cs typeface="Times New Roman"/>
              <a:sym typeface="Times New Roman"/>
            </a:endParaRPr>
          </a:p>
        </p:txBody>
      </p:sp>
      <p:sp>
        <p:nvSpPr>
          <p:cNvPr id="981" name="Google Shape;981;p123"/>
          <p:cNvSpPr txBox="1"/>
          <p:nvPr>
            <p:ph idx="1" type="body"/>
          </p:nvPr>
        </p:nvSpPr>
        <p:spPr>
          <a:xfrm>
            <a:off x="311700" y="1152475"/>
            <a:ext cx="8520600" cy="333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an ML model 𝒱(-,-) to approximate the unknown function </a:t>
            </a: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(again, 𝒱 is supposed to approximate expected return).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adjust the parameters of 𝒱 with respect to the equation</a:t>
            </a:r>
            <a:endParaRPr>
              <a:latin typeface="Times New Roman"/>
              <a:ea typeface="Times New Roman"/>
              <a:cs typeface="Times New Roman"/>
              <a:sym typeface="Times New Roman"/>
            </a:endParaRPr>
          </a:p>
          <a:p>
            <a:pPr indent="0" lvl="0" marL="0" rtl="0" algn="ctr">
              <a:spcBef>
                <a:spcPts val="1200"/>
              </a:spcBef>
              <a:spcAft>
                <a:spcPts val="0"/>
              </a:spcAft>
              <a:buNone/>
            </a:pPr>
            <a:r>
              <a:rPr lang="en">
                <a:latin typeface="Times New Roman"/>
                <a:ea typeface="Times New Roman"/>
                <a:cs typeface="Times New Roman"/>
                <a:sym typeface="Times New Roman"/>
              </a:rPr>
              <a:t>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via the loss function ℒ(</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a:t>
            </a:r>
            <a:r>
              <a:rPr lang="en" sz="2000">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𝒱(</a:t>
            </a:r>
            <a:r>
              <a:rPr i="1" lang="en">
                <a:latin typeface="Times New Roman"/>
                <a:ea typeface="Times New Roman"/>
                <a:cs typeface="Times New Roman"/>
                <a:sym typeface="Times New Roman"/>
              </a:rPr>
              <a:t>β</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-𝒱(</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r>
              <a:rPr lang="en" sz="2000">
                <a:latin typeface="Times New Roman"/>
                <a:ea typeface="Times New Roman"/>
                <a:cs typeface="Times New Roman"/>
                <a:sym typeface="Times New Roman"/>
              </a:rPr>
              <a:t>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982" name="Google Shape;982;p123"/>
          <p:cNvSpPr txBox="1"/>
          <p:nvPr>
            <p:ph idx="1" type="body"/>
          </p:nvPr>
        </p:nvSpPr>
        <p:spPr>
          <a:xfrm>
            <a:off x="311700" y="4165000"/>
            <a:ext cx="8520600" cy="75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0000FF"/>
                </a:solidFill>
                <a:latin typeface="Times New Roman"/>
                <a:ea typeface="Times New Roman"/>
                <a:cs typeface="Times New Roman"/>
                <a:sym typeface="Times New Roman"/>
              </a:rPr>
              <a:t>Once the network is trained, the agent can optimize its returns by always choosing the action </a:t>
            </a:r>
            <a:r>
              <a:rPr i="1" lang="en">
                <a:solidFill>
                  <a:srgbClr val="0000FF"/>
                </a:solidFill>
                <a:latin typeface="Times New Roman"/>
                <a:ea typeface="Times New Roman"/>
                <a:cs typeface="Times New Roman"/>
                <a:sym typeface="Times New Roman"/>
              </a:rPr>
              <a:t>α</a:t>
            </a:r>
            <a:r>
              <a:rPr lang="en">
                <a:solidFill>
                  <a:srgbClr val="0000FF"/>
                </a:solidFill>
                <a:latin typeface="Times New Roman"/>
                <a:ea typeface="Times New Roman"/>
                <a:cs typeface="Times New Roman"/>
                <a:sym typeface="Times New Roman"/>
              </a:rPr>
              <a:t> that maximizes 𝒱(</a:t>
            </a:r>
            <a:r>
              <a:rPr i="1" lang="en">
                <a:solidFill>
                  <a:srgbClr val="0000FF"/>
                </a:solidFill>
                <a:latin typeface="Times New Roman"/>
                <a:ea typeface="Times New Roman"/>
                <a:cs typeface="Times New Roman"/>
                <a:sym typeface="Times New Roman"/>
              </a:rPr>
              <a:t>α</a:t>
            </a:r>
            <a:r>
              <a:rPr lang="en">
                <a:solidFill>
                  <a:srgbClr val="0000FF"/>
                </a:solidFill>
                <a:latin typeface="Times New Roman"/>
                <a:ea typeface="Times New Roman"/>
                <a:cs typeface="Times New Roman"/>
                <a:sym typeface="Times New Roman"/>
              </a:rPr>
              <a:t>,</a:t>
            </a:r>
            <a:r>
              <a:rPr i="1" lang="en">
                <a:solidFill>
                  <a:srgbClr val="0000FF"/>
                </a:solidFill>
                <a:latin typeface="Times New Roman"/>
                <a:ea typeface="Times New Roman"/>
                <a:cs typeface="Times New Roman"/>
                <a:sym typeface="Times New Roman"/>
              </a:rPr>
              <a:t>s</a:t>
            </a:r>
            <a:r>
              <a:rPr lang="en">
                <a:solidFill>
                  <a:srgbClr val="0000FF"/>
                </a:solidFill>
                <a:latin typeface="Times New Roman"/>
                <a:ea typeface="Times New Roman"/>
                <a:cs typeface="Times New Roman"/>
                <a:sym typeface="Times New Roman"/>
              </a:rPr>
              <a:t>).</a:t>
            </a:r>
            <a:endParaRPr>
              <a:solidFill>
                <a:srgbClr val="0000FF"/>
              </a:solidFill>
              <a:latin typeface="Times New Roman"/>
              <a:ea typeface="Times New Roman"/>
              <a:cs typeface="Times New Roman"/>
              <a:sym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a:t>
            </a:r>
            <a:r>
              <a:rPr lang="en">
                <a:latin typeface="Times New Roman"/>
                <a:ea typeface="Times New Roman"/>
                <a:cs typeface="Times New Roman"/>
                <a:sym typeface="Times New Roman"/>
              </a:rPr>
              <a:t> methods.</a:t>
            </a:r>
            <a:endParaRPr>
              <a:latin typeface="Times New Roman"/>
              <a:ea typeface="Times New Roman"/>
              <a:cs typeface="Times New Roman"/>
              <a:sym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 methods.</a:t>
            </a:r>
            <a:endParaRPr>
              <a:latin typeface="Times New Roman"/>
              <a:ea typeface="Times New Roman"/>
              <a:cs typeface="Times New Roman"/>
              <a:sym typeface="Times New Roman"/>
            </a:endParaRPr>
          </a:p>
        </p:txBody>
      </p:sp>
      <p:sp>
        <p:nvSpPr>
          <p:cNvPr id="993" name="Google Shape;993;p125"/>
          <p:cNvSpPr txBox="1"/>
          <p:nvPr>
            <p:ph idx="1" type="body"/>
          </p:nvPr>
        </p:nvSpPr>
        <p:spPr>
          <a:xfrm>
            <a:off x="311700" y="1172400"/>
            <a:ext cx="85206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CC0000"/>
                </a:solidFill>
                <a:latin typeface="Times New Roman"/>
                <a:ea typeface="Times New Roman"/>
                <a:cs typeface="Times New Roman"/>
                <a:sym typeface="Times New Roman"/>
              </a:rPr>
              <a:t>Remark.</a:t>
            </a:r>
            <a:r>
              <a:rPr lang="en">
                <a:solidFill>
                  <a:srgbClr val="CC0000"/>
                </a:solidFill>
                <a:latin typeface="Times New Roman"/>
                <a:ea typeface="Times New Roman"/>
                <a:cs typeface="Times New Roman"/>
                <a:sym typeface="Times New Roman"/>
              </a:rPr>
              <a:t> There is a way to derive the techniques I’m about to describe directly from our formulas for the expected return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using a result called the </a:t>
            </a:r>
            <a:r>
              <a:rPr i="1" lang="en">
                <a:solidFill>
                  <a:srgbClr val="CC0000"/>
                </a:solidFill>
                <a:latin typeface="Times New Roman"/>
                <a:ea typeface="Times New Roman"/>
                <a:cs typeface="Times New Roman"/>
                <a:sym typeface="Times New Roman"/>
              </a:rPr>
              <a:t>Policy Gradient Theorem.</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 methods.</a:t>
            </a:r>
            <a:endParaRPr>
              <a:latin typeface="Times New Roman"/>
              <a:ea typeface="Times New Roman"/>
              <a:cs typeface="Times New Roman"/>
              <a:sym typeface="Times New Roman"/>
            </a:endParaRPr>
          </a:p>
        </p:txBody>
      </p:sp>
      <p:sp>
        <p:nvSpPr>
          <p:cNvPr id="999" name="Google Shape;999;p126"/>
          <p:cNvSpPr txBox="1"/>
          <p:nvPr>
            <p:ph idx="1" type="body"/>
          </p:nvPr>
        </p:nvSpPr>
        <p:spPr>
          <a:xfrm>
            <a:off x="311700" y="1172400"/>
            <a:ext cx="85206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Remark.</a:t>
            </a:r>
            <a:r>
              <a:rPr lang="en">
                <a:solidFill>
                  <a:srgbClr val="CC0000"/>
                </a:solidFill>
                <a:latin typeface="Times New Roman"/>
                <a:ea typeface="Times New Roman"/>
                <a:cs typeface="Times New Roman"/>
                <a:sym typeface="Times New Roman"/>
              </a:rPr>
              <a:t> There is a way to derive the techniques I’m about to describe directly from our formulas for the expected return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using a result called the </a:t>
            </a:r>
            <a:r>
              <a:rPr i="1" lang="en">
                <a:solidFill>
                  <a:srgbClr val="CC0000"/>
                </a:solidFill>
                <a:latin typeface="Times New Roman"/>
                <a:ea typeface="Times New Roman"/>
                <a:cs typeface="Times New Roman"/>
                <a:sym typeface="Times New Roman"/>
              </a:rPr>
              <a:t>Policy Gradient Theorem.</a:t>
            </a:r>
            <a:endParaRPr>
              <a:solidFill>
                <a:srgbClr val="CC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CC0000"/>
                </a:solidFill>
                <a:latin typeface="Times New Roman"/>
                <a:ea typeface="Times New Roman"/>
                <a:cs typeface="Times New Roman"/>
                <a:sym typeface="Times New Roman"/>
              </a:rPr>
              <a:t>For the sake of this talk, I’m going to take a more direct route. </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 methods.</a:t>
            </a:r>
            <a:endParaRPr>
              <a:latin typeface="Times New Roman"/>
              <a:ea typeface="Times New Roman"/>
              <a:cs typeface="Times New Roman"/>
              <a:sym typeface="Times New Roman"/>
            </a:endParaRPr>
          </a:p>
        </p:txBody>
      </p:sp>
      <p:sp>
        <p:nvSpPr>
          <p:cNvPr id="1005" name="Google Shape;1005;p127"/>
          <p:cNvSpPr txBox="1"/>
          <p:nvPr>
            <p:ph idx="1" type="body"/>
          </p:nvPr>
        </p:nvSpPr>
        <p:spPr>
          <a:xfrm>
            <a:off x="311700" y="2999450"/>
            <a:ext cx="8520600" cy="8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006" name="Google Shape;1006;p127"/>
          <p:cNvSpPr txBox="1"/>
          <p:nvPr>
            <p:ph idx="1" type="body"/>
          </p:nvPr>
        </p:nvSpPr>
        <p:spPr>
          <a:xfrm>
            <a:off x="311700" y="1172400"/>
            <a:ext cx="85206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Remark.</a:t>
            </a:r>
            <a:r>
              <a:rPr lang="en">
                <a:solidFill>
                  <a:srgbClr val="CC0000"/>
                </a:solidFill>
                <a:latin typeface="Times New Roman"/>
                <a:ea typeface="Times New Roman"/>
                <a:cs typeface="Times New Roman"/>
                <a:sym typeface="Times New Roman"/>
              </a:rPr>
              <a:t> There is a way to derive the techniques I’m about to describe directly from our formulas for the expected return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using a result called the </a:t>
            </a:r>
            <a:r>
              <a:rPr i="1" lang="en">
                <a:solidFill>
                  <a:srgbClr val="CC0000"/>
                </a:solidFill>
                <a:latin typeface="Times New Roman"/>
                <a:ea typeface="Times New Roman"/>
                <a:cs typeface="Times New Roman"/>
                <a:sym typeface="Times New Roman"/>
              </a:rPr>
              <a:t>Policy Gradient Theorem.</a:t>
            </a:r>
            <a:endParaRPr>
              <a:solidFill>
                <a:srgbClr val="CC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CC0000"/>
                </a:solidFill>
                <a:latin typeface="Times New Roman"/>
                <a:ea typeface="Times New Roman"/>
                <a:cs typeface="Times New Roman"/>
                <a:sym typeface="Times New Roman"/>
              </a:rPr>
              <a:t>For the sake of this talk, I’m going to take a more direct route. </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 methods.</a:t>
            </a:r>
            <a:endParaRPr>
              <a:latin typeface="Times New Roman"/>
              <a:ea typeface="Times New Roman"/>
              <a:cs typeface="Times New Roman"/>
              <a:sym typeface="Times New Roman"/>
            </a:endParaRPr>
          </a:p>
        </p:txBody>
      </p:sp>
      <p:sp>
        <p:nvSpPr>
          <p:cNvPr id="1012" name="Google Shape;1012;p128"/>
          <p:cNvSpPr txBox="1"/>
          <p:nvPr>
            <p:ph idx="1" type="body"/>
          </p:nvPr>
        </p:nvSpPr>
        <p:spPr>
          <a:xfrm>
            <a:off x="311700" y="2999450"/>
            <a:ext cx="8520600" cy="8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Since the total return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is just a sum of the rewards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over all actions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in a given episode,</a:t>
            </a:r>
            <a:endParaRPr>
              <a:latin typeface="Times New Roman"/>
              <a:ea typeface="Times New Roman"/>
              <a:cs typeface="Times New Roman"/>
              <a:sym typeface="Times New Roman"/>
            </a:endParaRPr>
          </a:p>
        </p:txBody>
      </p:sp>
      <p:sp>
        <p:nvSpPr>
          <p:cNvPr id="1013" name="Google Shape;1013;p128"/>
          <p:cNvSpPr txBox="1"/>
          <p:nvPr>
            <p:ph idx="1" type="body"/>
          </p:nvPr>
        </p:nvSpPr>
        <p:spPr>
          <a:xfrm>
            <a:off x="311700" y="1172400"/>
            <a:ext cx="85206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Remark.</a:t>
            </a:r>
            <a:r>
              <a:rPr lang="en">
                <a:solidFill>
                  <a:srgbClr val="CC0000"/>
                </a:solidFill>
                <a:latin typeface="Times New Roman"/>
                <a:ea typeface="Times New Roman"/>
                <a:cs typeface="Times New Roman"/>
                <a:sym typeface="Times New Roman"/>
              </a:rPr>
              <a:t> There is a way to derive the techniques I’m about to describe directly from our formulas for the expected return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using a result called the </a:t>
            </a:r>
            <a:r>
              <a:rPr i="1" lang="en">
                <a:solidFill>
                  <a:srgbClr val="CC0000"/>
                </a:solidFill>
                <a:latin typeface="Times New Roman"/>
                <a:ea typeface="Times New Roman"/>
                <a:cs typeface="Times New Roman"/>
                <a:sym typeface="Times New Roman"/>
              </a:rPr>
              <a:t>Policy Gradient Theorem.</a:t>
            </a:r>
            <a:endParaRPr>
              <a:solidFill>
                <a:srgbClr val="CC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CC0000"/>
                </a:solidFill>
                <a:latin typeface="Times New Roman"/>
                <a:ea typeface="Times New Roman"/>
                <a:cs typeface="Times New Roman"/>
                <a:sym typeface="Times New Roman"/>
              </a:rPr>
              <a:t>For the sake of this talk, I’m going to take a more direct route. </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gradient methods.</a:t>
            </a:r>
            <a:endParaRPr>
              <a:latin typeface="Times New Roman"/>
              <a:ea typeface="Times New Roman"/>
              <a:cs typeface="Times New Roman"/>
              <a:sym typeface="Times New Roman"/>
            </a:endParaRPr>
          </a:p>
        </p:txBody>
      </p:sp>
      <p:sp>
        <p:nvSpPr>
          <p:cNvPr id="1019" name="Google Shape;1019;p129"/>
          <p:cNvSpPr txBox="1"/>
          <p:nvPr>
            <p:ph idx="1" type="body"/>
          </p:nvPr>
        </p:nvSpPr>
        <p:spPr>
          <a:xfrm>
            <a:off x="311700" y="2999450"/>
            <a:ext cx="8520600" cy="8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Since the total return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is just a sum of the rewards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over all actions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in a given episode, an agent that always follows an optimal strategy should have </a:t>
            </a:r>
            <a:endParaRPr>
              <a:latin typeface="Times New Roman"/>
              <a:ea typeface="Times New Roman"/>
              <a:cs typeface="Times New Roman"/>
              <a:sym typeface="Times New Roman"/>
            </a:endParaRPr>
          </a:p>
        </p:txBody>
      </p:sp>
      <p:sp>
        <p:nvSpPr>
          <p:cNvPr id="1020" name="Google Shape;1020;p129"/>
          <p:cNvSpPr txBox="1"/>
          <p:nvPr>
            <p:ph idx="1" type="body"/>
          </p:nvPr>
        </p:nvSpPr>
        <p:spPr>
          <a:xfrm>
            <a:off x="311700" y="1172400"/>
            <a:ext cx="8520600" cy="15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CC0000"/>
                </a:solidFill>
                <a:latin typeface="Times New Roman"/>
                <a:ea typeface="Times New Roman"/>
                <a:cs typeface="Times New Roman"/>
                <a:sym typeface="Times New Roman"/>
              </a:rPr>
              <a:t>Remark.</a:t>
            </a:r>
            <a:r>
              <a:rPr lang="en">
                <a:solidFill>
                  <a:srgbClr val="CC0000"/>
                </a:solidFill>
                <a:latin typeface="Times New Roman"/>
                <a:ea typeface="Times New Roman"/>
                <a:cs typeface="Times New Roman"/>
                <a:sym typeface="Times New Roman"/>
              </a:rPr>
              <a:t> There is a way to derive the techniques I’m about to describe directly from our formulas for the expected return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using a result called the </a:t>
            </a:r>
            <a:r>
              <a:rPr i="1" lang="en">
                <a:solidFill>
                  <a:srgbClr val="CC0000"/>
                </a:solidFill>
                <a:latin typeface="Times New Roman"/>
                <a:ea typeface="Times New Roman"/>
                <a:cs typeface="Times New Roman"/>
                <a:sym typeface="Times New Roman"/>
              </a:rPr>
              <a:t>Policy Gradient Theorem.</a:t>
            </a:r>
            <a:endParaRPr>
              <a:solidFill>
                <a:srgbClr val="CC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CC0000"/>
                </a:solidFill>
                <a:latin typeface="Times New Roman"/>
                <a:ea typeface="Times New Roman"/>
                <a:cs typeface="Times New Roman"/>
                <a:sym typeface="Times New Roman"/>
              </a:rPr>
              <a:t>For the sake of this talk, I’m going to take a more direct route. </a:t>
            </a:r>
            <a:endParaRPr>
              <a:solidFill>
                <a:srgbClr val="CC0000"/>
              </a:solidFill>
              <a:latin typeface="Times New Roman"/>
              <a:ea typeface="Times New Roman"/>
              <a:cs typeface="Times New Roman"/>
              <a:sym typeface="Times New Roman"/>
            </a:endParaRPr>
          </a:p>
        </p:txBody>
      </p:sp>
      <p:pic>
        <p:nvPicPr>
          <p:cNvPr id="1021" name="Google Shape;1021;p129"/>
          <p:cNvPicPr preferRelativeResize="0"/>
          <p:nvPr/>
        </p:nvPicPr>
        <p:blipFill rotWithShape="1">
          <a:blip r:embed="rId3">
            <a:alphaModFix/>
          </a:blip>
          <a:srcRect b="9828" l="0" r="0" t="0"/>
          <a:stretch/>
        </p:blipFill>
        <p:spPr>
          <a:xfrm>
            <a:off x="1666000" y="4112250"/>
            <a:ext cx="5811973" cy="3454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32" name="Google Shape;1032;p131"/>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38" name="Google Shape;1038;p132"/>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44" name="Google Shape;1044;p133"/>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50" name="Google Shape;1050;p134"/>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56" name="Google Shape;1056;p135"/>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pic>
        <p:nvPicPr>
          <p:cNvPr id="1057" name="Google Shape;1057;p135"/>
          <p:cNvPicPr preferRelativeResize="0"/>
          <p:nvPr/>
        </p:nvPicPr>
        <p:blipFill rotWithShape="1">
          <a:blip r:embed="rId3">
            <a:alphaModFix/>
          </a:blip>
          <a:srcRect b="9828" l="0" r="0" t="0"/>
          <a:stretch/>
        </p:blipFill>
        <p:spPr>
          <a:xfrm>
            <a:off x="1932700" y="3262775"/>
            <a:ext cx="5451750" cy="3240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63" name="Google Shape;1063;p136"/>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pic>
        <p:nvPicPr>
          <p:cNvPr id="1064" name="Google Shape;1064;p136"/>
          <p:cNvPicPr preferRelativeResize="0"/>
          <p:nvPr/>
        </p:nvPicPr>
        <p:blipFill rotWithShape="1">
          <a:blip r:embed="rId3">
            <a:alphaModFix/>
          </a:blip>
          <a:srcRect b="9828" l="0" r="0" t="0"/>
          <a:stretch/>
        </p:blipFill>
        <p:spPr>
          <a:xfrm>
            <a:off x="1932700" y="3262775"/>
            <a:ext cx="5451750" cy="324050"/>
          </a:xfrm>
          <a:prstGeom prst="rect">
            <a:avLst/>
          </a:prstGeom>
          <a:noFill/>
          <a:ln>
            <a:noFill/>
          </a:ln>
        </p:spPr>
      </p:pic>
      <p:sp>
        <p:nvSpPr>
          <p:cNvPr id="1065" name="Google Shape;1065;p136"/>
          <p:cNvSpPr txBox="1"/>
          <p:nvPr>
            <p:ph idx="1" type="body"/>
          </p:nvPr>
        </p:nvSpPr>
        <p:spPr>
          <a:xfrm>
            <a:off x="272725" y="3868850"/>
            <a:ext cx="8520600" cy="93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0000"/>
                </a:solidFill>
                <a:latin typeface="Times New Roman"/>
                <a:ea typeface="Times New Roman"/>
                <a:cs typeface="Times New Roman"/>
                <a:sym typeface="Times New Roman"/>
              </a:rPr>
              <a:t>We now want to train the model 𝒬(-,-) so that it approximates the “correct” policy </a:t>
            </a:r>
            <a:r>
              <a:rPr i="1" lang="en">
                <a:solidFill>
                  <a:srgbClr val="CC0000"/>
                </a:solidFill>
                <a:latin typeface="Times New Roman"/>
                <a:ea typeface="Times New Roman"/>
                <a:cs typeface="Times New Roman"/>
                <a:sym typeface="Times New Roman"/>
              </a:rPr>
              <a:t>p</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 | -).</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071" name="Google Shape;1071;p137"/>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pic>
        <p:nvPicPr>
          <p:cNvPr id="1072" name="Google Shape;1072;p137"/>
          <p:cNvPicPr preferRelativeResize="0"/>
          <p:nvPr/>
        </p:nvPicPr>
        <p:blipFill rotWithShape="1">
          <a:blip r:embed="rId3">
            <a:alphaModFix/>
          </a:blip>
          <a:srcRect b="9828" l="0" r="0" t="0"/>
          <a:stretch/>
        </p:blipFill>
        <p:spPr>
          <a:xfrm>
            <a:off x="1932700" y="3262775"/>
            <a:ext cx="5451750" cy="324050"/>
          </a:xfrm>
          <a:prstGeom prst="rect">
            <a:avLst/>
          </a:prstGeom>
          <a:noFill/>
          <a:ln>
            <a:noFill/>
          </a:ln>
        </p:spPr>
      </p:pic>
      <p:sp>
        <p:nvSpPr>
          <p:cNvPr id="1073" name="Google Shape;1073;p137"/>
          <p:cNvSpPr txBox="1"/>
          <p:nvPr>
            <p:ph idx="1" type="body"/>
          </p:nvPr>
        </p:nvSpPr>
        <p:spPr>
          <a:xfrm>
            <a:off x="272725" y="3868850"/>
            <a:ext cx="8520600" cy="9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0000"/>
                </a:solidFill>
                <a:latin typeface="Times New Roman"/>
                <a:ea typeface="Times New Roman"/>
                <a:cs typeface="Times New Roman"/>
                <a:sym typeface="Times New Roman"/>
              </a:rPr>
              <a:t>We now want to train the model 𝒬(-,-) so that it approximates the “correct” policy </a:t>
            </a:r>
            <a:r>
              <a:rPr i="1" lang="en">
                <a:solidFill>
                  <a:srgbClr val="CC0000"/>
                </a:solidFill>
                <a:latin typeface="Times New Roman"/>
                <a:ea typeface="Times New Roman"/>
                <a:cs typeface="Times New Roman"/>
                <a:sym typeface="Times New Roman"/>
              </a:rPr>
              <a:t>p</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 | -). </a:t>
            </a:r>
            <a:endParaRPr>
              <a:solidFill>
                <a:srgbClr val="CC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CC0000"/>
                </a:solidFill>
                <a:latin typeface="Times New Roman"/>
                <a:ea typeface="Times New Roman"/>
                <a:cs typeface="Times New Roman"/>
                <a:sym typeface="Times New Roman"/>
              </a:rPr>
              <a:t>How do we characterize </a:t>
            </a:r>
            <a:r>
              <a:rPr i="1" lang="en">
                <a:solidFill>
                  <a:srgbClr val="CC0000"/>
                </a:solidFill>
                <a:latin typeface="Times New Roman"/>
                <a:ea typeface="Times New Roman"/>
                <a:cs typeface="Times New Roman"/>
                <a:sym typeface="Times New Roman"/>
              </a:rPr>
              <a:t>p</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 | -)? …It is the policy that always maximizes expected return!</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38"/>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a:t>
            </a:r>
            <a:r>
              <a:rPr lang="en">
                <a:solidFill>
                  <a:srgbClr val="000000"/>
                </a:solidFill>
                <a:latin typeface="Times New Roman"/>
                <a:ea typeface="Times New Roman"/>
                <a:cs typeface="Times New Roman"/>
                <a:sym typeface="Times New Roman"/>
              </a:rPr>
              <a:t>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39"/>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
        <p:nvSpPr>
          <p:cNvPr id="1084" name="Google Shape;1084;p139"/>
          <p:cNvSpPr txBox="1"/>
          <p:nvPr>
            <p:ph idx="1" type="body"/>
          </p:nvPr>
        </p:nvSpPr>
        <p:spPr>
          <a:xfrm>
            <a:off x="311700" y="8148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We’re looking for the right loss function for training this model</a:t>
            </a:r>
            <a:r>
              <a:rPr lang="en">
                <a:solidFill>
                  <a:schemeClr val="dk1"/>
                </a:solidFill>
                <a:latin typeface="Times New Roman"/>
                <a:ea typeface="Times New Roman"/>
                <a:cs typeface="Times New Roman"/>
                <a:sym typeface="Times New Roman"/>
              </a:rPr>
              <a:t> 𝒬(-,-)</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40"/>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
        <p:nvSpPr>
          <p:cNvPr id="1090" name="Google Shape;1090;p140"/>
          <p:cNvSpPr txBox="1"/>
          <p:nvPr>
            <p:ph idx="1" type="body"/>
          </p:nvPr>
        </p:nvSpPr>
        <p:spPr>
          <a:xfrm>
            <a:off x="311700" y="15040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larger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091" name="Google Shape;1091;p140"/>
          <p:cNvSpPr txBox="1"/>
          <p:nvPr>
            <p:ph idx="1" type="body"/>
          </p:nvPr>
        </p:nvSpPr>
        <p:spPr>
          <a:xfrm>
            <a:off x="311700" y="8148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We’re looking for the right loss function for training this model</a:t>
            </a:r>
            <a:r>
              <a:rPr lang="en">
                <a:solidFill>
                  <a:schemeClr val="dk1"/>
                </a:solidFill>
                <a:latin typeface="Times New Roman"/>
                <a:ea typeface="Times New Roman"/>
                <a:cs typeface="Times New Roman"/>
                <a:sym typeface="Times New Roman"/>
              </a:rPr>
              <a:t> 𝒬(-,-)</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41"/>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
        <p:nvSpPr>
          <p:cNvPr id="1097" name="Google Shape;1097;p141"/>
          <p:cNvSpPr txBox="1"/>
          <p:nvPr>
            <p:ph idx="1" type="body"/>
          </p:nvPr>
        </p:nvSpPr>
        <p:spPr>
          <a:xfrm>
            <a:off x="311700" y="15040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larger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098" name="Google Shape;1098;p141"/>
          <p:cNvSpPr txBox="1"/>
          <p:nvPr>
            <p:ph idx="1" type="body"/>
          </p:nvPr>
        </p:nvSpPr>
        <p:spPr>
          <a:xfrm>
            <a:off x="311700" y="19873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smaller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099" name="Google Shape;1099;p141"/>
          <p:cNvSpPr txBox="1"/>
          <p:nvPr>
            <p:ph idx="1" type="body"/>
          </p:nvPr>
        </p:nvSpPr>
        <p:spPr>
          <a:xfrm>
            <a:off x="311700" y="8148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We’re looking for the right loss function for training this model</a:t>
            </a:r>
            <a:r>
              <a:rPr lang="en">
                <a:solidFill>
                  <a:schemeClr val="dk1"/>
                </a:solidFill>
                <a:latin typeface="Times New Roman"/>
                <a:ea typeface="Times New Roman"/>
                <a:cs typeface="Times New Roman"/>
                <a:sym typeface="Times New Roman"/>
              </a:rPr>
              <a:t> 𝒬(-,-)</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
        <p:nvSpPr>
          <p:cNvPr id="144" name="Google Shape;144;p25"/>
          <p:cNvSpPr txBox="1"/>
          <p:nvPr>
            <p:ph idx="1" type="body"/>
          </p:nvPr>
        </p:nvSpPr>
        <p:spPr>
          <a:xfrm>
            <a:off x="311700" y="1142425"/>
            <a:ext cx="8520600" cy="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one full </a:t>
            </a:r>
            <a:r>
              <a:rPr i="1" lang="en">
                <a:latin typeface="Times New Roman"/>
                <a:ea typeface="Times New Roman"/>
                <a:cs typeface="Times New Roman"/>
                <a:sym typeface="Times New Roman"/>
              </a:rPr>
              <a:t>episode</a:t>
            </a:r>
            <a:r>
              <a:rPr lang="en">
                <a:latin typeface="Times New Roman"/>
                <a:ea typeface="Times New Roman"/>
                <a:cs typeface="Times New Roman"/>
                <a:sym typeface="Times New Roman"/>
              </a:rPr>
              <a:t>, all agents receive a numerical </a:t>
            </a:r>
            <a:r>
              <a:rPr i="1" lang="en">
                <a:latin typeface="Times New Roman"/>
                <a:ea typeface="Times New Roman"/>
                <a:cs typeface="Times New Roman"/>
                <a:sym typeface="Times New Roman"/>
              </a:rPr>
              <a:t>return</a:t>
            </a:r>
            <a:r>
              <a:rPr lang="en">
                <a:latin typeface="Times New Roman"/>
                <a:ea typeface="Times New Roman"/>
                <a:cs typeface="Times New Roman"/>
                <a:sym typeface="Times New Roman"/>
              </a:rPr>
              <a:t> for their performance.</a:t>
            </a:r>
            <a:endParaRPr>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42"/>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
        <p:nvSpPr>
          <p:cNvPr id="1105" name="Google Shape;1105;p142"/>
          <p:cNvSpPr txBox="1"/>
          <p:nvPr>
            <p:ph idx="1" type="body"/>
          </p:nvPr>
        </p:nvSpPr>
        <p:spPr>
          <a:xfrm>
            <a:off x="311700" y="15040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larger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106" name="Google Shape;1106;p142"/>
          <p:cNvSpPr txBox="1"/>
          <p:nvPr>
            <p:ph idx="1" type="body"/>
          </p:nvPr>
        </p:nvSpPr>
        <p:spPr>
          <a:xfrm>
            <a:off x="311700" y="19873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smaller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107" name="Google Shape;1107;p142"/>
          <p:cNvSpPr txBox="1"/>
          <p:nvPr>
            <p:ph idx="1" type="body"/>
          </p:nvPr>
        </p:nvSpPr>
        <p:spPr>
          <a:xfrm>
            <a:off x="311700" y="8148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We’re looking for the right loss function for training this model</a:t>
            </a:r>
            <a:r>
              <a:rPr lang="en">
                <a:solidFill>
                  <a:schemeClr val="dk1"/>
                </a:solidFill>
                <a:latin typeface="Times New Roman"/>
                <a:ea typeface="Times New Roman"/>
                <a:cs typeface="Times New Roman"/>
                <a:sym typeface="Times New Roman"/>
              </a:rPr>
              <a:t> 𝒬(-,-)</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
        <p:nvSpPr>
          <p:cNvPr id="1108" name="Google Shape;1108;p142"/>
          <p:cNvSpPr txBox="1"/>
          <p:nvPr>
            <p:ph idx="1" type="body"/>
          </p:nvPr>
        </p:nvSpPr>
        <p:spPr>
          <a:xfrm>
            <a:off x="311700" y="2650238"/>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One loss function with these properties is “cross entropy” between </a:t>
            </a:r>
            <a:r>
              <a:rPr lang="en" sz="1750">
                <a:solidFill>
                  <a:srgbClr val="000000"/>
                </a:solidFill>
                <a:highlight>
                  <a:srgbClr val="F8F9FA"/>
                </a:highlight>
                <a:latin typeface="Times New Roman"/>
                <a:ea typeface="Times New Roman"/>
                <a:cs typeface="Times New Roman"/>
                <a:sym typeface="Times New Roman"/>
              </a:rPr>
              <a:t>𝔼</a:t>
            </a:r>
            <a:r>
              <a:rPr baseline="-25000" lang="en">
                <a:solidFill>
                  <a:srgbClr val="000000"/>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G</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α</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a:t>
            </a:r>
            <a:r>
              <a:rPr lang="en">
                <a:solidFill>
                  <a:srgbClr val="000000"/>
                </a:solidFill>
                <a:latin typeface="Times New Roman"/>
                <a:ea typeface="Times New Roman"/>
                <a:cs typeface="Times New Roman"/>
                <a:sym typeface="Times New Roman"/>
              </a:rPr>
              <a:t>] and 𝒬(</a:t>
            </a:r>
            <a:r>
              <a:rPr i="1" lang="en">
                <a:solidFill>
                  <a:srgbClr val="000000"/>
                </a:solidFill>
                <a:latin typeface="Times New Roman"/>
                <a:ea typeface="Times New Roman"/>
                <a:cs typeface="Times New Roman"/>
                <a:sym typeface="Times New Roman"/>
              </a:rPr>
              <a:t>α</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43"/>
          <p:cNvSpPr txBox="1"/>
          <p:nvPr>
            <p:ph idx="1" type="body"/>
          </p:nvPr>
        </p:nvSpPr>
        <p:spPr>
          <a:xfrm>
            <a:off x="311700" y="3229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 want to train the model 𝒬(-,-) to approximate the policy maximizing expected return.</a:t>
            </a:r>
            <a:endParaRPr>
              <a:solidFill>
                <a:srgbClr val="000000"/>
              </a:solidFill>
              <a:latin typeface="Times New Roman"/>
              <a:ea typeface="Times New Roman"/>
              <a:cs typeface="Times New Roman"/>
              <a:sym typeface="Times New Roman"/>
            </a:endParaRPr>
          </a:p>
        </p:txBody>
      </p:sp>
      <p:sp>
        <p:nvSpPr>
          <p:cNvPr id="1114" name="Google Shape;1114;p143"/>
          <p:cNvSpPr txBox="1"/>
          <p:nvPr>
            <p:ph idx="1" type="body"/>
          </p:nvPr>
        </p:nvSpPr>
        <p:spPr>
          <a:xfrm>
            <a:off x="311700" y="15040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larger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115" name="Google Shape;1115;p143"/>
          <p:cNvSpPr txBox="1"/>
          <p:nvPr>
            <p:ph idx="1" type="body"/>
          </p:nvPr>
        </p:nvSpPr>
        <p:spPr>
          <a:xfrm>
            <a:off x="311700" y="1987350"/>
            <a:ext cx="8520600" cy="4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solidFill>
                  <a:srgbClr val="CC0000"/>
                </a:solidFill>
                <a:latin typeface="Times New Roman"/>
                <a:ea typeface="Times New Roman"/>
                <a:cs typeface="Times New Roman"/>
                <a:sym typeface="Times New Roman"/>
              </a:rPr>
              <a:t>If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large</a:t>
            </a:r>
            <a:r>
              <a:rPr lang="en">
                <a:solidFill>
                  <a:srgbClr val="CC0000"/>
                </a:solidFill>
                <a:latin typeface="Times New Roman"/>
                <a:ea typeface="Times New Roman"/>
                <a:cs typeface="Times New Roman"/>
                <a:sym typeface="Times New Roman"/>
              </a:rPr>
              <a:t>, but </a:t>
            </a:r>
            <a:r>
              <a:rPr lang="en" sz="1750">
                <a:solidFill>
                  <a:srgbClr val="CC0000"/>
                </a:solidFill>
                <a:highlight>
                  <a:srgbClr val="F8F9FA"/>
                </a:highlight>
                <a:latin typeface="Times New Roman"/>
                <a:ea typeface="Times New Roman"/>
                <a:cs typeface="Times New Roman"/>
                <a:sym typeface="Times New Roman"/>
              </a:rPr>
              <a:t>𝔼</a:t>
            </a:r>
            <a:r>
              <a:rPr baseline="-25000" lang="en">
                <a:solidFill>
                  <a:srgbClr val="CC0000"/>
                </a:solidFill>
                <a:latin typeface="Times New Roman"/>
                <a:ea typeface="Times New Roman"/>
                <a:cs typeface="Times New Roman"/>
                <a:sym typeface="Times New Roman"/>
              </a:rPr>
              <a:t>π</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G</a:t>
            </a:r>
            <a:r>
              <a:rPr lang="en">
                <a:solidFill>
                  <a:srgbClr val="CC0000"/>
                </a:solidFill>
                <a:latin typeface="Times New Roman"/>
                <a:ea typeface="Times New Roman"/>
                <a:cs typeface="Times New Roman"/>
                <a:sym typeface="Times New Roman"/>
              </a:rPr>
              <a:t>|</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is </a:t>
            </a:r>
            <a:r>
              <a:rPr lang="en" u="sng">
                <a:solidFill>
                  <a:srgbClr val="CC0000"/>
                </a:solidFill>
                <a:latin typeface="Times New Roman"/>
                <a:ea typeface="Times New Roman"/>
                <a:cs typeface="Times New Roman"/>
                <a:sym typeface="Times New Roman"/>
              </a:rPr>
              <a:t>small</a:t>
            </a:r>
            <a:r>
              <a:rPr lang="en">
                <a:solidFill>
                  <a:srgbClr val="CC0000"/>
                </a:solidFill>
                <a:latin typeface="Times New Roman"/>
                <a:ea typeface="Times New Roman"/>
                <a:cs typeface="Times New Roman"/>
                <a:sym typeface="Times New Roman"/>
              </a:rPr>
              <a:t>, then 𝒬(</a:t>
            </a:r>
            <a:r>
              <a:rPr i="1" lang="en">
                <a:solidFill>
                  <a:srgbClr val="CC0000"/>
                </a:solidFill>
                <a:latin typeface="Times New Roman"/>
                <a:ea typeface="Times New Roman"/>
                <a:cs typeface="Times New Roman"/>
                <a:sym typeface="Times New Roman"/>
              </a:rPr>
              <a:t>α</a:t>
            </a:r>
            <a:r>
              <a:rPr lang="en">
                <a:solidFill>
                  <a:srgbClr val="CC0000"/>
                </a:solidFill>
                <a:latin typeface="Times New Roman"/>
                <a:ea typeface="Times New Roman"/>
                <a:cs typeface="Times New Roman"/>
                <a:sym typeface="Times New Roman"/>
              </a:rPr>
              <a:t>, </a:t>
            </a:r>
            <a:r>
              <a:rPr i="1" lang="en">
                <a:solidFill>
                  <a:srgbClr val="CC0000"/>
                </a:solidFill>
                <a:latin typeface="Times New Roman"/>
                <a:ea typeface="Times New Roman"/>
                <a:cs typeface="Times New Roman"/>
                <a:sym typeface="Times New Roman"/>
              </a:rPr>
              <a:t>s</a:t>
            </a:r>
            <a:r>
              <a:rPr lang="en">
                <a:solidFill>
                  <a:srgbClr val="CC0000"/>
                </a:solidFill>
                <a:latin typeface="Times New Roman"/>
                <a:ea typeface="Times New Roman"/>
                <a:cs typeface="Times New Roman"/>
                <a:sym typeface="Times New Roman"/>
              </a:rPr>
              <a:t>) should be </a:t>
            </a:r>
            <a:r>
              <a:rPr lang="en" u="sng">
                <a:solidFill>
                  <a:srgbClr val="CC0000"/>
                </a:solidFill>
                <a:latin typeface="Times New Roman"/>
                <a:ea typeface="Times New Roman"/>
                <a:cs typeface="Times New Roman"/>
                <a:sym typeface="Times New Roman"/>
              </a:rPr>
              <a:t>smaller</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1116" name="Google Shape;1116;p143"/>
          <p:cNvSpPr txBox="1"/>
          <p:nvPr>
            <p:ph idx="1" type="body"/>
          </p:nvPr>
        </p:nvSpPr>
        <p:spPr>
          <a:xfrm>
            <a:off x="311700" y="814850"/>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We’re looking for the right loss function for training this model</a:t>
            </a:r>
            <a:r>
              <a:rPr lang="en">
                <a:solidFill>
                  <a:schemeClr val="dk1"/>
                </a:solidFill>
                <a:latin typeface="Times New Roman"/>
                <a:ea typeface="Times New Roman"/>
                <a:cs typeface="Times New Roman"/>
                <a:sym typeface="Times New Roman"/>
              </a:rPr>
              <a:t> 𝒬(-,-)</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
        <p:nvSpPr>
          <p:cNvPr id="1117" name="Google Shape;1117;p143"/>
          <p:cNvSpPr txBox="1"/>
          <p:nvPr>
            <p:ph idx="1" type="body"/>
          </p:nvPr>
        </p:nvSpPr>
        <p:spPr>
          <a:xfrm>
            <a:off x="311700" y="2650238"/>
            <a:ext cx="85206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Times New Roman"/>
                <a:ea typeface="Times New Roman"/>
                <a:cs typeface="Times New Roman"/>
                <a:sym typeface="Times New Roman"/>
              </a:rPr>
              <a:t>One loss function with these properties is “cross entropy” between </a:t>
            </a:r>
            <a:r>
              <a:rPr lang="en" sz="1750">
                <a:solidFill>
                  <a:srgbClr val="000000"/>
                </a:solidFill>
                <a:highlight>
                  <a:srgbClr val="F8F9FA"/>
                </a:highlight>
                <a:latin typeface="Times New Roman"/>
                <a:ea typeface="Times New Roman"/>
                <a:cs typeface="Times New Roman"/>
                <a:sym typeface="Times New Roman"/>
              </a:rPr>
              <a:t>𝔼</a:t>
            </a:r>
            <a:r>
              <a:rPr baseline="-25000" lang="en">
                <a:solidFill>
                  <a:srgbClr val="000000"/>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G</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α</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a:t>
            </a:r>
            <a:r>
              <a:rPr lang="en">
                <a:solidFill>
                  <a:srgbClr val="000000"/>
                </a:solidFill>
                <a:latin typeface="Times New Roman"/>
                <a:ea typeface="Times New Roman"/>
                <a:cs typeface="Times New Roman"/>
                <a:sym typeface="Times New Roman"/>
              </a:rPr>
              <a:t>] and 𝒬(</a:t>
            </a:r>
            <a:r>
              <a:rPr i="1" lang="en">
                <a:solidFill>
                  <a:srgbClr val="000000"/>
                </a:solidFill>
                <a:latin typeface="Times New Roman"/>
                <a:ea typeface="Times New Roman"/>
                <a:cs typeface="Times New Roman"/>
                <a:sym typeface="Times New Roman"/>
              </a:rPr>
              <a:t>α</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pic>
        <p:nvPicPr>
          <p:cNvPr id="1118" name="Google Shape;1118;p143"/>
          <p:cNvPicPr preferRelativeResize="0"/>
          <p:nvPr/>
        </p:nvPicPr>
        <p:blipFill>
          <a:blip r:embed="rId3">
            <a:alphaModFix/>
          </a:blip>
          <a:stretch>
            <a:fillRect/>
          </a:stretch>
        </p:blipFill>
        <p:spPr>
          <a:xfrm>
            <a:off x="2355001" y="3207950"/>
            <a:ext cx="4281576" cy="146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id="1123" name="Google Shape;1123;p144"/>
          <p:cNvPicPr preferRelativeResize="0"/>
          <p:nvPr/>
        </p:nvPicPr>
        <p:blipFill>
          <a:blip r:embed="rId3">
            <a:alphaModFix/>
          </a:blip>
          <a:stretch>
            <a:fillRect/>
          </a:stretch>
        </p:blipFill>
        <p:spPr>
          <a:xfrm>
            <a:off x="380726" y="1840687"/>
            <a:ext cx="4281576" cy="1462126"/>
          </a:xfrm>
          <a:prstGeom prst="rect">
            <a:avLst/>
          </a:prstGeom>
          <a:noFill/>
          <a:ln>
            <a:noFill/>
          </a:ln>
        </p:spPr>
      </p:pic>
      <p:pic>
        <p:nvPicPr>
          <p:cNvPr id="1124" name="Google Shape;1124;p144"/>
          <p:cNvPicPr preferRelativeResize="0"/>
          <p:nvPr/>
        </p:nvPicPr>
        <p:blipFill rotWithShape="1">
          <a:blip r:embed="rId4">
            <a:alphaModFix/>
          </a:blip>
          <a:srcRect b="0" l="2286" r="13346" t="0"/>
          <a:stretch/>
        </p:blipFill>
        <p:spPr>
          <a:xfrm>
            <a:off x="5077075" y="1133700"/>
            <a:ext cx="3626100" cy="287610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methods).</a:t>
            </a:r>
            <a:endParaRPr>
              <a:latin typeface="Times New Roman"/>
              <a:ea typeface="Times New Roman"/>
              <a:cs typeface="Times New Roman"/>
              <a:sym typeface="Times New Roman"/>
            </a:endParaRPr>
          </a:p>
        </p:txBody>
      </p:sp>
      <p:sp>
        <p:nvSpPr>
          <p:cNvPr id="1130" name="Google Shape;1130;p145"/>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pic>
        <p:nvPicPr>
          <p:cNvPr id="1131" name="Google Shape;1131;p145"/>
          <p:cNvPicPr preferRelativeResize="0"/>
          <p:nvPr/>
        </p:nvPicPr>
        <p:blipFill rotWithShape="1">
          <a:blip r:embed="rId3">
            <a:alphaModFix/>
          </a:blip>
          <a:srcRect b="9828" l="0" r="0" t="0"/>
          <a:stretch/>
        </p:blipFill>
        <p:spPr>
          <a:xfrm>
            <a:off x="1932700" y="3262775"/>
            <a:ext cx="5451750" cy="32405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Strategy 2 (policy-gradient method).</a:t>
            </a:r>
            <a:endParaRPr>
              <a:latin typeface="Times New Roman"/>
              <a:ea typeface="Times New Roman"/>
              <a:cs typeface="Times New Roman"/>
              <a:sym typeface="Times New Roman"/>
            </a:endParaRPr>
          </a:p>
        </p:txBody>
      </p:sp>
      <p:sp>
        <p:nvSpPr>
          <p:cNvPr id="1137" name="Google Shape;1137;p146"/>
          <p:cNvSpPr txBox="1"/>
          <p:nvPr>
            <p:ph idx="1" type="body"/>
          </p:nvPr>
        </p:nvSpPr>
        <p:spPr>
          <a:xfrm>
            <a:off x="311700" y="1152475"/>
            <a:ext cx="8520600" cy="28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a:t>
            </a:r>
            <a:r>
              <a:rPr i="1" lang="en">
                <a:latin typeface="Times New Roman"/>
                <a:ea typeface="Times New Roman"/>
                <a:cs typeface="Times New Roman"/>
                <a:sym typeface="Times New Roman"/>
              </a:rPr>
              <a:t>reward</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a:t>
            </a:r>
            <a:r>
              <a:rPr baseline="-25000"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 Δ</a:t>
            </a:r>
            <a:r>
              <a:rPr baseline="-25000" i="1" lang="en">
                <a:latin typeface="Times New Roman"/>
                <a:ea typeface="Times New Roman"/>
                <a:cs typeface="Times New Roman"/>
                <a:sym typeface="Times New Roman"/>
              </a:rPr>
              <a:t>α</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for each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Build a </a:t>
            </a:r>
            <a:r>
              <a:rPr i="1" lang="en">
                <a:latin typeface="Times New Roman"/>
                <a:ea typeface="Times New Roman"/>
                <a:cs typeface="Times New Roman"/>
                <a:sym typeface="Times New Roman"/>
              </a:rPr>
              <a:t>neural network</a:t>
            </a:r>
            <a:r>
              <a:rPr lang="en">
                <a:latin typeface="Times New Roman"/>
                <a:ea typeface="Times New Roman"/>
                <a:cs typeface="Times New Roman"/>
                <a:sym typeface="Times New Roman"/>
              </a:rPr>
              <a:t> 𝒬(-,-) to approximate the unknown function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Have the agent move through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as follows: At any given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agent chooses the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𝒬(</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(since 𝒬 is supposed to approximate the agent’s policy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After each episode, use the actual, selected actions in the episode to compute return:</a:t>
            </a:r>
            <a:endParaRPr>
              <a:latin typeface="Times New Roman"/>
              <a:ea typeface="Times New Roman"/>
              <a:cs typeface="Times New Roman"/>
              <a:sym typeface="Times New Roman"/>
            </a:endParaRPr>
          </a:p>
        </p:txBody>
      </p:sp>
      <p:pic>
        <p:nvPicPr>
          <p:cNvPr id="1138" name="Google Shape;1138;p146"/>
          <p:cNvPicPr preferRelativeResize="0"/>
          <p:nvPr/>
        </p:nvPicPr>
        <p:blipFill rotWithShape="1">
          <a:blip r:embed="rId3">
            <a:alphaModFix/>
          </a:blip>
          <a:srcRect b="9828" l="0" r="0" t="0"/>
          <a:stretch/>
        </p:blipFill>
        <p:spPr>
          <a:xfrm>
            <a:off x="1932700" y="3262775"/>
            <a:ext cx="5451750" cy="324050"/>
          </a:xfrm>
          <a:prstGeom prst="rect">
            <a:avLst/>
          </a:prstGeom>
          <a:noFill/>
          <a:ln>
            <a:noFill/>
          </a:ln>
        </p:spPr>
      </p:pic>
      <p:sp>
        <p:nvSpPr>
          <p:cNvPr id="1139" name="Google Shape;1139;p146"/>
          <p:cNvSpPr txBox="1"/>
          <p:nvPr>
            <p:ph idx="1" type="body"/>
          </p:nvPr>
        </p:nvSpPr>
        <p:spPr>
          <a:xfrm>
            <a:off x="358475" y="3681800"/>
            <a:ext cx="8520600" cy="93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5.    After each episode, run a training epoch looped over episode’s actions, with loss</a:t>
            </a:r>
            <a:endParaRPr>
              <a:latin typeface="Times New Roman"/>
              <a:ea typeface="Times New Roman"/>
              <a:cs typeface="Times New Roman"/>
              <a:sym typeface="Times New Roman"/>
            </a:endParaRPr>
          </a:p>
        </p:txBody>
      </p:sp>
      <p:pic>
        <p:nvPicPr>
          <p:cNvPr id="1140" name="Google Shape;1140;p146"/>
          <p:cNvPicPr preferRelativeResize="0"/>
          <p:nvPr/>
        </p:nvPicPr>
        <p:blipFill>
          <a:blip r:embed="rId4">
            <a:alphaModFix/>
          </a:blip>
          <a:stretch>
            <a:fillRect/>
          </a:stretch>
        </p:blipFill>
        <p:spPr>
          <a:xfrm>
            <a:off x="2507000" y="4213775"/>
            <a:ext cx="4303149" cy="64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
        <p:nvSpPr>
          <p:cNvPr id="150" name="Google Shape;150;p26"/>
          <p:cNvSpPr txBox="1"/>
          <p:nvPr>
            <p:ph idx="1" type="body"/>
          </p:nvPr>
        </p:nvSpPr>
        <p:spPr>
          <a:xfrm>
            <a:off x="311700" y="1142425"/>
            <a:ext cx="8520600" cy="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one full </a:t>
            </a:r>
            <a:r>
              <a:rPr i="1" lang="en">
                <a:latin typeface="Times New Roman"/>
                <a:ea typeface="Times New Roman"/>
                <a:cs typeface="Times New Roman"/>
                <a:sym typeface="Times New Roman"/>
              </a:rPr>
              <a:t>episode</a:t>
            </a:r>
            <a:r>
              <a:rPr lang="en">
                <a:latin typeface="Times New Roman"/>
                <a:ea typeface="Times New Roman"/>
                <a:cs typeface="Times New Roman"/>
                <a:sym typeface="Times New Roman"/>
              </a:rPr>
              <a:t>, all agents receive a numerical </a:t>
            </a:r>
            <a:r>
              <a:rPr i="1" lang="en">
                <a:latin typeface="Times New Roman"/>
                <a:ea typeface="Times New Roman"/>
                <a:cs typeface="Times New Roman"/>
                <a:sym typeface="Times New Roman"/>
              </a:rPr>
              <a:t>return</a:t>
            </a:r>
            <a:r>
              <a:rPr lang="en">
                <a:latin typeface="Times New Roman"/>
                <a:ea typeface="Times New Roman"/>
                <a:cs typeface="Times New Roman"/>
                <a:sym typeface="Times New Roman"/>
              </a:rPr>
              <a:t> for their performance.</a:t>
            </a:r>
            <a:endParaRPr>
              <a:latin typeface="Times New Roman"/>
              <a:ea typeface="Times New Roman"/>
              <a:cs typeface="Times New Roman"/>
              <a:sym typeface="Times New Roman"/>
            </a:endParaRPr>
          </a:p>
        </p:txBody>
      </p:sp>
      <p:sp>
        <p:nvSpPr>
          <p:cNvPr id="151" name="Google Shape;151;p26"/>
          <p:cNvSpPr txBox="1"/>
          <p:nvPr>
            <p:ph idx="1" type="body"/>
          </p:nvPr>
        </p:nvSpPr>
        <p:spPr>
          <a:xfrm>
            <a:off x="311700" y="1785500"/>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Certain grid points have health points. An episode consists of a fixed number of steps the agent is allowed to take. The agent’s return is the total number of health points the agent obtains over the episode.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
        <p:nvSpPr>
          <p:cNvPr id="157" name="Google Shape;157;p27"/>
          <p:cNvSpPr txBox="1"/>
          <p:nvPr>
            <p:ph idx="1" type="body"/>
          </p:nvPr>
        </p:nvSpPr>
        <p:spPr>
          <a:xfrm>
            <a:off x="311700" y="1142425"/>
            <a:ext cx="8520600" cy="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one full </a:t>
            </a:r>
            <a:r>
              <a:rPr i="1" lang="en">
                <a:latin typeface="Times New Roman"/>
                <a:ea typeface="Times New Roman"/>
                <a:cs typeface="Times New Roman"/>
                <a:sym typeface="Times New Roman"/>
              </a:rPr>
              <a:t>episode</a:t>
            </a:r>
            <a:r>
              <a:rPr lang="en">
                <a:latin typeface="Times New Roman"/>
                <a:ea typeface="Times New Roman"/>
                <a:cs typeface="Times New Roman"/>
                <a:sym typeface="Times New Roman"/>
              </a:rPr>
              <a:t>, all agents receive a numerical </a:t>
            </a:r>
            <a:r>
              <a:rPr i="1" lang="en">
                <a:latin typeface="Times New Roman"/>
                <a:ea typeface="Times New Roman"/>
                <a:cs typeface="Times New Roman"/>
                <a:sym typeface="Times New Roman"/>
              </a:rPr>
              <a:t>return</a:t>
            </a:r>
            <a:r>
              <a:rPr lang="en">
                <a:latin typeface="Times New Roman"/>
                <a:ea typeface="Times New Roman"/>
                <a:cs typeface="Times New Roman"/>
                <a:sym typeface="Times New Roman"/>
              </a:rPr>
              <a:t> for their performance.</a:t>
            </a:r>
            <a:endParaRPr>
              <a:latin typeface="Times New Roman"/>
              <a:ea typeface="Times New Roman"/>
              <a:cs typeface="Times New Roman"/>
              <a:sym typeface="Times New Roman"/>
            </a:endParaRPr>
          </a:p>
        </p:txBody>
      </p:sp>
      <p:sp>
        <p:nvSpPr>
          <p:cNvPr id="158" name="Google Shape;158;p27"/>
          <p:cNvSpPr txBox="1"/>
          <p:nvPr>
            <p:ph idx="1" type="body"/>
          </p:nvPr>
        </p:nvSpPr>
        <p:spPr>
          <a:xfrm>
            <a:off x="311700" y="1785500"/>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Certain grid points have health points. An episode consists of a fixed number of steps the agent is allowed to take. The agent’s return is the total number of health points the agent obtains over the episode.</a:t>
            </a:r>
            <a:endParaRPr>
              <a:latin typeface="Times New Roman"/>
              <a:ea typeface="Times New Roman"/>
              <a:cs typeface="Times New Roman"/>
              <a:sym typeface="Times New Roman"/>
            </a:endParaRPr>
          </a:p>
        </p:txBody>
      </p:sp>
      <p:sp>
        <p:nvSpPr>
          <p:cNvPr id="159" name="Google Shape;159;p27"/>
          <p:cNvSpPr txBox="1"/>
          <p:nvPr>
            <p:ph idx="1" type="body"/>
          </p:nvPr>
        </p:nvSpPr>
        <p:spPr>
          <a:xfrm>
            <a:off x="311700" y="2889225"/>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An episode is a single game of Go. The return to each agent at the end of an episode is that agent’s final score (sum of the number of stones that agent has on the board and the number of empty intersections the agent surrounds).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
        <p:nvSpPr>
          <p:cNvPr id="165" name="Google Shape;165;p28"/>
          <p:cNvSpPr txBox="1"/>
          <p:nvPr>
            <p:ph idx="1" type="body"/>
          </p:nvPr>
        </p:nvSpPr>
        <p:spPr>
          <a:xfrm>
            <a:off x="311700" y="1142425"/>
            <a:ext cx="8520600" cy="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one full </a:t>
            </a:r>
            <a:r>
              <a:rPr i="1" lang="en">
                <a:latin typeface="Times New Roman"/>
                <a:ea typeface="Times New Roman"/>
                <a:cs typeface="Times New Roman"/>
                <a:sym typeface="Times New Roman"/>
              </a:rPr>
              <a:t>episode</a:t>
            </a:r>
            <a:r>
              <a:rPr lang="en">
                <a:latin typeface="Times New Roman"/>
                <a:ea typeface="Times New Roman"/>
                <a:cs typeface="Times New Roman"/>
                <a:sym typeface="Times New Roman"/>
              </a:rPr>
              <a:t>, all agents receive a numerical </a:t>
            </a:r>
            <a:r>
              <a:rPr i="1" lang="en">
                <a:latin typeface="Times New Roman"/>
                <a:ea typeface="Times New Roman"/>
                <a:cs typeface="Times New Roman"/>
                <a:sym typeface="Times New Roman"/>
              </a:rPr>
              <a:t>return</a:t>
            </a:r>
            <a:r>
              <a:rPr lang="en">
                <a:latin typeface="Times New Roman"/>
                <a:ea typeface="Times New Roman"/>
                <a:cs typeface="Times New Roman"/>
                <a:sym typeface="Times New Roman"/>
              </a:rPr>
              <a:t> for their performance.</a:t>
            </a:r>
            <a:endParaRPr>
              <a:latin typeface="Times New Roman"/>
              <a:ea typeface="Times New Roman"/>
              <a:cs typeface="Times New Roman"/>
              <a:sym typeface="Times New Roman"/>
            </a:endParaRPr>
          </a:p>
        </p:txBody>
      </p:sp>
      <p:sp>
        <p:nvSpPr>
          <p:cNvPr id="166" name="Google Shape;166;p28"/>
          <p:cNvSpPr txBox="1"/>
          <p:nvPr>
            <p:ph idx="1" type="body"/>
          </p:nvPr>
        </p:nvSpPr>
        <p:spPr>
          <a:xfrm>
            <a:off x="311700" y="1785500"/>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Certain grid points have health points. An episode consists of a fixed number of steps the agent is allowed to take. The agent’s return is the total number of health points the agent obtains over the episode.</a:t>
            </a:r>
            <a:endParaRPr>
              <a:latin typeface="Times New Roman"/>
              <a:ea typeface="Times New Roman"/>
              <a:cs typeface="Times New Roman"/>
              <a:sym typeface="Times New Roman"/>
            </a:endParaRPr>
          </a:p>
        </p:txBody>
      </p:sp>
      <p:sp>
        <p:nvSpPr>
          <p:cNvPr id="167" name="Google Shape;167;p28"/>
          <p:cNvSpPr txBox="1"/>
          <p:nvPr>
            <p:ph idx="1" type="body"/>
          </p:nvPr>
        </p:nvSpPr>
        <p:spPr>
          <a:xfrm>
            <a:off x="311700" y="2889225"/>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An episode is a single game of Go. The return to each agent at the end of an episode is that agent’s final score (sum of the number of stones that agent has on the board and the number of empty intersections the agent surrounds).</a:t>
            </a:r>
            <a:endParaRPr>
              <a:latin typeface="Times New Roman"/>
              <a:ea typeface="Times New Roman"/>
              <a:cs typeface="Times New Roman"/>
              <a:sym typeface="Times New Roman"/>
            </a:endParaRPr>
          </a:p>
        </p:txBody>
      </p:sp>
      <p:sp>
        <p:nvSpPr>
          <p:cNvPr id="168" name="Google Shape;168;p28"/>
          <p:cNvSpPr txBox="1"/>
          <p:nvPr>
            <p:ph idx="1" type="body"/>
          </p:nvPr>
        </p:nvSpPr>
        <p:spPr>
          <a:xfrm>
            <a:off x="311700" y="3984650"/>
            <a:ext cx="8520600" cy="10575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3. Voice leading.</a:t>
            </a:r>
            <a:r>
              <a:rPr lang="en">
                <a:latin typeface="Times New Roman"/>
                <a:ea typeface="Times New Roman"/>
                <a:cs typeface="Times New Roman"/>
                <a:sym typeface="Times New Roman"/>
              </a:rPr>
              <a:t> An episode is one full chord sequence, say 8 measures. The return is a numerical measure of how well the chord sequence meets the rules of counterpoint</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Returns.</a:t>
            </a:r>
            <a:endParaRPr>
              <a:latin typeface="Times New Roman"/>
              <a:ea typeface="Times New Roman"/>
              <a:cs typeface="Times New Roman"/>
              <a:sym typeface="Times New Roman"/>
            </a:endParaRPr>
          </a:p>
        </p:txBody>
      </p:sp>
      <p:sp>
        <p:nvSpPr>
          <p:cNvPr id="174" name="Google Shape;174;p29"/>
          <p:cNvSpPr txBox="1"/>
          <p:nvPr>
            <p:ph idx="1" type="body"/>
          </p:nvPr>
        </p:nvSpPr>
        <p:spPr>
          <a:xfrm>
            <a:off x="311700" y="1142425"/>
            <a:ext cx="8520600" cy="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one full </a:t>
            </a:r>
            <a:r>
              <a:rPr i="1" lang="en">
                <a:latin typeface="Times New Roman"/>
                <a:ea typeface="Times New Roman"/>
                <a:cs typeface="Times New Roman"/>
                <a:sym typeface="Times New Roman"/>
              </a:rPr>
              <a:t>episode</a:t>
            </a:r>
            <a:r>
              <a:rPr lang="en">
                <a:latin typeface="Times New Roman"/>
                <a:ea typeface="Times New Roman"/>
                <a:cs typeface="Times New Roman"/>
                <a:sym typeface="Times New Roman"/>
              </a:rPr>
              <a:t>, all agents receive a numerical </a:t>
            </a:r>
            <a:r>
              <a:rPr i="1" lang="en">
                <a:latin typeface="Times New Roman"/>
                <a:ea typeface="Times New Roman"/>
                <a:cs typeface="Times New Roman"/>
                <a:sym typeface="Times New Roman"/>
              </a:rPr>
              <a:t>return</a:t>
            </a:r>
            <a:r>
              <a:rPr lang="en">
                <a:latin typeface="Times New Roman"/>
                <a:ea typeface="Times New Roman"/>
                <a:cs typeface="Times New Roman"/>
                <a:sym typeface="Times New Roman"/>
              </a:rPr>
              <a:t> for their performance.</a:t>
            </a:r>
            <a:endParaRPr>
              <a:latin typeface="Times New Roman"/>
              <a:ea typeface="Times New Roman"/>
              <a:cs typeface="Times New Roman"/>
              <a:sym typeface="Times New Roman"/>
            </a:endParaRPr>
          </a:p>
        </p:txBody>
      </p:sp>
      <p:sp>
        <p:nvSpPr>
          <p:cNvPr id="175" name="Google Shape;175;p29"/>
          <p:cNvSpPr txBox="1"/>
          <p:nvPr>
            <p:ph idx="1" type="body"/>
          </p:nvPr>
        </p:nvSpPr>
        <p:spPr>
          <a:xfrm>
            <a:off x="311700" y="1785500"/>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Certain grid points have health points. An episode consists of a fixed number of steps the agent is allowed to take. The agent’s return is the total number of health points the agent obtains over the episode.</a:t>
            </a:r>
            <a:endParaRPr>
              <a:latin typeface="Times New Roman"/>
              <a:ea typeface="Times New Roman"/>
              <a:cs typeface="Times New Roman"/>
              <a:sym typeface="Times New Roman"/>
            </a:endParaRPr>
          </a:p>
        </p:txBody>
      </p:sp>
      <p:sp>
        <p:nvSpPr>
          <p:cNvPr id="176" name="Google Shape;176;p29"/>
          <p:cNvSpPr txBox="1"/>
          <p:nvPr>
            <p:ph idx="1" type="body"/>
          </p:nvPr>
        </p:nvSpPr>
        <p:spPr>
          <a:xfrm>
            <a:off x="311700" y="2889225"/>
            <a:ext cx="8520600" cy="13443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An episode is a single game of Go. The return to each agent at the end of an episode is that agent’s final score (sum of the number of stones that agent has on the board and the number of empty intersections the agent surrounds).</a:t>
            </a:r>
            <a:endParaRPr>
              <a:latin typeface="Times New Roman"/>
              <a:ea typeface="Times New Roman"/>
              <a:cs typeface="Times New Roman"/>
              <a:sym typeface="Times New Roman"/>
            </a:endParaRPr>
          </a:p>
        </p:txBody>
      </p:sp>
      <p:sp>
        <p:nvSpPr>
          <p:cNvPr id="177" name="Google Shape;177;p29"/>
          <p:cNvSpPr txBox="1"/>
          <p:nvPr>
            <p:ph idx="1" type="body"/>
          </p:nvPr>
        </p:nvSpPr>
        <p:spPr>
          <a:xfrm>
            <a:off x="311700" y="3984650"/>
            <a:ext cx="8520600" cy="10575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3. Voice leading.</a:t>
            </a:r>
            <a:r>
              <a:rPr lang="en">
                <a:latin typeface="Times New Roman"/>
                <a:ea typeface="Times New Roman"/>
                <a:cs typeface="Times New Roman"/>
                <a:sym typeface="Times New Roman"/>
              </a:rPr>
              <a:t> An episode is one full chord sequence, say 8 measures. The return is a numerical measure of how well the chord sequence meets the rules of counterpoint (these can be made numerical, for instance deduced from all the rule in </a:t>
            </a:r>
            <a:r>
              <a:rPr i="1" lang="en">
                <a:latin typeface="Times New Roman"/>
                <a:ea typeface="Times New Roman"/>
                <a:cs typeface="Times New Roman"/>
                <a:sym typeface="Times New Roman"/>
              </a:rPr>
              <a:t>Tonal Counterpoint for the 21st-Century Musician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925450"/>
            <a:ext cx="8520600" cy="9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Goal of each agent:</a:t>
            </a:r>
            <a:endParaRPr sz="25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925450"/>
            <a:ext cx="8520600" cy="9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Goal of each agent:</a:t>
            </a:r>
            <a:endParaRPr sz="2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dk2"/>
                </a:solidFill>
                <a:latin typeface="Times New Roman"/>
                <a:ea typeface="Times New Roman"/>
                <a:cs typeface="Times New Roman"/>
                <a:sym typeface="Times New Roman"/>
              </a:rPr>
              <a:t>Choose actions so as to maximize return at end of episode.</a:t>
            </a:r>
            <a:endParaRPr sz="25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setup.</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925450"/>
            <a:ext cx="8520600" cy="9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Goal of each agent:</a:t>
            </a:r>
            <a:endParaRPr sz="2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dk2"/>
                </a:solidFill>
                <a:latin typeface="Times New Roman"/>
                <a:ea typeface="Times New Roman"/>
                <a:cs typeface="Times New Roman"/>
                <a:sym typeface="Times New Roman"/>
              </a:rPr>
              <a:t>Choose actions so as to maximize return at end of episode.</a:t>
            </a:r>
            <a:endParaRPr sz="2500">
              <a:solidFill>
                <a:schemeClr val="dk2"/>
              </a:solidFill>
              <a:latin typeface="Times New Roman"/>
              <a:ea typeface="Times New Roman"/>
              <a:cs typeface="Times New Roman"/>
              <a:sym typeface="Times New Roman"/>
            </a:endParaRPr>
          </a:p>
        </p:txBody>
      </p:sp>
      <p:sp>
        <p:nvSpPr>
          <p:cNvPr id="193" name="Google Shape;193;p32"/>
          <p:cNvSpPr txBox="1"/>
          <p:nvPr>
            <p:ph idx="1" type="body"/>
          </p:nvPr>
        </p:nvSpPr>
        <p:spPr>
          <a:xfrm>
            <a:off x="311700" y="2409575"/>
            <a:ext cx="8520600" cy="20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CC0000"/>
                </a:solidFill>
                <a:latin typeface="Times New Roman"/>
                <a:ea typeface="Times New Roman"/>
                <a:cs typeface="Times New Roman"/>
                <a:sym typeface="Times New Roman"/>
              </a:rPr>
              <a:t>Central problem in reinforcement learning:</a:t>
            </a:r>
            <a:endParaRPr sz="2500">
              <a:solidFill>
                <a:srgbClr val="CC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925450"/>
            <a:ext cx="8520600" cy="9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Goal of each agent:</a:t>
            </a:r>
            <a:endParaRPr sz="2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dk2"/>
                </a:solidFill>
                <a:latin typeface="Times New Roman"/>
                <a:ea typeface="Times New Roman"/>
                <a:cs typeface="Times New Roman"/>
                <a:sym typeface="Times New Roman"/>
              </a:rPr>
              <a:t>Choose actions so as to maximize return at end of episode.</a:t>
            </a:r>
            <a:endParaRPr sz="2500">
              <a:solidFill>
                <a:schemeClr val="dk2"/>
              </a:solidFill>
              <a:latin typeface="Times New Roman"/>
              <a:ea typeface="Times New Roman"/>
              <a:cs typeface="Times New Roman"/>
              <a:sym typeface="Times New Roman"/>
            </a:endParaRPr>
          </a:p>
        </p:txBody>
      </p:sp>
      <p:sp>
        <p:nvSpPr>
          <p:cNvPr id="199" name="Google Shape;199;p33"/>
          <p:cNvSpPr txBox="1"/>
          <p:nvPr>
            <p:ph idx="1" type="body"/>
          </p:nvPr>
        </p:nvSpPr>
        <p:spPr>
          <a:xfrm>
            <a:off x="311700" y="2409575"/>
            <a:ext cx="8520600" cy="20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CC0000"/>
                </a:solidFill>
                <a:latin typeface="Times New Roman"/>
                <a:ea typeface="Times New Roman"/>
                <a:cs typeface="Times New Roman"/>
                <a:sym typeface="Times New Roman"/>
              </a:rPr>
              <a:t>Central problem in reinforcement learning:</a:t>
            </a:r>
            <a:r>
              <a:rPr lang="en" sz="2500">
                <a:solidFill>
                  <a:srgbClr val="CC0000"/>
                </a:solidFill>
                <a:latin typeface="Times New Roman"/>
                <a:ea typeface="Times New Roman"/>
                <a:cs typeface="Times New Roman"/>
                <a:sym typeface="Times New Roman"/>
              </a:rPr>
              <a:t> </a:t>
            </a:r>
            <a:endParaRPr sz="25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rgbClr val="CC0000"/>
                </a:solidFill>
                <a:latin typeface="Times New Roman"/>
                <a:ea typeface="Times New Roman"/>
                <a:cs typeface="Times New Roman"/>
                <a:sym typeface="Times New Roman"/>
              </a:rPr>
              <a:t>How do we equip an agent with an action-choosing </a:t>
            </a:r>
            <a:r>
              <a:rPr i="1" lang="en" sz="2500">
                <a:solidFill>
                  <a:srgbClr val="CC0000"/>
                </a:solidFill>
                <a:latin typeface="Times New Roman"/>
                <a:ea typeface="Times New Roman"/>
                <a:cs typeface="Times New Roman"/>
                <a:sym typeface="Times New Roman"/>
              </a:rPr>
              <a:t>policy</a:t>
            </a:r>
            <a:r>
              <a:rPr lang="en" sz="2500">
                <a:solidFill>
                  <a:srgbClr val="CC0000"/>
                </a:solidFill>
                <a:latin typeface="Times New Roman"/>
                <a:ea typeface="Times New Roman"/>
                <a:cs typeface="Times New Roman"/>
                <a:sym typeface="Times New Roman"/>
              </a:rPr>
              <a:t> that maximizes that agent’s return at the end of each episode?</a:t>
            </a:r>
            <a:endParaRPr sz="2500">
              <a:solidFill>
                <a:srgbClr val="CC0000"/>
              </a:solidFill>
              <a:latin typeface="Times New Roman"/>
              <a:ea typeface="Times New Roman"/>
              <a:cs typeface="Times New Roman"/>
              <a:sym typeface="Times New Roman"/>
            </a:endParaRPr>
          </a:p>
        </p:txBody>
      </p:sp>
      <p:sp>
        <p:nvSpPr>
          <p:cNvPr id="200" name="Google Shape;200;p33"/>
          <p:cNvSpPr txBox="1"/>
          <p:nvPr>
            <p:ph idx="1" type="body"/>
          </p:nvPr>
        </p:nvSpPr>
        <p:spPr>
          <a:xfrm>
            <a:off x="6823300" y="2614125"/>
            <a:ext cx="1203600" cy="598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sz="2500">
                <a:solidFill>
                  <a:srgbClr val="CC0000"/>
                </a:solidFill>
                <a:latin typeface="Times New Roman"/>
                <a:ea typeface="Times New Roman"/>
                <a:cs typeface="Times New Roman"/>
                <a:sym typeface="Times New Roman"/>
              </a:rPr>
              <a:t>(strategy)</a:t>
            </a:r>
            <a:endParaRPr sz="2500">
              <a:solidFill>
                <a:srgbClr val="CC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nvSpPr>
        <p:spPr>
          <a:xfrm>
            <a:off x="311700" y="-16550"/>
            <a:ext cx="29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D9EEB"/>
                </a:solidFill>
                <a:latin typeface="Times New Roman"/>
                <a:ea typeface="Times New Roman"/>
                <a:cs typeface="Times New Roman"/>
                <a:sym typeface="Times New Roman"/>
              </a:rPr>
              <a:t>Think about the problem geometrically.</a:t>
            </a: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a:t>
            </a:r>
            <a:endParaRPr>
              <a:latin typeface="Times New Roman"/>
              <a:ea typeface="Times New Roman"/>
              <a:cs typeface="Times New Roman"/>
              <a:sym typeface="Times New Roman"/>
            </a:endParaRPr>
          </a:p>
        </p:txBody>
      </p:sp>
      <p:sp>
        <p:nvSpPr>
          <p:cNvPr id="211" name="Google Shape;211;p35"/>
          <p:cNvSpPr txBox="1"/>
          <p:nvPr/>
        </p:nvSpPr>
        <p:spPr>
          <a:xfrm>
            <a:off x="311700" y="-16550"/>
            <a:ext cx="29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D9EEB"/>
                </a:solidFill>
                <a:latin typeface="Times New Roman"/>
                <a:ea typeface="Times New Roman"/>
                <a:cs typeface="Times New Roman"/>
                <a:sym typeface="Times New Roman"/>
              </a:rPr>
              <a:t>Think about the problem geometrically.</a:t>
            </a: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a:t>
            </a:r>
            <a:endParaRPr>
              <a:latin typeface="Times New Roman"/>
              <a:ea typeface="Times New Roman"/>
              <a:cs typeface="Times New Roman"/>
              <a:sym typeface="Times New Roman"/>
            </a:endParaRPr>
          </a:p>
        </p:txBody>
      </p:sp>
      <p:sp>
        <p:nvSpPr>
          <p:cNvPr id="217" name="Google Shape;217;p36"/>
          <p:cNvSpPr txBox="1"/>
          <p:nvPr/>
        </p:nvSpPr>
        <p:spPr>
          <a:xfrm>
            <a:off x="848188" y="1671775"/>
            <a:ext cx="291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We can think of the set of all possible states as forming something like a manifold, with “nearby states” being those an agent can get to by unit actions.</a:t>
            </a:r>
            <a:endParaRPr>
              <a:latin typeface="Times New Roman"/>
              <a:ea typeface="Times New Roman"/>
              <a:cs typeface="Times New Roman"/>
              <a:sym typeface="Times New Roman"/>
            </a:endParaRPr>
          </a:p>
        </p:txBody>
      </p:sp>
      <p:sp>
        <p:nvSpPr>
          <p:cNvPr id="218" name="Google Shape;218;p36"/>
          <p:cNvSpPr txBox="1"/>
          <p:nvPr/>
        </p:nvSpPr>
        <p:spPr>
          <a:xfrm>
            <a:off x="311700" y="-16550"/>
            <a:ext cx="29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D9EEB"/>
                </a:solidFill>
                <a:latin typeface="Times New Roman"/>
                <a:ea typeface="Times New Roman"/>
                <a:cs typeface="Times New Roman"/>
                <a:sym typeface="Times New Roman"/>
              </a:rPr>
              <a:t>Think about the problem geometrically.</a:t>
            </a: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a:t>
            </a:r>
            <a:endParaRPr>
              <a:latin typeface="Times New Roman"/>
              <a:ea typeface="Times New Roman"/>
              <a:cs typeface="Times New Roman"/>
              <a:sym typeface="Times New Roman"/>
            </a:endParaRPr>
          </a:p>
        </p:txBody>
      </p:sp>
      <p:pic>
        <p:nvPicPr>
          <p:cNvPr id="224" name="Google Shape;224;p37"/>
          <p:cNvPicPr preferRelativeResize="0"/>
          <p:nvPr/>
        </p:nvPicPr>
        <p:blipFill>
          <a:blip r:embed="rId3">
            <a:alphaModFix/>
          </a:blip>
          <a:stretch>
            <a:fillRect/>
          </a:stretch>
        </p:blipFill>
        <p:spPr>
          <a:xfrm>
            <a:off x="4147798" y="1159325"/>
            <a:ext cx="4756563" cy="3370275"/>
          </a:xfrm>
          <a:prstGeom prst="rect">
            <a:avLst/>
          </a:prstGeom>
          <a:noFill/>
          <a:ln>
            <a:noFill/>
          </a:ln>
        </p:spPr>
      </p:pic>
      <p:sp>
        <p:nvSpPr>
          <p:cNvPr id="225" name="Google Shape;225;p37"/>
          <p:cNvSpPr txBox="1"/>
          <p:nvPr/>
        </p:nvSpPr>
        <p:spPr>
          <a:xfrm>
            <a:off x="848188" y="1671775"/>
            <a:ext cx="291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We can think of the set of all possible states as forming something like a manifold, with “nearby states” being those an agent can get to by unit actions.</a:t>
            </a:r>
            <a:endParaRPr>
              <a:latin typeface="Times New Roman"/>
              <a:ea typeface="Times New Roman"/>
              <a:cs typeface="Times New Roman"/>
              <a:sym typeface="Times New Roman"/>
            </a:endParaRPr>
          </a:p>
        </p:txBody>
      </p:sp>
      <p:sp>
        <p:nvSpPr>
          <p:cNvPr id="226" name="Google Shape;226;p37"/>
          <p:cNvSpPr txBox="1"/>
          <p:nvPr/>
        </p:nvSpPr>
        <p:spPr>
          <a:xfrm>
            <a:off x="311700" y="-16550"/>
            <a:ext cx="29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D9EEB"/>
                </a:solidFill>
                <a:latin typeface="Times New Roman"/>
                <a:ea typeface="Times New Roman"/>
                <a:cs typeface="Times New Roman"/>
                <a:sym typeface="Times New Roman"/>
              </a:rPr>
              <a:t>Think about the problem geometrically.</a:t>
            </a: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a:t>
            </a:r>
            <a:endParaRPr>
              <a:latin typeface="Times New Roman"/>
              <a:ea typeface="Times New Roman"/>
              <a:cs typeface="Times New Roman"/>
              <a:sym typeface="Times New Roman"/>
            </a:endParaRPr>
          </a:p>
        </p:txBody>
      </p:sp>
      <p:pic>
        <p:nvPicPr>
          <p:cNvPr id="232" name="Google Shape;232;p38"/>
          <p:cNvPicPr preferRelativeResize="0"/>
          <p:nvPr/>
        </p:nvPicPr>
        <p:blipFill>
          <a:blip r:embed="rId3">
            <a:alphaModFix/>
          </a:blip>
          <a:stretch>
            <a:fillRect/>
          </a:stretch>
        </p:blipFill>
        <p:spPr>
          <a:xfrm>
            <a:off x="4147798" y="1159325"/>
            <a:ext cx="4756563" cy="3370275"/>
          </a:xfrm>
          <a:prstGeom prst="rect">
            <a:avLst/>
          </a:prstGeom>
          <a:noFill/>
          <a:ln>
            <a:noFill/>
          </a:ln>
        </p:spPr>
      </p:pic>
      <p:sp>
        <p:nvSpPr>
          <p:cNvPr id="233" name="Google Shape;233;p38"/>
          <p:cNvSpPr txBox="1"/>
          <p:nvPr/>
        </p:nvSpPr>
        <p:spPr>
          <a:xfrm>
            <a:off x="848188" y="1671775"/>
            <a:ext cx="291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We can think of the set of all possible states as forming something like a manifold, with “nearby states” being those an agent can get to by unit actions.</a:t>
            </a:r>
            <a:endParaRPr>
              <a:latin typeface="Times New Roman"/>
              <a:ea typeface="Times New Roman"/>
              <a:cs typeface="Times New Roman"/>
              <a:sym typeface="Times New Roman"/>
            </a:endParaRPr>
          </a:p>
        </p:txBody>
      </p:sp>
      <p:sp>
        <p:nvSpPr>
          <p:cNvPr id="234" name="Google Shape;234;p38"/>
          <p:cNvSpPr txBox="1"/>
          <p:nvPr/>
        </p:nvSpPr>
        <p:spPr>
          <a:xfrm>
            <a:off x="848188" y="3545675"/>
            <a:ext cx="33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Episodes become paths in this state space.</a:t>
            </a:r>
            <a:endParaRPr>
              <a:latin typeface="Times New Roman"/>
              <a:ea typeface="Times New Roman"/>
              <a:cs typeface="Times New Roman"/>
              <a:sym typeface="Times New Roman"/>
            </a:endParaRPr>
          </a:p>
        </p:txBody>
      </p:sp>
      <p:sp>
        <p:nvSpPr>
          <p:cNvPr id="235" name="Google Shape;235;p38"/>
          <p:cNvSpPr txBox="1"/>
          <p:nvPr/>
        </p:nvSpPr>
        <p:spPr>
          <a:xfrm>
            <a:off x="848188" y="3850700"/>
            <a:ext cx="291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latin typeface="Times New Roman"/>
                <a:ea typeface="Times New Roman"/>
                <a:cs typeface="Times New Roman"/>
                <a:sym typeface="Times New Roman"/>
              </a:rPr>
              <a:t>path length  </a:t>
            </a:r>
            <a:r>
              <a:rPr b="1" lang="en">
                <a:solidFill>
                  <a:srgbClr val="CC0000"/>
                </a:solidFill>
                <a:latin typeface="Times New Roman"/>
                <a:ea typeface="Times New Roman"/>
                <a:cs typeface="Times New Roman"/>
                <a:sym typeface="Times New Roman"/>
              </a:rPr>
              <a:t>=</a:t>
            </a:r>
            <a:r>
              <a:rPr lang="en">
                <a:solidFill>
                  <a:srgbClr val="CC0000"/>
                </a:solidFill>
                <a:latin typeface="Times New Roman"/>
                <a:ea typeface="Times New Roman"/>
                <a:cs typeface="Times New Roman"/>
                <a:sym typeface="Times New Roman"/>
              </a:rPr>
              <a:t>  number of time steps</a:t>
            </a:r>
            <a:endParaRPr>
              <a:solidFill>
                <a:srgbClr val="CC0000"/>
              </a:solidFill>
              <a:latin typeface="Times New Roman"/>
              <a:ea typeface="Times New Roman"/>
              <a:cs typeface="Times New Roman"/>
              <a:sym typeface="Times New Roman"/>
            </a:endParaRPr>
          </a:p>
        </p:txBody>
      </p:sp>
      <p:sp>
        <p:nvSpPr>
          <p:cNvPr id="236" name="Google Shape;236;p38"/>
          <p:cNvSpPr txBox="1"/>
          <p:nvPr/>
        </p:nvSpPr>
        <p:spPr>
          <a:xfrm>
            <a:off x="311700" y="-16550"/>
            <a:ext cx="29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D9EEB"/>
                </a:solidFill>
                <a:latin typeface="Times New Roman"/>
                <a:ea typeface="Times New Roman"/>
                <a:cs typeface="Times New Roman"/>
                <a:sym typeface="Times New Roman"/>
              </a:rPr>
              <a:t>Think about the problem geometrically.</a:t>
            </a:r>
            <a:endParaRPr>
              <a:solidFill>
                <a:srgbClr val="6D9EEB"/>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8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 can be </a:t>
            </a:r>
            <a:r>
              <a:rPr b="1" lang="en">
                <a:latin typeface="Times New Roman"/>
                <a:ea typeface="Times New Roman"/>
                <a:cs typeface="Times New Roman"/>
                <a:sym typeface="Times New Roman"/>
              </a:rPr>
              <a:t>really</a:t>
            </a:r>
            <a:r>
              <a:rPr lang="en">
                <a:latin typeface="Times New Roman"/>
                <a:ea typeface="Times New Roman"/>
                <a:cs typeface="Times New Roman"/>
                <a:sym typeface="Times New Roman"/>
              </a:rPr>
              <a:t> complicated.</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8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 can be </a:t>
            </a:r>
            <a:r>
              <a:rPr b="1" lang="en">
                <a:latin typeface="Times New Roman"/>
                <a:ea typeface="Times New Roman"/>
                <a:cs typeface="Times New Roman"/>
                <a:sym typeface="Times New Roman"/>
              </a:rPr>
              <a:t>really</a:t>
            </a:r>
            <a:r>
              <a:rPr lang="en">
                <a:latin typeface="Times New Roman"/>
                <a:ea typeface="Times New Roman"/>
                <a:cs typeface="Times New Roman"/>
                <a:sym typeface="Times New Roman"/>
              </a:rPr>
              <a:t> complicated.</a:t>
            </a:r>
            <a:endParaRPr>
              <a:latin typeface="Times New Roman"/>
              <a:ea typeface="Times New Roman"/>
              <a:cs typeface="Times New Roman"/>
              <a:sym typeface="Times New Roman"/>
            </a:endParaRPr>
          </a:p>
        </p:txBody>
      </p:sp>
      <p:cxnSp>
        <p:nvCxnSpPr>
          <p:cNvPr id="247" name="Google Shape;247;p40"/>
          <p:cNvCxnSpPr/>
          <p:nvPr/>
        </p:nvCxnSpPr>
        <p:spPr>
          <a:xfrm>
            <a:off x="4572000" y="1170125"/>
            <a:ext cx="0" cy="3762600"/>
          </a:xfrm>
          <a:prstGeom prst="straightConnector1">
            <a:avLst/>
          </a:prstGeom>
          <a:noFill/>
          <a:ln cap="flat" cmpd="sng" w="9525">
            <a:solidFill>
              <a:schemeClr val="dk2"/>
            </a:solidFill>
            <a:prstDash val="solid"/>
            <a:round/>
            <a:headEnd len="med" w="med" type="none"/>
            <a:tailEnd len="med" w="med" type="none"/>
          </a:ln>
        </p:spPr>
      </p:cxnSp>
      <p:pic>
        <p:nvPicPr>
          <p:cNvPr id="248" name="Google Shape;248;p40"/>
          <p:cNvPicPr preferRelativeResize="0"/>
          <p:nvPr/>
        </p:nvPicPr>
        <p:blipFill>
          <a:blip r:embed="rId3">
            <a:alphaModFix/>
          </a:blip>
          <a:stretch>
            <a:fillRect/>
          </a:stretch>
        </p:blipFill>
        <p:spPr>
          <a:xfrm>
            <a:off x="624775" y="938075"/>
            <a:ext cx="3151750" cy="409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8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State space can be </a:t>
            </a:r>
            <a:r>
              <a:rPr b="1" lang="en">
                <a:latin typeface="Times New Roman"/>
                <a:ea typeface="Times New Roman"/>
                <a:cs typeface="Times New Roman"/>
                <a:sym typeface="Times New Roman"/>
              </a:rPr>
              <a:t>really</a:t>
            </a:r>
            <a:r>
              <a:rPr lang="en">
                <a:latin typeface="Times New Roman"/>
                <a:ea typeface="Times New Roman"/>
                <a:cs typeface="Times New Roman"/>
                <a:sym typeface="Times New Roman"/>
              </a:rPr>
              <a:t> complicated.</a:t>
            </a:r>
            <a:endParaRPr>
              <a:latin typeface="Times New Roman"/>
              <a:ea typeface="Times New Roman"/>
              <a:cs typeface="Times New Roman"/>
              <a:sym typeface="Times New Roman"/>
            </a:endParaRPr>
          </a:p>
        </p:txBody>
      </p:sp>
      <p:cxnSp>
        <p:nvCxnSpPr>
          <p:cNvPr id="254" name="Google Shape;254;p41"/>
          <p:cNvCxnSpPr/>
          <p:nvPr/>
        </p:nvCxnSpPr>
        <p:spPr>
          <a:xfrm>
            <a:off x="4572000" y="1170125"/>
            <a:ext cx="0" cy="3762600"/>
          </a:xfrm>
          <a:prstGeom prst="straightConnector1">
            <a:avLst/>
          </a:prstGeom>
          <a:noFill/>
          <a:ln cap="flat" cmpd="sng" w="9525">
            <a:solidFill>
              <a:schemeClr val="dk2"/>
            </a:solidFill>
            <a:prstDash val="solid"/>
            <a:round/>
            <a:headEnd len="med" w="med" type="none"/>
            <a:tailEnd len="med" w="med" type="none"/>
          </a:ln>
        </p:spPr>
      </p:cxnSp>
      <p:pic>
        <p:nvPicPr>
          <p:cNvPr id="255" name="Google Shape;255;p41"/>
          <p:cNvPicPr preferRelativeResize="0"/>
          <p:nvPr/>
        </p:nvPicPr>
        <p:blipFill>
          <a:blip r:embed="rId3">
            <a:alphaModFix/>
          </a:blip>
          <a:stretch>
            <a:fillRect/>
          </a:stretch>
        </p:blipFill>
        <p:spPr>
          <a:xfrm>
            <a:off x="624775" y="938075"/>
            <a:ext cx="3151750" cy="4098750"/>
          </a:xfrm>
          <a:prstGeom prst="rect">
            <a:avLst/>
          </a:prstGeom>
          <a:noFill/>
          <a:ln>
            <a:noFill/>
          </a:ln>
        </p:spPr>
      </p:pic>
      <p:sp>
        <p:nvSpPr>
          <p:cNvPr id="256" name="Google Shape;256;p41"/>
          <p:cNvSpPr txBox="1"/>
          <p:nvPr/>
        </p:nvSpPr>
        <p:spPr>
          <a:xfrm>
            <a:off x="5012375" y="1104975"/>
            <a:ext cx="37392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state space for voice leading is </a:t>
            </a:r>
            <a:r>
              <a:rPr lang="en">
                <a:solidFill>
                  <a:schemeClr val="dk1"/>
                </a:solidFill>
                <a:latin typeface="Times New Roman"/>
                <a:ea typeface="Times New Roman"/>
                <a:cs typeface="Times New Roman"/>
                <a:sym typeface="Times New Roman"/>
              </a:rPr>
              <a:t>the complete graph on 10,668,000 vertices: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sz="3000">
                <a:solidFill>
                  <a:srgbClr val="3C78D8"/>
                </a:solidFill>
                <a:latin typeface="Times New Roman"/>
                <a:ea typeface="Times New Roman"/>
                <a:cs typeface="Times New Roman"/>
                <a:sym typeface="Times New Roman"/>
              </a:rPr>
              <a:t>  </a:t>
            </a:r>
            <a:r>
              <a:rPr i="1" lang="en" sz="3000">
                <a:solidFill>
                  <a:srgbClr val="3C78D8"/>
                </a:solidFill>
                <a:latin typeface="Times New Roman"/>
                <a:ea typeface="Times New Roman"/>
                <a:cs typeface="Times New Roman"/>
                <a:sym typeface="Times New Roman"/>
              </a:rPr>
              <a:t>K</a:t>
            </a:r>
            <a:r>
              <a:rPr baseline="-25000" lang="en" sz="3000">
                <a:solidFill>
                  <a:srgbClr val="3C78D8"/>
                </a:solidFill>
                <a:latin typeface="Times New Roman"/>
                <a:ea typeface="Times New Roman"/>
                <a:cs typeface="Times New Roman"/>
                <a:sym typeface="Times New Roman"/>
              </a:rPr>
              <a:t>10,668,000</a:t>
            </a:r>
            <a:endParaRPr baseline="-25000" sz="3000">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Here                                                   .</a:t>
            </a:r>
            <a:endParaRPr>
              <a:latin typeface="Times New Roman"/>
              <a:ea typeface="Times New Roman"/>
              <a:cs typeface="Times New Roman"/>
              <a:sym typeface="Times New Roman"/>
            </a:endParaRPr>
          </a:p>
        </p:txBody>
      </p:sp>
      <p:pic>
        <p:nvPicPr>
          <p:cNvPr id="257" name="Google Shape;257;p41"/>
          <p:cNvPicPr preferRelativeResize="0"/>
          <p:nvPr/>
        </p:nvPicPr>
        <p:blipFill>
          <a:blip r:embed="rId4">
            <a:alphaModFix/>
          </a:blip>
          <a:stretch>
            <a:fillRect/>
          </a:stretch>
        </p:blipFill>
        <p:spPr>
          <a:xfrm>
            <a:off x="5598725" y="3411625"/>
            <a:ext cx="2064757"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setup.</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5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 agent (or agents) occupy a given set of possible states over time.</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268" name="Google Shape;268;p43"/>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274" name="Google Shape;274;p44"/>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275" name="Google Shape;275;p44"/>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Focus on a single agent.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281" name="Google Shape;281;p45"/>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282" name="Google Shape;282;p45"/>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Focus on a single agent. Let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be our starting state.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288" name="Google Shape;288;p46"/>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289" name="Google Shape;289;p46"/>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Focus on a single agent. Let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be our starting state. Returns take the form of a real-valued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295" name="Google Shape;295;p47"/>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296" name="Google Shape;296;p47"/>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Focus on a single agent. Let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be our starting state. Returns take the form of a real-valued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To each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starting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our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assigns a real number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302" name="Google Shape;302;p48"/>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303" name="Google Shape;303;p48"/>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Focus on a single agent. Let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be our starting state. Returns take the form of a real-valued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To each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starting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our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assigns a real number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ctr">
              <a:spcBef>
                <a:spcPts val="1200"/>
              </a:spcBef>
              <a:spcAft>
                <a:spcPts val="1200"/>
              </a:spcAft>
              <a:buNone/>
            </a:pPr>
            <a:r>
              <a:rPr i="1" lang="en">
                <a:solidFill>
                  <a:srgbClr val="000000"/>
                </a:solidFill>
                <a:latin typeface="Times New Roman"/>
                <a:ea typeface="Times New Roman"/>
                <a:cs typeface="Times New Roman"/>
                <a:sym typeface="Times New Roman"/>
              </a:rPr>
              <a:t>G</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γ</a:t>
            </a:r>
            <a:r>
              <a:rPr lang="en">
                <a:solidFill>
                  <a:srgbClr val="000000"/>
                </a:solidFill>
                <a:latin typeface="Times New Roman"/>
                <a:ea typeface="Times New Roman"/>
                <a:cs typeface="Times New Roman"/>
                <a:sym typeface="Times New Roman"/>
              </a:rPr>
              <a:t>) = the return to our agent when our episode is given by the path </a:t>
            </a:r>
            <a:r>
              <a:rPr i="1" lang="en">
                <a:solidFill>
                  <a:srgbClr val="000000"/>
                </a:solidFill>
                <a:latin typeface="Times New Roman"/>
                <a:ea typeface="Times New Roman"/>
                <a:cs typeface="Times New Roman"/>
                <a:sym typeface="Times New Roman"/>
              </a:rPr>
              <a:t>γ</a:t>
            </a:r>
            <a:r>
              <a:rPr lang="en">
                <a:latin typeface="Times New Roman"/>
                <a:ea typeface="Times New Roman"/>
                <a:cs typeface="Times New Roman"/>
                <a:sym typeface="Times New Roman"/>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Mathematical reformulation.</a:t>
            </a:r>
            <a:endParaRPr>
              <a:latin typeface="Times New Roman"/>
              <a:ea typeface="Times New Roman"/>
              <a:cs typeface="Times New Roman"/>
              <a:sym typeface="Times New Roman"/>
            </a:endParaRPr>
          </a:p>
        </p:txBody>
      </p:sp>
      <p:sp>
        <p:nvSpPr>
          <p:cNvPr id="309" name="Google Shape;309;p49"/>
          <p:cNvSpPr txBox="1"/>
          <p:nvPr>
            <p:ph idx="1" type="body"/>
          </p:nvPr>
        </p:nvSpPr>
        <p:spPr>
          <a:xfrm>
            <a:off x="311700" y="1017725"/>
            <a:ext cx="85206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We can now reformulate the basic problem of reinforcement learning in more mathematical language: </a:t>
            </a:r>
            <a:endParaRPr/>
          </a:p>
        </p:txBody>
      </p:sp>
      <p:sp>
        <p:nvSpPr>
          <p:cNvPr id="310" name="Google Shape;310;p49"/>
          <p:cNvSpPr txBox="1"/>
          <p:nvPr>
            <p:ph idx="1" type="body"/>
          </p:nvPr>
        </p:nvSpPr>
        <p:spPr>
          <a:xfrm>
            <a:off x="311700" y="2043325"/>
            <a:ext cx="85206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Focus on a single agent. Let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be our starting state. Returns take the form of a real-valued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To each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starting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our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assigns a real number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ctr">
              <a:spcBef>
                <a:spcPts val="1200"/>
              </a:spcBef>
              <a:spcAft>
                <a:spcPts val="1200"/>
              </a:spcAft>
              <a:buNone/>
            </a:pPr>
            <a:r>
              <a:rPr i="1" lang="en">
                <a:solidFill>
                  <a:srgbClr val="000000"/>
                </a:solidFill>
                <a:latin typeface="Times New Roman"/>
                <a:ea typeface="Times New Roman"/>
                <a:cs typeface="Times New Roman"/>
                <a:sym typeface="Times New Roman"/>
              </a:rPr>
              <a:t>G</a:t>
            </a:r>
            <a:r>
              <a:rPr lang="en">
                <a:solidFill>
                  <a:srgbClr val="000000"/>
                </a:solidFill>
                <a:latin typeface="Times New Roman"/>
                <a:ea typeface="Times New Roman"/>
                <a:cs typeface="Times New Roman"/>
                <a:sym typeface="Times New Roman"/>
              </a:rPr>
              <a:t>(</a:t>
            </a:r>
            <a:r>
              <a:rPr i="1" lang="en">
                <a:solidFill>
                  <a:srgbClr val="000000"/>
                </a:solidFill>
                <a:latin typeface="Times New Roman"/>
                <a:ea typeface="Times New Roman"/>
                <a:cs typeface="Times New Roman"/>
                <a:sym typeface="Times New Roman"/>
              </a:rPr>
              <a:t>γ</a:t>
            </a:r>
            <a:r>
              <a:rPr lang="en">
                <a:solidFill>
                  <a:srgbClr val="000000"/>
                </a:solidFill>
                <a:latin typeface="Times New Roman"/>
                <a:ea typeface="Times New Roman"/>
                <a:cs typeface="Times New Roman"/>
                <a:sym typeface="Times New Roman"/>
              </a:rPr>
              <a:t>) = the return to our agent when our episode is given by the path </a:t>
            </a:r>
            <a:r>
              <a:rPr i="1" lang="en">
                <a:solidFill>
                  <a:srgbClr val="000000"/>
                </a:solidFill>
                <a:latin typeface="Times New Roman"/>
                <a:ea typeface="Times New Roman"/>
                <a:cs typeface="Times New Roman"/>
                <a:sym typeface="Times New Roman"/>
              </a:rPr>
              <a:t>γ</a:t>
            </a:r>
            <a:r>
              <a:rPr lang="en">
                <a:latin typeface="Times New Roman"/>
                <a:ea typeface="Times New Roman"/>
                <a:cs typeface="Times New Roman"/>
                <a:sym typeface="Times New Roman"/>
              </a:rPr>
              <a:t>.</a:t>
            </a:r>
            <a:endParaRPr/>
          </a:p>
        </p:txBody>
      </p:sp>
      <p:sp>
        <p:nvSpPr>
          <p:cNvPr id="311" name="Google Shape;311;p49"/>
          <p:cNvSpPr txBox="1"/>
          <p:nvPr>
            <p:ph idx="1" type="body"/>
          </p:nvPr>
        </p:nvSpPr>
        <p:spPr>
          <a:xfrm>
            <a:off x="311700" y="3492525"/>
            <a:ext cx="8520600" cy="5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Thus, the basic problem becomes that of computing</a:t>
            </a:r>
            <a:endParaRPr/>
          </a:p>
        </p:txBody>
      </p:sp>
      <p:pic>
        <p:nvPicPr>
          <p:cNvPr id="312" name="Google Shape;312;p49"/>
          <p:cNvPicPr preferRelativeResize="0"/>
          <p:nvPr/>
        </p:nvPicPr>
        <p:blipFill>
          <a:blip r:embed="rId3">
            <a:alphaModFix/>
          </a:blip>
          <a:stretch>
            <a:fillRect/>
          </a:stretch>
        </p:blipFill>
        <p:spPr>
          <a:xfrm>
            <a:off x="3927734" y="4149225"/>
            <a:ext cx="1288542" cy="57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23" name="Google Shape;323;p51"/>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setup.</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5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 agent (or agents) occupy a given set of possible states over time.</a:t>
            </a:r>
            <a:endParaRPr>
              <a:latin typeface="Times New Roman"/>
              <a:ea typeface="Times New Roman"/>
              <a:cs typeface="Times New Roman"/>
              <a:sym typeface="Times New Roman"/>
            </a:endParaRPr>
          </a:p>
        </p:txBody>
      </p:sp>
      <p:sp>
        <p:nvSpPr>
          <p:cNvPr id="75" name="Google Shape;75;p16"/>
          <p:cNvSpPr txBox="1"/>
          <p:nvPr>
            <p:ph idx="1" type="body"/>
          </p:nvPr>
        </p:nvSpPr>
        <p:spPr>
          <a:xfrm>
            <a:off x="311700" y="1808325"/>
            <a:ext cx="5844900" cy="13257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Discrete movement in a plane.</a:t>
            </a:r>
            <a:r>
              <a:rPr lang="en">
                <a:latin typeface="Times New Roman"/>
                <a:ea typeface="Times New Roman"/>
                <a:cs typeface="Times New Roman"/>
                <a:sym typeface="Times New Roman"/>
              </a:rPr>
              <a:t> We have one agent. The state of the agent, at a given time, is its position in some bounded subregion of a rank-2 (discrete) lattice in the plane.</a:t>
            </a:r>
            <a:endParaRPr>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6176774" y="1859499"/>
            <a:ext cx="1028075" cy="1005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29" name="Google Shape;329;p52"/>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Compute the full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35" name="Google Shape;335;p53"/>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Compute the full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Compute the associated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set of all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41" name="Google Shape;341;p54"/>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Compute the full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Compute the associated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set of all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ℝ that computes the return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for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Compute the value of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47" name="Google Shape;347;p55"/>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Compute the full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Compute the associated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set of all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ℝ that computes the return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for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Compute the value of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Choose a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so that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is maximal.</a:t>
            </a: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INTRACTABLE!</a:t>
            </a:r>
            <a:endParaRPr>
              <a:latin typeface="Times New Roman"/>
              <a:ea typeface="Times New Roman"/>
              <a:cs typeface="Times New Roman"/>
              <a:sym typeface="Times New Roman"/>
            </a:endParaRPr>
          </a:p>
        </p:txBody>
      </p:sp>
      <p:sp>
        <p:nvSpPr>
          <p:cNvPr id="353" name="Google Shape;353;p56"/>
          <p:cNvSpPr txBox="1"/>
          <p:nvPr>
            <p:ph idx="1" type="body"/>
          </p:nvPr>
        </p:nvSpPr>
        <p:spPr>
          <a:xfrm>
            <a:off x="311700" y="1152475"/>
            <a:ext cx="8520600" cy="26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Solving this optimization problem, as stated, is intractable, as it requires the following steps: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Compute the full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Compute the associated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set of all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Determine the function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 ℝ that computes the return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for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Compute the value of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every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that starts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Choose a path </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so that </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γ</a:t>
            </a:r>
            <a:r>
              <a:rPr lang="en">
                <a:latin typeface="Times New Roman"/>
                <a:ea typeface="Times New Roman"/>
                <a:cs typeface="Times New Roman"/>
                <a:sym typeface="Times New Roman"/>
              </a:rPr>
              <a:t>) is maximal.</a:t>
            </a:r>
            <a:endParaRPr>
              <a:latin typeface="Times New Roman"/>
              <a:ea typeface="Times New Roman"/>
              <a:cs typeface="Times New Roman"/>
              <a:sym typeface="Times New Roman"/>
            </a:endParaRPr>
          </a:p>
        </p:txBody>
      </p:sp>
      <p:sp>
        <p:nvSpPr>
          <p:cNvPr id="354" name="Google Shape;354;p56"/>
          <p:cNvSpPr txBox="1"/>
          <p:nvPr>
            <p:ph idx="1" type="body"/>
          </p:nvPr>
        </p:nvSpPr>
        <p:spPr>
          <a:xfrm>
            <a:off x="311700" y="3937725"/>
            <a:ext cx="8520600" cy="5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CC0000"/>
                </a:solidFill>
                <a:latin typeface="Times New Roman"/>
                <a:ea typeface="Times New Roman"/>
                <a:cs typeface="Times New Roman"/>
                <a:sym typeface="Times New Roman"/>
              </a:rPr>
              <a:t>We clearly need an alternate strategy.</a:t>
            </a:r>
            <a:endParaRPr b="1">
              <a:solidFill>
                <a:srgbClr val="CC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370" name="Google Shape;370;p59"/>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376" name="Google Shape;376;p60"/>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77" name="Google Shape;377;p60"/>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383" name="Google Shape;383;p61"/>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84" name="Google Shape;384;p61"/>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85" name="Google Shape;385;p61"/>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setup.</a:t>
            </a:r>
            <a:endParaRPr>
              <a:latin typeface="Times New Roman"/>
              <a:ea typeface="Times New Roman"/>
              <a:cs typeface="Times New Roman"/>
              <a:sym typeface="Times New Roman"/>
            </a:endParaRPr>
          </a:p>
        </p:txBody>
      </p:sp>
      <p:sp>
        <p:nvSpPr>
          <p:cNvPr id="82" name="Google Shape;82;p17"/>
          <p:cNvSpPr txBox="1"/>
          <p:nvPr>
            <p:ph idx="1" type="body"/>
          </p:nvPr>
        </p:nvSpPr>
        <p:spPr>
          <a:xfrm>
            <a:off x="311700" y="1152475"/>
            <a:ext cx="8520600" cy="5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 agent (or agents) occupy a given set of possible states over time.</a:t>
            </a:r>
            <a:endParaRPr>
              <a:latin typeface="Times New Roman"/>
              <a:ea typeface="Times New Roman"/>
              <a:cs typeface="Times New Roman"/>
              <a:sym typeface="Times New Roman"/>
            </a:endParaRPr>
          </a:p>
        </p:txBody>
      </p:sp>
      <p:sp>
        <p:nvSpPr>
          <p:cNvPr id="83" name="Google Shape;83;p17"/>
          <p:cNvSpPr txBox="1"/>
          <p:nvPr>
            <p:ph idx="1" type="body"/>
          </p:nvPr>
        </p:nvSpPr>
        <p:spPr>
          <a:xfrm>
            <a:off x="311700" y="1808325"/>
            <a:ext cx="5844900" cy="13257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Discrete movement in a plane.</a:t>
            </a:r>
            <a:r>
              <a:rPr lang="en">
                <a:latin typeface="Times New Roman"/>
                <a:ea typeface="Times New Roman"/>
                <a:cs typeface="Times New Roman"/>
                <a:sym typeface="Times New Roman"/>
              </a:rPr>
              <a:t> We have one agent. The state of the agent, at a given time, is its position in some bounded subregion of a rank-2 (discrete) lattice in the plane.</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3134025"/>
            <a:ext cx="8520600" cy="848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We have two agents. They compete in a game of Go. Their </a:t>
            </a:r>
            <a:r>
              <a:rPr i="1" lang="en">
                <a:latin typeface="Times New Roman"/>
                <a:ea typeface="Times New Roman"/>
                <a:cs typeface="Times New Roman"/>
                <a:sym typeface="Times New Roman"/>
              </a:rPr>
              <a:t>shared</a:t>
            </a:r>
            <a:r>
              <a:rPr lang="en">
                <a:latin typeface="Times New Roman"/>
                <a:ea typeface="Times New Roman"/>
                <a:cs typeface="Times New Roman"/>
                <a:sym typeface="Times New Roman"/>
              </a:rPr>
              <a:t> state, at a given time, is the specific arrangement of black and white stones on the Go board.</a:t>
            </a:r>
            <a:endParaRPr>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6176774" y="1859499"/>
            <a:ext cx="1028075" cy="1005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391" name="Google Shape;391;p62"/>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92" name="Google Shape;392;p62"/>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93" name="Google Shape;393;p62"/>
          <p:cNvSpPr/>
          <p:nvPr/>
        </p:nvSpPr>
        <p:spPr>
          <a:xfrm>
            <a:off x="6891900" y="2171716"/>
            <a:ext cx="426000" cy="3810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2"/>
          <p:cNvSpPr txBox="1"/>
          <p:nvPr/>
        </p:nvSpPr>
        <p:spPr>
          <a:xfrm>
            <a:off x="7317900" y="2059575"/>
            <a:ext cx="15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 probabilistic</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characterization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 our agent</a:t>
            </a:r>
            <a:endParaRPr b="1" i="1">
              <a:solidFill>
                <a:srgbClr val="FF0000"/>
              </a:solidFill>
              <a:latin typeface="Times New Roman"/>
              <a:ea typeface="Times New Roman"/>
              <a:cs typeface="Times New Roman"/>
              <a:sym typeface="Times New Roman"/>
            </a:endParaRPr>
          </a:p>
        </p:txBody>
      </p:sp>
      <p:sp>
        <p:nvSpPr>
          <p:cNvPr id="395" name="Google Shape;395;p62"/>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401" name="Google Shape;401;p63"/>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02" name="Google Shape;402;p63"/>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03" name="Google Shape;403;p63"/>
          <p:cNvSpPr txBox="1"/>
          <p:nvPr>
            <p:ph idx="1" type="body"/>
          </p:nvPr>
        </p:nvSpPr>
        <p:spPr>
          <a:xfrm>
            <a:off x="311700" y="2833225"/>
            <a:ext cx="85206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probability distribution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 allows us to consider </a:t>
            </a:r>
            <a:r>
              <a:rPr i="1" lang="en">
                <a:latin typeface="Times New Roman"/>
                <a:ea typeface="Times New Roman"/>
                <a:cs typeface="Times New Roman"/>
                <a:sym typeface="Times New Roman"/>
              </a:rPr>
              <a:t>expected return</a:t>
            </a:r>
            <a:r>
              <a:rPr lang="en">
                <a:latin typeface="Times New Roman"/>
                <a:ea typeface="Times New Roman"/>
                <a:cs typeface="Times New Roman"/>
                <a:sym typeface="Times New Roman"/>
              </a:rPr>
              <a:t> for our agent:</a:t>
            </a:r>
            <a:endParaRPr>
              <a:latin typeface="Times New Roman"/>
              <a:ea typeface="Times New Roman"/>
              <a:cs typeface="Times New Roman"/>
              <a:sym typeface="Times New Roman"/>
            </a:endParaRPr>
          </a:p>
        </p:txBody>
      </p:sp>
      <p:sp>
        <p:nvSpPr>
          <p:cNvPr id="404" name="Google Shape;404;p63"/>
          <p:cNvSpPr/>
          <p:nvPr/>
        </p:nvSpPr>
        <p:spPr>
          <a:xfrm>
            <a:off x="6891900" y="2171716"/>
            <a:ext cx="426000" cy="3810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3"/>
          <p:cNvSpPr txBox="1"/>
          <p:nvPr/>
        </p:nvSpPr>
        <p:spPr>
          <a:xfrm>
            <a:off x="7317900" y="2059575"/>
            <a:ext cx="15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 probabilistic</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characterization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 our agent</a:t>
            </a:r>
            <a:endParaRPr b="1" i="1">
              <a:solidFill>
                <a:srgbClr val="FF0000"/>
              </a:solidFill>
              <a:latin typeface="Times New Roman"/>
              <a:ea typeface="Times New Roman"/>
              <a:cs typeface="Times New Roman"/>
              <a:sym typeface="Times New Roman"/>
            </a:endParaRPr>
          </a:p>
        </p:txBody>
      </p:sp>
      <p:sp>
        <p:nvSpPr>
          <p:cNvPr id="406" name="Google Shape;406;p63"/>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412" name="Google Shape;412;p64"/>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13" name="Google Shape;413;p64"/>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14" name="Google Shape;414;p64"/>
          <p:cNvSpPr txBox="1"/>
          <p:nvPr>
            <p:ph idx="1" type="body"/>
          </p:nvPr>
        </p:nvSpPr>
        <p:spPr>
          <a:xfrm>
            <a:off x="311700" y="2833225"/>
            <a:ext cx="85206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probability distribution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 allows us to consider </a:t>
            </a:r>
            <a:r>
              <a:rPr i="1" lang="en">
                <a:latin typeface="Times New Roman"/>
                <a:ea typeface="Times New Roman"/>
                <a:cs typeface="Times New Roman"/>
                <a:sym typeface="Times New Roman"/>
              </a:rPr>
              <a:t>expected return</a:t>
            </a:r>
            <a:r>
              <a:rPr lang="en">
                <a:latin typeface="Times New Roman"/>
                <a:ea typeface="Times New Roman"/>
                <a:cs typeface="Times New Roman"/>
                <a:sym typeface="Times New Roman"/>
              </a:rPr>
              <a:t> for our agent:</a:t>
            </a:r>
            <a:endParaRPr>
              <a:latin typeface="Times New Roman"/>
              <a:ea typeface="Times New Roman"/>
              <a:cs typeface="Times New Roman"/>
              <a:sym typeface="Times New Roman"/>
            </a:endParaRPr>
          </a:p>
        </p:txBody>
      </p:sp>
      <p:pic>
        <p:nvPicPr>
          <p:cNvPr id="415" name="Google Shape;415;p64"/>
          <p:cNvPicPr preferRelativeResize="0"/>
          <p:nvPr/>
        </p:nvPicPr>
        <p:blipFill>
          <a:blip r:embed="rId3">
            <a:alphaModFix/>
          </a:blip>
          <a:stretch>
            <a:fillRect/>
          </a:stretch>
        </p:blipFill>
        <p:spPr>
          <a:xfrm>
            <a:off x="2899722" y="3662900"/>
            <a:ext cx="3344548" cy="827975"/>
          </a:xfrm>
          <a:prstGeom prst="rect">
            <a:avLst/>
          </a:prstGeom>
          <a:noFill/>
          <a:ln>
            <a:noFill/>
          </a:ln>
        </p:spPr>
      </p:pic>
      <p:sp>
        <p:nvSpPr>
          <p:cNvPr id="416" name="Google Shape;416;p64"/>
          <p:cNvSpPr/>
          <p:nvPr/>
        </p:nvSpPr>
        <p:spPr>
          <a:xfrm>
            <a:off x="6891900" y="2171716"/>
            <a:ext cx="426000" cy="3810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4"/>
          <p:cNvSpPr txBox="1"/>
          <p:nvPr/>
        </p:nvSpPr>
        <p:spPr>
          <a:xfrm>
            <a:off x="7317900" y="2059575"/>
            <a:ext cx="15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 probabilistic</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characterization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 our agent</a:t>
            </a:r>
            <a:endParaRPr b="1" i="1">
              <a:solidFill>
                <a:srgbClr val="FF0000"/>
              </a:solidFill>
              <a:latin typeface="Times New Roman"/>
              <a:ea typeface="Times New Roman"/>
              <a:cs typeface="Times New Roman"/>
              <a:sym typeface="Times New Roman"/>
            </a:endParaRPr>
          </a:p>
        </p:txBody>
      </p:sp>
      <p:sp>
        <p:nvSpPr>
          <p:cNvPr id="418" name="Google Shape;418;p64"/>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424" name="Google Shape;424;p65"/>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25" name="Google Shape;425;p65"/>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26" name="Google Shape;426;p65"/>
          <p:cNvSpPr txBox="1"/>
          <p:nvPr>
            <p:ph idx="1" type="body"/>
          </p:nvPr>
        </p:nvSpPr>
        <p:spPr>
          <a:xfrm>
            <a:off x="311700" y="2833225"/>
            <a:ext cx="85206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probability distribution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 allows us to consider </a:t>
            </a:r>
            <a:r>
              <a:rPr i="1" lang="en">
                <a:latin typeface="Times New Roman"/>
                <a:ea typeface="Times New Roman"/>
                <a:cs typeface="Times New Roman"/>
                <a:sym typeface="Times New Roman"/>
              </a:rPr>
              <a:t>expected return</a:t>
            </a:r>
            <a:r>
              <a:rPr lang="en">
                <a:latin typeface="Times New Roman"/>
                <a:ea typeface="Times New Roman"/>
                <a:cs typeface="Times New Roman"/>
                <a:sym typeface="Times New Roman"/>
              </a:rPr>
              <a:t> for our agent:</a:t>
            </a:r>
            <a:endParaRPr>
              <a:latin typeface="Times New Roman"/>
              <a:ea typeface="Times New Roman"/>
              <a:cs typeface="Times New Roman"/>
              <a:sym typeface="Times New Roman"/>
            </a:endParaRPr>
          </a:p>
        </p:txBody>
      </p:sp>
      <p:pic>
        <p:nvPicPr>
          <p:cNvPr id="427" name="Google Shape;427;p65"/>
          <p:cNvPicPr preferRelativeResize="0"/>
          <p:nvPr/>
        </p:nvPicPr>
        <p:blipFill>
          <a:blip r:embed="rId3">
            <a:alphaModFix/>
          </a:blip>
          <a:stretch>
            <a:fillRect/>
          </a:stretch>
        </p:blipFill>
        <p:spPr>
          <a:xfrm>
            <a:off x="2899722" y="3662900"/>
            <a:ext cx="3344548" cy="827975"/>
          </a:xfrm>
          <a:prstGeom prst="rect">
            <a:avLst/>
          </a:prstGeom>
          <a:noFill/>
          <a:ln>
            <a:noFill/>
          </a:ln>
        </p:spPr>
      </p:pic>
      <p:sp>
        <p:nvSpPr>
          <p:cNvPr id="428" name="Google Shape;428;p65"/>
          <p:cNvSpPr/>
          <p:nvPr/>
        </p:nvSpPr>
        <p:spPr>
          <a:xfrm>
            <a:off x="4385825" y="3462888"/>
            <a:ext cx="1940400" cy="11535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5"/>
          <p:cNvSpPr txBox="1"/>
          <p:nvPr/>
        </p:nvSpPr>
        <p:spPr>
          <a:xfrm>
            <a:off x="6390300" y="3408600"/>
            <a:ext cx="244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Super shifty integral!</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We’re pretending we know how to integrate on 𝒫(</a:t>
            </a:r>
            <a:r>
              <a:rPr i="1" lang="en">
                <a:solidFill>
                  <a:srgbClr val="FF0000"/>
                </a:solidFill>
                <a:latin typeface="Times New Roman"/>
                <a:ea typeface="Times New Roman"/>
                <a:cs typeface="Times New Roman"/>
                <a:sym typeface="Times New Roman"/>
              </a:rPr>
              <a:t>S</a:t>
            </a: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s</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
        <p:nvSpPr>
          <p:cNvPr id="430" name="Google Shape;430;p65"/>
          <p:cNvSpPr/>
          <p:nvPr/>
        </p:nvSpPr>
        <p:spPr>
          <a:xfrm>
            <a:off x="6891900" y="2171716"/>
            <a:ext cx="426000" cy="3810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5"/>
          <p:cNvSpPr txBox="1"/>
          <p:nvPr/>
        </p:nvSpPr>
        <p:spPr>
          <a:xfrm>
            <a:off x="7317900" y="2059575"/>
            <a:ext cx="15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 probabilistic</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characterization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 our agent</a:t>
            </a:r>
            <a:endParaRPr b="1" i="1">
              <a:solidFill>
                <a:srgbClr val="FF0000"/>
              </a:solidFill>
              <a:latin typeface="Times New Roman"/>
              <a:ea typeface="Times New Roman"/>
              <a:cs typeface="Times New Roman"/>
              <a:sym typeface="Times New Roman"/>
            </a:endParaRPr>
          </a:p>
        </p:txBody>
      </p:sp>
      <p:sp>
        <p:nvSpPr>
          <p:cNvPr id="432" name="Google Shape;432;p65"/>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1:</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Let’s work from a more probabilistic perspective</a:t>
            </a:r>
            <a:r>
              <a:rPr lang="en">
                <a:solidFill>
                  <a:srgbClr val="CC0000"/>
                </a:solidFill>
                <a:latin typeface="Times New Roman"/>
                <a:ea typeface="Times New Roman"/>
                <a:cs typeface="Times New Roman"/>
                <a:sym typeface="Times New Roman"/>
              </a:rPr>
              <a:t>.</a:t>
            </a:r>
            <a:endParaRPr>
              <a:solidFill>
                <a:srgbClr val="CC0000"/>
              </a:solidFill>
              <a:latin typeface="Times New Roman"/>
              <a:ea typeface="Times New Roman"/>
              <a:cs typeface="Times New Roman"/>
              <a:sym typeface="Times New Roman"/>
            </a:endParaRPr>
          </a:p>
        </p:txBody>
      </p:sp>
      <p:sp>
        <p:nvSpPr>
          <p:cNvPr id="438" name="Google Shape;438;p66"/>
          <p:cNvSpPr txBox="1"/>
          <p:nvPr>
            <p:ph idx="1" type="body"/>
          </p:nvPr>
        </p:nvSpPr>
        <p:spPr>
          <a:xfrm>
            <a:off x="311700" y="1158550"/>
            <a:ext cx="85206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Consider an arbitrary agent, making many poor decisions as it moves in the state space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39" name="Google Shape;439;p66"/>
          <p:cNvSpPr txBox="1"/>
          <p:nvPr>
            <p:ph idx="1" type="body"/>
          </p:nvPr>
        </p:nvSpPr>
        <p:spPr>
          <a:xfrm>
            <a:off x="311700" y="1811550"/>
            <a:ext cx="85206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Times New Roman"/>
                <a:ea typeface="Times New Roman"/>
                <a:cs typeface="Times New Roman"/>
                <a:sym typeface="Times New Roman"/>
              </a:rPr>
              <a:t>The agent traverses certain paths in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more often than others. In this way, the agent’s behaviour determines a probability distribution on 𝒫(</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We denote it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40" name="Google Shape;440;p66"/>
          <p:cNvSpPr txBox="1"/>
          <p:nvPr>
            <p:ph idx="1" type="body"/>
          </p:nvPr>
        </p:nvSpPr>
        <p:spPr>
          <a:xfrm>
            <a:off x="311700" y="2833225"/>
            <a:ext cx="85206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probability distribution </a:t>
            </a:r>
            <a:r>
              <a:rPr i="1" lang="en">
                <a:latin typeface="Times New Roman"/>
                <a:ea typeface="Times New Roman"/>
                <a:cs typeface="Times New Roman"/>
                <a:sym typeface="Times New Roman"/>
              </a:rPr>
              <a:t>π</a:t>
            </a:r>
            <a:r>
              <a:rPr lang="en">
                <a:latin typeface="Times New Roman"/>
                <a:ea typeface="Times New Roman"/>
                <a:cs typeface="Times New Roman"/>
                <a:sym typeface="Times New Roman"/>
              </a:rPr>
              <a:t> allows us to consider </a:t>
            </a:r>
            <a:r>
              <a:rPr i="1" lang="en">
                <a:latin typeface="Times New Roman"/>
                <a:ea typeface="Times New Roman"/>
                <a:cs typeface="Times New Roman"/>
                <a:sym typeface="Times New Roman"/>
              </a:rPr>
              <a:t>expected return</a:t>
            </a:r>
            <a:r>
              <a:rPr lang="en">
                <a:latin typeface="Times New Roman"/>
                <a:ea typeface="Times New Roman"/>
                <a:cs typeface="Times New Roman"/>
                <a:sym typeface="Times New Roman"/>
              </a:rPr>
              <a:t> for our agent:</a:t>
            </a:r>
            <a:endParaRPr>
              <a:latin typeface="Times New Roman"/>
              <a:ea typeface="Times New Roman"/>
              <a:cs typeface="Times New Roman"/>
              <a:sym typeface="Times New Roman"/>
            </a:endParaRPr>
          </a:p>
        </p:txBody>
      </p:sp>
      <p:pic>
        <p:nvPicPr>
          <p:cNvPr id="441" name="Google Shape;441;p66"/>
          <p:cNvPicPr preferRelativeResize="0"/>
          <p:nvPr/>
        </p:nvPicPr>
        <p:blipFill>
          <a:blip r:embed="rId3">
            <a:alphaModFix/>
          </a:blip>
          <a:stretch>
            <a:fillRect/>
          </a:stretch>
        </p:blipFill>
        <p:spPr>
          <a:xfrm>
            <a:off x="2899722" y="3662900"/>
            <a:ext cx="3344548" cy="827975"/>
          </a:xfrm>
          <a:prstGeom prst="rect">
            <a:avLst/>
          </a:prstGeom>
          <a:noFill/>
          <a:ln>
            <a:noFill/>
          </a:ln>
        </p:spPr>
      </p:pic>
      <p:sp>
        <p:nvSpPr>
          <p:cNvPr id="442" name="Google Shape;442;p66"/>
          <p:cNvSpPr/>
          <p:nvPr/>
        </p:nvSpPr>
        <p:spPr>
          <a:xfrm>
            <a:off x="4385825" y="3462888"/>
            <a:ext cx="1940400" cy="11535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6"/>
          <p:cNvSpPr txBox="1"/>
          <p:nvPr/>
        </p:nvSpPr>
        <p:spPr>
          <a:xfrm>
            <a:off x="6390300" y="3408600"/>
            <a:ext cx="244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Super shifty integral!</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We’re pretending we know how to integrate on 𝒫(</a:t>
            </a:r>
            <a:r>
              <a:rPr i="1" lang="en">
                <a:solidFill>
                  <a:srgbClr val="FF0000"/>
                </a:solidFill>
                <a:latin typeface="Times New Roman"/>
                <a:ea typeface="Times New Roman"/>
                <a:cs typeface="Times New Roman"/>
                <a:sym typeface="Times New Roman"/>
              </a:rPr>
              <a:t>S</a:t>
            </a: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s</a:t>
            </a:r>
            <a:r>
              <a:rPr lang="en">
                <a:solidFill>
                  <a:srgbClr val="FF0000"/>
                </a:solidFill>
                <a:latin typeface="Times New Roman"/>
                <a:ea typeface="Times New Roman"/>
                <a:cs typeface="Times New Roman"/>
                <a:sym typeface="Times New Roman"/>
              </a:rPr>
              <a:t>).</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i="1" lang="en">
                <a:solidFill>
                  <a:srgbClr val="FF0000"/>
                </a:solidFill>
                <a:latin typeface="Times New Roman"/>
                <a:ea typeface="Times New Roman"/>
                <a:cs typeface="Times New Roman"/>
                <a:sym typeface="Times New Roman"/>
              </a:rPr>
              <a:t>But too useful to reject!</a:t>
            </a:r>
            <a:endParaRPr b="1" i="1">
              <a:solidFill>
                <a:srgbClr val="FF0000"/>
              </a:solidFill>
              <a:latin typeface="Times New Roman"/>
              <a:ea typeface="Times New Roman"/>
              <a:cs typeface="Times New Roman"/>
              <a:sym typeface="Times New Roman"/>
            </a:endParaRPr>
          </a:p>
        </p:txBody>
      </p:sp>
      <p:sp>
        <p:nvSpPr>
          <p:cNvPr id="444" name="Google Shape;444;p66"/>
          <p:cNvSpPr/>
          <p:nvPr/>
        </p:nvSpPr>
        <p:spPr>
          <a:xfrm>
            <a:off x="6891900" y="2171716"/>
            <a:ext cx="426000" cy="3810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6"/>
          <p:cNvSpPr txBox="1"/>
          <p:nvPr/>
        </p:nvSpPr>
        <p:spPr>
          <a:xfrm>
            <a:off x="7317900" y="2059575"/>
            <a:ext cx="152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 probabilistic</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characterization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 our agent</a:t>
            </a:r>
            <a:endParaRPr b="1" i="1">
              <a:solidFill>
                <a:srgbClr val="FF0000"/>
              </a:solidFill>
              <a:latin typeface="Times New Roman"/>
              <a:ea typeface="Times New Roman"/>
              <a:cs typeface="Times New Roman"/>
              <a:sym typeface="Times New Roman"/>
            </a:endParaRPr>
          </a:p>
        </p:txBody>
      </p:sp>
      <p:sp>
        <p:nvSpPr>
          <p:cNvPr id="446" name="Google Shape;446;p66"/>
          <p:cNvSpPr txBox="1"/>
          <p:nvPr/>
        </p:nvSpPr>
        <p:spPr>
          <a:xfrm>
            <a:off x="4869075" y="2371650"/>
            <a:ext cx="1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 </a:t>
            </a:r>
            <a:r>
              <a:rPr i="1" lang="en">
                <a:solidFill>
                  <a:srgbClr val="FF0000"/>
                </a:solidFill>
                <a:latin typeface="Times New Roman"/>
                <a:ea typeface="Times New Roman"/>
                <a:cs typeface="Times New Roman"/>
                <a:sym typeface="Times New Roman"/>
              </a:rPr>
              <a:t>path space </a:t>
            </a:r>
            <a:r>
              <a:rPr lang="en">
                <a:solidFill>
                  <a:srgbClr val="FF0000"/>
                </a:solidFill>
                <a:latin typeface="Times New Roman"/>
                <a:ea typeface="Times New Roman"/>
                <a:cs typeface="Times New Roman"/>
                <a:sym typeface="Times New Roman"/>
              </a:rPr>
              <a:t>)</a:t>
            </a:r>
            <a:endParaRPr b="1" i="1">
              <a:solidFill>
                <a:srgbClr val="FF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Break-up path integral over immediate possible actions.</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Break-up path integral over immediate possible actions.</a:t>
            </a:r>
            <a:endParaRPr>
              <a:latin typeface="Times New Roman"/>
              <a:ea typeface="Times New Roman"/>
              <a:cs typeface="Times New Roman"/>
              <a:sym typeface="Times New Roman"/>
            </a:endParaRPr>
          </a:p>
        </p:txBody>
      </p:sp>
      <p:pic>
        <p:nvPicPr>
          <p:cNvPr id="462" name="Google Shape;462;p69"/>
          <p:cNvPicPr preferRelativeResize="0"/>
          <p:nvPr/>
        </p:nvPicPr>
        <p:blipFill>
          <a:blip r:embed="rId3">
            <a:alphaModFix/>
          </a:blip>
          <a:stretch>
            <a:fillRect/>
          </a:stretch>
        </p:blipFill>
        <p:spPr>
          <a:xfrm>
            <a:off x="787100" y="1107775"/>
            <a:ext cx="2986701" cy="3898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Break-up path integral over immediate possible actions.</a:t>
            </a:r>
            <a:endParaRPr>
              <a:latin typeface="Times New Roman"/>
              <a:ea typeface="Times New Roman"/>
              <a:cs typeface="Times New Roman"/>
              <a:sym typeface="Times New Roman"/>
            </a:endParaRPr>
          </a:p>
        </p:txBody>
      </p:sp>
      <p:pic>
        <p:nvPicPr>
          <p:cNvPr id="468" name="Google Shape;468;p70"/>
          <p:cNvPicPr preferRelativeResize="0"/>
          <p:nvPr/>
        </p:nvPicPr>
        <p:blipFill>
          <a:blip r:embed="rId3">
            <a:alphaModFix/>
          </a:blip>
          <a:stretch>
            <a:fillRect/>
          </a:stretch>
        </p:blipFill>
        <p:spPr>
          <a:xfrm>
            <a:off x="787100" y="1107775"/>
            <a:ext cx="2986701" cy="3898950"/>
          </a:xfrm>
          <a:prstGeom prst="rect">
            <a:avLst/>
          </a:prstGeom>
          <a:noFill/>
          <a:ln>
            <a:noFill/>
          </a:ln>
        </p:spPr>
      </p:pic>
      <p:sp>
        <p:nvSpPr>
          <p:cNvPr id="469" name="Google Shape;469;p70"/>
          <p:cNvSpPr txBox="1"/>
          <p:nvPr/>
        </p:nvSpPr>
        <p:spPr>
          <a:xfrm>
            <a:off x="3450500" y="2397100"/>
            <a:ext cx="16887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We’re supposed to</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sum the values of </a:t>
            </a:r>
            <a:r>
              <a:rPr i="1" lang="en" sz="1300">
                <a:solidFill>
                  <a:srgbClr val="FF0000"/>
                </a:solidFill>
                <a:highlight>
                  <a:schemeClr val="lt1"/>
                </a:highlight>
                <a:latin typeface="Times New Roman"/>
                <a:ea typeface="Times New Roman"/>
                <a:cs typeface="Times New Roman"/>
                <a:sym typeface="Times New Roman"/>
              </a:rPr>
              <a:t>G</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over </a:t>
            </a:r>
            <a:r>
              <a:rPr b="1" lang="en" sz="1300">
                <a:solidFill>
                  <a:srgbClr val="FF0000"/>
                </a:solidFill>
                <a:highlight>
                  <a:schemeClr val="lt1"/>
                </a:highlight>
                <a:latin typeface="Times New Roman"/>
                <a:ea typeface="Times New Roman"/>
                <a:cs typeface="Times New Roman"/>
                <a:sym typeface="Times New Roman"/>
              </a:rPr>
              <a:t>all</a:t>
            </a:r>
            <a:r>
              <a:rPr lang="en" sz="1300">
                <a:solidFill>
                  <a:srgbClr val="FF0000"/>
                </a:solidFill>
                <a:highlight>
                  <a:schemeClr val="lt1"/>
                </a:highlight>
                <a:latin typeface="Times New Roman"/>
                <a:ea typeface="Times New Roman"/>
                <a:cs typeface="Times New Roman"/>
                <a:sym typeface="Times New Roman"/>
              </a:rPr>
              <a:t> paths!</a:t>
            </a:r>
            <a:endParaRPr b="1" i="1"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Break-up path integral over immediate possible actions.</a:t>
            </a:r>
            <a:endParaRPr>
              <a:latin typeface="Times New Roman"/>
              <a:ea typeface="Times New Roman"/>
              <a:cs typeface="Times New Roman"/>
              <a:sym typeface="Times New Roman"/>
            </a:endParaRPr>
          </a:p>
        </p:txBody>
      </p:sp>
      <p:pic>
        <p:nvPicPr>
          <p:cNvPr id="475" name="Google Shape;475;p71"/>
          <p:cNvPicPr preferRelativeResize="0"/>
          <p:nvPr/>
        </p:nvPicPr>
        <p:blipFill>
          <a:blip r:embed="rId3">
            <a:alphaModFix/>
          </a:blip>
          <a:stretch>
            <a:fillRect/>
          </a:stretch>
        </p:blipFill>
        <p:spPr>
          <a:xfrm>
            <a:off x="787100" y="1107775"/>
            <a:ext cx="2986701" cy="3898950"/>
          </a:xfrm>
          <a:prstGeom prst="rect">
            <a:avLst/>
          </a:prstGeom>
          <a:noFill/>
          <a:ln>
            <a:noFill/>
          </a:ln>
        </p:spPr>
      </p:pic>
      <p:sp>
        <p:nvSpPr>
          <p:cNvPr id="476" name="Google Shape;476;p71"/>
          <p:cNvSpPr txBox="1"/>
          <p:nvPr/>
        </p:nvSpPr>
        <p:spPr>
          <a:xfrm>
            <a:off x="3450500" y="2397100"/>
            <a:ext cx="16887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We’re supposed to</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sum the values of </a:t>
            </a:r>
            <a:r>
              <a:rPr i="1" lang="en" sz="1300">
                <a:solidFill>
                  <a:srgbClr val="FF0000"/>
                </a:solidFill>
                <a:highlight>
                  <a:schemeClr val="lt1"/>
                </a:highlight>
                <a:latin typeface="Times New Roman"/>
                <a:ea typeface="Times New Roman"/>
                <a:cs typeface="Times New Roman"/>
                <a:sym typeface="Times New Roman"/>
              </a:rPr>
              <a:t>G</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over </a:t>
            </a:r>
            <a:r>
              <a:rPr b="1" lang="en" sz="1300">
                <a:solidFill>
                  <a:srgbClr val="FF0000"/>
                </a:solidFill>
                <a:highlight>
                  <a:schemeClr val="lt1"/>
                </a:highlight>
                <a:latin typeface="Times New Roman"/>
                <a:ea typeface="Times New Roman"/>
                <a:cs typeface="Times New Roman"/>
                <a:sym typeface="Times New Roman"/>
              </a:rPr>
              <a:t>all</a:t>
            </a:r>
            <a:r>
              <a:rPr lang="en" sz="1300">
                <a:solidFill>
                  <a:srgbClr val="FF0000"/>
                </a:solidFill>
                <a:highlight>
                  <a:schemeClr val="lt1"/>
                </a:highlight>
                <a:latin typeface="Times New Roman"/>
                <a:ea typeface="Times New Roman"/>
                <a:cs typeface="Times New Roman"/>
                <a:sym typeface="Times New Roman"/>
              </a:rPr>
              <a:t> paths!</a:t>
            </a:r>
            <a:endParaRPr b="1" i="1"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77" name="Google Shape;477;p71"/>
          <p:cNvSpPr txBox="1"/>
          <p:nvPr/>
        </p:nvSpPr>
        <p:spPr>
          <a:xfrm>
            <a:off x="3372600" y="3089775"/>
            <a:ext cx="1350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highlight>
                  <a:schemeClr val="lt1"/>
                </a:highlight>
                <a:latin typeface="Times New Roman"/>
                <a:ea typeface="Times New Roman"/>
                <a:cs typeface="Times New Roman"/>
                <a:sym typeface="Times New Roman"/>
              </a:rPr>
              <a:t>  </a:t>
            </a:r>
            <a:r>
              <a:rPr b="1" lang="en" sz="1300">
                <a:solidFill>
                  <a:srgbClr val="FF0000"/>
                </a:solidFill>
                <a:highlight>
                  <a:schemeClr val="lt1"/>
                </a:highlight>
                <a:latin typeface="Times New Roman"/>
                <a:ea typeface="Times New Roman"/>
                <a:cs typeface="Times New Roman"/>
                <a:sym typeface="Times New Roman"/>
              </a:rPr>
              <a:t>Very</a:t>
            </a:r>
            <a:r>
              <a:rPr lang="en" sz="1300">
                <a:solidFill>
                  <a:srgbClr val="FF0000"/>
                </a:solidFill>
                <a:highlight>
                  <a:schemeClr val="lt1"/>
                </a:highlight>
                <a:latin typeface="Times New Roman"/>
                <a:ea typeface="Times New Roman"/>
                <a:cs typeface="Times New Roman"/>
                <a:sym typeface="Times New Roman"/>
              </a:rPr>
              <a:t> hard to  </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  keep track of!</a:t>
            </a:r>
            <a:endParaRPr b="1" i="1"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Basic setup.</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5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 agent (or agents) occupy a given set of possible states over time.</a:t>
            </a:r>
            <a:endParaRPr>
              <a:latin typeface="Times New Roman"/>
              <a:ea typeface="Times New Roman"/>
              <a:cs typeface="Times New Roman"/>
              <a:sym typeface="Times New Roman"/>
            </a:endParaRPr>
          </a:p>
        </p:txBody>
      </p:sp>
      <p:sp>
        <p:nvSpPr>
          <p:cNvPr id="92" name="Google Shape;92;p18"/>
          <p:cNvSpPr txBox="1"/>
          <p:nvPr>
            <p:ph idx="1" type="body"/>
          </p:nvPr>
        </p:nvSpPr>
        <p:spPr>
          <a:xfrm>
            <a:off x="311700" y="1808325"/>
            <a:ext cx="5844900" cy="13257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Discrete movement in a plane.</a:t>
            </a:r>
            <a:r>
              <a:rPr lang="en">
                <a:latin typeface="Times New Roman"/>
                <a:ea typeface="Times New Roman"/>
                <a:cs typeface="Times New Roman"/>
                <a:sym typeface="Times New Roman"/>
              </a:rPr>
              <a:t> We have one agent. The state of the agent, at a given time, is its position in some bounded subregion of a rank-2 (discrete) lattice in the plane.</a:t>
            </a:r>
            <a:endParaRPr>
              <a:latin typeface="Times New Roman"/>
              <a:ea typeface="Times New Roman"/>
              <a:cs typeface="Times New Roman"/>
              <a:sym typeface="Times New Roman"/>
            </a:endParaRPr>
          </a:p>
        </p:txBody>
      </p:sp>
      <p:sp>
        <p:nvSpPr>
          <p:cNvPr id="93" name="Google Shape;93;p18"/>
          <p:cNvSpPr txBox="1"/>
          <p:nvPr>
            <p:ph idx="1" type="body"/>
          </p:nvPr>
        </p:nvSpPr>
        <p:spPr>
          <a:xfrm>
            <a:off x="311700" y="3134025"/>
            <a:ext cx="8520600" cy="848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2. The game of Go.</a:t>
            </a:r>
            <a:r>
              <a:rPr lang="en">
                <a:latin typeface="Times New Roman"/>
                <a:ea typeface="Times New Roman"/>
                <a:cs typeface="Times New Roman"/>
                <a:sym typeface="Times New Roman"/>
              </a:rPr>
              <a:t> We have two agents. They compete in a game of Go. Their </a:t>
            </a:r>
            <a:r>
              <a:rPr i="1" lang="en">
                <a:latin typeface="Times New Roman"/>
                <a:ea typeface="Times New Roman"/>
                <a:cs typeface="Times New Roman"/>
                <a:sym typeface="Times New Roman"/>
              </a:rPr>
              <a:t>shared</a:t>
            </a:r>
            <a:r>
              <a:rPr lang="en">
                <a:latin typeface="Times New Roman"/>
                <a:ea typeface="Times New Roman"/>
                <a:cs typeface="Times New Roman"/>
                <a:sym typeface="Times New Roman"/>
              </a:rPr>
              <a:t> state, at a given time, is the specific arrangement of black and white stones on the Go board.</a:t>
            </a:r>
            <a:endParaRPr>
              <a:latin typeface="Times New Roman"/>
              <a:ea typeface="Times New Roman"/>
              <a:cs typeface="Times New Roman"/>
              <a:sym typeface="Times New Roman"/>
            </a:endParaRPr>
          </a:p>
        </p:txBody>
      </p:sp>
      <p:sp>
        <p:nvSpPr>
          <p:cNvPr id="94" name="Google Shape;94;p18"/>
          <p:cNvSpPr txBox="1"/>
          <p:nvPr>
            <p:ph idx="1" type="body"/>
          </p:nvPr>
        </p:nvSpPr>
        <p:spPr>
          <a:xfrm>
            <a:off x="311700" y="4013775"/>
            <a:ext cx="8520600" cy="10422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3. Voice leading.</a:t>
            </a:r>
            <a:r>
              <a:rPr lang="en">
                <a:latin typeface="Times New Roman"/>
                <a:ea typeface="Times New Roman"/>
                <a:cs typeface="Times New Roman"/>
                <a:sym typeface="Times New Roman"/>
              </a:rPr>
              <a:t> We have one agent. The agent plays a sequence of (4-note) musical chords. The state of the agent, at a given time, is the chord the agent is playing.</a:t>
            </a:r>
            <a:endParaRPr>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6176774" y="1859499"/>
            <a:ext cx="1028075" cy="10051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2:</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Break-up path integral over immediate possible actions.</a:t>
            </a:r>
            <a:endParaRPr>
              <a:latin typeface="Times New Roman"/>
              <a:ea typeface="Times New Roman"/>
              <a:cs typeface="Times New Roman"/>
              <a:sym typeface="Times New Roman"/>
            </a:endParaRPr>
          </a:p>
        </p:txBody>
      </p:sp>
      <p:pic>
        <p:nvPicPr>
          <p:cNvPr id="483" name="Google Shape;483;p72"/>
          <p:cNvPicPr preferRelativeResize="0"/>
          <p:nvPr/>
        </p:nvPicPr>
        <p:blipFill>
          <a:blip r:embed="rId3">
            <a:alphaModFix/>
          </a:blip>
          <a:stretch>
            <a:fillRect/>
          </a:stretch>
        </p:blipFill>
        <p:spPr>
          <a:xfrm>
            <a:off x="787100" y="1107775"/>
            <a:ext cx="2986701" cy="3898950"/>
          </a:xfrm>
          <a:prstGeom prst="rect">
            <a:avLst/>
          </a:prstGeom>
          <a:noFill/>
          <a:ln>
            <a:noFill/>
          </a:ln>
        </p:spPr>
      </p:pic>
      <p:cxnSp>
        <p:nvCxnSpPr>
          <p:cNvPr id="484" name="Google Shape;484;p72"/>
          <p:cNvCxnSpPr/>
          <p:nvPr/>
        </p:nvCxnSpPr>
        <p:spPr>
          <a:xfrm>
            <a:off x="4572000" y="1175950"/>
            <a:ext cx="0" cy="3762600"/>
          </a:xfrm>
          <a:prstGeom prst="straightConnector1">
            <a:avLst/>
          </a:prstGeom>
          <a:noFill/>
          <a:ln cap="flat" cmpd="sng" w="9525">
            <a:solidFill>
              <a:schemeClr val="dk2"/>
            </a:solidFill>
            <a:prstDash val="solid"/>
            <a:round/>
            <a:headEnd len="med" w="med" type="none"/>
            <a:tailEnd len="med" w="med" type="none"/>
          </a:ln>
        </p:spPr>
      </p:cxnSp>
      <p:pic>
        <p:nvPicPr>
          <p:cNvPr id="485" name="Google Shape;485;p72"/>
          <p:cNvPicPr preferRelativeResize="0"/>
          <p:nvPr/>
        </p:nvPicPr>
        <p:blipFill>
          <a:blip r:embed="rId4">
            <a:alphaModFix/>
          </a:blip>
          <a:stretch>
            <a:fillRect/>
          </a:stretch>
        </p:blipFill>
        <p:spPr>
          <a:xfrm>
            <a:off x="5333279" y="1175938"/>
            <a:ext cx="2919972" cy="3820975"/>
          </a:xfrm>
          <a:prstGeom prst="rect">
            <a:avLst/>
          </a:prstGeom>
          <a:noFill/>
          <a:ln>
            <a:noFill/>
          </a:ln>
        </p:spPr>
      </p:pic>
      <p:sp>
        <p:nvSpPr>
          <p:cNvPr id="486" name="Google Shape;486;p72"/>
          <p:cNvSpPr txBox="1"/>
          <p:nvPr/>
        </p:nvSpPr>
        <p:spPr>
          <a:xfrm>
            <a:off x="3450500" y="2397100"/>
            <a:ext cx="16887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We’re supposed to</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sum the values of </a:t>
            </a:r>
            <a:r>
              <a:rPr i="1" lang="en" sz="1300">
                <a:solidFill>
                  <a:srgbClr val="FF0000"/>
                </a:solidFill>
                <a:highlight>
                  <a:schemeClr val="lt1"/>
                </a:highlight>
                <a:latin typeface="Times New Roman"/>
                <a:ea typeface="Times New Roman"/>
                <a:cs typeface="Times New Roman"/>
                <a:sym typeface="Times New Roman"/>
              </a:rPr>
              <a:t>G</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over </a:t>
            </a:r>
            <a:r>
              <a:rPr b="1" lang="en" sz="1300">
                <a:solidFill>
                  <a:srgbClr val="FF0000"/>
                </a:solidFill>
                <a:highlight>
                  <a:schemeClr val="lt1"/>
                </a:highlight>
                <a:latin typeface="Times New Roman"/>
                <a:ea typeface="Times New Roman"/>
                <a:cs typeface="Times New Roman"/>
                <a:sym typeface="Times New Roman"/>
              </a:rPr>
              <a:t>all</a:t>
            </a:r>
            <a:r>
              <a:rPr lang="en" sz="1300">
                <a:solidFill>
                  <a:srgbClr val="FF0000"/>
                </a:solidFill>
                <a:highlight>
                  <a:schemeClr val="lt1"/>
                </a:highlight>
                <a:latin typeface="Times New Roman"/>
                <a:ea typeface="Times New Roman"/>
                <a:cs typeface="Times New Roman"/>
                <a:sym typeface="Times New Roman"/>
              </a:rPr>
              <a:t> paths!</a:t>
            </a:r>
            <a:endParaRPr b="1" i="1"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87" name="Google Shape;487;p72"/>
          <p:cNvSpPr txBox="1"/>
          <p:nvPr/>
        </p:nvSpPr>
        <p:spPr>
          <a:xfrm>
            <a:off x="3372600" y="3089775"/>
            <a:ext cx="1350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highlight>
                  <a:schemeClr val="lt1"/>
                </a:highlight>
                <a:latin typeface="Times New Roman"/>
                <a:ea typeface="Times New Roman"/>
                <a:cs typeface="Times New Roman"/>
                <a:sym typeface="Times New Roman"/>
              </a:rPr>
              <a:t>  </a:t>
            </a:r>
            <a:r>
              <a:rPr b="1" lang="en" sz="1300">
                <a:solidFill>
                  <a:srgbClr val="FF0000"/>
                </a:solidFill>
                <a:highlight>
                  <a:schemeClr val="lt1"/>
                </a:highlight>
                <a:latin typeface="Times New Roman"/>
                <a:ea typeface="Times New Roman"/>
                <a:cs typeface="Times New Roman"/>
                <a:sym typeface="Times New Roman"/>
              </a:rPr>
              <a:t>Very</a:t>
            </a:r>
            <a:r>
              <a:rPr lang="en" sz="1300">
                <a:solidFill>
                  <a:srgbClr val="FF0000"/>
                </a:solidFill>
                <a:highlight>
                  <a:schemeClr val="lt1"/>
                </a:highlight>
                <a:latin typeface="Times New Roman"/>
                <a:ea typeface="Times New Roman"/>
                <a:cs typeface="Times New Roman"/>
                <a:sym typeface="Times New Roman"/>
              </a:rPr>
              <a:t> hard to  </a:t>
            </a:r>
            <a:endParaRPr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0000"/>
                </a:solidFill>
                <a:highlight>
                  <a:schemeClr val="lt1"/>
                </a:highlight>
                <a:latin typeface="Times New Roman"/>
                <a:ea typeface="Times New Roman"/>
                <a:cs typeface="Times New Roman"/>
                <a:sym typeface="Times New Roman"/>
              </a:rPr>
              <a:t>  keep track of!</a:t>
            </a:r>
            <a:endParaRPr b="1" i="1" sz="1300">
              <a:solidFill>
                <a:srgbClr val="FF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0000"/>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73"/>
          <p:cNvPicPr preferRelativeResize="0"/>
          <p:nvPr/>
        </p:nvPicPr>
        <p:blipFill>
          <a:blip r:embed="rId3">
            <a:alphaModFix/>
          </a:blip>
          <a:stretch>
            <a:fillRect/>
          </a:stretch>
        </p:blipFill>
        <p:spPr>
          <a:xfrm>
            <a:off x="1556150" y="64200"/>
            <a:ext cx="6031698" cy="35804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74"/>
          <p:cNvPicPr preferRelativeResize="0"/>
          <p:nvPr/>
        </p:nvPicPr>
        <p:blipFill>
          <a:blip r:embed="rId3">
            <a:alphaModFix/>
          </a:blip>
          <a:stretch>
            <a:fillRect/>
          </a:stretch>
        </p:blipFill>
        <p:spPr>
          <a:xfrm>
            <a:off x="1556150" y="64200"/>
            <a:ext cx="6031698" cy="3580401"/>
          </a:xfrm>
          <a:prstGeom prst="rect">
            <a:avLst/>
          </a:prstGeom>
          <a:noFill/>
          <a:ln>
            <a:noFill/>
          </a:ln>
        </p:spPr>
      </p:pic>
      <p:sp>
        <p:nvSpPr>
          <p:cNvPr id="498" name="Google Shape;498;p74"/>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5"/>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04" name="Google Shape;504;p75"/>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05" name="Google Shape;505;p75"/>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06" name="Google Shape;506;p75"/>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07" name="Google Shape;507;p75"/>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76"/>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13" name="Google Shape;513;p76"/>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14" name="Google Shape;514;p76"/>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15" name="Google Shape;515;p76"/>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16" name="Google Shape;516;p76"/>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
        <p:nvSpPr>
          <p:cNvPr id="517" name="Google Shape;517;p76"/>
          <p:cNvSpPr/>
          <p:nvPr/>
        </p:nvSpPr>
        <p:spPr>
          <a:xfrm>
            <a:off x="368849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18" name="Google Shape;518;p76"/>
          <p:cNvSpPr/>
          <p:nvPr/>
        </p:nvSpPr>
        <p:spPr>
          <a:xfrm flipH="1">
            <a:off x="481444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19" name="Google Shape;519;p76"/>
          <p:cNvSpPr txBox="1"/>
          <p:nvPr/>
        </p:nvSpPr>
        <p:spPr>
          <a:xfrm>
            <a:off x="3650700" y="4575250"/>
            <a:ext cx="245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 if agent</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takes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77"/>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25" name="Google Shape;525;p77"/>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26" name="Google Shape;526;p77"/>
          <p:cNvSpPr/>
          <p:nvPr/>
        </p:nvSpPr>
        <p:spPr>
          <a:xfrm>
            <a:off x="6185950" y="3803072"/>
            <a:ext cx="1097100" cy="836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7"/>
          <p:cNvSpPr txBox="1"/>
          <p:nvPr/>
        </p:nvSpPr>
        <p:spPr>
          <a:xfrm>
            <a:off x="6154050" y="4582450"/>
            <a:ext cx="20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probability that our agent will choose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b="1" i="1">
              <a:solidFill>
                <a:srgbClr val="FF0000"/>
              </a:solidFill>
              <a:latin typeface="Times New Roman"/>
              <a:ea typeface="Times New Roman"/>
              <a:cs typeface="Times New Roman"/>
              <a:sym typeface="Times New Roman"/>
            </a:endParaRPr>
          </a:p>
        </p:txBody>
      </p:sp>
      <p:sp>
        <p:nvSpPr>
          <p:cNvPr id="528" name="Google Shape;528;p77"/>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29" name="Google Shape;529;p77"/>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30" name="Google Shape;530;p77"/>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
        <p:nvSpPr>
          <p:cNvPr id="531" name="Google Shape;531;p77"/>
          <p:cNvSpPr/>
          <p:nvPr/>
        </p:nvSpPr>
        <p:spPr>
          <a:xfrm>
            <a:off x="368849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32" name="Google Shape;532;p77"/>
          <p:cNvSpPr/>
          <p:nvPr/>
        </p:nvSpPr>
        <p:spPr>
          <a:xfrm flipH="1">
            <a:off x="481444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33" name="Google Shape;533;p77"/>
          <p:cNvSpPr txBox="1"/>
          <p:nvPr/>
        </p:nvSpPr>
        <p:spPr>
          <a:xfrm>
            <a:off x="3650700" y="4575250"/>
            <a:ext cx="245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 if agent</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takes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78"/>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39" name="Google Shape;539;p78"/>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40" name="Google Shape;540;p78"/>
          <p:cNvSpPr/>
          <p:nvPr/>
        </p:nvSpPr>
        <p:spPr>
          <a:xfrm>
            <a:off x="6185950" y="3803072"/>
            <a:ext cx="1097100" cy="836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8"/>
          <p:cNvSpPr/>
          <p:nvPr/>
        </p:nvSpPr>
        <p:spPr>
          <a:xfrm>
            <a:off x="3548400" y="3949225"/>
            <a:ext cx="752700" cy="479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8"/>
          <p:cNvSpPr txBox="1"/>
          <p:nvPr/>
        </p:nvSpPr>
        <p:spPr>
          <a:xfrm>
            <a:off x="6154050" y="4582450"/>
            <a:ext cx="20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probability that our agent will choose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b="1" i="1">
              <a:solidFill>
                <a:srgbClr val="FF0000"/>
              </a:solidFill>
              <a:latin typeface="Times New Roman"/>
              <a:ea typeface="Times New Roman"/>
              <a:cs typeface="Times New Roman"/>
              <a:sym typeface="Times New Roman"/>
            </a:endParaRPr>
          </a:p>
        </p:txBody>
      </p:sp>
      <p:sp>
        <p:nvSpPr>
          <p:cNvPr id="543" name="Google Shape;543;p78"/>
          <p:cNvSpPr txBox="1"/>
          <p:nvPr/>
        </p:nvSpPr>
        <p:spPr>
          <a:xfrm>
            <a:off x="3548400" y="4366750"/>
            <a:ext cx="142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contribution of </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to final return</a:t>
            </a:r>
            <a:endParaRPr b="1"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
        <p:nvSpPr>
          <p:cNvPr id="544" name="Google Shape;544;p78"/>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45" name="Google Shape;545;p78"/>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46" name="Google Shape;546;p78"/>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79"/>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52" name="Google Shape;552;p79"/>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53" name="Google Shape;553;p79"/>
          <p:cNvSpPr/>
          <p:nvPr/>
        </p:nvSpPr>
        <p:spPr>
          <a:xfrm>
            <a:off x="6185950" y="3803072"/>
            <a:ext cx="1097100" cy="836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9"/>
          <p:cNvSpPr txBox="1"/>
          <p:nvPr/>
        </p:nvSpPr>
        <p:spPr>
          <a:xfrm>
            <a:off x="6154050" y="4582450"/>
            <a:ext cx="20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probability that our agent will choose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b="1" i="1">
              <a:solidFill>
                <a:srgbClr val="FF0000"/>
              </a:solidFill>
              <a:latin typeface="Times New Roman"/>
              <a:ea typeface="Times New Roman"/>
              <a:cs typeface="Times New Roman"/>
              <a:sym typeface="Times New Roman"/>
            </a:endParaRPr>
          </a:p>
        </p:txBody>
      </p:sp>
      <p:sp>
        <p:nvSpPr>
          <p:cNvPr id="555" name="Google Shape;555;p79"/>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56" name="Google Shape;556;p79"/>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57" name="Google Shape;557;p79"/>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
        <p:nvSpPr>
          <p:cNvPr id="558" name="Google Shape;558;p79"/>
          <p:cNvSpPr/>
          <p:nvPr/>
        </p:nvSpPr>
        <p:spPr>
          <a:xfrm>
            <a:off x="368849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59" name="Google Shape;559;p79"/>
          <p:cNvSpPr/>
          <p:nvPr/>
        </p:nvSpPr>
        <p:spPr>
          <a:xfrm flipH="1">
            <a:off x="481444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60" name="Google Shape;560;p79"/>
          <p:cNvSpPr txBox="1"/>
          <p:nvPr/>
        </p:nvSpPr>
        <p:spPr>
          <a:xfrm>
            <a:off x="3650700" y="4575250"/>
            <a:ext cx="245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 if agent</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takes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Actions.</a:t>
            </a:r>
            <a:endParaRPr>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576" name="Google Shape;576;p82"/>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83"/>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582" name="Google Shape;582;p83"/>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583" name="Google Shape;583;p83"/>
          <p:cNvSpPr/>
          <p:nvPr/>
        </p:nvSpPr>
        <p:spPr>
          <a:xfrm>
            <a:off x="6185950" y="3803072"/>
            <a:ext cx="1097100" cy="836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3"/>
          <p:cNvSpPr txBox="1"/>
          <p:nvPr/>
        </p:nvSpPr>
        <p:spPr>
          <a:xfrm>
            <a:off x="6154050" y="4582450"/>
            <a:ext cx="20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probability that our agent will choose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b="1" i="1">
              <a:solidFill>
                <a:srgbClr val="FF0000"/>
              </a:solidFill>
              <a:latin typeface="Times New Roman"/>
              <a:ea typeface="Times New Roman"/>
              <a:cs typeface="Times New Roman"/>
              <a:sym typeface="Times New Roman"/>
            </a:endParaRPr>
          </a:p>
        </p:txBody>
      </p:sp>
      <p:sp>
        <p:nvSpPr>
          <p:cNvPr id="585" name="Google Shape;585;p83"/>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586" name="Google Shape;586;p83"/>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587" name="Google Shape;587;p83"/>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
        <p:nvSpPr>
          <p:cNvPr id="588" name="Google Shape;588;p83"/>
          <p:cNvSpPr/>
          <p:nvPr/>
        </p:nvSpPr>
        <p:spPr>
          <a:xfrm>
            <a:off x="368849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89" name="Google Shape;589;p83"/>
          <p:cNvSpPr/>
          <p:nvPr/>
        </p:nvSpPr>
        <p:spPr>
          <a:xfrm flipH="1">
            <a:off x="481444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590" name="Google Shape;590;p83"/>
          <p:cNvSpPr txBox="1"/>
          <p:nvPr/>
        </p:nvSpPr>
        <p:spPr>
          <a:xfrm>
            <a:off x="3650700" y="4575250"/>
            <a:ext cx="245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 if agent</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takes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596" name="Google Shape;596;p84"/>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02" name="Google Shape;602;p85"/>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03" name="Google Shape;603;p85"/>
          <p:cNvPicPr preferRelativeResize="0"/>
          <p:nvPr/>
        </p:nvPicPr>
        <p:blipFill>
          <a:blip r:embed="rId3">
            <a:alphaModFix/>
          </a:blip>
          <a:stretch>
            <a:fillRect/>
          </a:stretch>
        </p:blipFill>
        <p:spPr>
          <a:xfrm>
            <a:off x="794475" y="1956912"/>
            <a:ext cx="4790428" cy="501300"/>
          </a:xfrm>
          <a:prstGeom prst="rect">
            <a:avLst/>
          </a:prstGeom>
          <a:noFill/>
          <a:ln>
            <a:noFill/>
          </a:ln>
        </p:spPr>
      </p:pic>
      <p:sp>
        <p:nvSpPr>
          <p:cNvPr id="604" name="Google Shape;604;p85"/>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05" name="Google Shape;605;p85"/>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11" name="Google Shape;611;p86"/>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12" name="Google Shape;612;p86"/>
          <p:cNvPicPr preferRelativeResize="0"/>
          <p:nvPr/>
        </p:nvPicPr>
        <p:blipFill>
          <a:blip r:embed="rId3">
            <a:alphaModFix/>
          </a:blip>
          <a:stretch>
            <a:fillRect/>
          </a:stretch>
        </p:blipFill>
        <p:spPr>
          <a:xfrm>
            <a:off x="794475" y="1956912"/>
            <a:ext cx="4790428" cy="501300"/>
          </a:xfrm>
          <a:prstGeom prst="rect">
            <a:avLst/>
          </a:prstGeom>
          <a:noFill/>
          <a:ln>
            <a:noFill/>
          </a:ln>
        </p:spPr>
      </p:pic>
      <p:sp>
        <p:nvSpPr>
          <p:cNvPr id="613" name="Google Shape;613;p86"/>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6"/>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sp>
        <p:nvSpPr>
          <p:cNvPr id="615" name="Google Shape;615;p86"/>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16" name="Google Shape;616;p86"/>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22" name="Google Shape;622;p87"/>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23" name="Google Shape;623;p87"/>
          <p:cNvPicPr preferRelativeResize="0"/>
          <p:nvPr/>
        </p:nvPicPr>
        <p:blipFill>
          <a:blip r:embed="rId3">
            <a:alphaModFix/>
          </a:blip>
          <a:stretch>
            <a:fillRect/>
          </a:stretch>
        </p:blipFill>
        <p:spPr>
          <a:xfrm>
            <a:off x="794475" y="1956912"/>
            <a:ext cx="4790428" cy="501300"/>
          </a:xfrm>
          <a:prstGeom prst="rect">
            <a:avLst/>
          </a:prstGeom>
          <a:noFill/>
          <a:ln>
            <a:noFill/>
          </a:ln>
        </p:spPr>
      </p:pic>
      <p:sp>
        <p:nvSpPr>
          <p:cNvPr id="624" name="Google Shape;624;p87"/>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7"/>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cxnSp>
        <p:nvCxnSpPr>
          <p:cNvPr id="626" name="Google Shape;626;p87"/>
          <p:cNvCxnSpPr/>
          <p:nvPr/>
        </p:nvCxnSpPr>
        <p:spPr>
          <a:xfrm rot="10800000">
            <a:off x="2271200" y="2493900"/>
            <a:ext cx="253800" cy="257100"/>
          </a:xfrm>
          <a:prstGeom prst="straightConnector1">
            <a:avLst/>
          </a:prstGeom>
          <a:noFill/>
          <a:ln cap="flat" cmpd="sng" w="19050">
            <a:solidFill>
              <a:schemeClr val="accent1"/>
            </a:solidFill>
            <a:prstDash val="solid"/>
            <a:round/>
            <a:headEnd len="med" w="med" type="none"/>
            <a:tailEnd len="med" w="med" type="triangle"/>
          </a:ln>
        </p:spPr>
      </p:cxnSp>
      <p:cxnSp>
        <p:nvCxnSpPr>
          <p:cNvPr id="627" name="Google Shape;627;p87"/>
          <p:cNvCxnSpPr/>
          <p:nvPr/>
        </p:nvCxnSpPr>
        <p:spPr>
          <a:xfrm flipH="1" rot="10800000">
            <a:off x="3670600" y="2384675"/>
            <a:ext cx="358500" cy="397500"/>
          </a:xfrm>
          <a:prstGeom prst="straightConnector1">
            <a:avLst/>
          </a:prstGeom>
          <a:noFill/>
          <a:ln cap="flat" cmpd="sng" w="19050">
            <a:solidFill>
              <a:schemeClr val="accent1"/>
            </a:solidFill>
            <a:prstDash val="solid"/>
            <a:round/>
            <a:headEnd len="med" w="med" type="none"/>
            <a:tailEnd len="med" w="med" type="triangle"/>
          </a:ln>
        </p:spPr>
      </p:cxnSp>
      <p:sp>
        <p:nvSpPr>
          <p:cNvPr id="628" name="Google Shape;628;p87"/>
          <p:cNvSpPr txBox="1"/>
          <p:nvPr/>
        </p:nvSpPr>
        <p:spPr>
          <a:xfrm>
            <a:off x="2332613" y="2650788"/>
            <a:ext cx="1505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1"/>
                </a:solidFill>
                <a:latin typeface="Times New Roman"/>
                <a:ea typeface="Times New Roman"/>
                <a:cs typeface="Times New Roman"/>
                <a:sym typeface="Times New Roman"/>
              </a:rPr>
              <a:t>these don’t match</a:t>
            </a:r>
            <a:endParaRPr sz="1200">
              <a:solidFill>
                <a:schemeClr val="accent1"/>
              </a:solidFill>
              <a:latin typeface="Times New Roman"/>
              <a:ea typeface="Times New Roman"/>
              <a:cs typeface="Times New Roman"/>
              <a:sym typeface="Times New Roman"/>
            </a:endParaRPr>
          </a:p>
        </p:txBody>
      </p:sp>
      <p:sp>
        <p:nvSpPr>
          <p:cNvPr id="629" name="Google Shape;629;p87"/>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30" name="Google Shape;630;p87"/>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36" name="Google Shape;636;p88"/>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37" name="Google Shape;637;p88"/>
          <p:cNvPicPr preferRelativeResize="0"/>
          <p:nvPr/>
        </p:nvPicPr>
        <p:blipFill>
          <a:blip r:embed="rId3">
            <a:alphaModFix/>
          </a:blip>
          <a:stretch>
            <a:fillRect/>
          </a:stretch>
        </p:blipFill>
        <p:spPr>
          <a:xfrm>
            <a:off x="794475" y="1956912"/>
            <a:ext cx="4790428" cy="501300"/>
          </a:xfrm>
          <a:prstGeom prst="rect">
            <a:avLst/>
          </a:prstGeom>
          <a:noFill/>
          <a:ln>
            <a:noFill/>
          </a:ln>
        </p:spPr>
      </p:pic>
      <p:sp>
        <p:nvSpPr>
          <p:cNvPr id="638" name="Google Shape;638;p88"/>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8"/>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cxnSp>
        <p:nvCxnSpPr>
          <p:cNvPr id="640" name="Google Shape;640;p88"/>
          <p:cNvCxnSpPr/>
          <p:nvPr/>
        </p:nvCxnSpPr>
        <p:spPr>
          <a:xfrm rot="10800000">
            <a:off x="2271200" y="2493900"/>
            <a:ext cx="253800" cy="257100"/>
          </a:xfrm>
          <a:prstGeom prst="straightConnector1">
            <a:avLst/>
          </a:prstGeom>
          <a:noFill/>
          <a:ln cap="flat" cmpd="sng" w="19050">
            <a:solidFill>
              <a:schemeClr val="accent1"/>
            </a:solidFill>
            <a:prstDash val="solid"/>
            <a:round/>
            <a:headEnd len="med" w="med" type="none"/>
            <a:tailEnd len="med" w="med" type="triangle"/>
          </a:ln>
        </p:spPr>
      </p:cxnSp>
      <p:cxnSp>
        <p:nvCxnSpPr>
          <p:cNvPr id="641" name="Google Shape;641;p88"/>
          <p:cNvCxnSpPr/>
          <p:nvPr/>
        </p:nvCxnSpPr>
        <p:spPr>
          <a:xfrm flipH="1" rot="10800000">
            <a:off x="3670600" y="2384675"/>
            <a:ext cx="358500" cy="397500"/>
          </a:xfrm>
          <a:prstGeom prst="straightConnector1">
            <a:avLst/>
          </a:prstGeom>
          <a:noFill/>
          <a:ln cap="flat" cmpd="sng" w="19050">
            <a:solidFill>
              <a:schemeClr val="accent1"/>
            </a:solidFill>
            <a:prstDash val="solid"/>
            <a:round/>
            <a:headEnd len="med" w="med" type="none"/>
            <a:tailEnd len="med" w="med" type="triangle"/>
          </a:ln>
        </p:spPr>
      </p:cxnSp>
      <p:sp>
        <p:nvSpPr>
          <p:cNvPr id="642" name="Google Shape;642;p88"/>
          <p:cNvSpPr txBox="1"/>
          <p:nvPr/>
        </p:nvSpPr>
        <p:spPr>
          <a:xfrm>
            <a:off x="2332613" y="2650788"/>
            <a:ext cx="150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1"/>
                </a:solidFill>
                <a:latin typeface="Times New Roman"/>
                <a:ea typeface="Times New Roman"/>
                <a:cs typeface="Times New Roman"/>
                <a:sym typeface="Times New Roman"/>
              </a:rPr>
              <a:t>these don’t match,</a:t>
            </a:r>
            <a:endParaRPr sz="1200">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accent1"/>
                </a:solidFill>
                <a:latin typeface="Times New Roman"/>
                <a:ea typeface="Times New Roman"/>
                <a:cs typeface="Times New Roman"/>
                <a:sym typeface="Times New Roman"/>
              </a:rPr>
              <a:t>so let’s expand…</a:t>
            </a:r>
            <a:endParaRPr sz="1200">
              <a:solidFill>
                <a:schemeClr val="accent1"/>
              </a:solidFill>
              <a:latin typeface="Times New Roman"/>
              <a:ea typeface="Times New Roman"/>
              <a:cs typeface="Times New Roman"/>
              <a:sym typeface="Times New Roman"/>
            </a:endParaRPr>
          </a:p>
        </p:txBody>
      </p:sp>
      <p:sp>
        <p:nvSpPr>
          <p:cNvPr id="643" name="Google Shape;643;p88"/>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44" name="Google Shape;644;p88"/>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50" name="Google Shape;650;p89"/>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51" name="Google Shape;651;p89"/>
          <p:cNvPicPr preferRelativeResize="0"/>
          <p:nvPr/>
        </p:nvPicPr>
        <p:blipFill>
          <a:blip r:embed="rId3">
            <a:alphaModFix/>
          </a:blip>
          <a:stretch>
            <a:fillRect/>
          </a:stretch>
        </p:blipFill>
        <p:spPr>
          <a:xfrm>
            <a:off x="794475" y="1956912"/>
            <a:ext cx="4790428" cy="501300"/>
          </a:xfrm>
          <a:prstGeom prst="rect">
            <a:avLst/>
          </a:prstGeom>
          <a:noFill/>
          <a:ln>
            <a:noFill/>
          </a:ln>
        </p:spPr>
      </p:pic>
      <p:pic>
        <p:nvPicPr>
          <p:cNvPr id="652" name="Google Shape;652;p89"/>
          <p:cNvPicPr preferRelativeResize="0"/>
          <p:nvPr/>
        </p:nvPicPr>
        <p:blipFill rotWithShape="1">
          <a:blip r:embed="rId4">
            <a:alphaModFix/>
          </a:blip>
          <a:srcRect b="3956" l="0" r="0" t="0"/>
          <a:stretch/>
        </p:blipFill>
        <p:spPr>
          <a:xfrm>
            <a:off x="794475" y="3397400"/>
            <a:ext cx="7555052" cy="1060300"/>
          </a:xfrm>
          <a:prstGeom prst="rect">
            <a:avLst/>
          </a:prstGeom>
          <a:noFill/>
          <a:ln>
            <a:noFill/>
          </a:ln>
        </p:spPr>
      </p:pic>
      <p:sp>
        <p:nvSpPr>
          <p:cNvPr id="653" name="Google Shape;653;p89"/>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9"/>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cxnSp>
        <p:nvCxnSpPr>
          <p:cNvPr id="655" name="Google Shape;655;p89"/>
          <p:cNvCxnSpPr/>
          <p:nvPr/>
        </p:nvCxnSpPr>
        <p:spPr>
          <a:xfrm>
            <a:off x="4122600" y="2369125"/>
            <a:ext cx="39000" cy="1044300"/>
          </a:xfrm>
          <a:prstGeom prst="straightConnector1">
            <a:avLst/>
          </a:prstGeom>
          <a:noFill/>
          <a:ln cap="flat" cmpd="sng" w="19050">
            <a:solidFill>
              <a:schemeClr val="accent1"/>
            </a:solidFill>
            <a:prstDash val="dash"/>
            <a:round/>
            <a:headEnd len="med" w="med" type="none"/>
            <a:tailEnd len="med" w="med" type="none"/>
          </a:ln>
        </p:spPr>
      </p:cxnSp>
      <p:cxnSp>
        <p:nvCxnSpPr>
          <p:cNvPr id="656" name="Google Shape;656;p89"/>
          <p:cNvCxnSpPr/>
          <p:nvPr/>
        </p:nvCxnSpPr>
        <p:spPr>
          <a:xfrm>
            <a:off x="5579925" y="2376925"/>
            <a:ext cx="2579400" cy="1083300"/>
          </a:xfrm>
          <a:prstGeom prst="straightConnector1">
            <a:avLst/>
          </a:prstGeom>
          <a:noFill/>
          <a:ln cap="flat" cmpd="sng" w="19050">
            <a:solidFill>
              <a:schemeClr val="accent1"/>
            </a:solidFill>
            <a:prstDash val="dash"/>
            <a:round/>
            <a:headEnd len="med" w="med" type="none"/>
            <a:tailEnd len="med" w="med" type="none"/>
          </a:ln>
        </p:spPr>
      </p:cxnSp>
      <p:sp>
        <p:nvSpPr>
          <p:cNvPr id="657" name="Google Shape;657;p89"/>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58" name="Google Shape;658;p89"/>
          <p:cNvSpPr txBox="1"/>
          <p:nvPr/>
        </p:nvSpPr>
        <p:spPr>
          <a:xfrm>
            <a:off x="4840450" y="35899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59" name="Google Shape;659;p89"/>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90"/>
          <p:cNvPicPr preferRelativeResize="0"/>
          <p:nvPr/>
        </p:nvPicPr>
        <p:blipFill rotWithShape="1">
          <a:blip r:embed="rId3">
            <a:alphaModFix/>
          </a:blip>
          <a:srcRect b="3956" l="0" r="0" t="0"/>
          <a:stretch/>
        </p:blipFill>
        <p:spPr>
          <a:xfrm>
            <a:off x="794475" y="3397400"/>
            <a:ext cx="7555052" cy="1060300"/>
          </a:xfrm>
          <a:prstGeom prst="rect">
            <a:avLst/>
          </a:prstGeom>
          <a:noFill/>
          <a:ln>
            <a:noFill/>
          </a:ln>
        </p:spPr>
      </p:pic>
      <p:cxnSp>
        <p:nvCxnSpPr>
          <p:cNvPr id="665" name="Google Shape;665;p90"/>
          <p:cNvCxnSpPr/>
          <p:nvPr/>
        </p:nvCxnSpPr>
        <p:spPr>
          <a:xfrm>
            <a:off x="5579925" y="2376925"/>
            <a:ext cx="2579400" cy="1083300"/>
          </a:xfrm>
          <a:prstGeom prst="straightConnector1">
            <a:avLst/>
          </a:prstGeom>
          <a:noFill/>
          <a:ln cap="flat" cmpd="sng" w="19050">
            <a:solidFill>
              <a:schemeClr val="accent1"/>
            </a:solidFill>
            <a:prstDash val="dash"/>
            <a:round/>
            <a:headEnd len="med" w="med" type="none"/>
            <a:tailEnd len="med" w="med" type="none"/>
          </a:ln>
        </p:spPr>
      </p:cxnSp>
      <p:sp>
        <p:nvSpPr>
          <p:cNvPr id="666" name="Google Shape;666;p90"/>
          <p:cNvSpPr txBox="1"/>
          <p:nvPr/>
        </p:nvSpPr>
        <p:spPr>
          <a:xfrm>
            <a:off x="4840450" y="35899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67" name="Google Shape;667;p90"/>
          <p:cNvSpPr/>
          <p:nvPr/>
        </p:nvSpPr>
        <p:spPr>
          <a:xfrm>
            <a:off x="4161600" y="2389825"/>
            <a:ext cx="3857518" cy="1015808"/>
          </a:xfrm>
          <a:custGeom>
            <a:rect b="b" l="l" r="r" t="t"/>
            <a:pathLst>
              <a:path extrusionOk="0" h="38031" w="143083">
                <a:moveTo>
                  <a:pt x="0" y="0"/>
                </a:moveTo>
                <a:lnTo>
                  <a:pt x="1247" y="36784"/>
                </a:lnTo>
                <a:lnTo>
                  <a:pt x="143083" y="38031"/>
                </a:lnTo>
                <a:lnTo>
                  <a:pt x="53306" y="312"/>
                </a:lnTo>
                <a:close/>
              </a:path>
            </a:pathLst>
          </a:custGeom>
          <a:gradFill>
            <a:gsLst>
              <a:gs pos="0">
                <a:schemeClr val="lt1"/>
              </a:gs>
              <a:gs pos="50000">
                <a:srgbClr val="E7F1F9"/>
              </a:gs>
              <a:gs pos="100000">
                <a:schemeClr val="lt1"/>
              </a:gs>
            </a:gsLst>
            <a:lin ang="5400012" scaled="0"/>
          </a:gradFill>
          <a:ln>
            <a:noFill/>
          </a:ln>
        </p:spPr>
      </p:sp>
      <p:sp>
        <p:nvSpPr>
          <p:cNvPr id="668" name="Google Shape;668;p90"/>
          <p:cNvSpPr txBox="1"/>
          <p:nvPr/>
        </p:nvSpPr>
        <p:spPr>
          <a:xfrm>
            <a:off x="4365000" y="2410685"/>
            <a:ext cx="245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accent1"/>
                </a:solidFill>
                <a:latin typeface="Times New Roman"/>
                <a:ea typeface="Times New Roman"/>
                <a:cs typeface="Times New Roman"/>
                <a:sym typeface="Times New Roman"/>
              </a:rPr>
              <a:t>This is just</a:t>
            </a:r>
            <a:endParaRPr i="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i="1" lang="en" sz="1800">
                <a:solidFill>
                  <a:schemeClr val="accent1"/>
                </a:solidFill>
                <a:latin typeface="Times New Roman"/>
                <a:ea typeface="Times New Roman"/>
                <a:cs typeface="Times New Roman"/>
                <a:sym typeface="Times New Roman"/>
              </a:rPr>
              <a:t>  our previous</a:t>
            </a:r>
            <a:endParaRPr i="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i="1" lang="en" sz="1800">
                <a:solidFill>
                  <a:schemeClr val="accent1"/>
                </a:solidFill>
                <a:latin typeface="Times New Roman"/>
                <a:ea typeface="Times New Roman"/>
                <a:cs typeface="Times New Roman"/>
                <a:sym typeface="Times New Roman"/>
              </a:rPr>
              <a:t>    integral equation.</a:t>
            </a:r>
            <a:endParaRPr i="1" sz="1800">
              <a:solidFill>
                <a:schemeClr val="accent1"/>
              </a:solidFill>
              <a:latin typeface="Times New Roman"/>
              <a:ea typeface="Times New Roman"/>
              <a:cs typeface="Times New Roman"/>
              <a:sym typeface="Times New Roman"/>
            </a:endParaRPr>
          </a:p>
        </p:txBody>
      </p:sp>
      <p:sp>
        <p:nvSpPr>
          <p:cNvPr id="669" name="Google Shape;669;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70" name="Google Shape;670;p90"/>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71" name="Google Shape;671;p90"/>
          <p:cNvPicPr preferRelativeResize="0"/>
          <p:nvPr/>
        </p:nvPicPr>
        <p:blipFill>
          <a:blip r:embed="rId4">
            <a:alphaModFix/>
          </a:blip>
          <a:stretch>
            <a:fillRect/>
          </a:stretch>
        </p:blipFill>
        <p:spPr>
          <a:xfrm>
            <a:off x="794475" y="1956912"/>
            <a:ext cx="4790428" cy="501300"/>
          </a:xfrm>
          <a:prstGeom prst="rect">
            <a:avLst/>
          </a:prstGeom>
          <a:noFill/>
          <a:ln>
            <a:noFill/>
          </a:ln>
        </p:spPr>
      </p:pic>
      <p:sp>
        <p:nvSpPr>
          <p:cNvPr id="672" name="Google Shape;672;p90"/>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0"/>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cxnSp>
        <p:nvCxnSpPr>
          <p:cNvPr id="674" name="Google Shape;674;p90"/>
          <p:cNvCxnSpPr/>
          <p:nvPr/>
        </p:nvCxnSpPr>
        <p:spPr>
          <a:xfrm>
            <a:off x="4122600" y="2369125"/>
            <a:ext cx="39000" cy="1044300"/>
          </a:xfrm>
          <a:prstGeom prst="straightConnector1">
            <a:avLst/>
          </a:prstGeom>
          <a:noFill/>
          <a:ln cap="flat" cmpd="sng" w="19050">
            <a:solidFill>
              <a:schemeClr val="accent1"/>
            </a:solidFill>
            <a:prstDash val="dash"/>
            <a:round/>
            <a:headEnd len="med" w="med" type="none"/>
            <a:tailEnd len="med" w="med" type="none"/>
          </a:ln>
        </p:spPr>
      </p:cxnSp>
      <p:sp>
        <p:nvSpPr>
          <p:cNvPr id="675" name="Google Shape;675;p90"/>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76" name="Google Shape;676;p90"/>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91"/>
          <p:cNvPicPr preferRelativeResize="0"/>
          <p:nvPr/>
        </p:nvPicPr>
        <p:blipFill>
          <a:blip r:embed="rId3">
            <a:alphaModFix/>
          </a:blip>
          <a:stretch>
            <a:fillRect/>
          </a:stretch>
        </p:blipFill>
        <p:spPr>
          <a:xfrm>
            <a:off x="1556150" y="64200"/>
            <a:ext cx="6031698" cy="3580401"/>
          </a:xfrm>
          <a:prstGeom prst="rect">
            <a:avLst/>
          </a:prstGeom>
          <a:noFill/>
          <a:ln>
            <a:noFill/>
          </a:ln>
        </p:spPr>
      </p:pic>
      <p:pic>
        <p:nvPicPr>
          <p:cNvPr id="682" name="Google Shape;682;p91"/>
          <p:cNvPicPr preferRelativeResize="0"/>
          <p:nvPr/>
        </p:nvPicPr>
        <p:blipFill>
          <a:blip r:embed="rId4">
            <a:alphaModFix/>
          </a:blip>
          <a:stretch>
            <a:fillRect/>
          </a:stretch>
        </p:blipFill>
        <p:spPr>
          <a:xfrm>
            <a:off x="1220112" y="3867816"/>
            <a:ext cx="6094177" cy="1109934"/>
          </a:xfrm>
          <a:prstGeom prst="rect">
            <a:avLst/>
          </a:prstGeom>
          <a:noFill/>
          <a:ln>
            <a:noFill/>
          </a:ln>
        </p:spPr>
      </p:pic>
      <p:sp>
        <p:nvSpPr>
          <p:cNvPr id="683" name="Google Shape;683;p91"/>
          <p:cNvSpPr/>
          <p:nvPr/>
        </p:nvSpPr>
        <p:spPr>
          <a:xfrm>
            <a:off x="6185950" y="3803072"/>
            <a:ext cx="1097100" cy="8367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1"/>
          <p:cNvSpPr txBox="1"/>
          <p:nvPr/>
        </p:nvSpPr>
        <p:spPr>
          <a:xfrm>
            <a:off x="6154050" y="4582450"/>
            <a:ext cx="20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probability that our agent will choose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b="1" i="1">
              <a:solidFill>
                <a:srgbClr val="FF0000"/>
              </a:solidFill>
              <a:latin typeface="Times New Roman"/>
              <a:ea typeface="Times New Roman"/>
              <a:cs typeface="Times New Roman"/>
              <a:sym typeface="Times New Roman"/>
            </a:endParaRPr>
          </a:p>
        </p:txBody>
      </p:sp>
      <p:sp>
        <p:nvSpPr>
          <p:cNvPr id="685" name="Google Shape;685;p91"/>
          <p:cNvSpPr txBox="1"/>
          <p:nvPr/>
        </p:nvSpPr>
        <p:spPr>
          <a:xfrm>
            <a:off x="4685450" y="41304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686" name="Google Shape;686;p91"/>
          <p:cNvSpPr txBox="1"/>
          <p:nvPr/>
        </p:nvSpPr>
        <p:spPr>
          <a:xfrm>
            <a:off x="268775" y="2416625"/>
            <a:ext cx="18390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Picture suggests</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an alternate way</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to compute the </a:t>
            </a:r>
            <a:endParaRPr sz="1900">
              <a:highlight>
                <a:schemeClr val="lt1"/>
              </a:highlight>
              <a:latin typeface="Times New Roman"/>
              <a:ea typeface="Times New Roman"/>
              <a:cs typeface="Times New Roman"/>
              <a:sym typeface="Times New Roman"/>
            </a:endParaRPr>
          </a:p>
          <a:p>
            <a:pPr indent="0" lvl="0" marL="0" rtl="0" algn="r">
              <a:spcBef>
                <a:spcPts val="0"/>
              </a:spcBef>
              <a:spcAft>
                <a:spcPts val="0"/>
              </a:spcAft>
              <a:buNone/>
            </a:pPr>
            <a:r>
              <a:rPr lang="en" sz="1900">
                <a:highlight>
                  <a:schemeClr val="lt1"/>
                </a:highlight>
                <a:latin typeface="Times New Roman"/>
                <a:ea typeface="Times New Roman"/>
                <a:cs typeface="Times New Roman"/>
                <a:sym typeface="Times New Roman"/>
              </a:rPr>
              <a:t>path integral.</a:t>
            </a:r>
            <a:r>
              <a:rPr lang="en" sz="1600">
                <a:solidFill>
                  <a:srgbClr val="1155CC"/>
                </a:solidFill>
                <a:highlight>
                  <a:srgbClr val="FFFFDD"/>
                </a:highlight>
                <a:latin typeface="Times New Roman"/>
                <a:ea typeface="Times New Roman"/>
                <a:cs typeface="Times New Roman"/>
                <a:sym typeface="Times New Roman"/>
              </a:rPr>
              <a:t> </a:t>
            </a:r>
            <a:endParaRPr sz="1600">
              <a:solidFill>
                <a:srgbClr val="1155CC"/>
              </a:solidFill>
              <a:highlight>
                <a:srgbClr val="FFFFDD"/>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155CC"/>
              </a:solidFill>
              <a:highlight>
                <a:srgbClr val="FFFFDD"/>
              </a:highlight>
              <a:latin typeface="Times New Roman"/>
              <a:ea typeface="Times New Roman"/>
              <a:cs typeface="Times New Roman"/>
              <a:sym typeface="Times New Roman"/>
            </a:endParaRPr>
          </a:p>
        </p:txBody>
      </p:sp>
      <p:cxnSp>
        <p:nvCxnSpPr>
          <p:cNvPr id="687" name="Google Shape;687;p91"/>
          <p:cNvCxnSpPr/>
          <p:nvPr/>
        </p:nvCxnSpPr>
        <p:spPr>
          <a:xfrm>
            <a:off x="1254700" y="3701750"/>
            <a:ext cx="101400" cy="210300"/>
          </a:xfrm>
          <a:prstGeom prst="straightConnector1">
            <a:avLst/>
          </a:prstGeom>
          <a:noFill/>
          <a:ln cap="flat" cmpd="sng" w="19050">
            <a:solidFill>
              <a:schemeClr val="dk2"/>
            </a:solidFill>
            <a:prstDash val="solid"/>
            <a:round/>
            <a:headEnd len="med" w="med" type="none"/>
            <a:tailEnd len="med" w="med" type="stealth"/>
          </a:ln>
        </p:spPr>
      </p:cxnSp>
      <p:sp>
        <p:nvSpPr>
          <p:cNvPr id="688" name="Google Shape;688;p91"/>
          <p:cNvSpPr/>
          <p:nvPr/>
        </p:nvSpPr>
        <p:spPr>
          <a:xfrm>
            <a:off x="368849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689" name="Google Shape;689;p91"/>
          <p:cNvSpPr/>
          <p:nvPr/>
        </p:nvSpPr>
        <p:spPr>
          <a:xfrm flipH="1">
            <a:off x="4814447" y="4443850"/>
            <a:ext cx="1125950" cy="226000"/>
          </a:xfrm>
          <a:custGeom>
            <a:rect b="b" l="l" r="r" t="t"/>
            <a:pathLst>
              <a:path extrusionOk="0" h="9040" w="45038">
                <a:moveTo>
                  <a:pt x="149" y="0"/>
                </a:moveTo>
                <a:cubicBezTo>
                  <a:pt x="825" y="675"/>
                  <a:pt x="-2084" y="3429"/>
                  <a:pt x="4202" y="4052"/>
                </a:cubicBezTo>
                <a:cubicBezTo>
                  <a:pt x="10489" y="4676"/>
                  <a:pt x="31062" y="2910"/>
                  <a:pt x="37868" y="3741"/>
                </a:cubicBezTo>
                <a:cubicBezTo>
                  <a:pt x="44674" y="4572"/>
                  <a:pt x="43843" y="8157"/>
                  <a:pt x="45038" y="9040"/>
                </a:cubicBezTo>
              </a:path>
            </a:pathLst>
          </a:custGeom>
          <a:noFill/>
          <a:ln cap="flat" cmpd="sng" w="19050">
            <a:solidFill>
              <a:srgbClr val="FF0000"/>
            </a:solidFill>
            <a:prstDash val="solid"/>
            <a:round/>
            <a:headEnd len="med" w="med" type="none"/>
            <a:tailEnd len="med" w="med" type="none"/>
          </a:ln>
        </p:spPr>
      </p:sp>
      <p:sp>
        <p:nvSpPr>
          <p:cNvPr id="690" name="Google Shape;690;p91"/>
          <p:cNvSpPr txBox="1"/>
          <p:nvPr/>
        </p:nvSpPr>
        <p:spPr>
          <a:xfrm>
            <a:off x="3650700" y="4575250"/>
            <a:ext cx="245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 if agent</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takes 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Actions.</a:t>
            </a:r>
            <a:endParaRPr>
              <a:latin typeface="Times New Roman"/>
              <a:ea typeface="Times New Roman"/>
              <a:cs typeface="Times New Roman"/>
              <a:sym typeface="Times New Roman"/>
            </a:endParaRPr>
          </a:p>
        </p:txBody>
      </p:sp>
      <p:sp>
        <p:nvSpPr>
          <p:cNvPr id="106" name="Google Shape;106;p20"/>
          <p:cNvSpPr txBox="1"/>
          <p:nvPr>
            <p:ph idx="1" type="body"/>
          </p:nvPr>
        </p:nvSpPr>
        <p:spPr>
          <a:xfrm>
            <a:off x="311700" y="1151500"/>
            <a:ext cx="8520600" cy="52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At each time step, one of the agents changes the state by carrying out an action.</a:t>
            </a:r>
            <a:endParaRPr>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696" name="Google Shape;696;p92"/>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697" name="Google Shape;697;p92"/>
          <p:cNvPicPr preferRelativeResize="0"/>
          <p:nvPr/>
        </p:nvPicPr>
        <p:blipFill>
          <a:blip r:embed="rId3">
            <a:alphaModFix/>
          </a:blip>
          <a:stretch>
            <a:fillRect/>
          </a:stretch>
        </p:blipFill>
        <p:spPr>
          <a:xfrm>
            <a:off x="794475" y="1956912"/>
            <a:ext cx="4790428" cy="501300"/>
          </a:xfrm>
          <a:prstGeom prst="rect">
            <a:avLst/>
          </a:prstGeom>
          <a:noFill/>
          <a:ln>
            <a:noFill/>
          </a:ln>
        </p:spPr>
      </p:pic>
      <p:pic>
        <p:nvPicPr>
          <p:cNvPr id="698" name="Google Shape;698;p92"/>
          <p:cNvPicPr preferRelativeResize="0"/>
          <p:nvPr/>
        </p:nvPicPr>
        <p:blipFill rotWithShape="1">
          <a:blip r:embed="rId4">
            <a:alphaModFix/>
          </a:blip>
          <a:srcRect b="3956" l="0" r="0" t="0"/>
          <a:stretch/>
        </p:blipFill>
        <p:spPr>
          <a:xfrm>
            <a:off x="794475" y="3397400"/>
            <a:ext cx="7555052" cy="1060300"/>
          </a:xfrm>
          <a:prstGeom prst="rect">
            <a:avLst/>
          </a:prstGeom>
          <a:noFill/>
          <a:ln>
            <a:noFill/>
          </a:ln>
        </p:spPr>
      </p:pic>
      <p:sp>
        <p:nvSpPr>
          <p:cNvPr id="699" name="Google Shape;699;p92"/>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2"/>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cxnSp>
        <p:nvCxnSpPr>
          <p:cNvPr id="701" name="Google Shape;701;p92"/>
          <p:cNvCxnSpPr/>
          <p:nvPr/>
        </p:nvCxnSpPr>
        <p:spPr>
          <a:xfrm>
            <a:off x="4122600" y="2369125"/>
            <a:ext cx="39000" cy="1044300"/>
          </a:xfrm>
          <a:prstGeom prst="straightConnector1">
            <a:avLst/>
          </a:prstGeom>
          <a:noFill/>
          <a:ln cap="flat" cmpd="sng" w="19050">
            <a:solidFill>
              <a:schemeClr val="accent1"/>
            </a:solidFill>
            <a:prstDash val="dash"/>
            <a:round/>
            <a:headEnd len="med" w="med" type="none"/>
            <a:tailEnd len="med" w="med" type="none"/>
          </a:ln>
        </p:spPr>
      </p:cxnSp>
      <p:cxnSp>
        <p:nvCxnSpPr>
          <p:cNvPr id="702" name="Google Shape;702;p92"/>
          <p:cNvCxnSpPr/>
          <p:nvPr/>
        </p:nvCxnSpPr>
        <p:spPr>
          <a:xfrm>
            <a:off x="5579925" y="2376925"/>
            <a:ext cx="2579400" cy="1083300"/>
          </a:xfrm>
          <a:prstGeom prst="straightConnector1">
            <a:avLst/>
          </a:prstGeom>
          <a:noFill/>
          <a:ln cap="flat" cmpd="sng" w="19050">
            <a:solidFill>
              <a:schemeClr val="accent1"/>
            </a:solidFill>
            <a:prstDash val="dash"/>
            <a:round/>
            <a:headEnd len="med" w="med" type="none"/>
            <a:tailEnd len="med" w="med" type="none"/>
          </a:ln>
        </p:spPr>
      </p:cxnSp>
      <p:sp>
        <p:nvSpPr>
          <p:cNvPr id="703" name="Google Shape;703;p92"/>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04" name="Google Shape;704;p92"/>
          <p:cNvSpPr txBox="1"/>
          <p:nvPr/>
        </p:nvSpPr>
        <p:spPr>
          <a:xfrm>
            <a:off x="4840450" y="35899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05" name="Google Shape;705;p92"/>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Idea 3:</a:t>
            </a:r>
            <a:r>
              <a:rPr lang="en" sz="2761">
                <a:latin typeface="Times New Roman"/>
                <a:ea typeface="Times New Roman"/>
                <a:cs typeface="Times New Roman"/>
                <a:sym typeface="Times New Roman"/>
              </a:rPr>
              <a:t> </a:t>
            </a:r>
            <a:r>
              <a:rPr lang="en" sz="2761">
                <a:solidFill>
                  <a:srgbClr val="CC0000"/>
                </a:solidFill>
                <a:latin typeface="Times New Roman"/>
                <a:ea typeface="Times New Roman"/>
                <a:cs typeface="Times New Roman"/>
                <a:sym typeface="Times New Roman"/>
              </a:rPr>
              <a:t>Focus on a single action.</a:t>
            </a:r>
            <a:endParaRPr>
              <a:solidFill>
                <a:srgbClr val="CC0000"/>
              </a:solidFill>
              <a:latin typeface="Times New Roman"/>
              <a:ea typeface="Times New Roman"/>
              <a:cs typeface="Times New Roman"/>
              <a:sym typeface="Times New Roman"/>
            </a:endParaRPr>
          </a:p>
        </p:txBody>
      </p:sp>
      <p:sp>
        <p:nvSpPr>
          <p:cNvPr id="711" name="Google Shape;711;p93"/>
          <p:cNvSpPr txBox="1"/>
          <p:nvPr>
            <p:ph idx="1" type="body"/>
          </p:nvPr>
        </p:nvSpPr>
        <p:spPr>
          <a:xfrm>
            <a:off x="311700" y="115855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sum in the last equation is a lot to keep track of, so let’s consider just one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712" name="Google Shape;712;p93"/>
          <p:cNvPicPr preferRelativeResize="0"/>
          <p:nvPr/>
        </p:nvPicPr>
        <p:blipFill>
          <a:blip r:embed="rId3">
            <a:alphaModFix/>
          </a:blip>
          <a:stretch>
            <a:fillRect/>
          </a:stretch>
        </p:blipFill>
        <p:spPr>
          <a:xfrm>
            <a:off x="794475" y="1956912"/>
            <a:ext cx="4790428" cy="501300"/>
          </a:xfrm>
          <a:prstGeom prst="rect">
            <a:avLst/>
          </a:prstGeom>
          <a:noFill/>
          <a:ln>
            <a:noFill/>
          </a:ln>
        </p:spPr>
      </p:pic>
      <p:pic>
        <p:nvPicPr>
          <p:cNvPr id="713" name="Google Shape;713;p93"/>
          <p:cNvPicPr preferRelativeResize="0"/>
          <p:nvPr/>
        </p:nvPicPr>
        <p:blipFill rotWithShape="1">
          <a:blip r:embed="rId4">
            <a:alphaModFix/>
          </a:blip>
          <a:srcRect b="3956" l="0" r="0" t="0"/>
          <a:stretch/>
        </p:blipFill>
        <p:spPr>
          <a:xfrm>
            <a:off x="794475" y="3397400"/>
            <a:ext cx="7555052" cy="1060300"/>
          </a:xfrm>
          <a:prstGeom prst="rect">
            <a:avLst/>
          </a:prstGeom>
          <a:noFill/>
          <a:ln>
            <a:noFill/>
          </a:ln>
        </p:spPr>
      </p:pic>
      <p:sp>
        <p:nvSpPr>
          <p:cNvPr id="714" name="Google Shape;714;p93"/>
          <p:cNvSpPr/>
          <p:nvPr/>
        </p:nvSpPr>
        <p:spPr>
          <a:xfrm>
            <a:off x="816450" y="1956975"/>
            <a:ext cx="1584000" cy="501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3"/>
          <p:cNvSpPr txBox="1"/>
          <p:nvPr/>
        </p:nvSpPr>
        <p:spPr>
          <a:xfrm>
            <a:off x="826925" y="2442625"/>
            <a:ext cx="150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expected return</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after taking</a:t>
            </a:r>
            <a:endParaRPr>
              <a:solidFill>
                <a:srgbClr val="FF0000"/>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F0000"/>
                </a:solidFill>
                <a:latin typeface="Times New Roman"/>
                <a:ea typeface="Times New Roman"/>
                <a:cs typeface="Times New Roman"/>
                <a:sym typeface="Times New Roman"/>
              </a:rPr>
              <a:t>action </a:t>
            </a:r>
            <a:r>
              <a:rPr i="1" lang="en">
                <a:solidFill>
                  <a:srgbClr val="FF0000"/>
                </a:solidFill>
                <a:latin typeface="Times New Roman"/>
                <a:ea typeface="Times New Roman"/>
                <a:cs typeface="Times New Roman"/>
                <a:sym typeface="Times New Roman"/>
              </a:rPr>
              <a:t>α</a:t>
            </a:r>
            <a:r>
              <a:rPr lang="en">
                <a:solidFill>
                  <a:srgbClr val="FF0000"/>
                </a:solidFill>
                <a:latin typeface="Times New Roman"/>
                <a:ea typeface="Times New Roman"/>
                <a:cs typeface="Times New Roman"/>
                <a:sym typeface="Times New Roman"/>
              </a:rPr>
              <a:t> at state </a:t>
            </a:r>
            <a:r>
              <a:rPr i="1" lang="en">
                <a:solidFill>
                  <a:srgbClr val="FF0000"/>
                </a:solidFill>
                <a:latin typeface="Times New Roman"/>
                <a:ea typeface="Times New Roman"/>
                <a:cs typeface="Times New Roman"/>
                <a:sym typeface="Times New Roman"/>
              </a:rPr>
              <a:t>s</a:t>
            </a:r>
            <a:endParaRPr i="1">
              <a:solidFill>
                <a:srgbClr val="FF0000"/>
              </a:solidFill>
              <a:latin typeface="Times New Roman"/>
              <a:ea typeface="Times New Roman"/>
              <a:cs typeface="Times New Roman"/>
              <a:sym typeface="Times New Roman"/>
            </a:endParaRPr>
          </a:p>
        </p:txBody>
      </p:sp>
      <p:sp>
        <p:nvSpPr>
          <p:cNvPr id="716" name="Google Shape;716;p93"/>
          <p:cNvSpPr txBox="1"/>
          <p:nvPr/>
        </p:nvSpPr>
        <p:spPr>
          <a:xfrm>
            <a:off x="4181500" y="209370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17" name="Google Shape;717;p93"/>
          <p:cNvSpPr txBox="1"/>
          <p:nvPr/>
        </p:nvSpPr>
        <p:spPr>
          <a:xfrm>
            <a:off x="4840450" y="35899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18" name="Google Shape;718;p93"/>
          <p:cNvSpPr txBox="1"/>
          <p:nvPr/>
        </p:nvSpPr>
        <p:spPr>
          <a:xfrm>
            <a:off x="2470448" y="1907525"/>
            <a:ext cx="358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def</a:t>
            </a:r>
            <a:endParaRPr b="1" sz="1000">
              <a:solidFill>
                <a:schemeClr val="dk1"/>
              </a:solidFill>
              <a:latin typeface="Times New Roman"/>
              <a:ea typeface="Times New Roman"/>
              <a:cs typeface="Times New Roman"/>
              <a:sym typeface="Times New Roman"/>
            </a:endParaRPr>
          </a:p>
        </p:txBody>
      </p:sp>
      <p:cxnSp>
        <p:nvCxnSpPr>
          <p:cNvPr id="719" name="Google Shape;719;p93"/>
          <p:cNvCxnSpPr/>
          <p:nvPr/>
        </p:nvCxnSpPr>
        <p:spPr>
          <a:xfrm>
            <a:off x="2470450" y="2486025"/>
            <a:ext cx="2439300" cy="896100"/>
          </a:xfrm>
          <a:prstGeom prst="straightConnector1">
            <a:avLst/>
          </a:prstGeom>
          <a:noFill/>
          <a:ln cap="flat" cmpd="sng" w="19050">
            <a:solidFill>
              <a:schemeClr val="dk2"/>
            </a:solidFill>
            <a:prstDash val="solid"/>
            <a:round/>
            <a:headEnd len="med" w="med" type="none"/>
            <a:tailEnd len="med" w="med" type="triangle"/>
          </a:ln>
        </p:spPr>
      </p:cxnSp>
      <p:sp>
        <p:nvSpPr>
          <p:cNvPr id="720" name="Google Shape;720;p93"/>
          <p:cNvSpPr txBox="1"/>
          <p:nvPr/>
        </p:nvSpPr>
        <p:spPr>
          <a:xfrm rot="1270562">
            <a:off x="3405514" y="2747965"/>
            <a:ext cx="1505670" cy="40012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new instance</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p94"/>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26" name="Google Shape;726;p94"/>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5"/>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p:txBody>
      </p:sp>
      <p:pic>
        <p:nvPicPr>
          <p:cNvPr id="732" name="Google Shape;732;p95"/>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33" name="Google Shape;733;p95"/>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6"/>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739" name="Google Shape;739;p96"/>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40" name="Google Shape;740;p96"/>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7"/>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746" name="Google Shape;746;p97"/>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47" name="Google Shape;747;p97"/>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cxnSp>
        <p:nvCxnSpPr>
          <p:cNvPr id="748" name="Google Shape;748;p97"/>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49" name="Google Shape;749;p97"/>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50" name="Google Shape;750;p97"/>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51" name="Google Shape;751;p97"/>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752" name="Google Shape;752;p97"/>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53" name="Google Shape;753;p97"/>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54" name="Google Shape;754;p97"/>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55" name="Google Shape;755;p97"/>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8"/>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761" name="Google Shape;761;p98"/>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62" name="Google Shape;762;p98"/>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63" name="Google Shape;763;p98"/>
          <p:cNvSpPr txBox="1"/>
          <p:nvPr>
            <p:ph idx="1" type="body"/>
          </p:nvPr>
        </p:nvSpPr>
        <p:spPr>
          <a:xfrm>
            <a:off x="311700" y="266147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No explicit path integrals!</a:t>
            </a:r>
            <a:endParaRPr>
              <a:latin typeface="Times New Roman"/>
              <a:ea typeface="Times New Roman"/>
              <a:cs typeface="Times New Roman"/>
              <a:sym typeface="Times New Roman"/>
            </a:endParaRPr>
          </a:p>
        </p:txBody>
      </p:sp>
      <p:cxnSp>
        <p:nvCxnSpPr>
          <p:cNvPr id="764" name="Google Shape;764;p98"/>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65" name="Google Shape;765;p98"/>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66" name="Google Shape;766;p98"/>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67" name="Google Shape;767;p98"/>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768" name="Google Shape;768;p98"/>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69" name="Google Shape;769;p98"/>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70" name="Google Shape;770;p98"/>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71" name="Google Shape;771;p98"/>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9"/>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777" name="Google Shape;777;p99"/>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78" name="Google Shape;778;p99"/>
          <p:cNvSpPr txBox="1"/>
          <p:nvPr>
            <p:ph idx="1" type="body"/>
          </p:nvPr>
        </p:nvSpPr>
        <p:spPr>
          <a:xfrm>
            <a:off x="311700" y="3410775"/>
            <a:ext cx="8520600" cy="134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Two primary strategies for using this equation to train agents via machine learning:</a:t>
            </a:r>
            <a:endParaRPr>
              <a:latin typeface="Times New Roman"/>
              <a:ea typeface="Times New Roman"/>
              <a:cs typeface="Times New Roman"/>
              <a:sym typeface="Times New Roman"/>
            </a:endParaRPr>
          </a:p>
        </p:txBody>
      </p:sp>
      <p:sp>
        <p:nvSpPr>
          <p:cNvPr id="779" name="Google Shape;779;p99"/>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80" name="Google Shape;780;p99"/>
          <p:cNvSpPr txBox="1"/>
          <p:nvPr>
            <p:ph idx="1" type="body"/>
          </p:nvPr>
        </p:nvSpPr>
        <p:spPr>
          <a:xfrm>
            <a:off x="311700" y="266147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No explicit path integrals!</a:t>
            </a:r>
            <a:endParaRPr>
              <a:latin typeface="Times New Roman"/>
              <a:ea typeface="Times New Roman"/>
              <a:cs typeface="Times New Roman"/>
              <a:sym typeface="Times New Roman"/>
            </a:endParaRPr>
          </a:p>
        </p:txBody>
      </p:sp>
      <p:cxnSp>
        <p:nvCxnSpPr>
          <p:cNvPr id="781" name="Google Shape;781;p99"/>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82" name="Google Shape;782;p99"/>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83" name="Google Shape;783;p99"/>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84" name="Google Shape;784;p99"/>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785" name="Google Shape;785;p99"/>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86" name="Google Shape;786;p99"/>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787" name="Google Shape;787;p99"/>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788" name="Google Shape;788;p99"/>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00"/>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794" name="Google Shape;794;p100"/>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795" name="Google Shape;795;p100"/>
          <p:cNvSpPr txBox="1"/>
          <p:nvPr>
            <p:ph idx="1" type="body"/>
          </p:nvPr>
        </p:nvSpPr>
        <p:spPr>
          <a:xfrm>
            <a:off x="311700" y="3410775"/>
            <a:ext cx="8520600" cy="13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primary strategies for using this equation to train agents via machine learning:</a:t>
            </a:r>
            <a:endParaRPr>
              <a:latin typeface="Times New Roman"/>
              <a:ea typeface="Times New Roman"/>
              <a:cs typeface="Times New Roman"/>
              <a:sym typeface="Times New Roman"/>
            </a:endParaRPr>
          </a:p>
          <a:p>
            <a:pPr indent="-342900" lvl="0" marL="457200" rtl="0" algn="l">
              <a:spcBef>
                <a:spcPts val="1200"/>
              </a:spcBef>
              <a:spcAft>
                <a:spcPts val="0"/>
              </a:spcAft>
              <a:buSzPts val="1800"/>
              <a:buAutoNum type="arabicPeriod"/>
            </a:pPr>
            <a:r>
              <a:rPr i="1" lang="en">
                <a:latin typeface="Times New Roman"/>
                <a:ea typeface="Times New Roman"/>
                <a:cs typeface="Times New Roman"/>
                <a:sym typeface="Times New Roman"/>
              </a:rPr>
              <a:t>Action-value gradient</a:t>
            </a:r>
            <a:r>
              <a:rPr lang="en">
                <a:latin typeface="Times New Roman"/>
                <a:ea typeface="Times New Roman"/>
                <a:cs typeface="Times New Roman"/>
                <a:sym typeface="Times New Roman"/>
              </a:rPr>
              <a:t> methods, focusing on </a:t>
            </a:r>
            <a:r>
              <a:rPr lang="en" sz="1750">
                <a:solidFill>
                  <a:srgbClr val="202122"/>
                </a:solidFill>
                <a:highlight>
                  <a:srgbClr val="F8F9FA"/>
                </a:highlight>
                <a:latin typeface="Times New Roman"/>
                <a:ea typeface="Times New Roman"/>
                <a:cs typeface="Times New Roman"/>
                <a:sym typeface="Times New Roman"/>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796" name="Google Shape;796;p100"/>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797" name="Google Shape;797;p100"/>
          <p:cNvSpPr txBox="1"/>
          <p:nvPr>
            <p:ph idx="1" type="body"/>
          </p:nvPr>
        </p:nvSpPr>
        <p:spPr>
          <a:xfrm>
            <a:off x="311700" y="266147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No explicit path integrals!</a:t>
            </a:r>
            <a:endParaRPr>
              <a:latin typeface="Times New Roman"/>
              <a:ea typeface="Times New Roman"/>
              <a:cs typeface="Times New Roman"/>
              <a:sym typeface="Times New Roman"/>
            </a:endParaRPr>
          </a:p>
        </p:txBody>
      </p:sp>
      <p:cxnSp>
        <p:nvCxnSpPr>
          <p:cNvPr id="798" name="Google Shape;798;p100"/>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799" name="Google Shape;799;p100"/>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00" name="Google Shape;800;p100"/>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01" name="Google Shape;801;p100"/>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802" name="Google Shape;802;p100"/>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803" name="Google Shape;803;p100"/>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04" name="Google Shape;804;p100"/>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05" name="Google Shape;805;p100"/>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1"/>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811" name="Google Shape;811;p101"/>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812" name="Google Shape;812;p101"/>
          <p:cNvSpPr txBox="1"/>
          <p:nvPr>
            <p:ph idx="1" type="body"/>
          </p:nvPr>
        </p:nvSpPr>
        <p:spPr>
          <a:xfrm>
            <a:off x="311700" y="3410775"/>
            <a:ext cx="8520600" cy="13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primary strategies for using this equation to train agents via machine learning:</a:t>
            </a:r>
            <a:endParaRPr>
              <a:latin typeface="Times New Roman"/>
              <a:ea typeface="Times New Roman"/>
              <a:cs typeface="Times New Roman"/>
              <a:sym typeface="Times New Roman"/>
            </a:endParaRPr>
          </a:p>
          <a:p>
            <a:pPr indent="-342900" lvl="0" marL="457200" rtl="0" algn="l">
              <a:spcBef>
                <a:spcPts val="1200"/>
              </a:spcBef>
              <a:spcAft>
                <a:spcPts val="0"/>
              </a:spcAft>
              <a:buSzPts val="1800"/>
              <a:buAutoNum type="arabicPeriod"/>
            </a:pPr>
            <a:r>
              <a:rPr i="1" lang="en">
                <a:latin typeface="Times New Roman"/>
                <a:ea typeface="Times New Roman"/>
                <a:cs typeface="Times New Roman"/>
                <a:sym typeface="Times New Roman"/>
              </a:rPr>
              <a:t>Action-value gradient</a:t>
            </a:r>
            <a:r>
              <a:rPr lang="en">
                <a:latin typeface="Times New Roman"/>
                <a:ea typeface="Times New Roman"/>
                <a:cs typeface="Times New Roman"/>
                <a:sym typeface="Times New Roman"/>
              </a:rPr>
              <a:t> methods, focusing on </a:t>
            </a:r>
            <a:r>
              <a:rPr lang="en" sz="1750">
                <a:solidFill>
                  <a:srgbClr val="202122"/>
                </a:solidFill>
                <a:highlight>
                  <a:srgbClr val="F8F9FA"/>
                </a:highlight>
                <a:latin typeface="Times New Roman"/>
                <a:ea typeface="Times New Roman"/>
                <a:cs typeface="Times New Roman"/>
                <a:sym typeface="Times New Roman"/>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813" name="Google Shape;813;p101"/>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814" name="Google Shape;814;p101"/>
          <p:cNvSpPr txBox="1"/>
          <p:nvPr>
            <p:ph idx="1" type="body"/>
          </p:nvPr>
        </p:nvSpPr>
        <p:spPr>
          <a:xfrm>
            <a:off x="311700" y="266147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No explicit path integrals!</a:t>
            </a:r>
            <a:endParaRPr>
              <a:latin typeface="Times New Roman"/>
              <a:ea typeface="Times New Roman"/>
              <a:cs typeface="Times New Roman"/>
              <a:sym typeface="Times New Roman"/>
            </a:endParaRPr>
          </a:p>
        </p:txBody>
      </p:sp>
      <p:cxnSp>
        <p:nvCxnSpPr>
          <p:cNvPr id="815" name="Google Shape;815;p101"/>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816" name="Google Shape;816;p101"/>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17" name="Google Shape;817;p101"/>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18" name="Google Shape;818;p101"/>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819" name="Google Shape;819;p101"/>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820" name="Google Shape;820;p101"/>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21" name="Google Shape;821;p101"/>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22" name="Google Shape;822;p101"/>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823" name="Google Shape;823;p101"/>
          <p:cNvCxnSpPr/>
          <p:nvPr/>
        </p:nvCxnSpPr>
        <p:spPr>
          <a:xfrm rot="10800000">
            <a:off x="5895850" y="4130375"/>
            <a:ext cx="475500" cy="0"/>
          </a:xfrm>
          <a:prstGeom prst="straightConnector1">
            <a:avLst/>
          </a:prstGeom>
          <a:noFill/>
          <a:ln cap="flat" cmpd="sng" w="9525">
            <a:solidFill>
              <a:srgbClr val="FF0000"/>
            </a:solidFill>
            <a:prstDash val="solid"/>
            <a:round/>
            <a:headEnd len="med" w="med" type="none"/>
            <a:tailEnd len="med" w="med" type="triangle"/>
          </a:ln>
        </p:spPr>
      </p:cxnSp>
      <p:sp>
        <p:nvSpPr>
          <p:cNvPr id="824" name="Google Shape;824;p101"/>
          <p:cNvSpPr txBox="1"/>
          <p:nvPr/>
        </p:nvSpPr>
        <p:spPr>
          <a:xfrm>
            <a:off x="6331650" y="3930275"/>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often called the </a:t>
            </a:r>
            <a:r>
              <a:rPr i="1" lang="en">
                <a:solidFill>
                  <a:srgbClr val="FF0000"/>
                </a:solidFill>
                <a:latin typeface="Times New Roman"/>
                <a:ea typeface="Times New Roman"/>
                <a:cs typeface="Times New Roman"/>
                <a:sym typeface="Times New Roman"/>
              </a:rPr>
              <a:t>value function</a:t>
            </a:r>
            <a:endParaRPr i="1">
              <a:solidFill>
                <a:srgbClr val="FF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Actions.</a:t>
            </a:r>
            <a:endParaRPr>
              <a:latin typeface="Times New Roman"/>
              <a:ea typeface="Times New Roman"/>
              <a:cs typeface="Times New Roman"/>
              <a:sym typeface="Times New Roman"/>
            </a:endParaRPr>
          </a:p>
        </p:txBody>
      </p:sp>
      <p:sp>
        <p:nvSpPr>
          <p:cNvPr id="112" name="Google Shape;112;p21"/>
          <p:cNvSpPr txBox="1"/>
          <p:nvPr>
            <p:ph idx="1" type="body"/>
          </p:nvPr>
        </p:nvSpPr>
        <p:spPr>
          <a:xfrm>
            <a:off x="311700" y="1151500"/>
            <a:ext cx="8520600" cy="52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At each time step, one of the agents changes the state by carrying out an action.</a:t>
            </a:r>
            <a:endParaRPr>
              <a:latin typeface="Times New Roman"/>
              <a:ea typeface="Times New Roman"/>
              <a:cs typeface="Times New Roman"/>
              <a:sym typeface="Times New Roman"/>
            </a:endParaRPr>
          </a:p>
        </p:txBody>
      </p:sp>
      <p:sp>
        <p:nvSpPr>
          <p:cNvPr id="113" name="Google Shape;113;p21"/>
          <p:cNvSpPr txBox="1"/>
          <p:nvPr>
            <p:ph idx="1" type="body"/>
          </p:nvPr>
        </p:nvSpPr>
        <p:spPr>
          <a:xfrm>
            <a:off x="311700" y="1797488"/>
            <a:ext cx="5470800" cy="14646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Example 1. Discrete movement in a plane.</a:t>
            </a:r>
            <a:r>
              <a:rPr lang="en">
                <a:latin typeface="Times New Roman"/>
                <a:ea typeface="Times New Roman"/>
                <a:cs typeface="Times New Roman"/>
                <a:sym typeface="Times New Roman"/>
              </a:rPr>
              <a:t> The agent moves to a position adjacent to its present position on the 2-dimensional grid.</a:t>
            </a:r>
            <a:endParaRPr>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5720175" y="1876524"/>
            <a:ext cx="1317099" cy="9570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02"/>
          <p:cNvSpPr txBox="1"/>
          <p:nvPr>
            <p:ph idx="1" type="body"/>
          </p:nvPr>
        </p:nvSpPr>
        <p:spPr>
          <a:xfrm>
            <a:off x="311700" y="1793275"/>
            <a:ext cx="8520600" cy="12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a:t>
            </a:r>
            <a:r>
              <a:rPr i="1" lang="en">
                <a:latin typeface="Times New Roman"/>
                <a:ea typeface="Times New Roman"/>
                <a:cs typeface="Times New Roman"/>
                <a:sym typeface="Times New Roman"/>
              </a:rPr>
              <a:t>recursive equation</a:t>
            </a:r>
            <a:r>
              <a:rPr lang="en">
                <a:latin typeface="Times New Roman"/>
                <a:ea typeface="Times New Roman"/>
                <a:cs typeface="Times New Roman"/>
                <a:sym typeface="Times New Roman"/>
              </a:rPr>
              <a:t> involving two real-valued functions that take the same arguments:</a:t>
            </a:r>
            <a:endParaRPr>
              <a:latin typeface="Times New Roman"/>
              <a:ea typeface="Times New Roman"/>
              <a:cs typeface="Times New Roman"/>
              <a:sym typeface="Times New Roman"/>
            </a:endParaRPr>
          </a:p>
          <a:p>
            <a:pPr indent="0" lvl="0" marL="0" rtl="0" algn="ctr">
              <a:spcBef>
                <a:spcPts val="1200"/>
              </a:spcBef>
              <a:spcAft>
                <a:spcPts val="1200"/>
              </a:spcAft>
              <a:buNone/>
            </a:pPr>
            <a:r>
              <a:rPr lang="en" sz="1750">
                <a:solidFill>
                  <a:srgbClr val="202122"/>
                </a:solidFill>
                <a:highlight>
                  <a:srgbClr val="F8F9FA"/>
                </a:highlight>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      and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pic>
        <p:nvPicPr>
          <p:cNvPr id="830" name="Google Shape;830;p102"/>
          <p:cNvPicPr preferRelativeResize="0"/>
          <p:nvPr/>
        </p:nvPicPr>
        <p:blipFill rotWithShape="1">
          <a:blip r:embed="rId3">
            <a:alphaModFix/>
          </a:blip>
          <a:srcRect b="3956" l="0" r="0" t="0"/>
          <a:stretch/>
        </p:blipFill>
        <p:spPr>
          <a:xfrm>
            <a:off x="794475" y="453325"/>
            <a:ext cx="7555052" cy="1060300"/>
          </a:xfrm>
          <a:prstGeom prst="rect">
            <a:avLst/>
          </a:prstGeom>
          <a:noFill/>
          <a:ln>
            <a:noFill/>
          </a:ln>
        </p:spPr>
      </p:pic>
      <p:sp>
        <p:nvSpPr>
          <p:cNvPr id="831" name="Google Shape;831;p102"/>
          <p:cNvSpPr txBox="1"/>
          <p:nvPr>
            <p:ph idx="1" type="body"/>
          </p:nvPr>
        </p:nvSpPr>
        <p:spPr>
          <a:xfrm>
            <a:off x="311700" y="3410775"/>
            <a:ext cx="8520600" cy="13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primary strategies for using this equation to train agents via machine learning:</a:t>
            </a:r>
            <a:endParaRPr>
              <a:latin typeface="Times New Roman"/>
              <a:ea typeface="Times New Roman"/>
              <a:cs typeface="Times New Roman"/>
              <a:sym typeface="Times New Roman"/>
            </a:endParaRPr>
          </a:p>
          <a:p>
            <a:pPr indent="-342900" lvl="0" marL="457200" rtl="0" algn="l">
              <a:spcBef>
                <a:spcPts val="1200"/>
              </a:spcBef>
              <a:spcAft>
                <a:spcPts val="0"/>
              </a:spcAft>
              <a:buSzPts val="1800"/>
              <a:buAutoNum type="arabicPeriod"/>
            </a:pPr>
            <a:r>
              <a:rPr i="1" lang="en">
                <a:latin typeface="Times New Roman"/>
                <a:ea typeface="Times New Roman"/>
                <a:cs typeface="Times New Roman"/>
                <a:sym typeface="Times New Roman"/>
              </a:rPr>
              <a:t>Action-value gradient</a:t>
            </a:r>
            <a:r>
              <a:rPr lang="en">
                <a:latin typeface="Times New Roman"/>
                <a:ea typeface="Times New Roman"/>
                <a:cs typeface="Times New Roman"/>
                <a:sym typeface="Times New Roman"/>
              </a:rPr>
              <a:t> methods, focusing on </a:t>
            </a:r>
            <a:r>
              <a:rPr lang="en" sz="1750">
                <a:solidFill>
                  <a:srgbClr val="202122"/>
                </a:solidFill>
                <a:highlight>
                  <a:srgbClr val="F8F9FA"/>
                </a:highlight>
                <a:latin typeface="Times New Roman"/>
                <a:ea typeface="Times New Roman"/>
                <a:cs typeface="Times New Roman"/>
                <a:sym typeface="Times New Roman"/>
              </a:rPr>
              <a:t>𝔼</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i="1" lang="en">
                <a:latin typeface="Times New Roman"/>
                <a:ea typeface="Times New Roman"/>
                <a:cs typeface="Times New Roman"/>
                <a:sym typeface="Times New Roman"/>
              </a:rPr>
              <a:t>Policy gradient</a:t>
            </a:r>
            <a:r>
              <a:rPr lang="en">
                <a:latin typeface="Times New Roman"/>
                <a:ea typeface="Times New Roman"/>
                <a:cs typeface="Times New Roman"/>
                <a:sym typeface="Times New Roman"/>
              </a:rPr>
              <a:t> methods, focusing 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p:txBody>
      </p:sp>
      <p:sp>
        <p:nvSpPr>
          <p:cNvPr id="832" name="Google Shape;832;p102"/>
          <p:cNvSpPr txBox="1"/>
          <p:nvPr/>
        </p:nvSpPr>
        <p:spPr>
          <a:xfrm>
            <a:off x="4843925" y="639650"/>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
        <p:nvSpPr>
          <p:cNvPr id="833" name="Google Shape;833;p102"/>
          <p:cNvSpPr txBox="1"/>
          <p:nvPr>
            <p:ph idx="1" type="body"/>
          </p:nvPr>
        </p:nvSpPr>
        <p:spPr>
          <a:xfrm>
            <a:off x="311700" y="266147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No explicit path integrals!</a:t>
            </a:r>
            <a:endParaRPr>
              <a:latin typeface="Times New Roman"/>
              <a:ea typeface="Times New Roman"/>
              <a:cs typeface="Times New Roman"/>
              <a:sym typeface="Times New Roman"/>
            </a:endParaRPr>
          </a:p>
        </p:txBody>
      </p:sp>
      <p:cxnSp>
        <p:nvCxnSpPr>
          <p:cNvPr id="834" name="Google Shape;834;p102"/>
          <p:cNvCxnSpPr/>
          <p:nvPr/>
        </p:nvCxnSpPr>
        <p:spPr>
          <a:xfrm flipH="1" rot="10800000">
            <a:off x="3717350" y="26496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835" name="Google Shape;835;p102"/>
          <p:cNvCxnSpPr/>
          <p:nvPr/>
        </p:nvCxnSpPr>
        <p:spPr>
          <a:xfrm rot="10800000">
            <a:off x="4052375" y="26574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36" name="Google Shape;836;p102"/>
          <p:cNvSpPr txBox="1"/>
          <p:nvPr/>
        </p:nvSpPr>
        <p:spPr>
          <a:xfrm>
            <a:off x="3313850"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37" name="Google Shape;837;p102"/>
          <p:cNvSpPr txBox="1"/>
          <p:nvPr/>
        </p:nvSpPr>
        <p:spPr>
          <a:xfrm>
            <a:off x="3945075" y="28774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838" name="Google Shape;838;p102"/>
          <p:cNvCxnSpPr/>
          <p:nvPr/>
        </p:nvCxnSpPr>
        <p:spPr>
          <a:xfrm flipH="1" rot="10800000">
            <a:off x="5376450" y="2661475"/>
            <a:ext cx="117000" cy="342900"/>
          </a:xfrm>
          <a:prstGeom prst="straightConnector1">
            <a:avLst/>
          </a:prstGeom>
          <a:noFill/>
          <a:ln cap="flat" cmpd="sng" w="9525">
            <a:solidFill>
              <a:srgbClr val="FF0000"/>
            </a:solidFill>
            <a:prstDash val="solid"/>
            <a:round/>
            <a:headEnd len="med" w="med" type="none"/>
            <a:tailEnd len="med" w="med" type="triangle"/>
          </a:ln>
        </p:spPr>
      </p:cxnSp>
      <p:cxnSp>
        <p:nvCxnSpPr>
          <p:cNvPr id="839" name="Google Shape;839;p102"/>
          <p:cNvCxnSpPr/>
          <p:nvPr/>
        </p:nvCxnSpPr>
        <p:spPr>
          <a:xfrm rot="10800000">
            <a:off x="5711475" y="2669275"/>
            <a:ext cx="85800" cy="342900"/>
          </a:xfrm>
          <a:prstGeom prst="straightConnector1">
            <a:avLst/>
          </a:prstGeom>
          <a:noFill/>
          <a:ln cap="flat" cmpd="sng" w="9525">
            <a:solidFill>
              <a:srgbClr val="FF0000"/>
            </a:solidFill>
            <a:prstDash val="solid"/>
            <a:round/>
            <a:headEnd len="med" w="med" type="none"/>
            <a:tailEnd len="med" w="med" type="triangle"/>
          </a:ln>
        </p:spPr>
      </p:cxnSp>
      <p:sp>
        <p:nvSpPr>
          <p:cNvPr id="840" name="Google Shape;840;p102"/>
          <p:cNvSpPr txBox="1"/>
          <p:nvPr/>
        </p:nvSpPr>
        <p:spPr>
          <a:xfrm>
            <a:off x="4972950"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action</a:t>
            </a:r>
            <a:endParaRPr>
              <a:solidFill>
                <a:srgbClr val="FF0000"/>
              </a:solidFill>
              <a:latin typeface="Times New Roman"/>
              <a:ea typeface="Times New Roman"/>
              <a:cs typeface="Times New Roman"/>
              <a:sym typeface="Times New Roman"/>
            </a:endParaRPr>
          </a:p>
        </p:txBody>
      </p:sp>
      <p:sp>
        <p:nvSpPr>
          <p:cNvPr id="841" name="Google Shape;841;p102"/>
          <p:cNvSpPr txBox="1"/>
          <p:nvPr/>
        </p:nvSpPr>
        <p:spPr>
          <a:xfrm>
            <a:off x="5604175" y="2889225"/>
            <a:ext cx="6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state</a:t>
            </a:r>
            <a:endParaRPr>
              <a:solidFill>
                <a:srgbClr val="FF0000"/>
              </a:solidFill>
              <a:latin typeface="Times New Roman"/>
              <a:ea typeface="Times New Roman"/>
              <a:cs typeface="Times New Roman"/>
              <a:sym typeface="Times New Roman"/>
            </a:endParaRPr>
          </a:p>
        </p:txBody>
      </p:sp>
      <p:cxnSp>
        <p:nvCxnSpPr>
          <p:cNvPr id="842" name="Google Shape;842;p102"/>
          <p:cNvCxnSpPr/>
          <p:nvPr/>
        </p:nvCxnSpPr>
        <p:spPr>
          <a:xfrm rot="10800000">
            <a:off x="5895850" y="4130375"/>
            <a:ext cx="475500" cy="0"/>
          </a:xfrm>
          <a:prstGeom prst="straightConnector1">
            <a:avLst/>
          </a:prstGeom>
          <a:noFill/>
          <a:ln cap="flat" cmpd="sng" w="9525">
            <a:solidFill>
              <a:srgbClr val="FF0000"/>
            </a:solidFill>
            <a:prstDash val="solid"/>
            <a:round/>
            <a:headEnd len="med" w="med" type="none"/>
            <a:tailEnd len="med" w="med" type="triangle"/>
          </a:ln>
        </p:spPr>
      </p:cxnSp>
      <p:sp>
        <p:nvSpPr>
          <p:cNvPr id="843" name="Google Shape;843;p102"/>
          <p:cNvSpPr txBox="1"/>
          <p:nvPr/>
        </p:nvSpPr>
        <p:spPr>
          <a:xfrm>
            <a:off x="6331650" y="3930275"/>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often called the </a:t>
            </a:r>
            <a:r>
              <a:rPr i="1" lang="en">
                <a:solidFill>
                  <a:srgbClr val="FF0000"/>
                </a:solidFill>
                <a:latin typeface="Times New Roman"/>
                <a:ea typeface="Times New Roman"/>
                <a:cs typeface="Times New Roman"/>
                <a:sym typeface="Times New Roman"/>
              </a:rPr>
              <a:t>value function</a:t>
            </a:r>
            <a:endParaRPr i="1">
              <a:solidFill>
                <a:srgbClr val="FF0000"/>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54" name="Google Shape;854;p104"/>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60" name="Google Shape;860;p105"/>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a:t>
            </a:r>
            <a:endParaRPr>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66" name="Google Shape;866;p106"/>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a:t>
            </a:r>
            <a:endParaRPr>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72" name="Google Shape;872;p107"/>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78" name="Google Shape;878;p108"/>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
        <p:nvSpPr>
          <p:cNvPr id="879" name="Google Shape;879;p108"/>
          <p:cNvSpPr txBox="1"/>
          <p:nvPr>
            <p:ph idx="1" type="body"/>
          </p:nvPr>
        </p:nvSpPr>
        <p:spPr>
          <a:xfrm>
            <a:off x="311700" y="22178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But if this is the case, then the sum in our previous equation has only one term!</a:t>
            </a:r>
            <a:endParaRPr>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id="884" name="Google Shape;884;p109"/>
          <p:cNvPicPr preferRelativeResize="0"/>
          <p:nvPr/>
        </p:nvPicPr>
        <p:blipFill rotWithShape="1">
          <a:blip r:embed="rId3">
            <a:alphaModFix/>
          </a:blip>
          <a:srcRect b="3956" l="0" r="0" t="0"/>
          <a:stretch/>
        </p:blipFill>
        <p:spPr>
          <a:xfrm>
            <a:off x="794475" y="2041600"/>
            <a:ext cx="7555052" cy="1060300"/>
          </a:xfrm>
          <a:prstGeom prst="rect">
            <a:avLst/>
          </a:prstGeom>
          <a:noFill/>
          <a:ln>
            <a:noFill/>
          </a:ln>
        </p:spPr>
      </p:pic>
      <p:sp>
        <p:nvSpPr>
          <p:cNvPr id="885" name="Google Shape;885;p109"/>
          <p:cNvSpPr txBox="1"/>
          <p:nvPr/>
        </p:nvSpPr>
        <p:spPr>
          <a:xfrm>
            <a:off x="4843925" y="2227925"/>
            <a:ext cx="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π</a:t>
            </a:r>
            <a:endParaRPr>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91" name="Google Shape;891;p110"/>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
        <p:nvSpPr>
          <p:cNvPr id="892" name="Google Shape;892;p110"/>
          <p:cNvSpPr txBox="1"/>
          <p:nvPr>
            <p:ph idx="1" type="body"/>
          </p:nvPr>
        </p:nvSpPr>
        <p:spPr>
          <a:xfrm>
            <a:off x="311700" y="22178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But if this is the case, then the sum in our previous equation has only one term!</a:t>
            </a:r>
            <a:endParaRPr>
              <a:latin typeface="Times New Roman"/>
              <a:ea typeface="Times New Roman"/>
              <a:cs typeface="Times New Roman"/>
              <a:sym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Action-value gradient methods.</a:t>
            </a:r>
            <a:endParaRPr>
              <a:latin typeface="Times New Roman"/>
              <a:ea typeface="Times New Roman"/>
              <a:cs typeface="Times New Roman"/>
              <a:sym typeface="Times New Roman"/>
            </a:endParaRPr>
          </a:p>
        </p:txBody>
      </p:sp>
      <p:sp>
        <p:nvSpPr>
          <p:cNvPr id="898" name="Google Shape;898;p111"/>
          <p:cNvSpPr txBox="1"/>
          <p:nvPr>
            <p:ph idx="1" type="body"/>
          </p:nvPr>
        </p:nvSpPr>
        <p:spPr>
          <a:xfrm>
            <a:off x="311700" y="1152475"/>
            <a:ext cx="85206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Observation.</a:t>
            </a:r>
            <a:r>
              <a:rPr lang="en">
                <a:latin typeface="Times New Roman"/>
                <a:ea typeface="Times New Roman"/>
                <a:cs typeface="Times New Roman"/>
                <a:sym typeface="Times New Roman"/>
              </a:rPr>
              <a:t> We can imagine having already solved the problem: our agent’s policy maximizes return, thus for each state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the distribution </a:t>
            </a:r>
            <a:r>
              <a:rPr i="1"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π</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is a dirac delta supported on a single action </a:t>
            </a:r>
            <a:r>
              <a:rPr i="1" lang="en">
                <a:latin typeface="Times New Roman"/>
                <a:ea typeface="Times New Roman"/>
                <a:cs typeface="Times New Roman"/>
                <a:sym typeface="Times New Roman"/>
              </a:rPr>
              <a:t>α</a:t>
            </a:r>
            <a:r>
              <a:rPr lang="en">
                <a:latin typeface="Times New Roman"/>
                <a:ea typeface="Times New Roman"/>
                <a:cs typeface="Times New Roman"/>
                <a:sym typeface="Times New Roman"/>
              </a:rPr>
              <a:t> that maximizes the return.</a:t>
            </a:r>
            <a:endParaRPr>
              <a:latin typeface="Times New Roman"/>
              <a:ea typeface="Times New Roman"/>
              <a:cs typeface="Times New Roman"/>
              <a:sym typeface="Times New Roman"/>
            </a:endParaRPr>
          </a:p>
        </p:txBody>
      </p:sp>
      <p:sp>
        <p:nvSpPr>
          <p:cNvPr id="899" name="Google Shape;899;p111"/>
          <p:cNvSpPr txBox="1"/>
          <p:nvPr>
            <p:ph idx="1" type="body"/>
          </p:nvPr>
        </p:nvSpPr>
        <p:spPr>
          <a:xfrm>
            <a:off x="311700" y="22178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But if this is the case, then the sum in our previous equation has only one term!</a:t>
            </a:r>
            <a:endParaRPr>
              <a:latin typeface="Times New Roman"/>
              <a:ea typeface="Times New Roman"/>
              <a:cs typeface="Times New Roman"/>
              <a:sym typeface="Times New Roman"/>
            </a:endParaRPr>
          </a:p>
        </p:txBody>
      </p:sp>
      <p:sp>
        <p:nvSpPr>
          <p:cNvPr id="900" name="Google Shape;900;p111"/>
          <p:cNvSpPr txBox="1"/>
          <p:nvPr>
            <p:ph idx="1" type="body"/>
          </p:nvPr>
        </p:nvSpPr>
        <p:spPr>
          <a:xfrm>
            <a:off x="311700" y="26753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equation becomes</a:t>
            </a:r>
            <a:endParaRPr>
              <a:latin typeface="Times New Roman"/>
              <a:ea typeface="Times New Roman"/>
              <a:cs typeface="Times New Roman"/>
              <a:sym typeface="Times New Roman"/>
            </a:endParaRPr>
          </a:p>
        </p:txBody>
      </p:sp>
      <p:pic>
        <p:nvPicPr>
          <p:cNvPr id="901" name="Google Shape;901;p111"/>
          <p:cNvPicPr preferRelativeResize="0"/>
          <p:nvPr/>
        </p:nvPicPr>
        <p:blipFill>
          <a:blip r:embed="rId3">
            <a:alphaModFix/>
          </a:blip>
          <a:stretch>
            <a:fillRect/>
          </a:stretch>
        </p:blipFill>
        <p:spPr>
          <a:xfrm>
            <a:off x="1920588" y="3312813"/>
            <a:ext cx="5302824" cy="50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