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CF8E6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3587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70840194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32504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77257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487369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94572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74322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30513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00079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17324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7832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5936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4932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4C3B-8B49-46BE-AA2E-5D44BC776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724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6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1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2/src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2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3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5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8C9AA-1720-45AA-869E-4A8B52062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介面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190C78-0ADE-4090-A0FD-BC76DF963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50916674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453AAFC8-36D0-47F5-B346-89554D0E95C3}"/>
              </a:ext>
            </a:extLst>
          </p:cNvPr>
          <p:cNvGrpSpPr/>
          <p:nvPr/>
        </p:nvGrpSpPr>
        <p:grpSpPr>
          <a:xfrm>
            <a:off x="838199" y="479631"/>
            <a:ext cx="10602904" cy="5940088"/>
            <a:chOff x="838199" y="479631"/>
            <a:chExt cx="10602904" cy="59400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2C02294-20F8-432F-BFD2-CF0B6409EB41}"/>
                </a:ext>
              </a:extLst>
            </p:cNvPr>
            <p:cNvSpPr/>
            <p:nvPr/>
          </p:nvSpPr>
          <p:spPr>
            <a:xfrm>
              <a:off x="5254792" y="5404056"/>
              <a:ext cx="6186308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9535D0-94FC-4AC3-B500-C76F29497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9631"/>
              <a:ext cx="4416594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intArr = {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Num[] numArr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Num[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(intArr, Num::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Num::square, numArr);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AF5949-6F65-441A-B695-5D53EEB68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41844"/>
              <a:ext cx="4416593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Num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number;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square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*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 num)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Num(-num.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F14E21-07B3-47F0-BFBE-47F358BF8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794" y="1079796"/>
              <a:ext cx="6186309" cy="43242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lang="en-US" altLang="zh-TW" sz="11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I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ntMapper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Object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lang="en-US" altLang="zh-TW" sz="11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tudentMapper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Object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 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srcArray,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ntMapper mapFunction, Object[] dstArray)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(srcArray.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dstArray.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dstArray[i] = mapFunction.map(srcArray[i]);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(Num[] srcArray,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tudentMapper mapFunction, Object[] dstArray)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(srcArray.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dstArray.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dstArray[i] = mapFunction.map(srcArray[i]);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85CE818-6391-4C96-BF58-90E205A58AAF}"/>
                </a:ext>
              </a:extLst>
            </p:cNvPr>
            <p:cNvSpPr txBox="1"/>
            <p:nvPr/>
          </p:nvSpPr>
          <p:spPr>
            <a:xfrm>
              <a:off x="10749885" y="6050387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FA78804-3A42-4A8A-9CF2-31CA7B3B4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200" y="1079795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AC1A7C1-A0AA-4D2F-837D-4DFE651D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792" y="0"/>
            <a:ext cx="6186308" cy="1325563"/>
          </a:xfrm>
        </p:spPr>
        <p:txBody>
          <a:bodyPr/>
          <a:lstStyle/>
          <a:p>
            <a:r>
              <a:rPr lang="zh-TW" altLang="en-US"/>
              <a:t>方法參考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D1C5946-87DD-43D7-A8D4-1144BF6413EE}"/>
              </a:ext>
            </a:extLst>
          </p:cNvPr>
          <p:cNvGrpSpPr/>
          <p:nvPr/>
        </p:nvGrpSpPr>
        <p:grpSpPr>
          <a:xfrm>
            <a:off x="5254792" y="5404056"/>
            <a:ext cx="5390867" cy="1015663"/>
            <a:chOff x="-1402761" y="5873063"/>
            <a:chExt cx="5390867" cy="1015663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15154C8-4882-4670-AE0B-2EC4C192E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02761" y="5873063"/>
              <a:ext cx="5390867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4, 9, 16, 25, 36, 49]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[-1, -4, -9, -16, -25, -36, -49]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EE4F4AF-8A99-47C8-8E68-9E040E04929D}"/>
                </a:ext>
              </a:extLst>
            </p:cNvPr>
            <p:cNvSpPr txBox="1"/>
            <p:nvPr/>
          </p:nvSpPr>
          <p:spPr>
            <a:xfrm>
              <a:off x="3207122" y="6580949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2687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841D8-099F-4E74-9BDF-D0AE05DB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介面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9B590B5-AF85-423B-AD90-CD78A78C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906276"/>
            <a:ext cx="11753846" cy="306564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en-US" altLang="zh-TW">
                <a:solidFill>
                  <a:srgbClr val="00B0F0"/>
                </a:solidFill>
              </a:rPr>
              <a:t>(interface)</a:t>
            </a:r>
            <a:r>
              <a:rPr lang="zh-TW" altLang="en-US"/>
              <a:t>大部分時候可以視為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是專門用來定義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通常定義</a:t>
            </a:r>
            <a:r>
              <a:rPr lang="zh-TW" altLang="en-US">
                <a:solidFill>
                  <a:srgbClr val="00B0F0"/>
                </a:solidFill>
              </a:rPr>
              <a:t>動態抽象方法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交由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en-US" altLang="zh-TW">
                <a:solidFill>
                  <a:srgbClr val="FFC000"/>
                </a:solidFill>
              </a:rPr>
              <a:t>(implement)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去定義實際要執行什麼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可以定義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，且皆為</a:t>
            </a:r>
            <a:r>
              <a:rPr lang="zh-TW" altLang="en-US">
                <a:solidFill>
                  <a:srgbClr val="00B0F0"/>
                </a:solidFill>
              </a:rPr>
              <a:t>公開靜態不可變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預設為</a:t>
            </a:r>
            <a:r>
              <a:rPr lang="zh-TW" altLang="en-US">
                <a:solidFill>
                  <a:srgbClr val="00B0F0"/>
                </a:solidFill>
              </a:rPr>
              <a:t>公開靜態方法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預設為</a:t>
            </a:r>
            <a:r>
              <a:rPr lang="zh-TW" altLang="en-US">
                <a:solidFill>
                  <a:srgbClr val="00B0F0"/>
                </a:solidFill>
              </a:rPr>
              <a:t>公開動態抽象方法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多個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，一個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多個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0F0E0E9-5051-47BA-B957-4581CE7C2EDD}"/>
              </a:ext>
            </a:extLst>
          </p:cNvPr>
          <p:cNvGrpSpPr/>
          <p:nvPr/>
        </p:nvGrpSpPr>
        <p:grpSpPr>
          <a:xfrm>
            <a:off x="219075" y="3962284"/>
            <a:ext cx="5800725" cy="830997"/>
            <a:chOff x="-147638" y="5327273"/>
            <a:chExt cx="5800725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EB06304-AFB6-43DA-834D-45B1FB7E9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7638" y="5327273"/>
              <a:ext cx="5800725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介面名稱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8B47BBC-2FFC-4C14-88E2-A9F5957B77B8}"/>
                </a:ext>
              </a:extLst>
            </p:cNvPr>
            <p:cNvSpPr txBox="1"/>
            <p:nvPr/>
          </p:nvSpPr>
          <p:spPr>
            <a:xfrm>
              <a:off x="4961872" y="578507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1551EC1B-79F6-42A0-BCA0-650EFE22BF0E}"/>
              </a:ext>
            </a:extLst>
          </p:cNvPr>
          <p:cNvGrpSpPr/>
          <p:nvPr/>
        </p:nvGrpSpPr>
        <p:grpSpPr>
          <a:xfrm>
            <a:off x="219075" y="5742627"/>
            <a:ext cx="11753847" cy="831734"/>
            <a:chOff x="1400175" y="5086171"/>
            <a:chExt cx="11753847" cy="831734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CCA864E-9AF5-4B48-94EE-47CE6A26F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175" y="5086171"/>
              <a:ext cx="11753847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CC36148-B86B-412D-893F-9A8768410407}"/>
                </a:ext>
              </a:extLst>
            </p:cNvPr>
            <p:cNvSpPr txBox="1"/>
            <p:nvPr/>
          </p:nvSpPr>
          <p:spPr>
            <a:xfrm>
              <a:off x="12462806" y="554857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95D8C34-F069-4AFD-B274-E54493B0B28E}"/>
              </a:ext>
            </a:extLst>
          </p:cNvPr>
          <p:cNvGrpSpPr/>
          <p:nvPr/>
        </p:nvGrpSpPr>
        <p:grpSpPr>
          <a:xfrm>
            <a:off x="219075" y="4852271"/>
            <a:ext cx="11753846" cy="831366"/>
            <a:chOff x="80962" y="5327273"/>
            <a:chExt cx="11753846" cy="831366"/>
          </a:xfrm>
        </p:grpSpPr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5A7A2381-34A0-4075-99EB-80F107807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62" y="5327273"/>
              <a:ext cx="11753846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介面名稱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7EB6742-EDD6-409F-A5AE-4F1262F3DAAA}"/>
                </a:ext>
              </a:extLst>
            </p:cNvPr>
            <p:cNvSpPr txBox="1"/>
            <p:nvPr/>
          </p:nvSpPr>
          <p:spPr>
            <a:xfrm>
              <a:off x="11143592" y="5789307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E3D7DD2-650F-46FE-8F0F-B21F36D2344B}"/>
              </a:ext>
            </a:extLst>
          </p:cNvPr>
          <p:cNvGrpSpPr/>
          <p:nvPr/>
        </p:nvGrpSpPr>
        <p:grpSpPr>
          <a:xfrm>
            <a:off x="6172200" y="3958417"/>
            <a:ext cx="5800725" cy="830997"/>
            <a:chOff x="657225" y="5327273"/>
            <a:chExt cx="5800725" cy="830997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FBC7CA7F-38E3-4CF8-B955-4DD8E4004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5" y="5327273"/>
              <a:ext cx="5800725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4B7F21A-9D54-4ADA-99D8-F4315E03773F}"/>
                </a:ext>
              </a:extLst>
            </p:cNvPr>
            <p:cNvSpPr txBox="1"/>
            <p:nvPr/>
          </p:nvSpPr>
          <p:spPr>
            <a:xfrm>
              <a:off x="5766735" y="5788938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9536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D989E-D616-4C00-B7C4-EE353E62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實作與繼承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9390A7-FF85-4C84-9FCC-F2A420A2C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607"/>
            <a:ext cx="10515600" cy="2056092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是定義</a:t>
            </a:r>
            <a:r>
              <a:rPr lang="zh-TW" altLang="en-US">
                <a:solidFill>
                  <a:srgbClr val="00B0F0"/>
                </a:solidFill>
              </a:rPr>
              <a:t>介面方法</a:t>
            </a:r>
            <a:r>
              <a:rPr lang="zh-TW" altLang="en-US"/>
              <a:t>實際要做的事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被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>
                <a:solidFill>
                  <a:srgbClr val="FFFF00"/>
                </a:solidFill>
              </a:rPr>
              <a:t>與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FFFF00"/>
                </a:solidFill>
              </a:rPr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之間為「有沒有功能」關係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與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之間則為「是不是一種」關係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在設計程式時應該優先考慮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而非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，避免濫用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/>
          </a:p>
        </p:txBody>
      </p: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F63C6168-5C8A-41E1-95E2-AD15D72D824D}"/>
              </a:ext>
            </a:extLst>
          </p:cNvPr>
          <p:cNvGrpSpPr/>
          <p:nvPr/>
        </p:nvGrpSpPr>
        <p:grpSpPr>
          <a:xfrm>
            <a:off x="3351118" y="3191436"/>
            <a:ext cx="8002681" cy="1613642"/>
            <a:chOff x="3705224" y="3191436"/>
            <a:chExt cx="8002681" cy="1613642"/>
          </a:xfrm>
        </p:grpSpPr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B24AF23D-E584-4F22-803D-0DD7222A36F1}"/>
                </a:ext>
              </a:extLst>
            </p:cNvPr>
            <p:cNvSpPr/>
            <p:nvPr/>
          </p:nvSpPr>
          <p:spPr>
            <a:xfrm>
              <a:off x="4736030" y="3386401"/>
              <a:ext cx="21926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飛行器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可以飛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770E8236-3DE9-49C8-A049-FCCE22F988B0}"/>
                </a:ext>
              </a:extLst>
            </p:cNvPr>
            <p:cNvSpPr/>
            <p:nvPr/>
          </p:nvSpPr>
          <p:spPr>
            <a:xfrm>
              <a:off x="3872755" y="4224601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飛機</a:t>
              </a: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AC922D-304E-4DA2-85DF-50B94C3BF4C6}"/>
                </a:ext>
              </a:extLst>
            </p:cNvPr>
            <p:cNvSpPr/>
            <p:nvPr/>
          </p:nvSpPr>
          <p:spPr>
            <a:xfrm>
              <a:off x="6623828" y="4224601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飛魚</a:t>
              </a:r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CABA241-B3E4-4010-83FC-8888CF678D95}"/>
                </a:ext>
              </a:extLst>
            </p:cNvPr>
            <p:cNvSpPr/>
            <p:nvPr/>
          </p:nvSpPr>
          <p:spPr>
            <a:xfrm>
              <a:off x="9780637" y="4224601"/>
              <a:ext cx="1723548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魚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可以游泳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0376A4BA-9F98-49B1-801E-10515C0D9061}"/>
                </a:ext>
              </a:extLst>
            </p:cNvPr>
            <p:cNvSpPr/>
            <p:nvPr/>
          </p:nvSpPr>
          <p:spPr>
            <a:xfrm>
              <a:off x="5249630" y="4224601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直升機</a:t>
              </a: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89B6C906-3051-4260-AAAD-04177931320C}"/>
                </a:ext>
              </a:extLst>
            </p:cNvPr>
            <p:cNvCxnSpPr>
              <a:cxnSpLocks/>
              <a:stCxn id="52" idx="0"/>
              <a:endCxn id="47" idx="2"/>
            </p:cNvCxnSpPr>
            <p:nvPr/>
          </p:nvCxnSpPr>
          <p:spPr>
            <a:xfrm flipV="1">
              <a:off x="5832336" y="3789813"/>
              <a:ext cx="0" cy="4347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FAAAAC46-FFAC-4DD4-9E7A-2289954250D6}"/>
                </a:ext>
              </a:extLst>
            </p:cNvPr>
            <p:cNvCxnSpPr>
              <a:cxnSpLocks/>
              <a:stCxn id="48" idx="0"/>
              <a:endCxn id="47" idx="1"/>
            </p:cNvCxnSpPr>
            <p:nvPr/>
          </p:nvCxnSpPr>
          <p:spPr>
            <a:xfrm flipV="1">
              <a:off x="4455461" y="3588107"/>
              <a:ext cx="280569" cy="636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C454714A-9781-4F96-9693-C7A9B3694D52}"/>
                </a:ext>
              </a:extLst>
            </p:cNvPr>
            <p:cNvCxnSpPr>
              <a:cxnSpLocks/>
              <a:stCxn id="49" idx="0"/>
              <a:endCxn id="47" idx="3"/>
            </p:cNvCxnSpPr>
            <p:nvPr/>
          </p:nvCxnSpPr>
          <p:spPr>
            <a:xfrm flipH="1" flipV="1">
              <a:off x="6928642" y="3588107"/>
              <a:ext cx="277892" cy="636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201F56C-7907-4789-A541-AE81D7972192}"/>
                </a:ext>
              </a:extLst>
            </p:cNvPr>
            <p:cNvSpPr txBox="1"/>
            <p:nvPr/>
          </p:nvSpPr>
          <p:spPr>
            <a:xfrm>
              <a:off x="8066439" y="3431024"/>
              <a:ext cx="17235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純繼承</a:t>
              </a:r>
              <a:endParaRPr lang="en-US" altLang="zh-TW" sz="2400">
                <a:solidFill>
                  <a:srgbClr val="FFFF00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不合理繼承</a:t>
              </a:r>
            </a:p>
          </p:txBody>
        </p: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D44F6C51-4363-4957-A0BC-5C52C9406F12}"/>
                </a:ext>
              </a:extLst>
            </p:cNvPr>
            <p:cNvSpPr/>
            <p:nvPr/>
          </p:nvSpPr>
          <p:spPr>
            <a:xfrm>
              <a:off x="3705224" y="3191436"/>
              <a:ext cx="8002681" cy="161364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1B14EDBD-A0A3-4D0F-B07E-FC2A7AE1530F}"/>
              </a:ext>
            </a:extLst>
          </p:cNvPr>
          <p:cNvGrpSpPr/>
          <p:nvPr/>
        </p:nvGrpSpPr>
        <p:grpSpPr>
          <a:xfrm>
            <a:off x="3351118" y="4915835"/>
            <a:ext cx="8002682" cy="1613642"/>
            <a:chOff x="3705224" y="4915835"/>
            <a:chExt cx="8002682" cy="161364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EC884ABD-CC4A-4C9F-BA22-0FC7E7B45B3B}"/>
                </a:ext>
              </a:extLst>
            </p:cNvPr>
            <p:cNvSpPr/>
            <p:nvPr/>
          </p:nvSpPr>
          <p:spPr>
            <a:xfrm>
              <a:off x="5251345" y="5101850"/>
              <a:ext cx="113485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飛行器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9A94C65-DE55-40FF-AB70-26B108268582}"/>
                </a:ext>
              </a:extLst>
            </p:cNvPr>
            <p:cNvSpPr/>
            <p:nvPr/>
          </p:nvSpPr>
          <p:spPr>
            <a:xfrm>
              <a:off x="3872755" y="59400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飛機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EC200B2-6C5C-479A-ABF4-5AB051026900}"/>
                </a:ext>
              </a:extLst>
            </p:cNvPr>
            <p:cNvSpPr/>
            <p:nvPr/>
          </p:nvSpPr>
          <p:spPr>
            <a:xfrm>
              <a:off x="7040871" y="59400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飛魚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133F7320-A8CB-488E-B202-A41403D5469E}"/>
                </a:ext>
              </a:extLst>
            </p:cNvPr>
            <p:cNvSpPr/>
            <p:nvPr/>
          </p:nvSpPr>
          <p:spPr>
            <a:xfrm>
              <a:off x="10215153" y="5940050"/>
              <a:ext cx="1123314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魚</a:t>
              </a: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38E3F494-CC9D-4F0F-83FC-88B1FF9CC398}"/>
                </a:ext>
              </a:extLst>
            </p:cNvPr>
            <p:cNvSpPr/>
            <p:nvPr/>
          </p:nvSpPr>
          <p:spPr>
            <a:xfrm>
              <a:off x="10049434" y="5101850"/>
              <a:ext cx="1454749" cy="40341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92D050"/>
                  </a:solidFill>
                </a:rPr>
                <a:t>可以游泳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0AA4E10-869B-414C-945F-C17D63EE6ACF}"/>
                </a:ext>
              </a:extLst>
            </p:cNvPr>
            <p:cNvSpPr/>
            <p:nvPr/>
          </p:nvSpPr>
          <p:spPr>
            <a:xfrm>
              <a:off x="5236065" y="59400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直升機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A480776-EE92-4FDB-BEA5-D294798FCAC6}"/>
                </a:ext>
              </a:extLst>
            </p:cNvPr>
            <p:cNvSpPr/>
            <p:nvPr/>
          </p:nvSpPr>
          <p:spPr>
            <a:xfrm>
              <a:off x="7040871" y="51018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92D050"/>
                  </a:solidFill>
                </a:rPr>
                <a:t>可以飛</a:t>
              </a: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E5AB5787-BD20-4FFA-BCB6-0BF6AC26D95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206283" y="6141756"/>
              <a:ext cx="200887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BDA6723D-D54A-4043-A89D-DADB99A17313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5818771" y="5505262"/>
              <a:ext cx="0" cy="4347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D955B550-332A-45E4-9051-03EBD2B81BBB}"/>
                </a:ext>
              </a:extLst>
            </p:cNvPr>
            <p:cNvCxnSpPr>
              <a:cxnSpLocks/>
              <a:stCxn id="5" idx="0"/>
              <a:endCxn id="4" idx="1"/>
            </p:cNvCxnSpPr>
            <p:nvPr/>
          </p:nvCxnSpPr>
          <p:spPr>
            <a:xfrm flipV="1">
              <a:off x="4455461" y="5303556"/>
              <a:ext cx="795884" cy="636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1082DAC-2EED-4A38-A2CA-0B6225F5C74A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6386197" y="5303556"/>
              <a:ext cx="65467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64C71783-BCD1-43C2-8878-C384738EF47F}"/>
                </a:ext>
              </a:extLst>
            </p:cNvPr>
            <p:cNvCxnSpPr>
              <a:cxnSpLocks/>
              <a:stCxn id="7" idx="0"/>
              <a:endCxn id="10" idx="2"/>
            </p:cNvCxnSpPr>
            <p:nvPr/>
          </p:nvCxnSpPr>
          <p:spPr>
            <a:xfrm flipV="1">
              <a:off x="7623577" y="5505262"/>
              <a:ext cx="0" cy="4347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5149A52B-18A2-4019-8A46-B4B5AE2EFA3E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10776809" y="5505262"/>
              <a:ext cx="1" cy="4347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F55388F-099F-4796-B76A-46278E0DA613}"/>
                </a:ext>
              </a:extLst>
            </p:cNvPr>
            <p:cNvSpPr txBox="1"/>
            <p:nvPr/>
          </p:nvSpPr>
          <p:spPr>
            <a:xfrm>
              <a:off x="8176249" y="5170444"/>
              <a:ext cx="19255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繼承 </a:t>
              </a:r>
              <a:r>
                <a:rPr lang="en-US" altLang="zh-TW" sz="2400">
                  <a:solidFill>
                    <a:srgbClr val="FFFF00"/>
                  </a:solidFill>
                </a:rPr>
                <a:t>+</a:t>
              </a:r>
              <a:r>
                <a:rPr lang="zh-TW" altLang="en-US" sz="2400">
                  <a:solidFill>
                    <a:srgbClr val="FFFF00"/>
                  </a:solidFill>
                </a:rPr>
                <a:t> 實作</a:t>
              </a:r>
              <a:endParaRPr lang="en-US" altLang="zh-TW" sz="2400">
                <a:solidFill>
                  <a:srgbClr val="FFFF00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合理繼承</a:t>
              </a:r>
            </a:p>
          </p:txBody>
        </p:sp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9BD523CF-39EA-4610-BB99-F313C460D7F3}"/>
                </a:ext>
              </a:extLst>
            </p:cNvPr>
            <p:cNvSpPr/>
            <p:nvPr/>
          </p:nvSpPr>
          <p:spPr>
            <a:xfrm>
              <a:off x="3705224" y="4915835"/>
              <a:ext cx="8002682" cy="161364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9397C06-392E-446C-9A53-F6505BA524CB}"/>
              </a:ext>
            </a:extLst>
          </p:cNvPr>
          <p:cNvGrpSpPr/>
          <p:nvPr/>
        </p:nvGrpSpPr>
        <p:grpSpPr>
          <a:xfrm>
            <a:off x="1089435" y="3591853"/>
            <a:ext cx="2148307" cy="2246769"/>
            <a:chOff x="1089435" y="3591853"/>
            <a:chExt cx="2148307" cy="2246769"/>
          </a:xfrm>
        </p:grpSpPr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69C94160-BB53-4433-A0D3-025EDDC9EAE9}"/>
                </a:ext>
              </a:extLst>
            </p:cNvPr>
            <p:cNvSpPr txBox="1"/>
            <p:nvPr/>
          </p:nvSpPr>
          <p:spPr>
            <a:xfrm>
              <a:off x="1616785" y="3591853"/>
              <a:ext cx="1620957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FFC000"/>
                  </a:solidFill>
                </a:rPr>
                <a:t>類別</a:t>
              </a:r>
              <a:endParaRPr lang="en-US" altLang="zh-TW" sz="2800">
                <a:solidFill>
                  <a:srgbClr val="FFC000"/>
                </a:solidFill>
              </a:endParaRPr>
            </a:p>
            <a:p>
              <a:r>
                <a:rPr lang="zh-TW" altLang="en-US" sz="2800">
                  <a:solidFill>
                    <a:srgbClr val="FFC000"/>
                  </a:solidFill>
                </a:rPr>
                <a:t>抽象類別</a:t>
              </a:r>
              <a:endParaRPr lang="en-US" altLang="zh-TW" sz="2800">
                <a:solidFill>
                  <a:srgbClr val="FFC000"/>
                </a:solidFill>
              </a:endParaRPr>
            </a:p>
            <a:p>
              <a:r>
                <a:rPr lang="zh-TW" altLang="en-US" sz="2800">
                  <a:solidFill>
                    <a:srgbClr val="92D050"/>
                  </a:solidFill>
                </a:rPr>
                <a:t>介面</a:t>
              </a:r>
              <a:endParaRPr lang="en-US" altLang="zh-TW" sz="2800">
                <a:solidFill>
                  <a:srgbClr val="92D050"/>
                </a:solidFill>
              </a:endParaRPr>
            </a:p>
            <a:p>
              <a:r>
                <a:rPr lang="zh-TW" altLang="en-US" sz="2800">
                  <a:solidFill>
                    <a:srgbClr val="FFC000"/>
                  </a:solidFill>
                </a:rPr>
                <a:t>繼承</a:t>
              </a:r>
              <a:endParaRPr lang="en-US" altLang="zh-TW" sz="2800">
                <a:solidFill>
                  <a:srgbClr val="FFC000"/>
                </a:solidFill>
              </a:endParaRPr>
            </a:p>
            <a:p>
              <a:r>
                <a:rPr lang="zh-TW" altLang="en-US" sz="2800">
                  <a:solidFill>
                    <a:srgbClr val="92D050"/>
                  </a:solidFill>
                </a:rPr>
                <a:t>實作</a:t>
              </a:r>
            </a:p>
          </p:txBody>
        </p: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96DBC107-913B-491D-A3E8-F2D2B4B5FDF3}"/>
                </a:ext>
              </a:extLst>
            </p:cNvPr>
            <p:cNvCxnSpPr>
              <a:cxnSpLocks/>
            </p:cNvCxnSpPr>
            <p:nvPr/>
          </p:nvCxnSpPr>
          <p:spPr>
            <a:xfrm>
              <a:off x="1089436" y="5112106"/>
              <a:ext cx="52734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4CD1D13A-7848-40F7-9016-57706FDEE802}"/>
                </a:ext>
              </a:extLst>
            </p:cNvPr>
            <p:cNvCxnSpPr>
              <a:cxnSpLocks/>
            </p:cNvCxnSpPr>
            <p:nvPr/>
          </p:nvCxnSpPr>
          <p:spPr>
            <a:xfrm>
              <a:off x="1089436" y="5585943"/>
              <a:ext cx="527349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矩形: 圓角 130">
              <a:extLst>
                <a:ext uri="{FF2B5EF4-FFF2-40B4-BE49-F238E27FC236}">
                  <a16:creationId xmlns:a16="http://schemas.microsoft.com/office/drawing/2014/main" id="{2382CC7D-E6D3-4709-9F06-9F8CDC169FE6}"/>
                </a:ext>
              </a:extLst>
            </p:cNvPr>
            <p:cNvSpPr/>
            <p:nvPr/>
          </p:nvSpPr>
          <p:spPr>
            <a:xfrm>
              <a:off x="1089435" y="4157090"/>
              <a:ext cx="570147" cy="25298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32" name="矩形: 圓角 131">
              <a:extLst>
                <a:ext uri="{FF2B5EF4-FFF2-40B4-BE49-F238E27FC236}">
                  <a16:creationId xmlns:a16="http://schemas.microsoft.com/office/drawing/2014/main" id="{66218AC9-FBF8-4A54-AF87-E3FE7B7DF1F8}"/>
                </a:ext>
              </a:extLst>
            </p:cNvPr>
            <p:cNvSpPr/>
            <p:nvPr/>
          </p:nvSpPr>
          <p:spPr>
            <a:xfrm>
              <a:off x="1089435" y="4552090"/>
              <a:ext cx="570147" cy="2529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33" name="矩形: 圓角 132">
              <a:extLst>
                <a:ext uri="{FF2B5EF4-FFF2-40B4-BE49-F238E27FC236}">
                  <a16:creationId xmlns:a16="http://schemas.microsoft.com/office/drawing/2014/main" id="{3D17EF9A-D708-4C17-B927-B9388C21ACE4}"/>
                </a:ext>
              </a:extLst>
            </p:cNvPr>
            <p:cNvSpPr/>
            <p:nvPr/>
          </p:nvSpPr>
          <p:spPr>
            <a:xfrm>
              <a:off x="1089435" y="3720029"/>
              <a:ext cx="570147" cy="25298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37892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5481F3A1-9284-4741-BBCA-6477C0C7AC4F}"/>
              </a:ext>
            </a:extLst>
          </p:cNvPr>
          <p:cNvGrpSpPr/>
          <p:nvPr/>
        </p:nvGrpSpPr>
        <p:grpSpPr>
          <a:xfrm>
            <a:off x="1092618" y="1153952"/>
            <a:ext cx="10086505" cy="5276546"/>
            <a:chOff x="1092618" y="1153952"/>
            <a:chExt cx="10086505" cy="5276546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830CDB4-DCFD-46D8-A57C-40BD3F564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207" y="5045503"/>
              <a:ext cx="5035521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CanSwim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魚兒魚兒水中遊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84669146-5F2D-493E-9646-5BC59E7D1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8138" y="1155933"/>
              <a:ext cx="5050984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553DB71E-67BE-4B68-87B7-B037A5220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33" y="2540928"/>
              <a:ext cx="5054589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直升機用螺旋槳飛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D9F90068-CF80-44F3-B933-FF28EB154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34" y="3925923"/>
              <a:ext cx="5054589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4E73416-A24D-4F0B-9C5C-7A3D85961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618" y="1155933"/>
              <a:ext cx="5035520" cy="38933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 flyingFish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flyingFish.swim();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 aircraft1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aircraft1.fly();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 aircraft2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aircraft2.fly();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CanSwim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B3D3EFC-7D4C-499D-A415-1E688AD693E8}"/>
                </a:ext>
              </a:extLst>
            </p:cNvPr>
            <p:cNvSpPr/>
            <p:nvPr/>
          </p:nvSpPr>
          <p:spPr>
            <a:xfrm>
              <a:off x="6124532" y="5310918"/>
              <a:ext cx="5054590" cy="111958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DA22466-A3BC-46D4-9F9A-DEA739A76540}"/>
                </a:ext>
              </a:extLst>
            </p:cNvPr>
            <p:cNvSpPr txBox="1"/>
            <p:nvPr/>
          </p:nvSpPr>
          <p:spPr>
            <a:xfrm>
              <a:off x="10487907" y="606116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3" name="圖片 22">
              <a:hlinkClick r:id="rId2"/>
              <a:extLst>
                <a:ext uri="{FF2B5EF4-FFF2-40B4-BE49-F238E27FC236}">
                  <a16:creationId xmlns:a16="http://schemas.microsoft.com/office/drawing/2014/main" id="{EB4DCE3C-6A4B-4C3A-A3A2-384783C99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2789" y="115395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383BDE-007F-4468-8FF7-17ACB2AD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8"/>
            <a:ext cx="10515600" cy="1325563"/>
          </a:xfrm>
        </p:spPr>
        <p:txBody>
          <a:bodyPr/>
          <a:lstStyle/>
          <a:p>
            <a:r>
              <a:rPr lang="zh-TW" altLang="en-US"/>
              <a:t>實作與繼承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56948E4-BB44-4C09-9C83-000CEC9EE3AA}"/>
              </a:ext>
            </a:extLst>
          </p:cNvPr>
          <p:cNvGrpSpPr/>
          <p:nvPr/>
        </p:nvGrpSpPr>
        <p:grpSpPr>
          <a:xfrm>
            <a:off x="7317545" y="5353280"/>
            <a:ext cx="2675759" cy="1077218"/>
            <a:chOff x="1312346" y="5842285"/>
            <a:chExt cx="2675759" cy="1077218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6705D0B6-3D4D-4468-A946-BE44EF1B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346" y="5842285"/>
              <a:ext cx="2675759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魚兒魚兒水中遊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飛機用引擎飛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直升機用螺旋槳飛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D4C1CD9-A391-4153-A7E9-D6F3C71F4150}"/>
                </a:ext>
              </a:extLst>
            </p:cNvPr>
            <p:cNvSpPr txBox="1"/>
            <p:nvPr/>
          </p:nvSpPr>
          <p:spPr>
            <a:xfrm>
              <a:off x="3207122" y="6611726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4698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F8E5F31-6EDE-4DA0-8375-8C893BF41957}"/>
              </a:ext>
            </a:extLst>
          </p:cNvPr>
          <p:cNvGrpSpPr/>
          <p:nvPr/>
        </p:nvGrpSpPr>
        <p:grpSpPr>
          <a:xfrm>
            <a:off x="403416" y="2107433"/>
            <a:ext cx="11385168" cy="4156842"/>
            <a:chOff x="310896" y="1509920"/>
            <a:chExt cx="11385168" cy="415684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A57F10-C1E2-41A3-991C-3F4CF248ED32}"/>
                </a:ext>
              </a:extLst>
            </p:cNvPr>
            <p:cNvSpPr/>
            <p:nvPr/>
          </p:nvSpPr>
          <p:spPr>
            <a:xfrm>
              <a:off x="310896" y="1509920"/>
              <a:ext cx="11385168" cy="415684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5B87FC8-A86B-418A-A44E-868D62E58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" y="3541246"/>
              <a:ext cx="1973617" cy="7386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59E6D564-DE2C-480F-A561-E4DFAA0F1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936" y="3541246"/>
              <a:ext cx="4458272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33079E76-F66D-4C19-9436-8F0FCE2C5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" y="4281767"/>
              <a:ext cx="4701928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C7C567FF-22F5-4CF3-8442-A26243A19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2244" y="4281766"/>
              <a:ext cx="4701928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直升機用螺旋槳飛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7BED05F-9FC2-40B4-8562-0A8F1D9B5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3208" y="1509920"/>
              <a:ext cx="4342856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05F71888-B311-4A13-991D-D05A8148F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" y="1509921"/>
              <a:ext cx="7042312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CanFly[] canFlies 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(CanFly canFly : canFlies)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canFly.fly();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EF1F2E4-6599-405E-99EC-8C3920B48768}"/>
                </a:ext>
              </a:extLst>
            </p:cNvPr>
            <p:cNvSpPr txBox="1"/>
            <p:nvPr/>
          </p:nvSpPr>
          <p:spPr>
            <a:xfrm>
              <a:off x="10983149" y="529229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E1A073CF-FA00-4558-8EEF-175538F68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7164" y="1509920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4C3DEA-48D9-434A-BB21-DD63CDF9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介面多型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ECD66D8F-8452-4600-B4D9-8BFCD6352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6" y="1597025"/>
            <a:ext cx="11385168" cy="50527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也是一種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，所以也可用在</a:t>
            </a:r>
            <a:r>
              <a:rPr lang="zh-TW" altLang="en-US">
                <a:solidFill>
                  <a:srgbClr val="00B0F0"/>
                </a:solidFill>
              </a:rPr>
              <a:t>變數宣告</a:t>
            </a:r>
            <a:r>
              <a:rPr lang="zh-TW" altLang="en-US"/>
              <a:t>上，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都可以填入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8C7933B-0322-4C04-B414-7B2F12666F94}"/>
              </a:ext>
            </a:extLst>
          </p:cNvPr>
          <p:cNvGrpSpPr/>
          <p:nvPr/>
        </p:nvGrpSpPr>
        <p:grpSpPr>
          <a:xfrm>
            <a:off x="8761033" y="3610866"/>
            <a:ext cx="3005852" cy="1015663"/>
            <a:chOff x="982254" y="5873063"/>
            <a:chExt cx="3005852" cy="1015663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71F164C8-201E-413F-A9D8-34E4AE1E6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54" y="5873063"/>
              <a:ext cx="3005852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直升機用螺旋槳飛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飛機用引擎飛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1C683C3-D273-4879-8FC1-AD73E95A53A2}"/>
                </a:ext>
              </a:extLst>
            </p:cNvPr>
            <p:cNvSpPr txBox="1"/>
            <p:nvPr/>
          </p:nvSpPr>
          <p:spPr>
            <a:xfrm>
              <a:off x="3207122" y="6580949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19786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4F1A0-D9A0-4FA8-A983-59574963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預設方法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1099E-8D03-438B-9532-683A11E5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110666"/>
            <a:ext cx="6537960" cy="106482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也可以定義</a:t>
            </a:r>
            <a:r>
              <a:rPr lang="zh-TW" altLang="en-US">
                <a:solidFill>
                  <a:srgbClr val="00B0F0"/>
                </a:solidFill>
              </a:rPr>
              <a:t>預設方法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這樣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就不一定要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C51164C-FA23-4859-B5A3-5F2AF556A3EE}"/>
              </a:ext>
            </a:extLst>
          </p:cNvPr>
          <p:cNvGrpSpPr/>
          <p:nvPr/>
        </p:nvGrpSpPr>
        <p:grpSpPr>
          <a:xfrm>
            <a:off x="7050024" y="948362"/>
            <a:ext cx="4847208" cy="1323439"/>
            <a:chOff x="6506591" y="4461028"/>
            <a:chExt cx="4847208" cy="132343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664203C-C105-4AE5-8CBF-2436E2A96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6591" y="4461028"/>
              <a:ext cx="4847208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介面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default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5CE5721-2987-480D-86D6-7C2A7A0D5DA8}"/>
                </a:ext>
              </a:extLst>
            </p:cNvPr>
            <p:cNvSpPr txBox="1"/>
            <p:nvPr/>
          </p:nvSpPr>
          <p:spPr>
            <a:xfrm>
              <a:off x="10720292" y="544591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40D3765-261E-4E29-AED6-C9AED82B989E}"/>
              </a:ext>
            </a:extLst>
          </p:cNvPr>
          <p:cNvGrpSpPr/>
          <p:nvPr/>
        </p:nvGrpSpPr>
        <p:grpSpPr>
          <a:xfrm>
            <a:off x="512063" y="2347024"/>
            <a:ext cx="11385169" cy="4156842"/>
            <a:chOff x="512063" y="2347024"/>
            <a:chExt cx="11385169" cy="415684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18F1EF4-F258-4E01-A4A0-D9FFAE681885}"/>
                </a:ext>
              </a:extLst>
            </p:cNvPr>
            <p:cNvSpPr/>
            <p:nvPr/>
          </p:nvSpPr>
          <p:spPr>
            <a:xfrm>
              <a:off x="512064" y="2347024"/>
              <a:ext cx="11385168" cy="415684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3B022F2B-1FE1-41D7-9345-F0C957D84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3" y="4425444"/>
              <a:ext cx="3445174" cy="116955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B0EF120E-18FA-4FDD-85FF-22A04BD18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246" y="4378350"/>
              <a:ext cx="4458272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AAF655FF-B5B7-486F-B753-C5DB7E217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246" y="5118871"/>
              <a:ext cx="4701928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BB95FB5B-43A0-4BA3-B97E-1AB25A726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4" y="5594995"/>
              <a:ext cx="3663182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6BE08A5F-5A26-43F4-AB3D-BFE01D45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376" y="2347024"/>
              <a:ext cx="4342856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E898E14A-9AD1-48DE-8FFB-C3E99C77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4" y="2347025"/>
              <a:ext cx="7042312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CanFly[] canFlies 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(CanFly canFly : canFlies)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canFly.fly();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6CB98DC-301C-40E6-B02B-618161064E3C}"/>
                </a:ext>
              </a:extLst>
            </p:cNvPr>
            <p:cNvSpPr txBox="1"/>
            <p:nvPr/>
          </p:nvSpPr>
          <p:spPr>
            <a:xfrm>
              <a:off x="11184317" y="612939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7C072B48-BB93-4397-858A-755FD8A50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8332" y="2347024"/>
              <a:ext cx="538900" cy="527184"/>
            </a:xfrm>
            <a:prstGeom prst="rect">
              <a:avLst/>
            </a:prstGeom>
          </p:spPr>
        </p:pic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800F58F-C5FF-4A8D-BF0C-5E9EDEABAE6D}"/>
              </a:ext>
            </a:extLst>
          </p:cNvPr>
          <p:cNvGrpSpPr/>
          <p:nvPr/>
        </p:nvGrpSpPr>
        <p:grpSpPr>
          <a:xfrm>
            <a:off x="8869681" y="4420307"/>
            <a:ext cx="3005852" cy="1015663"/>
            <a:chOff x="982254" y="5873063"/>
            <a:chExt cx="3005852" cy="1015663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32C5DD6D-EA1E-41D1-A406-4264272A8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54" y="5873063"/>
              <a:ext cx="3005852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飛機用引擎飛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6C53A32-410F-4175-A781-0C7DC2F5A763}"/>
                </a:ext>
              </a:extLst>
            </p:cNvPr>
            <p:cNvSpPr txBox="1"/>
            <p:nvPr/>
          </p:nvSpPr>
          <p:spPr>
            <a:xfrm>
              <a:off x="3207122" y="6580949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4110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DC69E1A0-7154-4574-8DA4-D28EEBAE6041}"/>
              </a:ext>
            </a:extLst>
          </p:cNvPr>
          <p:cNvGrpSpPr/>
          <p:nvPr/>
        </p:nvGrpSpPr>
        <p:grpSpPr>
          <a:xfrm>
            <a:off x="838200" y="3258471"/>
            <a:ext cx="10515600" cy="3102457"/>
            <a:chOff x="838199" y="3459639"/>
            <a:chExt cx="10515600" cy="310245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8C06F99-21A7-4867-91E9-2F895EA512DC}"/>
                </a:ext>
              </a:extLst>
            </p:cNvPr>
            <p:cNvSpPr/>
            <p:nvPr/>
          </p:nvSpPr>
          <p:spPr>
            <a:xfrm>
              <a:off x="6016751" y="5961932"/>
              <a:ext cx="5337047" cy="6001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2951FAE-EE63-49B1-AF36-FEC9F90C1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468942"/>
              <a:ext cx="5178552" cy="30931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ArrayHelper.MapFunction()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5F87625B-34E9-4874-BA27-039CABDBE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752" y="3468942"/>
              <a:ext cx="5337047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MapFunction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array,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MapFunction mapFunction)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array[i] = mapFunction.map(array[i]);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ACB3CE02-7463-44EC-8FE4-2F37FA667882}"/>
                </a:ext>
              </a:extLst>
            </p:cNvPr>
            <p:cNvSpPr txBox="1"/>
            <p:nvPr/>
          </p:nvSpPr>
          <p:spPr>
            <a:xfrm>
              <a:off x="10662583" y="618328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29753A2A-5EA2-4797-8F0E-2F38F58B5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3459639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F5663F-5BE6-4A32-9966-E4946426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"/>
            <a:ext cx="10515600" cy="1325563"/>
          </a:xfrm>
        </p:spPr>
        <p:txBody>
          <a:bodyPr/>
          <a:lstStyle/>
          <a:p>
            <a:r>
              <a:rPr lang="zh-TW" altLang="en-US"/>
              <a:t>匿名內部類別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4CCAA4-E6CF-4F4A-8F33-DEFE8695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171"/>
            <a:ext cx="10515598" cy="21165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匿名內部類別</a:t>
            </a:r>
            <a:r>
              <a:rPr lang="zh-TW" altLang="en-US"/>
              <a:t>也可以用在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上</a:t>
            </a:r>
            <a:endParaRPr lang="en-US" altLang="zh-TW"/>
          </a:p>
          <a:p>
            <a:r>
              <a:rPr lang="zh-TW" altLang="en-US"/>
              <a:t>實際上這會創建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</a:p>
          <a:p>
            <a:r>
              <a:rPr lang="zh-TW" altLang="en-US"/>
              <a:t>並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匿名類別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這常用在將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進行傳遞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CE3CEE8-3DCE-486D-BCAE-4E500037343A}"/>
              </a:ext>
            </a:extLst>
          </p:cNvPr>
          <p:cNvGrpSpPr/>
          <p:nvPr/>
        </p:nvGrpSpPr>
        <p:grpSpPr>
          <a:xfrm>
            <a:off x="5817987" y="5960818"/>
            <a:ext cx="4510640" cy="400110"/>
            <a:chOff x="-522534" y="6180839"/>
            <a:chExt cx="4510640" cy="400110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70D2C5F8-2BD7-4F6F-B6EE-85BDDD084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2534" y="6180839"/>
              <a:ext cx="4510640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[7, 8, 9, 10, 11, 12, 13]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B07F1A4-51D4-44DA-ABFB-B0C7D1CCDFFE}"/>
                </a:ext>
              </a:extLst>
            </p:cNvPr>
            <p:cNvSpPr txBox="1"/>
            <p:nvPr/>
          </p:nvSpPr>
          <p:spPr>
            <a:xfrm>
              <a:off x="3207122" y="627317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2768F6C-7A72-48F5-AA13-9211EB5F9265}"/>
              </a:ext>
            </a:extLst>
          </p:cNvPr>
          <p:cNvGrpSpPr/>
          <p:nvPr/>
        </p:nvGrpSpPr>
        <p:grpSpPr>
          <a:xfrm>
            <a:off x="6483096" y="1558577"/>
            <a:ext cx="4876796" cy="1015663"/>
            <a:chOff x="6483096" y="1403048"/>
            <a:chExt cx="4876796" cy="101566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8D19BBB-C956-434E-832B-D49E10980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6" y="1403048"/>
              <a:ext cx="4870703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已存在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介面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匿名內部類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別定義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3EA14F7-75DB-4F2E-9D25-1B75AB1ADE35}"/>
                </a:ext>
              </a:extLst>
            </p:cNvPr>
            <p:cNvSpPr txBox="1"/>
            <p:nvPr/>
          </p:nvSpPr>
          <p:spPr>
            <a:xfrm>
              <a:off x="10668677" y="204726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4279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98811B3E-4AB9-427D-A525-716B6FF5D930}"/>
              </a:ext>
            </a:extLst>
          </p:cNvPr>
          <p:cNvGrpSpPr/>
          <p:nvPr/>
        </p:nvGrpSpPr>
        <p:grpSpPr>
          <a:xfrm>
            <a:off x="747691" y="3572866"/>
            <a:ext cx="10705497" cy="2893100"/>
            <a:chOff x="847079" y="3563341"/>
            <a:chExt cx="10705497" cy="289310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B5A0A006-F538-4AB4-AF78-BCD4C0899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0442" y="3563341"/>
              <a:ext cx="5452134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MapFunction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array,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MapFunction mapFunction)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array.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array[i] = mapFunction.map(array[i]);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7D0A625-AA91-4819-8767-9EC95B774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079" y="3563342"/>
              <a:ext cx="5253361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(value) -&gt; value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D674B4A-64D6-426F-8D99-007944E6244C}"/>
                </a:ext>
              </a:extLst>
            </p:cNvPr>
            <p:cNvSpPr/>
            <p:nvPr/>
          </p:nvSpPr>
          <p:spPr>
            <a:xfrm>
              <a:off x="847080" y="5594666"/>
              <a:ext cx="5253360" cy="861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1FF4F51-B7D8-4906-86FF-1FC5644028B3}"/>
                </a:ext>
              </a:extLst>
            </p:cNvPr>
            <p:cNvSpPr txBox="1"/>
            <p:nvPr/>
          </p:nvSpPr>
          <p:spPr>
            <a:xfrm>
              <a:off x="10861359" y="608710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03F0E6DB-D45C-4C66-B2D3-7549EBB24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3674" y="3563341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314C099-200F-4905-8A9B-E068BBFE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22"/>
            <a:ext cx="10515600" cy="1325563"/>
          </a:xfrm>
        </p:spPr>
        <p:txBody>
          <a:bodyPr/>
          <a:lstStyle/>
          <a:p>
            <a:r>
              <a:rPr lang="zh-TW" altLang="en-US"/>
              <a:t>函式介面與 </a:t>
            </a:r>
            <a:r>
              <a:rPr lang="en-US" altLang="zh-TW"/>
              <a:t>Lambda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4189B-33D3-4755-B7B6-A11561F5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11" y="1082674"/>
            <a:ext cx="10714376" cy="1015663"/>
          </a:xfrm>
        </p:spPr>
        <p:txBody>
          <a:bodyPr>
            <a:normAutofit/>
          </a:bodyPr>
          <a:lstStyle/>
          <a:p>
            <a:r>
              <a:rPr lang="zh-TW" altLang="en-US"/>
              <a:t>顯然的，為了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需要實例化、權限修飾等程式碼太冗長</a:t>
            </a:r>
            <a:endParaRPr lang="en-US" altLang="zh-TW"/>
          </a:p>
          <a:p>
            <a:r>
              <a:rPr lang="zh-TW" altLang="en-US"/>
              <a:t>所以在</a:t>
            </a:r>
            <a:r>
              <a:rPr lang="zh-TW" altLang="en-US">
                <a:solidFill>
                  <a:srgbClr val="00B0F0"/>
                </a:solidFill>
              </a:rPr>
              <a:t>函式介面</a:t>
            </a:r>
            <a:r>
              <a:rPr lang="zh-TW" altLang="en-US"/>
              <a:t>，即只要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，可以使用 </a:t>
            </a:r>
            <a:r>
              <a:rPr lang="en-US" altLang="zh-TW">
                <a:solidFill>
                  <a:srgbClr val="00B0F0"/>
                </a:solidFill>
              </a:rPr>
              <a:t>Lambda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D6B6866-DDF5-4658-9412-AF9263BAD974}"/>
              </a:ext>
            </a:extLst>
          </p:cNvPr>
          <p:cNvGrpSpPr/>
          <p:nvPr/>
        </p:nvGrpSpPr>
        <p:grpSpPr>
          <a:xfrm>
            <a:off x="738811" y="2098337"/>
            <a:ext cx="5905501" cy="400110"/>
            <a:chOff x="6483095" y="1710824"/>
            <a:chExt cx="5905501" cy="40011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21BF6C15-17F0-4486-94BA-6D8CD5735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5" y="1710824"/>
              <a:ext cx="5905501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0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返回值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C4B6ED6-67AD-4DC9-8546-AAE6B5E8A5D0}"/>
                </a:ext>
              </a:extLst>
            </p:cNvPr>
            <p:cNvSpPr txBox="1"/>
            <p:nvPr/>
          </p:nvSpPr>
          <p:spPr>
            <a:xfrm>
              <a:off x="11697381" y="174160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2585AF45-ADE2-4F5E-84BB-D6C99AE7AE4B}"/>
              </a:ext>
            </a:extLst>
          </p:cNvPr>
          <p:cNvGrpSpPr/>
          <p:nvPr/>
        </p:nvGrpSpPr>
        <p:grpSpPr>
          <a:xfrm>
            <a:off x="6890712" y="2098337"/>
            <a:ext cx="4562476" cy="1015663"/>
            <a:chOff x="12436220" y="1403048"/>
            <a:chExt cx="4562476" cy="1015663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80E01926-C3AD-4636-A7C3-D3E93846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6220" y="1403048"/>
              <a:ext cx="4562475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0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    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}</a:t>
              </a:r>
              <a:endParaRPr lang="zh-TW" altLang="zh-TW" sz="20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45E80E-D3A6-4D61-BCD1-31560819312B}"/>
                </a:ext>
              </a:extLst>
            </p:cNvPr>
            <p:cNvSpPr txBox="1"/>
            <p:nvPr/>
          </p:nvSpPr>
          <p:spPr>
            <a:xfrm>
              <a:off x="16307481" y="204937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8AB1C5A9-74D7-45CA-9026-462B6DD98ED3}"/>
              </a:ext>
            </a:extLst>
          </p:cNvPr>
          <p:cNvSpPr txBox="1">
            <a:spLocks/>
          </p:cNvSpPr>
          <p:nvPr/>
        </p:nvSpPr>
        <p:spPr>
          <a:xfrm>
            <a:off x="738811" y="2633382"/>
            <a:ext cx="10714375" cy="1015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箭號</a:t>
            </a:r>
            <a:r>
              <a:rPr lang="zh-TW" altLang="en-US"/>
              <a:t>後方可以接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r>
              <a:rPr lang="zh-TW" altLang="en-US"/>
              <a:t>或是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若是使用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，則須使用 </a:t>
            </a:r>
            <a:r>
              <a:rPr lang="en-US" altLang="zh-TW">
                <a:solidFill>
                  <a:srgbClr val="CF8E6D"/>
                </a:solidFill>
              </a:rPr>
              <a:t>return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返回</a:t>
            </a:r>
            <a:r>
              <a:rPr lang="zh-TW" altLang="en-US"/>
              <a:t>結果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436950E-316F-44DF-9B0C-28A197D7459A}"/>
              </a:ext>
            </a:extLst>
          </p:cNvPr>
          <p:cNvGrpSpPr/>
          <p:nvPr/>
        </p:nvGrpSpPr>
        <p:grpSpPr>
          <a:xfrm>
            <a:off x="1281736" y="5716208"/>
            <a:ext cx="4510640" cy="400110"/>
            <a:chOff x="-522534" y="6180839"/>
            <a:chExt cx="4510640" cy="400110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0D06C779-E2CC-48A4-B75B-379769E29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2534" y="6180839"/>
              <a:ext cx="4510640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[7, 8, 9, 10, 11, 12, 13]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DCEDE2F-0CAB-4B78-B259-7FC8B8229B6C}"/>
                </a:ext>
              </a:extLst>
            </p:cNvPr>
            <p:cNvSpPr txBox="1"/>
            <p:nvPr/>
          </p:nvSpPr>
          <p:spPr>
            <a:xfrm>
              <a:off x="3207122" y="627317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15980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E4DE56-B38E-4BE0-8FB9-4D290480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方法參考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1951E-A917-4426-A046-F837AB72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241"/>
            <a:ext cx="10515600" cy="533527"/>
          </a:xfrm>
        </p:spPr>
        <p:txBody>
          <a:bodyPr/>
          <a:lstStyle/>
          <a:p>
            <a:r>
              <a:rPr lang="zh-TW" altLang="en-US"/>
              <a:t>若是要將現有的方法傳入，則不應該使用 </a:t>
            </a:r>
            <a:r>
              <a:rPr lang="en-US" altLang="zh-TW">
                <a:solidFill>
                  <a:srgbClr val="00B0F0"/>
                </a:solidFill>
              </a:rPr>
              <a:t>Lambda</a:t>
            </a:r>
            <a:r>
              <a:rPr lang="zh-TW" altLang="en-US"/>
              <a:t>，而是</a:t>
            </a:r>
            <a:r>
              <a:rPr lang="zh-TW" altLang="en-US">
                <a:solidFill>
                  <a:srgbClr val="00B0F0"/>
                </a:solidFill>
              </a:rPr>
              <a:t>方法參考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1F780F2-10C7-4ED2-8531-D67749F773D9}"/>
              </a:ext>
            </a:extLst>
          </p:cNvPr>
          <p:cNvGrpSpPr/>
          <p:nvPr/>
        </p:nvGrpSpPr>
        <p:grpSpPr>
          <a:xfrm>
            <a:off x="838200" y="2715768"/>
            <a:ext cx="10515600" cy="463508"/>
            <a:chOff x="6483095" y="1680047"/>
            <a:chExt cx="10515600" cy="46350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99BCE3EC-6060-4F63-82DE-42E91D3C8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5" y="1680047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類別名稱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+mj-lt"/>
                  <a:ea typeface="微軟正黑體 Light"/>
                  <a:cs typeface="JetBrains Mono" panose="02000009000000000000" pitchFamily="49" charset="0"/>
                </a:rPr>
                <a:t>::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方法名稱</a:t>
              </a:r>
              <a:endParaRPr lang="zh-TW" altLang="zh-TW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2CDF15B-462C-4B14-B158-7FFF87F67EE7}"/>
                </a:ext>
              </a:extLst>
            </p:cNvPr>
            <p:cNvSpPr txBox="1"/>
            <p:nvPr/>
          </p:nvSpPr>
          <p:spPr>
            <a:xfrm>
              <a:off x="16307480" y="177422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238F6A6C-DDE2-4931-BA1D-7D4B1574C659}"/>
              </a:ext>
            </a:extLst>
          </p:cNvPr>
          <p:cNvSpPr txBox="1">
            <a:spLocks/>
          </p:cNvSpPr>
          <p:nvPr/>
        </p:nvSpPr>
        <p:spPr>
          <a:xfrm>
            <a:off x="838200" y="3271609"/>
            <a:ext cx="10515600" cy="1550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，就會將所有參數填入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，則會</a:t>
            </a:r>
            <a:r>
              <a:rPr lang="zh-TW" altLang="en-US">
                <a:solidFill>
                  <a:srgbClr val="FFFF00"/>
                </a:solidFill>
              </a:rPr>
              <a:t>將第一個傳入的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>
                <a:solidFill>
                  <a:srgbClr val="FFFF00"/>
                </a:solidFill>
              </a:rPr>
              <a:t>作為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該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若是想要呼叫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，則必須使用以下格式：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5F527A9-5415-4112-A2A0-D4E1A544B9FD}"/>
              </a:ext>
            </a:extLst>
          </p:cNvPr>
          <p:cNvGrpSpPr/>
          <p:nvPr/>
        </p:nvGrpSpPr>
        <p:grpSpPr>
          <a:xfrm>
            <a:off x="838200" y="4819781"/>
            <a:ext cx="10515600" cy="463508"/>
            <a:chOff x="6483095" y="1680047"/>
            <a:chExt cx="10515600" cy="463508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7B30612B-BD8E-44A0-8A61-C422D5EC4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5" y="1680047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類別名稱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+mj-lt"/>
                  <a:ea typeface="微軟正黑體 Light"/>
                  <a:cs typeface="JetBrains Mono" panose="02000009000000000000" pitchFamily="49" charset="0"/>
                </a:rPr>
                <a:t>::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  <a:cs typeface="JetBrains Mono" panose="02000009000000000000" pitchFamily="49" charset="0"/>
                </a:rPr>
                <a:t>new</a:t>
              </a:r>
              <a:endParaRPr lang="zh-TW" altLang="zh-TW" sz="2400">
                <a:solidFill>
                  <a:srgbClr val="CF8E6D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7FA2C3F-A19E-4F61-9E0D-D4C1DD32189F}"/>
                </a:ext>
              </a:extLst>
            </p:cNvPr>
            <p:cNvSpPr txBox="1"/>
            <p:nvPr/>
          </p:nvSpPr>
          <p:spPr>
            <a:xfrm>
              <a:off x="16307480" y="177422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1446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1024</TotalTime>
  <Words>2092</Words>
  <Application>Microsoft Office PowerPoint</Application>
  <PresentationFormat>寬螢幕</PresentationFormat>
  <Paragraphs>136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Consolas</vt:lpstr>
      <vt:lpstr>TYIC</vt:lpstr>
      <vt:lpstr>介面</vt:lpstr>
      <vt:lpstr>介面</vt:lpstr>
      <vt:lpstr>實作與繼承</vt:lpstr>
      <vt:lpstr>實作與繼承</vt:lpstr>
      <vt:lpstr>介面多型</vt:lpstr>
      <vt:lpstr>預設方法</vt:lpstr>
      <vt:lpstr>匿名內部類別</vt:lpstr>
      <vt:lpstr>函式介面與 Lambda</vt:lpstr>
      <vt:lpstr>方法參考</vt:lpstr>
      <vt:lpstr>方法參考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11_介面</dc:title>
  <dc:creator>TYIC</dc:creator>
  <cp:lastModifiedBy>Jacky Chiu</cp:lastModifiedBy>
  <cp:revision>365</cp:revision>
  <dcterms:created xsi:type="dcterms:W3CDTF">2024-08-22T05:21:15Z</dcterms:created>
  <dcterms:modified xsi:type="dcterms:W3CDTF">2024-08-26T08:53:43Z</dcterms:modified>
</cp:coreProperties>
</file>