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1" r:id="rId6"/>
    <p:sldId id="260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3963C1-2D52-4292-97E6-6C2EEF60B3E0}" type="datetimeFigureOut">
              <a:rPr lang="zh-TW" altLang="en-US" smtClean="0"/>
              <a:t>2024/8/26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85FE5-E3DE-4ECA-9B8D-267043C41C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898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85FE5-E3DE-4ECA-9B8D-267043C41CA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59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28098417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323623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24478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28528043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150673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23757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261746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9724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09936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68146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7725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77427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1B868-D8E2-4CF0-9AAD-8F187119A3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127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6_generic/26_generic_06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6_generic/26_generic_01/src/Main.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6_generic/26_generic_02/src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6_generic/26_generic_03/src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6_generic/26_generic_04/src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6_generic/26_generic_05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5F494-BC8F-4D62-B040-C2F451FC4C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泛型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BE43BD-C6D7-4FE0-B699-E524719239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63561661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>
            <a:extLst>
              <a:ext uri="{FF2B5EF4-FFF2-40B4-BE49-F238E27FC236}">
                <a16:creationId xmlns:a16="http://schemas.microsoft.com/office/drawing/2014/main" id="{04369C12-02AC-452D-8BEF-39E8D17DE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101" y="171727"/>
            <a:ext cx="5339923" cy="635558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Group&lt;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E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&gt; {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@FunctionalInterface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interface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Mapper&lt;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E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R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extends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E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&gt; {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R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map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E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value);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private final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E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[]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data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final int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length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Group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E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[] data) {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data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data;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length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data.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length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void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setElement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E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element,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index) {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data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[index] = element;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E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getElement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index) {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data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[index];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@Override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String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toString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Arrays.</a:t>
            </a:r>
            <a:r>
              <a:rPr kumimoji="0" lang="zh-TW" altLang="zh-TW" sz="11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toString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data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void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map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Group&lt;?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super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E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&gt; dstGroup,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Mapper&lt;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E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?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extends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E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&gt; mapFunction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) {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&lt;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data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length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i++) {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dstGroup.setElement(mapFunction.map(getElement(i)), i);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03C3785-EB2D-424A-A8AA-952FF9705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70" y="0"/>
            <a:ext cx="6305230" cy="1325563"/>
          </a:xfrm>
        </p:spPr>
        <p:txBody>
          <a:bodyPr/>
          <a:lstStyle/>
          <a:p>
            <a:r>
              <a:rPr lang="zh-TW" altLang="en-US"/>
              <a:t>逆變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A53C84-7D94-4781-9459-C0FFC06F5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2" y="1032480"/>
            <a:ext cx="6239434" cy="3062242"/>
          </a:xfrm>
        </p:spPr>
        <p:txBody>
          <a:bodyPr>
            <a:normAutofit/>
          </a:bodyPr>
          <a:lstStyle/>
          <a:p>
            <a:r>
              <a:rPr lang="zh-TW" altLang="en-US"/>
              <a:t>若想要反過來讓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Class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T1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成為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Class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00B050"/>
                </a:solidFill>
              </a:rPr>
              <a:t>T2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/>
              <a:t>(</a:t>
            </a:r>
            <a:r>
              <a:rPr lang="zh-TW" altLang="en-US"/>
              <a:t>其中 </a:t>
            </a:r>
            <a:r>
              <a:rPr lang="en-US" altLang="zh-TW">
                <a:solidFill>
                  <a:srgbClr val="00B050"/>
                </a:solidFill>
              </a:rPr>
              <a:t>T2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T1</a:t>
            </a:r>
            <a:r>
              <a:rPr lang="en-US" altLang="zh-TW"/>
              <a:t>)</a:t>
            </a:r>
          </a:p>
          <a:p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子型別</a:t>
            </a:r>
            <a:r>
              <a:rPr lang="zh-TW" altLang="en-US"/>
              <a:t>，即顛倒</a:t>
            </a:r>
            <a:r>
              <a:rPr lang="zh-TW" altLang="en-US">
                <a:solidFill>
                  <a:srgbClr val="00B0F0"/>
                </a:solidFill>
              </a:rPr>
              <a:t>繼承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實作關係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須使用</a:t>
            </a:r>
            <a:r>
              <a:rPr lang="zh-TW" altLang="en-US">
                <a:solidFill>
                  <a:srgbClr val="00B0F0"/>
                </a:solidFill>
              </a:rPr>
              <a:t>型別通配字元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?</a:t>
            </a:r>
            <a:r>
              <a:rPr lang="en-US" altLang="zh-TW"/>
              <a:t>"</a:t>
            </a:r>
            <a:r>
              <a:rPr lang="zh-TW" altLang="en-US"/>
              <a:t> 與 </a:t>
            </a:r>
            <a:r>
              <a:rPr lang="en-US" altLang="zh-TW">
                <a:solidFill>
                  <a:srgbClr val="CF8E6D"/>
                </a:solidFill>
              </a:rPr>
              <a:t>super</a:t>
            </a:r>
          </a:p>
          <a:p>
            <a:r>
              <a:rPr lang="zh-TW" altLang="en-US"/>
              <a:t>讓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具有</a:t>
            </a:r>
            <a:r>
              <a:rPr lang="zh-TW" altLang="en-US">
                <a:solidFill>
                  <a:srgbClr val="00B0F0"/>
                </a:solidFill>
              </a:rPr>
              <a:t>逆變性</a:t>
            </a:r>
            <a:r>
              <a:rPr lang="en-US" altLang="zh-TW">
                <a:solidFill>
                  <a:srgbClr val="00B0F0"/>
                </a:solidFill>
              </a:rPr>
              <a:t>(contravariant)</a:t>
            </a:r>
          </a:p>
          <a:p>
            <a:r>
              <a:rPr lang="zh-TW" altLang="en-US">
                <a:solidFill>
                  <a:srgbClr val="00B0F0"/>
                </a:solidFill>
              </a:rPr>
              <a:t>逆變</a:t>
            </a:r>
            <a:r>
              <a:rPr lang="zh-TW" altLang="en-US"/>
              <a:t>主要用於保證能對該</a:t>
            </a:r>
            <a:r>
              <a:rPr lang="zh-TW" altLang="en-US">
                <a:solidFill>
                  <a:srgbClr val="00B0F0"/>
                </a:solidFill>
              </a:rPr>
              <a:t>類別實例</a:t>
            </a:r>
            <a:r>
              <a:rPr lang="zh-TW" altLang="en-US"/>
              <a:t>操作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F695FCF-A4A4-44CC-989F-5F7302EB6836}"/>
              </a:ext>
            </a:extLst>
          </p:cNvPr>
          <p:cNvGrpSpPr/>
          <p:nvPr/>
        </p:nvGrpSpPr>
        <p:grpSpPr>
          <a:xfrm>
            <a:off x="286870" y="4094722"/>
            <a:ext cx="6239435" cy="400110"/>
            <a:chOff x="6304124" y="4922691"/>
            <a:chExt cx="6239435" cy="40011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3ED939B-B9E6-47E9-8B0F-5B3FF3790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124" y="4922691"/>
              <a:ext cx="6239435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泛型類別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&lt;?</a:t>
              </a:r>
              <a:r>
                <a:rPr lang="zh-TW" altLang="en-US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super</a:t>
              </a:r>
              <a:r>
                <a:rPr lang="en-US" altLang="zh-TW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類別或介面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en-US" altLang="zh-TW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...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EEBA548-7423-4C30-AD3F-6A7D62F944FE}"/>
                </a:ext>
              </a:extLst>
            </p:cNvPr>
            <p:cNvSpPr txBox="1"/>
            <p:nvPr/>
          </p:nvSpPr>
          <p:spPr>
            <a:xfrm>
              <a:off x="11910052" y="496885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12" name="Rectangle 1">
            <a:extLst>
              <a:ext uri="{FF2B5EF4-FFF2-40B4-BE49-F238E27FC236}">
                <a16:creationId xmlns:a16="http://schemas.microsoft.com/office/drawing/2014/main" id="{C2F50C22-B435-419A-80FF-EE24B475C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1" y="4572932"/>
            <a:ext cx="6305230" cy="195438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import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java.util.Arrays;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class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Main {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static void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main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(String[] args) {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Group&lt;Integer&gt; integerGroup1 =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Group&lt;&gt;(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Integer[]{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1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2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3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4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5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6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7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});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Group&lt;Object&gt; integerGroup2 =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Group&lt;&gt;(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Object[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7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]);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integerGroup1.map(integerGroup2, (value) -&gt; value * 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8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sz="11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.println(integerGroup2);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2C2A309-207A-42C4-AC8E-BE9D7AB57BDE}"/>
              </a:ext>
            </a:extLst>
          </p:cNvPr>
          <p:cNvSpPr txBox="1"/>
          <p:nvPr/>
        </p:nvSpPr>
        <p:spPr>
          <a:xfrm>
            <a:off x="11240809" y="6157981"/>
            <a:ext cx="69121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chemeClr val="accent3"/>
                </a:solidFill>
              </a:rPr>
              <a:t>java</a:t>
            </a:r>
            <a:endParaRPr lang="zh-TW" altLang="en-US">
              <a:solidFill>
                <a:schemeClr val="accent3"/>
              </a:solidFill>
            </a:endParaRPr>
          </a:p>
        </p:txBody>
      </p:sp>
      <p:pic>
        <p:nvPicPr>
          <p:cNvPr id="15" name="圖片 14">
            <a:hlinkClick r:id="rId2"/>
            <a:extLst>
              <a:ext uri="{FF2B5EF4-FFF2-40B4-BE49-F238E27FC236}">
                <a16:creationId xmlns:a16="http://schemas.microsoft.com/office/drawing/2014/main" id="{929C38E9-2A73-493A-9189-469573D0E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8271" y="171727"/>
            <a:ext cx="443753" cy="43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587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1D34B3-AF1F-48F1-8B31-86885831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泛型方法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9324AA72-7A54-4C8E-8592-B1DAEF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900" y="1780095"/>
            <a:ext cx="6210965" cy="358009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en-US" altLang="zh-TW">
                <a:solidFill>
                  <a:srgbClr val="00B0F0"/>
                </a:solidFill>
              </a:rPr>
              <a:t>(generic)</a:t>
            </a:r>
            <a:r>
              <a:rPr lang="zh-TW" altLang="en-US"/>
              <a:t>是在不知道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使用代號來代替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在編譯時編譯器會把代號擦除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等到執行時才會把真正的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給補上</a:t>
            </a:r>
            <a:endParaRPr lang="en-US" altLang="zh-TW"/>
          </a:p>
          <a:p>
            <a:r>
              <a:rPr lang="zh-TW" altLang="en-US"/>
              <a:t>泛型不能用在基本資料型別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泛型代號</a:t>
            </a:r>
            <a:r>
              <a:rPr lang="zh-TW" altLang="en-US"/>
              <a:t>通常使用一個大寫英文字母</a:t>
            </a:r>
            <a:endParaRPr lang="en-US" altLang="zh-TW"/>
          </a:p>
          <a:p>
            <a:r>
              <a:rPr lang="zh-TW" altLang="en-US"/>
              <a:t>若要在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中使用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，格式如下：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5FE39D8-0FCD-4010-AA0B-AFB1411B9D89}"/>
              </a:ext>
            </a:extLst>
          </p:cNvPr>
          <p:cNvGrpSpPr/>
          <p:nvPr/>
        </p:nvGrpSpPr>
        <p:grpSpPr>
          <a:xfrm>
            <a:off x="345900" y="5360187"/>
            <a:ext cx="11563712" cy="1015663"/>
            <a:chOff x="5888026" y="4614916"/>
            <a:chExt cx="11563712" cy="1015663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8E5B0F58-5910-43A5-8CF9-660D634A7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8026" y="4614916"/>
              <a:ext cx="11563712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0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lang="zh-TW" altLang="en-US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D3E866C-0561-4215-915F-EBC44131E589}"/>
                </a:ext>
              </a:extLst>
            </p:cNvPr>
            <p:cNvSpPr txBox="1"/>
            <p:nvPr/>
          </p:nvSpPr>
          <p:spPr>
            <a:xfrm>
              <a:off x="16818231" y="529202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B1D46BF-85C6-4583-A23C-037AD9AE73BF}"/>
              </a:ext>
            </a:extLst>
          </p:cNvPr>
          <p:cNvGrpSpPr/>
          <p:nvPr/>
        </p:nvGrpSpPr>
        <p:grpSpPr>
          <a:xfrm>
            <a:off x="6556865" y="2294331"/>
            <a:ext cx="5352747" cy="2462213"/>
            <a:chOff x="4921201" y="2536490"/>
            <a:chExt cx="5352747" cy="2462213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4F7A0124-9CA5-4A08-AA1E-86E43528C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201" y="2536490"/>
              <a:ext cx="5352747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Integer[] integerArr =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Integer[]{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lastElement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(integerArr));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lastElement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arr[arr.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625F62F-7D4F-4D23-B65F-D5ED880FEEB2}"/>
                </a:ext>
              </a:extLst>
            </p:cNvPr>
            <p:cNvSpPr txBox="1"/>
            <p:nvPr/>
          </p:nvSpPr>
          <p:spPr>
            <a:xfrm>
              <a:off x="9582733" y="4629371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00BB94F3-1EEA-402C-9701-3A9306CC8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0194" y="2536490"/>
              <a:ext cx="443753" cy="434106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A3ADCDD-4593-475B-AE2B-263457E27939}"/>
              </a:ext>
            </a:extLst>
          </p:cNvPr>
          <p:cNvGrpSpPr/>
          <p:nvPr/>
        </p:nvGrpSpPr>
        <p:grpSpPr>
          <a:xfrm>
            <a:off x="9465667" y="4415653"/>
            <a:ext cx="1226634" cy="338554"/>
            <a:chOff x="5261755" y="6211617"/>
            <a:chExt cx="689983" cy="338554"/>
          </a:xfrm>
        </p:grpSpPr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A22D496A-FBB5-4144-A8FA-21E91F569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1755" y="6211617"/>
              <a:ext cx="689983" cy="33855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8BD66B3-04DC-4813-9C05-E696B5203D23}"/>
                </a:ext>
              </a:extLst>
            </p:cNvPr>
            <p:cNvSpPr txBox="1"/>
            <p:nvPr/>
          </p:nvSpPr>
          <p:spPr>
            <a:xfrm>
              <a:off x="5561125" y="6273172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7546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內容版面配置區 12">
            <a:extLst>
              <a:ext uri="{FF2B5EF4-FFF2-40B4-BE49-F238E27FC236}">
                <a16:creationId xmlns:a16="http://schemas.microsoft.com/office/drawing/2014/main" id="{43FC7B51-33E9-45A1-BF4F-788B6DF65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6926"/>
            <a:ext cx="10515600" cy="1550987"/>
          </a:xfrm>
        </p:spPr>
        <p:txBody>
          <a:bodyPr>
            <a:normAutofit/>
          </a:bodyPr>
          <a:lstStyle/>
          <a:p>
            <a:r>
              <a:rPr lang="zh-TW" altLang="en-US"/>
              <a:t>在原本可以填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的地方都可以填上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但特別注意，不可創建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新實例</a:t>
            </a:r>
            <a:r>
              <a:rPr lang="zh-TW" altLang="en-US"/>
              <a:t>或是</a:t>
            </a:r>
            <a:r>
              <a:rPr lang="zh-TW" altLang="en-US">
                <a:solidFill>
                  <a:srgbClr val="00B0F0"/>
                </a:solidFill>
              </a:rPr>
              <a:t>泛型陣列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若要在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中使用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，則須使用以下格式：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C7B612A-7421-41A6-915B-3DAB3C48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泛型類別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34C39C0-95E2-4071-9FA0-787A332F9B80}"/>
              </a:ext>
            </a:extLst>
          </p:cNvPr>
          <p:cNvGrpSpPr/>
          <p:nvPr/>
        </p:nvGrpSpPr>
        <p:grpSpPr>
          <a:xfrm>
            <a:off x="838201" y="2807913"/>
            <a:ext cx="10515600" cy="1200329"/>
            <a:chOff x="6380327" y="4522583"/>
            <a:chExt cx="10515600" cy="1200329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0A303BE9-A573-4E8F-AA05-27B83B035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0327" y="4522583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BE0937DB-F278-48AC-B363-CB1E4266378A}"/>
                </a:ext>
              </a:extLst>
            </p:cNvPr>
            <p:cNvSpPr txBox="1"/>
            <p:nvPr/>
          </p:nvSpPr>
          <p:spPr>
            <a:xfrm>
              <a:off x="16262418" y="538435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18" name="內容版面配置區 12">
            <a:extLst>
              <a:ext uri="{FF2B5EF4-FFF2-40B4-BE49-F238E27FC236}">
                <a16:creationId xmlns:a16="http://schemas.microsoft.com/office/drawing/2014/main" id="{263682BF-6D17-404F-97FD-122054BA638D}"/>
              </a:ext>
            </a:extLst>
          </p:cNvPr>
          <p:cNvSpPr txBox="1">
            <a:spLocks/>
          </p:cNvSpPr>
          <p:nvPr/>
        </p:nvSpPr>
        <p:spPr>
          <a:xfrm>
            <a:off x="838200" y="4713934"/>
            <a:ext cx="10515600" cy="1550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只有在定義新的</a:t>
            </a:r>
            <a:r>
              <a:rPr lang="zh-TW" altLang="en-US">
                <a:solidFill>
                  <a:srgbClr val="00B0F0"/>
                </a:solidFill>
              </a:rPr>
              <a:t>泛型代號</a:t>
            </a:r>
            <a:r>
              <a:rPr lang="zh-TW" altLang="en-US"/>
              <a:t>時才需要尖括號</a:t>
            </a:r>
            <a:endParaRPr lang="en-US" altLang="zh-TW"/>
          </a:p>
          <a:p>
            <a:r>
              <a:rPr lang="zh-TW" altLang="en-US"/>
              <a:t>所以若是</a:t>
            </a:r>
            <a:r>
              <a:rPr lang="zh-TW" altLang="en-US">
                <a:solidFill>
                  <a:srgbClr val="00B0F0"/>
                </a:solidFill>
              </a:rPr>
              <a:t>泛型類別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只使用</a:t>
            </a:r>
            <a:r>
              <a:rPr lang="zh-TW" altLang="en-US">
                <a:solidFill>
                  <a:srgbClr val="00B0F0"/>
                </a:solidFill>
              </a:rPr>
              <a:t>泛型類別</a:t>
            </a:r>
            <a:r>
              <a:rPr lang="zh-TW" altLang="en-US"/>
              <a:t>的代號</a:t>
            </a:r>
            <a:endParaRPr lang="en-US" altLang="zh-TW"/>
          </a:p>
          <a:p>
            <a:r>
              <a:rPr lang="zh-TW" altLang="en-US"/>
              <a:t>就不需要尖括號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CEBDFC86-0DA5-4D72-AA60-D489C3997CFF}"/>
              </a:ext>
            </a:extLst>
          </p:cNvPr>
          <p:cNvGrpSpPr/>
          <p:nvPr/>
        </p:nvGrpSpPr>
        <p:grpSpPr>
          <a:xfrm>
            <a:off x="838201" y="4126976"/>
            <a:ext cx="10515600" cy="463847"/>
            <a:chOff x="6380327" y="4891915"/>
            <a:chExt cx="10515600" cy="463847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CC78DFB6-7C80-4878-A9CF-8C769EFCA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0327" y="4891915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new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AB9DD67-D073-4752-B015-D06DCAB6533A}"/>
                </a:ext>
              </a:extLst>
            </p:cNvPr>
            <p:cNvSpPr txBox="1"/>
            <p:nvPr/>
          </p:nvSpPr>
          <p:spPr>
            <a:xfrm>
              <a:off x="16262418" y="501720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622521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DC0FFA4F-D5EC-4042-BF9E-F6E58DCD5E39}"/>
              </a:ext>
            </a:extLst>
          </p:cNvPr>
          <p:cNvGrpSpPr/>
          <p:nvPr/>
        </p:nvGrpSpPr>
        <p:grpSpPr>
          <a:xfrm>
            <a:off x="690234" y="1221065"/>
            <a:ext cx="11130292" cy="5293757"/>
            <a:chOff x="690234" y="1354415"/>
            <a:chExt cx="11130292" cy="5293757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78D2F610-FC27-421E-A0DE-D62F5938AF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9074" y="1354415"/>
              <a:ext cx="5301451" cy="529375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left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right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Pair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left,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right)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set(left, right);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left,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right)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left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left;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right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right;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getLeft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left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getRight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right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left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.toString()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':'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right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.toString();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0F0F395D-3C5A-4475-9D89-1D9C8A662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234" y="3525469"/>
              <a:ext cx="5828840" cy="26930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Pair&lt;String, String&gt; pair1 =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Pair&lt;String, String&gt;(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羅志翔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小朱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pair1.set(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羅至祥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小諸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.println(pair1);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var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pair2 =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Pair&lt;String, String&gt;(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梁靜如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晴歌天后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.println(pair2.getLeft());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var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pair3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Pair&lt;&gt;(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王新凌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甜欣教主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.println(pair3.getRight());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8A72191-0BC9-4D92-932E-DF5D23A74AD2}"/>
                </a:ext>
              </a:extLst>
            </p:cNvPr>
            <p:cNvSpPr txBox="1"/>
            <p:nvPr/>
          </p:nvSpPr>
          <p:spPr>
            <a:xfrm>
              <a:off x="11129311" y="6278840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2" name="圖片 21">
              <a:hlinkClick r:id="rId2"/>
              <a:extLst>
                <a:ext uri="{FF2B5EF4-FFF2-40B4-BE49-F238E27FC236}">
                  <a16:creationId xmlns:a16="http://schemas.microsoft.com/office/drawing/2014/main" id="{56C8C4CA-A626-45FD-BFB5-A2B9DA3CE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76772" y="1359494"/>
              <a:ext cx="443753" cy="434106"/>
            </a:xfrm>
            <a:prstGeom prst="rect">
              <a:avLst/>
            </a:prstGeom>
          </p:spPr>
        </p:pic>
      </p:grp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8778D288-432D-4F13-8D1C-76B0FAC8E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33" y="1696108"/>
            <a:ext cx="5828841" cy="1700896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泛型類別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zh-TW" altLang="en-US"/>
              <a:t>不可使用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實際型別</a:t>
            </a:r>
            <a:r>
              <a:rPr lang="zh-TW" altLang="en-US"/>
              <a:t>未確定</a:t>
            </a:r>
            <a:endParaRPr lang="en-US" altLang="zh-TW"/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實際型別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AF20747-1CE0-4C01-94D2-C1E436E4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泛型類別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30DBA7A-23FC-433A-9D4F-0F9309DBE2B8}"/>
              </a:ext>
            </a:extLst>
          </p:cNvPr>
          <p:cNvGrpSpPr/>
          <p:nvPr/>
        </p:nvGrpSpPr>
        <p:grpSpPr>
          <a:xfrm>
            <a:off x="9129223" y="3791268"/>
            <a:ext cx="2691302" cy="1015663"/>
            <a:chOff x="4437878" y="5873063"/>
            <a:chExt cx="1513860" cy="1015663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1F020D5F-D08F-4760-A29E-7CF247ABC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878" y="5873063"/>
              <a:ext cx="1513860" cy="101566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羅至祥：小諸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梁靜如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甜欣教主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294BA0E-158D-44BD-9FE0-6DDF8CDFF88E}"/>
                </a:ext>
              </a:extLst>
            </p:cNvPr>
            <p:cNvSpPr txBox="1"/>
            <p:nvPr/>
          </p:nvSpPr>
          <p:spPr>
            <a:xfrm>
              <a:off x="5561125" y="6611727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246521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7B5C6D-3B9B-481E-A644-E67CE1493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泛型介面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E07CC7-CAD0-4EF0-82CB-69B45527D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48" y="3006917"/>
            <a:ext cx="2048435" cy="1043081"/>
          </a:xfrm>
        </p:spPr>
        <p:txBody>
          <a:bodyPr>
            <a:normAutofit/>
          </a:bodyPr>
          <a:lstStyle/>
          <a:p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泛型類別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用法相同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62971BD6-2196-4ED0-998A-238EED20BD1F}"/>
              </a:ext>
            </a:extLst>
          </p:cNvPr>
          <p:cNvGrpSpPr/>
          <p:nvPr/>
        </p:nvGrpSpPr>
        <p:grpSpPr>
          <a:xfrm>
            <a:off x="2531082" y="1055284"/>
            <a:ext cx="9140967" cy="5586144"/>
            <a:chOff x="2531082" y="1055284"/>
            <a:chExt cx="9140967" cy="558614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1897020D-02AE-470F-8F66-16544ABF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082" y="1055284"/>
              <a:ext cx="5210081" cy="309315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25_interface_06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改寫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Integer[] intArr = {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Num[] numArr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(intArr, Num::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numArr);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(numArr, Num::square, numArr);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(numArr, Num::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negative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numArr);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325EB29D-380A-4A33-81FC-9992D48CD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083" y="4148438"/>
              <a:ext cx="9140965" cy="24929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Mapper&lt;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srcArray,</a:t>
              </a:r>
              <a:r>
                <a:rPr lang="zh-TW" altLang="en-US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Mapper&lt;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mapFunction,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dstArray)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Math.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(srcArray.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dstArray.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dstArray[i] = mapFunction.map(srcArray[i]);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9D76C055-676E-4F0E-9AC6-7FC046DA5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1164" y="1055284"/>
              <a:ext cx="3930884" cy="409342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Num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number;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square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*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negative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 num)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Num(-num.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A20A953-B768-40F3-A135-42942883400E}"/>
                </a:ext>
              </a:extLst>
            </p:cNvPr>
            <p:cNvSpPr txBox="1"/>
            <p:nvPr/>
          </p:nvSpPr>
          <p:spPr>
            <a:xfrm>
              <a:off x="10980834" y="6272096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8" name="圖片 7">
              <a:hlinkClick r:id="rId3"/>
              <a:extLst>
                <a:ext uri="{FF2B5EF4-FFF2-40B4-BE49-F238E27FC236}">
                  <a16:creationId xmlns:a16="http://schemas.microsoft.com/office/drawing/2014/main" id="{336B4C07-CE56-46B6-A583-E1573E671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8295" y="1055284"/>
              <a:ext cx="443753" cy="434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024084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9ACE561E-086F-43F5-8F01-868DC9D165DB}"/>
              </a:ext>
            </a:extLst>
          </p:cNvPr>
          <p:cNvGrpSpPr/>
          <p:nvPr/>
        </p:nvGrpSpPr>
        <p:grpSpPr>
          <a:xfrm>
            <a:off x="838200" y="3536576"/>
            <a:ext cx="10515600" cy="2893100"/>
            <a:chOff x="838200" y="3536576"/>
            <a:chExt cx="10515600" cy="2893100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7099E52-F6B4-4539-B3E8-C6A2A8ED8DF5}"/>
                </a:ext>
              </a:extLst>
            </p:cNvPr>
            <p:cNvSpPr/>
            <p:nvPr/>
          </p:nvSpPr>
          <p:spPr>
            <a:xfrm>
              <a:off x="838200" y="5029292"/>
              <a:ext cx="5210081" cy="14003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03F8CEAF-58E2-4880-B471-D5C341372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536576"/>
              <a:ext cx="5210081" cy="14927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Integer[] intArr = {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ArrayHelper.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(intArr, (value) -&gt; value 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F1749C99-20CD-489C-8F60-F31A821A4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8282" y="3536576"/>
              <a:ext cx="5305518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ArrayHelper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@FunctionalInterface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Mapper&lt;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map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srcArray,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Mapper&lt;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mapFunction)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srcArray.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srcArray[i] = mapFunction.map(srcArray[i]);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427F462-0E33-47C4-921B-DDFDC441311D}"/>
                </a:ext>
              </a:extLst>
            </p:cNvPr>
            <p:cNvSpPr txBox="1"/>
            <p:nvPr/>
          </p:nvSpPr>
          <p:spPr>
            <a:xfrm>
              <a:off x="10662583" y="6060344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C327B790-4D24-45B9-A0C8-8D56A0F74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0044" y="3541245"/>
              <a:ext cx="443753" cy="43410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DA7BCF3-024C-4898-9888-8A403244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限定泛型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625CCE-5704-401C-9A67-60319D7A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519"/>
            <a:ext cx="10515600" cy="513388"/>
          </a:xfrm>
        </p:spPr>
        <p:txBody>
          <a:bodyPr/>
          <a:lstStyle/>
          <a:p>
            <a:r>
              <a:rPr lang="zh-TW" altLang="en-US"/>
              <a:t>若想要指定</a:t>
            </a:r>
            <a:r>
              <a:rPr lang="zh-TW" altLang="en-US">
                <a:solidFill>
                  <a:srgbClr val="00B0F0"/>
                </a:solidFill>
              </a:rPr>
              <a:t>泛型型別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繼承關係</a:t>
            </a:r>
            <a:r>
              <a:rPr lang="zh-TW" altLang="en-US"/>
              <a:t>，可以使用以下格式：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1666C9A-20D8-4918-A8A8-76BD2C89D50C}"/>
              </a:ext>
            </a:extLst>
          </p:cNvPr>
          <p:cNvGrpSpPr/>
          <p:nvPr/>
        </p:nvGrpSpPr>
        <p:grpSpPr>
          <a:xfrm>
            <a:off x="838201" y="1608575"/>
            <a:ext cx="10515600" cy="866443"/>
            <a:chOff x="6380327" y="4691860"/>
            <a:chExt cx="10515600" cy="866443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F89F447A-3669-43F5-A947-A7E1039D6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0327" y="4691860"/>
              <a:ext cx="10515600" cy="86177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lang="zh-TW" altLang="en-US" sz="16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父類別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父類別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E85D0FC-C6C9-42CD-ABB8-8E9315A5107E}"/>
                </a:ext>
              </a:extLst>
            </p:cNvPr>
            <p:cNvSpPr txBox="1"/>
            <p:nvPr/>
          </p:nvSpPr>
          <p:spPr>
            <a:xfrm>
              <a:off x="16262418" y="521974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B297C358-C044-4DBC-AD57-B96F6E4D96A4}"/>
              </a:ext>
            </a:extLst>
          </p:cNvPr>
          <p:cNvGrpSpPr/>
          <p:nvPr/>
        </p:nvGrpSpPr>
        <p:grpSpPr>
          <a:xfrm>
            <a:off x="838200" y="2567351"/>
            <a:ext cx="10515599" cy="861774"/>
            <a:chOff x="6380326" y="4691860"/>
            <a:chExt cx="10515599" cy="861774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F94110D6-7147-4960-95B1-321616ADB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0326" y="4691860"/>
              <a:ext cx="10515599" cy="86177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父類別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父類別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2E3772D0-290C-4865-B294-93E4377926F2}"/>
                </a:ext>
              </a:extLst>
            </p:cNvPr>
            <p:cNvSpPr txBox="1"/>
            <p:nvPr/>
          </p:nvSpPr>
          <p:spPr>
            <a:xfrm>
              <a:off x="16262417" y="521041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AD69A2E2-831B-48A4-8CB9-F8AA0DBA5A8A}"/>
              </a:ext>
            </a:extLst>
          </p:cNvPr>
          <p:cNvGrpSpPr/>
          <p:nvPr/>
        </p:nvGrpSpPr>
        <p:grpSpPr>
          <a:xfrm>
            <a:off x="1353672" y="5448053"/>
            <a:ext cx="4179138" cy="400110"/>
            <a:chOff x="-706503" y="6180839"/>
            <a:chExt cx="4179138" cy="400110"/>
          </a:xfrm>
        </p:grpSpPr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9A5E6244-EA39-491D-9DDA-45648E1AA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06503" y="6180839"/>
              <a:ext cx="4179138" cy="40011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[0, 1, 1, 2, 2, 3, 3]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8FA83E47-AD42-40C9-BEDD-0C3FE67A1B15}"/>
                </a:ext>
              </a:extLst>
            </p:cNvPr>
            <p:cNvSpPr txBox="1"/>
            <p:nvPr/>
          </p:nvSpPr>
          <p:spPr>
            <a:xfrm>
              <a:off x="2691652" y="6273172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761464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8A5D39-3697-4F83-BF56-691B1EE44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27"/>
            <a:ext cx="10515600" cy="1325563"/>
          </a:xfrm>
        </p:spPr>
        <p:txBody>
          <a:bodyPr/>
          <a:lstStyle/>
          <a:p>
            <a:r>
              <a:rPr lang="zh-TW" altLang="en-US"/>
              <a:t>限定泛型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79E266-15C0-4601-8A52-3AF6A536A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2" y="1025900"/>
            <a:ext cx="10667996" cy="987895"/>
          </a:xfrm>
        </p:spPr>
        <p:txBody>
          <a:bodyPr/>
          <a:lstStyle/>
          <a:p>
            <a:r>
              <a:rPr lang="zh-TW" altLang="en-US"/>
              <a:t>若想要指定</a:t>
            </a:r>
            <a:r>
              <a:rPr lang="zh-TW" altLang="en-US">
                <a:solidFill>
                  <a:srgbClr val="00B0F0"/>
                </a:solidFill>
              </a:rPr>
              <a:t>泛型型別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實作關係</a:t>
            </a:r>
            <a:r>
              <a:rPr lang="zh-TW" altLang="en-US"/>
              <a:t>，可以使用以下格式：</a:t>
            </a:r>
            <a:endParaRPr lang="en-US" altLang="zh-TW"/>
          </a:p>
          <a:p>
            <a:r>
              <a:rPr lang="zh-TW" altLang="en-US"/>
              <a:t>若同時限定</a:t>
            </a:r>
            <a:r>
              <a:rPr lang="zh-TW" altLang="en-US">
                <a:solidFill>
                  <a:srgbClr val="00B0F0"/>
                </a:solidFill>
              </a:rPr>
              <a:t>繼承類別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實作介面</a:t>
            </a:r>
            <a:r>
              <a:rPr lang="zh-TW" altLang="en-US"/>
              <a:t>，須將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放在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前方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63785B2-181C-4665-A5C0-4E469D0D0E50}"/>
              </a:ext>
            </a:extLst>
          </p:cNvPr>
          <p:cNvGrpSpPr/>
          <p:nvPr/>
        </p:nvGrpSpPr>
        <p:grpSpPr>
          <a:xfrm>
            <a:off x="762001" y="2020512"/>
            <a:ext cx="10668000" cy="346949"/>
            <a:chOff x="6304127" y="5230887"/>
            <a:chExt cx="10668000" cy="34694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E02F6D90-4E1F-46DF-8378-571AF99AD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127" y="5230887"/>
              <a:ext cx="10668000" cy="33855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lang="zh-TW" altLang="en-US" sz="16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&amp;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&amp;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&amp;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42CA53F-17E2-4F57-9955-3E8064085B5E}"/>
                </a:ext>
              </a:extLst>
            </p:cNvPr>
            <p:cNvSpPr txBox="1"/>
            <p:nvPr/>
          </p:nvSpPr>
          <p:spPr>
            <a:xfrm>
              <a:off x="16338618" y="523928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64C7282A-0A0E-413F-BFB0-F661F65A057C}"/>
              </a:ext>
            </a:extLst>
          </p:cNvPr>
          <p:cNvGrpSpPr/>
          <p:nvPr/>
        </p:nvGrpSpPr>
        <p:grpSpPr>
          <a:xfrm>
            <a:off x="761999" y="2427415"/>
            <a:ext cx="10668002" cy="841717"/>
            <a:chOff x="6304125" y="4707248"/>
            <a:chExt cx="10668002" cy="841717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2B2512D2-D521-4713-BB3D-3D04470B7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125" y="4707248"/>
              <a:ext cx="10668002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泛型代號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 </a:t>
              </a: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&amp;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&amp;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&amp;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實作介面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en-US" altLang="zh-TW" sz="16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...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36CAB78-97B3-4515-A237-17F0E0CC88CB}"/>
                </a:ext>
              </a:extLst>
            </p:cNvPr>
            <p:cNvSpPr txBox="1"/>
            <p:nvPr/>
          </p:nvSpPr>
          <p:spPr>
            <a:xfrm>
              <a:off x="16338617" y="521041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72320CF6-9C7D-403B-B8A2-969415011DE2}"/>
              </a:ext>
            </a:extLst>
          </p:cNvPr>
          <p:cNvGrpSpPr/>
          <p:nvPr/>
        </p:nvGrpSpPr>
        <p:grpSpPr>
          <a:xfrm>
            <a:off x="762000" y="3317229"/>
            <a:ext cx="10667998" cy="3185488"/>
            <a:chOff x="762000" y="3317229"/>
            <a:chExt cx="10667998" cy="3185488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6D4E9DC-2FD4-43A2-9BE3-1EA1FC9DA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3317229"/>
              <a:ext cx="7180730" cy="209288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swimThenFly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FlyingFish());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Fish &amp; CanFly&gt;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swimThenFly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canFlyFish)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canFlyFish.swim();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canFlyFish.fly();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8D9562D9-F3B1-45E4-BB36-04602E2DE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0424" y="3317229"/>
              <a:ext cx="4679574" cy="6924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2D8E1B13-5C85-41C3-BB41-D2EAFD9E9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3" y="5410110"/>
              <a:ext cx="5988420" cy="109260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Fish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swim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魚兒魚兒水中遊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DF8F5C76-20BD-4619-BACE-D73F4A361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0424" y="5210055"/>
              <a:ext cx="4679574" cy="129266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FlyingFish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Fish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CanFly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fly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飛魚用魚翅飛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C40F8FF-043D-4F89-93A3-7B9B78FC1ED7}"/>
                </a:ext>
              </a:extLst>
            </p:cNvPr>
            <p:cNvSpPr/>
            <p:nvPr/>
          </p:nvSpPr>
          <p:spPr>
            <a:xfrm>
              <a:off x="7942730" y="4009726"/>
              <a:ext cx="3487268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357424B-571F-4A82-8B8D-BA3574739B7A}"/>
                </a:ext>
              </a:extLst>
            </p:cNvPr>
            <p:cNvSpPr txBox="1"/>
            <p:nvPr/>
          </p:nvSpPr>
          <p:spPr>
            <a:xfrm>
              <a:off x="10738782" y="6133385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7" name="圖片 16">
              <a:hlinkClick r:id="rId2"/>
              <a:extLst>
                <a:ext uri="{FF2B5EF4-FFF2-40B4-BE49-F238E27FC236}">
                  <a16:creationId xmlns:a16="http://schemas.microsoft.com/office/drawing/2014/main" id="{4AF8383A-F72B-4B34-94AC-7A370B3C0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6245" y="3318019"/>
              <a:ext cx="443753" cy="434106"/>
            </a:xfrm>
            <a:prstGeom prst="rect">
              <a:avLst/>
            </a:prstGeom>
          </p:spPr>
        </p:pic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2419D37-49D6-487A-82CF-9107803A5B98}"/>
              </a:ext>
            </a:extLst>
          </p:cNvPr>
          <p:cNvGrpSpPr/>
          <p:nvPr/>
        </p:nvGrpSpPr>
        <p:grpSpPr>
          <a:xfrm>
            <a:off x="8462682" y="4225170"/>
            <a:ext cx="2967315" cy="707886"/>
            <a:chOff x="505320" y="6026951"/>
            <a:chExt cx="2967315" cy="707886"/>
          </a:xfrm>
        </p:grpSpPr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B1067656-CC33-4BD7-B385-2B4E1EB0A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20" y="6026951"/>
              <a:ext cx="2967315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魚兒魚兒水中遊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飛魚用魚翅飛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1883CE98-23F1-4AB4-9E49-5C02068F7DD4}"/>
                </a:ext>
              </a:extLst>
            </p:cNvPr>
            <p:cNvSpPr txBox="1"/>
            <p:nvPr/>
          </p:nvSpPr>
          <p:spPr>
            <a:xfrm>
              <a:off x="2691652" y="6427060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617253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F2D5B6-7796-4C94-A0E4-C4CFFA9F3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04"/>
            <a:ext cx="10515600" cy="1325563"/>
          </a:xfrm>
        </p:spPr>
        <p:txBody>
          <a:bodyPr/>
          <a:lstStyle/>
          <a:p>
            <a:r>
              <a:rPr lang="zh-TW" altLang="en-US"/>
              <a:t>協變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DAAACB-F4E7-463F-A9C8-B0157BCD4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5" y="968680"/>
            <a:ext cx="10668003" cy="4590366"/>
          </a:xfrm>
        </p:spPr>
        <p:txBody>
          <a:bodyPr>
            <a:normAutofit/>
          </a:bodyPr>
          <a:lstStyle/>
          <a:p>
            <a:r>
              <a:rPr lang="zh-TW" altLang="en-US"/>
              <a:t>我們會很直觀的認為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Class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T1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是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Class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00B050"/>
                </a:solidFill>
              </a:rPr>
              <a:t>T2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/>
              <a:t>(</a:t>
            </a:r>
            <a:r>
              <a:rPr lang="zh-TW" altLang="en-US"/>
              <a:t>其中 </a:t>
            </a:r>
            <a:r>
              <a:rPr lang="en-US" altLang="zh-TW">
                <a:solidFill>
                  <a:srgbClr val="00B050"/>
                </a:solidFill>
              </a:rPr>
              <a:t>T2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T1</a:t>
            </a:r>
            <a:r>
              <a:rPr lang="en-US" altLang="zh-TW"/>
              <a:t>)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這稱為</a:t>
            </a:r>
            <a:r>
              <a:rPr lang="zh-TW" altLang="en-US">
                <a:solidFill>
                  <a:srgbClr val="00B0F0"/>
                </a:solidFill>
              </a:rPr>
              <a:t>協變性</a:t>
            </a:r>
            <a:r>
              <a:rPr lang="en-US" altLang="zh-TW">
                <a:solidFill>
                  <a:srgbClr val="00B0F0"/>
                </a:solidFill>
              </a:rPr>
              <a:t>(covariant)</a:t>
            </a:r>
            <a:r>
              <a:rPr lang="zh-TW" altLang="en-US"/>
              <a:t>，然而事實上並非如此</a:t>
            </a:r>
            <a:endParaRPr lang="en-US" altLang="zh-TW"/>
          </a:p>
          <a:p>
            <a:r>
              <a:rPr lang="en-US" altLang="zh-TW"/>
              <a:t>Java</a:t>
            </a:r>
            <a:r>
              <a:rPr lang="zh-TW" altLang="en-US"/>
              <a:t> 的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不具有</a:t>
            </a:r>
            <a:r>
              <a:rPr lang="zh-TW" altLang="en-US">
                <a:solidFill>
                  <a:srgbClr val="00B0F0"/>
                </a:solidFill>
              </a:rPr>
              <a:t>協變性</a:t>
            </a:r>
            <a:r>
              <a:rPr lang="zh-TW" altLang="en-US"/>
              <a:t>，而是</a:t>
            </a:r>
            <a:r>
              <a:rPr lang="zh-TW" altLang="en-US">
                <a:solidFill>
                  <a:srgbClr val="00B0F0"/>
                </a:solidFill>
              </a:rPr>
              <a:t>不變性</a:t>
            </a:r>
            <a:r>
              <a:rPr lang="en-US" altLang="zh-TW">
                <a:solidFill>
                  <a:srgbClr val="00B0F0"/>
                </a:solidFill>
              </a:rPr>
              <a:t>(invariant)</a:t>
            </a:r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繼承關係</a:t>
            </a:r>
            <a:r>
              <a:rPr lang="zh-TW" altLang="en-US"/>
              <a:t>會被無視</a:t>
            </a:r>
            <a:endParaRPr lang="en-US" altLang="zh-TW"/>
          </a:p>
          <a:p>
            <a:r>
              <a:rPr lang="zh-TW" altLang="en-US"/>
              <a:t>若想讓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具有</a:t>
            </a:r>
            <a:r>
              <a:rPr lang="zh-TW" altLang="en-US">
                <a:solidFill>
                  <a:srgbClr val="00B0F0"/>
                </a:solidFill>
              </a:rPr>
              <a:t>協變性</a:t>
            </a:r>
            <a:r>
              <a:rPr lang="zh-TW" altLang="en-US"/>
              <a:t>，須使用</a:t>
            </a:r>
            <a:r>
              <a:rPr lang="zh-TW" altLang="en-US">
                <a:solidFill>
                  <a:srgbClr val="00B0F0"/>
                </a:solidFill>
              </a:rPr>
              <a:t>型別通配字元</a:t>
            </a:r>
            <a:r>
              <a:rPr lang="zh-TW" altLang="en-US"/>
              <a:t>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?</a:t>
            </a:r>
            <a:r>
              <a:rPr lang="en-US" altLang="zh-TW"/>
              <a:t>"</a:t>
            </a:r>
            <a:r>
              <a:rPr lang="zh-TW" altLang="en-US"/>
              <a:t> 與 </a:t>
            </a:r>
            <a:r>
              <a:rPr lang="en-US" altLang="zh-TW">
                <a:solidFill>
                  <a:srgbClr val="CF8E6D"/>
                </a:solidFill>
              </a:rPr>
              <a:t>extends</a:t>
            </a:r>
          </a:p>
          <a:p>
            <a:r>
              <a:rPr lang="zh-TW" altLang="en-US">
                <a:solidFill>
                  <a:srgbClr val="00B0F0"/>
                </a:solidFill>
              </a:rPr>
              <a:t>型別通配字元</a:t>
            </a:r>
            <a:r>
              <a:rPr lang="zh-TW" altLang="en-US"/>
              <a:t>只能在不需要知道</a:t>
            </a:r>
            <a:r>
              <a:rPr lang="zh-TW" altLang="en-US">
                <a:solidFill>
                  <a:srgbClr val="00B0F0"/>
                </a:solidFill>
              </a:rPr>
              <a:t>實際型別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泛型類別</a:t>
            </a:r>
            <a:r>
              <a:rPr lang="zh-TW" altLang="en-US"/>
              <a:t>才能使用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zh-TW" altLang="en-US"/>
              <a:t>若沒有 </a:t>
            </a:r>
            <a:r>
              <a:rPr lang="en-US" altLang="zh-TW">
                <a:solidFill>
                  <a:srgbClr val="CF8E6D"/>
                </a:solidFill>
              </a:rPr>
              <a:t>extends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會自動補上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extends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</a:p>
          <a:p>
            <a:r>
              <a:rPr lang="zh-TW" altLang="en-US">
                <a:solidFill>
                  <a:srgbClr val="00B0F0"/>
                </a:solidFill>
              </a:rPr>
              <a:t>型別通配字元</a:t>
            </a:r>
            <a:r>
              <a:rPr lang="zh-TW" altLang="en-US"/>
              <a:t>只能單一</a:t>
            </a:r>
            <a:r>
              <a:rPr lang="zh-TW" altLang="en-US">
                <a:solidFill>
                  <a:srgbClr val="00B0F0"/>
                </a:solidFill>
              </a:rPr>
              <a:t>上界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下界</a:t>
            </a:r>
            <a:r>
              <a:rPr lang="zh-TW" altLang="en-US"/>
              <a:t>，不可</a:t>
            </a:r>
            <a:r>
              <a:rPr lang="zh-TW" altLang="en-US">
                <a:solidFill>
                  <a:srgbClr val="00B0F0"/>
                </a:solidFill>
              </a:rPr>
              <a:t>限定泛型</a:t>
            </a:r>
            <a:r>
              <a:rPr lang="zh-TW" altLang="en-US"/>
              <a:t>多個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92D05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05C9092-46E4-4438-824A-5FF0300C3FFD}"/>
              </a:ext>
            </a:extLst>
          </p:cNvPr>
          <p:cNvGrpSpPr/>
          <p:nvPr/>
        </p:nvGrpSpPr>
        <p:grpSpPr>
          <a:xfrm>
            <a:off x="838200" y="5578588"/>
            <a:ext cx="10668002" cy="374413"/>
            <a:chOff x="6304125" y="4938080"/>
            <a:chExt cx="10668002" cy="374413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10044478-053D-40BC-A48A-77CEF22FD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125" y="4938080"/>
              <a:ext cx="10668002" cy="36933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8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泛型類別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&lt;?</a:t>
              </a:r>
              <a:r>
                <a:rPr lang="zh-TW" altLang="en-US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8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類別或介面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en-US" altLang="zh-TW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...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en-US" altLang="zh-TW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?</a:t>
              </a:r>
              <a:r>
                <a:rPr lang="zh-TW" altLang="en-US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8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extends</a:t>
              </a:r>
              <a:r>
                <a:rPr lang="en-US" altLang="zh-TW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類別或介面</a:t>
              </a:r>
              <a:r>
                <a:rPr lang="en-US" altLang="zh-TW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&gt;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6D6C5A5-C997-4574-91E4-0D6257F860D9}"/>
                </a:ext>
              </a:extLst>
            </p:cNvPr>
            <p:cNvSpPr txBox="1"/>
            <p:nvPr/>
          </p:nvSpPr>
          <p:spPr>
            <a:xfrm>
              <a:off x="16338617" y="497393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04E79A35-C3E1-4EE4-B1CE-B33D3CAD0FE3}"/>
              </a:ext>
            </a:extLst>
          </p:cNvPr>
          <p:cNvGrpSpPr/>
          <p:nvPr/>
        </p:nvGrpSpPr>
        <p:grpSpPr>
          <a:xfrm>
            <a:off x="838200" y="6058722"/>
            <a:ext cx="10668002" cy="369332"/>
            <a:chOff x="6304125" y="4938080"/>
            <a:chExt cx="10668002" cy="369332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AFCE2A87-D178-44E8-A8CB-8B9C97E4B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4125" y="4938080"/>
              <a:ext cx="10668002" cy="36933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8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泛型類別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lang="en-US" altLang="zh-TW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&lt;?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en-US" altLang="zh-TW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...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lang="en-US" altLang="zh-TW" sz="18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8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?&gt;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FAC9655-B750-41A9-89B4-384F697443C4}"/>
                </a:ext>
              </a:extLst>
            </p:cNvPr>
            <p:cNvSpPr txBox="1"/>
            <p:nvPr/>
          </p:nvSpPr>
          <p:spPr>
            <a:xfrm>
              <a:off x="16338617" y="496885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32924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10692D-F427-461D-8475-24332E6F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協變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D43F9D-4E6F-4EEF-A1EC-B5548ED17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2483224"/>
            <a:ext cx="3241964" cy="3036140"/>
          </a:xfrm>
        </p:spPr>
        <p:txBody>
          <a:bodyPr/>
          <a:lstStyle/>
          <a:p>
            <a:r>
              <a:rPr lang="zh-TW" altLang="en-US"/>
              <a:t>在右方的程式中</a:t>
            </a:r>
            <a:endParaRPr lang="en-US" altLang="zh-TW"/>
          </a:p>
          <a:p>
            <a:r>
              <a:rPr lang="zh-TW" altLang="en-US"/>
              <a:t>第一行會編譯失敗</a:t>
            </a:r>
            <a:endParaRPr lang="en-US" altLang="zh-TW"/>
          </a:p>
          <a:p>
            <a:r>
              <a:rPr lang="zh-TW" altLang="en-US"/>
              <a:t>而第二行則不會</a:t>
            </a:r>
            <a:endParaRPr lang="en-US" altLang="zh-TW"/>
          </a:p>
          <a:p>
            <a:r>
              <a:rPr lang="zh-TW" altLang="en-US"/>
              <a:t>因為第二行使用了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通配型別字元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讓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具</a:t>
            </a:r>
            <a:r>
              <a:rPr lang="zh-TW" altLang="en-US">
                <a:solidFill>
                  <a:srgbClr val="00B0F0"/>
                </a:solidFill>
              </a:rPr>
              <a:t>協變性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356E24B-FF39-43A9-8ACE-04FBFE9DEBAD}"/>
              </a:ext>
            </a:extLst>
          </p:cNvPr>
          <p:cNvGrpSpPr/>
          <p:nvPr/>
        </p:nvGrpSpPr>
        <p:grpSpPr>
          <a:xfrm>
            <a:off x="3661064" y="1500188"/>
            <a:ext cx="8111836" cy="4862869"/>
            <a:chOff x="3241964" y="1500188"/>
            <a:chExt cx="8111836" cy="486286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500C329-D2F1-44B1-961C-5B8854AF3FD1}"/>
                </a:ext>
              </a:extLst>
            </p:cNvPr>
            <p:cNvSpPr/>
            <p:nvPr/>
          </p:nvSpPr>
          <p:spPr>
            <a:xfrm>
              <a:off x="7241777" y="4639508"/>
              <a:ext cx="4112023" cy="172354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121E23FE-0BC5-4FCD-A482-6F095E7AB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1777" y="4054733"/>
              <a:ext cx="4112023" cy="5847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5E660827-0A3F-4EF6-BB9E-EA159B101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1777" y="5114568"/>
              <a:ext cx="4112023" cy="5847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3A85BE82-E016-4DD3-A25E-68DF73363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964" y="1500188"/>
              <a:ext cx="8111836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Pair&lt;Integer, Aircraft&gt; pair1 =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Pair&lt;Integer, Helicopter&gt;(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Helicopter());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incompatible types: Pair&lt;java.lang.Integer,Helicopter&gt;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cannot be converted to Pair&lt;java.lang.Integer,Aircraft&gt;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Pair&lt;Integer, ?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Aircraft&gt; pair2 =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Pair&lt;Integer, Helicopter&gt;(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Helicopter());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9A02EB55-F0BC-444C-A3CE-2E005222B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964" y="4054733"/>
              <a:ext cx="3999813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Pair&lt;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left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right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Pair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left,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right)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left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left;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right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right;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856037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647</TotalTime>
  <Words>2353</Words>
  <Application>Microsoft Office PowerPoint</Application>
  <PresentationFormat>寬螢幕</PresentationFormat>
  <Paragraphs>119</Paragraphs>
  <Slides>10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Arial</vt:lpstr>
      <vt:lpstr>Calibri</vt:lpstr>
      <vt:lpstr>Consolas</vt:lpstr>
      <vt:lpstr>TYIC</vt:lpstr>
      <vt:lpstr>泛型</vt:lpstr>
      <vt:lpstr>泛型方法</vt:lpstr>
      <vt:lpstr>泛型類別</vt:lpstr>
      <vt:lpstr>泛型類別</vt:lpstr>
      <vt:lpstr>泛型介面</vt:lpstr>
      <vt:lpstr>限定泛型</vt:lpstr>
      <vt:lpstr>限定泛型</vt:lpstr>
      <vt:lpstr>協變</vt:lpstr>
      <vt:lpstr>協變</vt:lpstr>
      <vt:lpstr>逆變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12_泛型</dc:title>
  <dc:creator>TYIC</dc:creator>
  <cp:lastModifiedBy>Jacky Chiu</cp:lastModifiedBy>
  <cp:revision>312</cp:revision>
  <dcterms:created xsi:type="dcterms:W3CDTF">2024-08-25T08:18:53Z</dcterms:created>
  <dcterms:modified xsi:type="dcterms:W3CDTF">2024-08-26T18:20:48Z</dcterms:modified>
</cp:coreProperties>
</file>