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30"/>
  </p:notesMasterIdLst>
  <p:sldIdLst>
    <p:sldId id="256" r:id="rId2"/>
    <p:sldId id="311" r:id="rId3"/>
    <p:sldId id="257" r:id="rId4"/>
    <p:sldId id="258" r:id="rId5"/>
    <p:sldId id="259" r:id="rId6"/>
    <p:sldId id="312" r:id="rId7"/>
    <p:sldId id="261" r:id="rId8"/>
    <p:sldId id="260" r:id="rId9"/>
    <p:sldId id="263" r:id="rId10"/>
    <p:sldId id="262" r:id="rId11"/>
    <p:sldId id="264" r:id="rId12"/>
    <p:sldId id="266" r:id="rId13"/>
    <p:sldId id="265" r:id="rId14"/>
    <p:sldId id="267" r:id="rId15"/>
    <p:sldId id="314" r:id="rId16"/>
    <p:sldId id="278" r:id="rId17"/>
    <p:sldId id="268" r:id="rId18"/>
    <p:sldId id="270" r:id="rId19"/>
    <p:sldId id="313" r:id="rId20"/>
    <p:sldId id="271" r:id="rId21"/>
    <p:sldId id="269" r:id="rId22"/>
    <p:sldId id="272" r:id="rId23"/>
    <p:sldId id="274" r:id="rId24"/>
    <p:sldId id="275" r:id="rId25"/>
    <p:sldId id="277" r:id="rId26"/>
    <p:sldId id="273" r:id="rId27"/>
    <p:sldId id="276" r:id="rId28"/>
    <p:sldId id="279" r:id="rId2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7B77E-BBE2-46C9-9A39-77F82475482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EFFEF-EA9C-4C1F-9807-7CDA1443C4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294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4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8EFFEF-EA9C-4C1F-9807-7CDA1443C457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6757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663533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5174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1071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1490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41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2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.wiki/C3t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src/Main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src/Main.jav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src/Main1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1.jav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2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1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2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src/Main3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2_break/src/Main3.java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2_break/src/Main4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src/Main1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3285761"/>
              <a:ext cx="443752" cy="434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r>
              <a:rPr lang="en-US" altLang="zh-TW"/>
              <a:t>(loop)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9EBD2D-E243-497C-8F47-641514CF8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661A3A-7C60-4318-9774-2CDF3D799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2496"/>
          </a:xfrm>
        </p:spPr>
        <p:txBody>
          <a:bodyPr/>
          <a:lstStyle/>
          <a:p>
            <a:r>
              <a:rPr lang="zh-TW" altLang="en-US"/>
              <a:t>常見 </a:t>
            </a:r>
            <a:r>
              <a:rPr lang="en-US" altLang="zh-TW"/>
              <a:t>for </a:t>
            </a:r>
            <a:r>
              <a:rPr lang="zh-TW" altLang="en-US"/>
              <a:t>循環架構與其循環次數：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852B4C-868B-46A5-AFD8-7A1754E7854D}"/>
              </a:ext>
            </a:extLst>
          </p:cNvPr>
          <p:cNvSpPr txBox="1"/>
          <p:nvPr/>
        </p:nvSpPr>
        <p:spPr>
          <a:xfrm>
            <a:off x="1814430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n([0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A7D7673-D60E-4F62-8CB2-FACE7317EAC6}"/>
              </a:ext>
            </a:extLst>
          </p:cNvPr>
          <p:cNvSpPr txBox="1"/>
          <p:nvPr/>
        </p:nvSpPr>
        <p:spPr>
          <a:xfrm>
            <a:off x="7839695" y="2860974"/>
            <a:ext cx="2537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n([1 ,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A235349-9B25-4C6B-A685-18E9B4673865}"/>
              </a:ext>
            </a:extLst>
          </p:cNvPr>
          <p:cNvSpPr txBox="1"/>
          <p:nvPr/>
        </p:nvSpPr>
        <p:spPr>
          <a:xfrm>
            <a:off x="7652144" y="4446129"/>
            <a:ext cx="29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TW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, 0]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TW" altLang="en-US" sz="24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0707682-BA62-4324-9FDF-AFD163DD607A}"/>
              </a:ext>
            </a:extLst>
          </p:cNvPr>
          <p:cNvSpPr txBox="1"/>
          <p:nvPr/>
        </p:nvSpPr>
        <p:spPr>
          <a:xfrm>
            <a:off x="1832060" y="4461389"/>
            <a:ext cx="2502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n([</a:t>
            </a:r>
            <a:r>
              <a:rPr lang="en-US" altLang="zh-TW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 , 0) </a:t>
            </a:r>
            <a:r>
              <a:rPr lang="zh-TW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∩ </a:t>
            </a:r>
            <a:r>
              <a:rPr lang="en-US" altLang="zh-TW" sz="2400">
                <a:latin typeface="Times New Roman" panose="02020603050405020304" pitchFamily="18" charset="0"/>
                <a:cs typeface="Times New Roman" panose="02020603050405020304" pitchFamily="18" charset="0"/>
              </a:rPr>
              <a:t>ℤ) = m</a:t>
            </a:r>
            <a:endParaRPr lang="zh-TW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4978EFE-EB39-4F6B-9A9D-D733E337D748}"/>
              </a:ext>
            </a:extLst>
          </p:cNvPr>
          <p:cNvGrpSpPr/>
          <p:nvPr/>
        </p:nvGrpSpPr>
        <p:grpSpPr>
          <a:xfrm>
            <a:off x="6863468" y="1937644"/>
            <a:ext cx="4490332" cy="923330"/>
            <a:chOff x="6863468" y="2572394"/>
            <a:chExt cx="4490332" cy="92333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848D4FF-6A3C-4CB5-9AE1-4FFCABF6A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8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9682F3B-BC63-403F-AC5C-29A7C8A9413C}"/>
                </a:ext>
              </a:extLst>
            </p:cNvPr>
            <p:cNvSpPr txBox="1"/>
            <p:nvPr/>
          </p:nvSpPr>
          <p:spPr>
            <a:xfrm>
              <a:off x="10720289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2E07B6D-EF9D-43F8-B08C-AB19C0EBE8B2}"/>
              </a:ext>
            </a:extLst>
          </p:cNvPr>
          <p:cNvGrpSpPr/>
          <p:nvPr/>
        </p:nvGrpSpPr>
        <p:grpSpPr>
          <a:xfrm>
            <a:off x="6863467" y="3522799"/>
            <a:ext cx="4490332" cy="923330"/>
            <a:chOff x="6863467" y="4315082"/>
            <a:chExt cx="4490332" cy="923330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30CB11EC-283D-42C3-BADD-C9BE4C522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63467" y="4315082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0CD255B-C00E-454A-A501-55F6F2BCDBB5}"/>
                </a:ext>
              </a:extLst>
            </p:cNvPr>
            <p:cNvSpPr txBox="1"/>
            <p:nvPr/>
          </p:nvSpPr>
          <p:spPr>
            <a:xfrm>
              <a:off x="10720289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21DDAE79-8889-4BEF-AF84-BE05EA48B483}"/>
              </a:ext>
            </a:extLst>
          </p:cNvPr>
          <p:cNvGrpSpPr/>
          <p:nvPr/>
        </p:nvGrpSpPr>
        <p:grpSpPr>
          <a:xfrm>
            <a:off x="838199" y="3522799"/>
            <a:ext cx="4490332" cy="923330"/>
            <a:chOff x="838199" y="4315082"/>
            <a:chExt cx="4490332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F4641D1-F3CE-4F26-AF38-C1DD743C1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315082"/>
              <a:ext cx="4490331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CD1D533-A457-4A36-A349-53812F52D5EF}"/>
                </a:ext>
              </a:extLst>
            </p:cNvPr>
            <p:cNvSpPr txBox="1"/>
            <p:nvPr/>
          </p:nvSpPr>
          <p:spPr>
            <a:xfrm>
              <a:off x="4695024" y="48998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505D063-2398-4EA9-946B-8B084F0DB51A}"/>
              </a:ext>
            </a:extLst>
          </p:cNvPr>
          <p:cNvGrpSpPr/>
          <p:nvPr/>
        </p:nvGrpSpPr>
        <p:grpSpPr>
          <a:xfrm>
            <a:off x="838200" y="1937644"/>
            <a:ext cx="4490332" cy="923330"/>
            <a:chOff x="838200" y="2572394"/>
            <a:chExt cx="4490332" cy="92333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377B65A-5D04-46A2-AD14-A539257F8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72394"/>
              <a:ext cx="4490332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無改變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的陳述式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0D70F5A5-477C-4CEC-91A1-7FCE8118EE5A}"/>
                </a:ext>
              </a:extLst>
            </p:cNvPr>
            <p:cNvSpPr txBox="1"/>
            <p:nvPr/>
          </p:nvSpPr>
          <p:spPr>
            <a:xfrm>
              <a:off x="4695024" y="315717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A88710F-2AE7-4996-A82B-7D8B07E66C97}"/>
              </a:ext>
            </a:extLst>
          </p:cNvPr>
          <p:cNvSpPr txBox="1"/>
          <p:nvPr/>
        </p:nvSpPr>
        <p:spPr>
          <a:xfrm>
            <a:off x="838199" y="5139004"/>
            <a:ext cx="10515597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集合為若干不重複元素形成的群體，以列舉法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2 , ... ,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元素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m}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或描述法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變數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條件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、閉區間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半開區間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∩ 表交集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兩集合共有元素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n(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表示集合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的元素個數、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為所有整數之集合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D974CD2B-5E48-465B-8C1E-3A89799902CC}"/>
              </a:ext>
            </a:extLst>
          </p:cNvPr>
          <p:cNvGrpSpPr/>
          <p:nvPr/>
        </p:nvGrpSpPr>
        <p:grpSpPr>
          <a:xfrm>
            <a:off x="9340744" y="5945067"/>
            <a:ext cx="2013052" cy="394266"/>
            <a:chOff x="9389406" y="6123076"/>
            <a:chExt cx="2013052" cy="394266"/>
          </a:xfrm>
        </p:grpSpPr>
        <p:pic>
          <p:nvPicPr>
            <p:cNvPr id="26" name="圖片 25">
              <a:hlinkClick r:id="rId3"/>
              <a:extLst>
                <a:ext uri="{FF2B5EF4-FFF2-40B4-BE49-F238E27FC236}">
                  <a16:creationId xmlns:a16="http://schemas.microsoft.com/office/drawing/2014/main" id="{9356F631-AE1E-47E8-9D12-9DFCEA890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5BD5AD4-E69D-4146-8D3B-640752C9F7A4}"/>
                </a:ext>
              </a:extLst>
            </p:cNvPr>
            <p:cNvSpPr txBox="1"/>
            <p:nvPr/>
          </p:nvSpPr>
          <p:spPr>
            <a:xfrm>
              <a:off x="9389406" y="6135543"/>
              <a:ext cx="1696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/>
                <a:t>維基百科</a:t>
              </a:r>
              <a:r>
                <a:rPr lang="en-US" altLang="zh-TW"/>
                <a:t>-</a:t>
              </a:r>
              <a:r>
                <a:rPr lang="zh-TW" altLang="en-US"/>
                <a:t>集合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304982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107A0D-7EAD-4404-9461-504F2CC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作用域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775D4F-4C26-4C22-86D4-4A5E30797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127" y="1793794"/>
            <a:ext cx="3881990" cy="43567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FF00"/>
                </a:solidFill>
              </a:rPr>
              <a:t>作用的範圍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即為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區塊或 </a:t>
            </a:r>
            <a:r>
              <a:rPr lang="en-US" altLang="zh-TW">
                <a:solidFill>
                  <a:srgbClr val="FFC000"/>
                </a:solidFill>
              </a:rPr>
              <a:t>for </a:t>
            </a:r>
            <a:r>
              <a:rPr lang="zh-TW" altLang="en-US">
                <a:solidFill>
                  <a:srgbClr val="FFC000"/>
                </a:solidFill>
              </a:rPr>
              <a:t>迴圈內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從宣告變數後到結束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 </a:t>
            </a:r>
            <a:r>
              <a:rPr lang="zh-TW" altLang="en-US">
                <a:solidFill>
                  <a:srgbClr val="FFFF00"/>
                </a:solidFill>
              </a:rPr>
              <a:t>不允許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同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內</a:t>
            </a:r>
            <a:endParaRPr lang="en-US" altLang="zh-TW"/>
          </a:p>
          <a:p>
            <a:r>
              <a:rPr lang="zh-TW" altLang="en-US"/>
              <a:t>出現同名稱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1B856B7-AA7D-4464-B76E-C10F35303A09}"/>
              </a:ext>
            </a:extLst>
          </p:cNvPr>
          <p:cNvGrpSpPr/>
          <p:nvPr/>
        </p:nvGrpSpPr>
        <p:grpSpPr>
          <a:xfrm>
            <a:off x="4781117" y="4106241"/>
            <a:ext cx="6907660" cy="2462213"/>
            <a:chOff x="4935070" y="4019612"/>
            <a:chExt cx="6907660" cy="2462213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8BCE078-35AB-4674-907E-E2745FFB3472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EFCBE136-708B-49C2-991D-3E4ABC1B7D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057DC76-E159-4558-807C-4EB7B89E077E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7059C6E-68EB-4E07-927E-6BBF60E3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BCEDDF8D-8CD9-49D8-9A00-28E4CAE89F0E}"/>
              </a:ext>
            </a:extLst>
          </p:cNvPr>
          <p:cNvGrpSpPr/>
          <p:nvPr/>
        </p:nvGrpSpPr>
        <p:grpSpPr>
          <a:xfrm>
            <a:off x="5510541" y="1133767"/>
            <a:ext cx="6178236" cy="2893100"/>
            <a:chOff x="377073" y="3545156"/>
            <a:chExt cx="6178236" cy="289310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1C1C2198-8148-4A71-9EF4-01A2A7182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3" y="3545156"/>
              <a:ext cx="617823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BAD6F7E-A27B-41DB-AB0E-7490F1C6C4E0}"/>
                </a:ext>
              </a:extLst>
            </p:cNvPr>
            <p:cNvSpPr txBox="1"/>
            <p:nvPr/>
          </p:nvSpPr>
          <p:spPr>
            <a:xfrm>
              <a:off x="5921802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12BA04FC-8D59-4999-977F-1FAB86049900}"/>
              </a:ext>
            </a:extLst>
          </p:cNvPr>
          <p:cNvSpPr/>
          <p:nvPr/>
        </p:nvSpPr>
        <p:spPr>
          <a:xfrm>
            <a:off x="6367014" y="1654675"/>
            <a:ext cx="1023145" cy="18275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92DF61C-8A5F-428C-AF0E-EDD0E8280460}"/>
              </a:ext>
            </a:extLst>
          </p:cNvPr>
          <p:cNvSpPr/>
          <p:nvPr/>
        </p:nvSpPr>
        <p:spPr>
          <a:xfrm>
            <a:off x="6130115" y="4628582"/>
            <a:ext cx="1023145" cy="17112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C580641D-A1BF-497A-A300-D5B20D12466C}"/>
              </a:ext>
            </a:extLst>
          </p:cNvPr>
          <p:cNvSpPr/>
          <p:nvPr/>
        </p:nvSpPr>
        <p:spPr>
          <a:xfrm>
            <a:off x="5618542" y="4601266"/>
            <a:ext cx="5960840" cy="1549260"/>
          </a:xfrm>
          <a:prstGeom prst="roundRect">
            <a:avLst>
              <a:gd name="adj" fmla="val 7965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0DCFD73-94DE-48A1-93FA-190617A7C715}"/>
              </a:ext>
            </a:extLst>
          </p:cNvPr>
          <p:cNvSpPr/>
          <p:nvPr/>
        </p:nvSpPr>
        <p:spPr>
          <a:xfrm>
            <a:off x="6274051" y="1632450"/>
            <a:ext cx="5305331" cy="1998848"/>
          </a:xfrm>
          <a:prstGeom prst="roundRect">
            <a:avLst>
              <a:gd name="adj" fmla="val 6324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24746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6B98C1-44E4-48B2-93B4-2F21317B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52596CE-E225-4A20-BBC5-D2CE3F0A0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786"/>
            <a:ext cx="10515600" cy="2562264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EOF(End of File)</a:t>
            </a:r>
            <a:r>
              <a:rPr lang="zh-TW" altLang="en-US"/>
              <a:t> 是一個 </a:t>
            </a:r>
            <a:r>
              <a:rPr lang="en-US" altLang="zh-TW">
                <a:solidFill>
                  <a:srgbClr val="00B0F0"/>
                </a:solidFill>
              </a:rPr>
              <a:t>ASCII </a:t>
            </a:r>
            <a:r>
              <a:rPr lang="zh-TW" altLang="en-US">
                <a:solidFill>
                  <a:srgbClr val="00B0F0"/>
                </a:solidFill>
              </a:rPr>
              <a:t>控制字元</a:t>
            </a:r>
            <a:r>
              <a:rPr lang="zh-TW" altLang="en-US"/>
              <a:t>，編碼為</a:t>
            </a:r>
            <a:r>
              <a:rPr lang="en-US" altLang="zh-TW"/>
              <a:t> 4</a:t>
            </a:r>
          </a:p>
          <a:p>
            <a:r>
              <a:rPr lang="zh-TW" altLang="en-US"/>
              <a:t>該字元代表檔案到此結束，出現在所有檔案的結尾</a:t>
            </a:r>
            <a:endParaRPr lang="en-US" altLang="zh-TW"/>
          </a:p>
          <a:p>
            <a:r>
              <a:rPr lang="zh-TW" altLang="en-US"/>
              <a:t>在主控台中按下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/>
              <a:t>可輸入該字元，代表輸入結束</a:t>
            </a:r>
            <a:endParaRPr lang="en-US" altLang="zh-TW"/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00B05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hasNextXXX()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作為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的條件</a:t>
            </a:r>
            <a:endParaRPr lang="en-US" altLang="zh-TW"/>
          </a:p>
          <a:p>
            <a:r>
              <a:rPr lang="zh-TW" altLang="en-US"/>
              <a:t>便可持續輸入直到 </a:t>
            </a:r>
            <a:r>
              <a:rPr lang="en-US" altLang="zh-TW">
                <a:solidFill>
                  <a:srgbClr val="00B0F0"/>
                </a:solidFill>
              </a:rPr>
              <a:t>EOF</a:t>
            </a: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4F3DC319-1D5D-45A0-8DB5-11FF0577CBDC}"/>
              </a:ext>
            </a:extLst>
          </p:cNvPr>
          <p:cNvGrpSpPr/>
          <p:nvPr/>
        </p:nvGrpSpPr>
        <p:grpSpPr>
          <a:xfrm>
            <a:off x="4963909" y="3213897"/>
            <a:ext cx="6389891" cy="3416320"/>
            <a:chOff x="5344909" y="3277272"/>
            <a:chExt cx="6389891" cy="3416320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D89DA99F-DE19-4C9F-AFA6-DBBAD3447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909" y="3277272"/>
              <a:ext cx="6389891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sum +=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.println(sum);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BBFBC15-760D-42A2-83A4-34544E641EA2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55BD86CD-2D86-4DD6-8B5D-57C77F13D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277272"/>
              <a:ext cx="443752" cy="434104"/>
            </a:xfrm>
            <a:prstGeom prst="rect">
              <a:avLst/>
            </a:prstGeom>
          </p:spPr>
        </p:pic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6F75233B-45DA-4445-88A5-CE522FF1FEA3}"/>
              </a:ext>
            </a:extLst>
          </p:cNvPr>
          <p:cNvGrpSpPr/>
          <p:nvPr/>
        </p:nvGrpSpPr>
        <p:grpSpPr>
          <a:xfrm>
            <a:off x="1530035" y="4038172"/>
            <a:ext cx="2435382" cy="1631216"/>
            <a:chOff x="2353901" y="4183027"/>
            <a:chExt cx="2435382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821A72D-F162-4736-AE30-C0A21388F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3901" y="4183027"/>
              <a:ext cx="243538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5 6 7 8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222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5 4 81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338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707D753-A842-4D72-B917-691700481A2B}"/>
                </a:ext>
              </a:extLst>
            </p:cNvPr>
            <p:cNvSpPr txBox="1"/>
            <p:nvPr/>
          </p:nvSpPr>
          <p:spPr>
            <a:xfrm>
              <a:off x="3819146" y="547568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5690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52F211E3-D4FF-4E44-8AE5-F985FE65FF56}"/>
              </a:ext>
            </a:extLst>
          </p:cNvPr>
          <p:cNvGrpSpPr/>
          <p:nvPr/>
        </p:nvGrpSpPr>
        <p:grpSpPr>
          <a:xfrm>
            <a:off x="838200" y="2426508"/>
            <a:ext cx="7023076" cy="3139321"/>
            <a:chOff x="838200" y="2554183"/>
            <a:chExt cx="7023076" cy="3139321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5DA012-A9FD-4D20-A8CA-45AFB46258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54183"/>
              <a:ext cx="7023076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1860A4DC-9988-4DAC-90D7-FAE2607B2AAD}"/>
                </a:ext>
              </a:extLst>
            </p:cNvPr>
            <p:cNvGrpSpPr/>
            <p:nvPr/>
          </p:nvGrpSpPr>
          <p:grpSpPr>
            <a:xfrm>
              <a:off x="7227769" y="2554184"/>
              <a:ext cx="633507" cy="3139320"/>
              <a:chOff x="7227769" y="2554184"/>
              <a:chExt cx="633507" cy="3139320"/>
            </a:xfrm>
          </p:grpSpPr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354950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5" name="圖片 14">
                <a:hlinkClick r:id="rId2"/>
                <a:extLst>
                  <a:ext uri="{FF2B5EF4-FFF2-40B4-BE49-F238E27FC236}">
                    <a16:creationId xmlns:a16="http://schemas.microsoft.com/office/drawing/2014/main" id="{26321269-5642-4ADA-A95D-EB14708A54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81164" y="2554184"/>
                <a:ext cx="480112" cy="469674"/>
              </a:xfrm>
              <a:prstGeom prst="rect">
                <a:avLst/>
              </a:prstGeom>
            </p:spPr>
          </p:pic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在巢狀迴圈中，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2987944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F1 F2 F3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604520"/>
            <a:ext cx="783441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325634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8283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3A18F-5BF2-473B-BC55-FF4054679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21E40C-80C6-41A9-B857-5566DFD4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48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  <a:r>
              <a:rPr lang="zh-TW" altLang="en-US"/>
              <a:t>就是個標記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A241EB-CC45-4B6F-B5E5-2EF4DCCBC833}"/>
              </a:ext>
            </a:extLst>
          </p:cNvPr>
          <p:cNvGrpSpPr/>
          <p:nvPr/>
        </p:nvGrpSpPr>
        <p:grpSpPr>
          <a:xfrm>
            <a:off x="838200" y="2481264"/>
            <a:ext cx="10515600" cy="523220"/>
            <a:chOff x="3521799" y="943555"/>
            <a:chExt cx="10515600" cy="52322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5EB76DA-4118-4FC7-A147-810DCCCCB8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43555"/>
              <a:ext cx="10515600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陳述式</a:t>
              </a:r>
              <a:r>
                <a:rPr kumimoji="0" lang="zh-TW" altLang="en-US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、表達式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或區塊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646DC4-0678-448E-868B-179B5B7D4908}"/>
                </a:ext>
              </a:extLst>
            </p:cNvPr>
            <p:cNvSpPr txBox="1"/>
            <p:nvPr/>
          </p:nvSpPr>
          <p:spPr>
            <a:xfrm>
              <a:off x="13346184" y="109744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D9C439C-63C0-4389-9998-A7D150B5D87A}"/>
              </a:ext>
            </a:extLst>
          </p:cNvPr>
          <p:cNvSpPr txBox="1">
            <a:spLocks/>
          </p:cNvSpPr>
          <p:nvPr/>
        </p:nvSpPr>
        <p:spPr>
          <a:xfrm>
            <a:off x="838200" y="3158372"/>
            <a:ext cx="10515600" cy="1020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可以搭配 </a:t>
            </a:r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來使用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為標記的陳述式、表達式或區塊內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4E3A0BF2-A169-4790-B529-407337EBDB85}"/>
              </a:ext>
            </a:extLst>
          </p:cNvPr>
          <p:cNvGrpSpPr/>
          <p:nvPr/>
        </p:nvGrpSpPr>
        <p:grpSpPr>
          <a:xfrm>
            <a:off x="8648701" y="4332692"/>
            <a:ext cx="2705099" cy="1569660"/>
            <a:chOff x="6648450" y="4332692"/>
            <a:chExt cx="2705099" cy="156966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6024CCBA-2B19-46CE-B68E-24A6175F5F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8450" y="4332692"/>
              <a:ext cx="270509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label2: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D2132E4-6119-43AE-A626-CAB2A8CB4979}"/>
                </a:ext>
              </a:extLst>
            </p:cNvPr>
            <p:cNvSpPr txBox="1"/>
            <p:nvPr/>
          </p:nvSpPr>
          <p:spPr>
            <a:xfrm>
              <a:off x="8662334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7CFE2C-3C84-4EF6-A227-E8CE975DFC23}"/>
              </a:ext>
            </a:extLst>
          </p:cNvPr>
          <p:cNvGrpSpPr/>
          <p:nvPr/>
        </p:nvGrpSpPr>
        <p:grpSpPr>
          <a:xfrm>
            <a:off x="838199" y="4332692"/>
            <a:ext cx="2705100" cy="1569660"/>
            <a:chOff x="838200" y="4332692"/>
            <a:chExt cx="2705100" cy="156966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83CC556-C627-46B6-B55F-E64771646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D0871DB-B487-4FDF-A09D-825FE222BE18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ABD7B18-D113-4FBA-B5FD-BE3D5F50A859}"/>
              </a:ext>
            </a:extLst>
          </p:cNvPr>
          <p:cNvGrpSpPr/>
          <p:nvPr/>
        </p:nvGrpSpPr>
        <p:grpSpPr>
          <a:xfrm>
            <a:off x="4743450" y="4332692"/>
            <a:ext cx="2705100" cy="1569660"/>
            <a:chOff x="838200" y="4332692"/>
            <a:chExt cx="2705100" cy="156966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E154A58E-1BE5-49B1-808B-CA78C538C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32692"/>
              <a:ext cx="27051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label1: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E41A94C-818C-4E4C-B094-6DB20E816CAF}"/>
                </a:ext>
              </a:extLst>
            </p:cNvPr>
            <p:cNvSpPr txBox="1"/>
            <p:nvPr/>
          </p:nvSpPr>
          <p:spPr>
            <a:xfrm>
              <a:off x="2852085" y="55330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878641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D89BDF84-F595-404F-B042-E10E78AF2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1731"/>
            <a:ext cx="10515600" cy="1004735"/>
          </a:xfrm>
        </p:spPr>
        <p:txBody>
          <a:bodyPr>
            <a:normAutofit/>
          </a:bodyPr>
          <a:lstStyle/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38200" y="1954911"/>
            <a:ext cx="10515599" cy="461665"/>
            <a:chOff x="6726725" y="1964831"/>
            <a:chExt cx="10515599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15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608817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6B7E43C2-E91B-4D4E-B40F-790BAF163260}"/>
              </a:ext>
            </a:extLst>
          </p:cNvPr>
          <p:cNvGrpSpPr/>
          <p:nvPr/>
        </p:nvGrpSpPr>
        <p:grpSpPr>
          <a:xfrm>
            <a:off x="838200" y="2720761"/>
            <a:ext cx="7023076" cy="3693319"/>
            <a:chOff x="838200" y="2720761"/>
            <a:chExt cx="7023076" cy="3693319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30A79697-EE04-484C-AD87-158B0D0DA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20761"/>
              <a:ext cx="7023076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j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F55878C4-E068-4AD4-BE63-EF260A5BBDA5}"/>
                </a:ext>
              </a:extLst>
            </p:cNvPr>
            <p:cNvGrpSpPr/>
            <p:nvPr/>
          </p:nvGrpSpPr>
          <p:grpSpPr>
            <a:xfrm>
              <a:off x="7203800" y="2720761"/>
              <a:ext cx="633507" cy="3693319"/>
              <a:chOff x="6462973" y="2479356"/>
              <a:chExt cx="633507" cy="3693319"/>
            </a:xfrm>
          </p:grpSpPr>
          <p:pic>
            <p:nvPicPr>
              <p:cNvPr id="14" name="圖片 13">
                <a:hlinkClick r:id="rId2"/>
                <a:extLst>
                  <a:ext uri="{FF2B5EF4-FFF2-40B4-BE49-F238E27FC236}">
                    <a16:creationId xmlns:a16="http://schemas.microsoft.com/office/drawing/2014/main" id="{BB8EE92B-2E93-43DA-AD37-158062AD5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16368" y="2479356"/>
                <a:ext cx="480112" cy="469674"/>
              </a:xfrm>
              <a:prstGeom prst="rect">
                <a:avLst/>
              </a:prstGeom>
            </p:spPr>
          </p:pic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81682939-ED63-41D4-918E-BA25116F1112}"/>
                  </a:ext>
                </a:extLst>
              </p:cNvPr>
              <p:cNvSpPr txBox="1"/>
              <p:nvPr/>
            </p:nvSpPr>
            <p:spPr>
              <a:xfrm>
                <a:off x="6462973" y="583412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r>
              <a:rPr lang="zh-TW" altLang="en-US"/>
              <a:t> 與標籤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A74A4186-D4D3-48A8-A0C1-BAF0418C2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666"/>
            <a:ext cx="10515600" cy="1029239"/>
          </a:xfrm>
        </p:spPr>
        <p:txBody>
          <a:bodyPr/>
          <a:lstStyle/>
          <a:p>
            <a:r>
              <a:rPr lang="zh-TW" altLang="en-US"/>
              <a:t>若在巢狀迴圈中想指定跳出某個迴圈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828756"/>
            <a:ext cx="3060824" cy="1477328"/>
            <a:chOff x="8292976" y="3028985"/>
            <a:chExt cx="3060824" cy="1477328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3028985"/>
              <a:ext cx="3060824" cy="147732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5640310" y="4467992"/>
            <a:ext cx="1563490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859480" y="3350818"/>
            <a:ext cx="5854071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852463" y="2120905"/>
            <a:ext cx="10501336" cy="461665"/>
            <a:chOff x="6726725" y="1964831"/>
            <a:chExt cx="10501336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48996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0F2F9-D487-406D-A575-82309A0E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break </a:t>
            </a:r>
            <a:r>
              <a:rPr lang="zh-TW" altLang="en-US"/>
              <a:t>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481806-4BA5-4094-9500-25236B8A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059593"/>
            <a:ext cx="10515600" cy="929931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若想要跳出某個區塊</a:t>
            </a:r>
            <a:endParaRPr lang="en-US" altLang="zh-TW"/>
          </a:p>
          <a:p>
            <a:r>
              <a:rPr lang="zh-TW" altLang="en-US"/>
              <a:t>就需要使用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標記區塊，然後使用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06815529-1A79-43E3-BF60-5C8210A592F4}"/>
              </a:ext>
            </a:extLst>
          </p:cNvPr>
          <p:cNvGrpSpPr/>
          <p:nvPr/>
        </p:nvGrpSpPr>
        <p:grpSpPr>
          <a:xfrm>
            <a:off x="852463" y="1989524"/>
            <a:ext cx="10501336" cy="461665"/>
            <a:chOff x="6726725" y="1964831"/>
            <a:chExt cx="10501336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1755422-5D68-456D-936B-AF96DED5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1050133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break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A5537E8-8A8E-4BE6-BFE2-85215CC9F559}"/>
                </a:ext>
              </a:extLst>
            </p:cNvPr>
            <p:cNvSpPr txBox="1"/>
            <p:nvPr/>
          </p:nvSpPr>
          <p:spPr>
            <a:xfrm>
              <a:off x="16594554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77136A3-4AE6-451D-AE0C-9AB66F17EA28}"/>
              </a:ext>
            </a:extLst>
          </p:cNvPr>
          <p:cNvGrpSpPr/>
          <p:nvPr/>
        </p:nvGrpSpPr>
        <p:grpSpPr>
          <a:xfrm>
            <a:off x="9017251" y="3653854"/>
            <a:ext cx="2336547" cy="1754326"/>
            <a:chOff x="8807705" y="2751987"/>
            <a:chExt cx="2336547" cy="1754326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91EB5A12-14C4-42B1-A65D-E8494E564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07705" y="2751987"/>
              <a:ext cx="2336547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A1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B1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C1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D1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E1 E2 E3 E4 E5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A09CE1D-9634-49D7-A370-9B8029D2C2BD}"/>
                </a:ext>
              </a:extLst>
            </p:cNvPr>
            <p:cNvSpPr txBox="1"/>
            <p:nvPr/>
          </p:nvSpPr>
          <p:spPr>
            <a:xfrm>
              <a:off x="10286325" y="416775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4E0E5E7-E8C4-4CD7-9121-D0443C0E79CB}"/>
              </a:ext>
            </a:extLst>
          </p:cNvPr>
          <p:cNvGrpSpPr/>
          <p:nvPr/>
        </p:nvGrpSpPr>
        <p:grpSpPr>
          <a:xfrm>
            <a:off x="838200" y="2537849"/>
            <a:ext cx="7458075" cy="3978327"/>
            <a:chOff x="838200" y="2537849"/>
            <a:chExt cx="7458075" cy="397832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94162AC5-16B3-4350-ACFE-93E818378A4F}"/>
                </a:ext>
              </a:extLst>
            </p:cNvPr>
            <p:cNvGrpSpPr/>
            <p:nvPr/>
          </p:nvGrpSpPr>
          <p:grpSpPr>
            <a:xfrm>
              <a:off x="838200" y="2545858"/>
              <a:ext cx="7458075" cy="3970318"/>
              <a:chOff x="838200" y="2545858"/>
              <a:chExt cx="7458075" cy="3970318"/>
            </a:xfrm>
          </p:grpSpPr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4F6133A9-A50C-4FF5-AEE1-18B572EE1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545858"/>
                <a:ext cx="7458075" cy="397031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Main4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label: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label;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"done!"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B44D6A9-AD30-499D-9044-62774E0F458C}"/>
                  </a:ext>
                </a:extLst>
              </p:cNvPr>
              <p:cNvSpPr txBox="1"/>
              <p:nvPr/>
            </p:nvSpPr>
            <p:spPr>
              <a:xfrm>
                <a:off x="7662768" y="617762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A3DE028A-9E2A-4922-A805-99C4EC080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163" y="2537849"/>
              <a:ext cx="480112" cy="469674"/>
            </a:xfrm>
            <a:prstGeom prst="rect">
              <a:avLst/>
            </a:prstGeom>
          </p:spPr>
        </p:pic>
      </p:grp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009D9831-E6BD-47F6-96B8-770E1FD40CAC}"/>
              </a:ext>
            </a:extLst>
          </p:cNvPr>
          <p:cNvSpPr/>
          <p:nvPr/>
        </p:nvSpPr>
        <p:spPr>
          <a:xfrm>
            <a:off x="4372824" y="4553893"/>
            <a:ext cx="1563490" cy="2453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34DDC2CC-26B1-47FF-B251-ED5D641AB301}"/>
              </a:ext>
            </a:extLst>
          </p:cNvPr>
          <p:cNvSpPr/>
          <p:nvPr/>
        </p:nvSpPr>
        <p:spPr>
          <a:xfrm>
            <a:off x="1859480" y="3168715"/>
            <a:ext cx="6370120" cy="2752252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727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80"/>
            <a:ext cx="10515600" cy="324061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流程控制</a:t>
            </a:r>
            <a:r>
              <a:rPr lang="en-US" altLang="zh-TW">
                <a:solidFill>
                  <a:srgbClr val="00B0F0"/>
                </a:solidFill>
              </a:rPr>
              <a:t>(flow control)</a:t>
            </a:r>
            <a:r>
              <a:rPr lang="zh-TW" altLang="en-US"/>
              <a:t>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zh-TW" altLang="en-US"/>
              <a:t>不同的是</a:t>
            </a:r>
            <a:endParaRPr lang="en-US" altLang="zh-TW"/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FFFF0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後方區塊裡的程式碼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內只有一行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則可以不寫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，直接寫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61" y="1235976"/>
            <a:ext cx="11220278" cy="1540134"/>
          </a:xfrm>
        </p:spPr>
        <p:txBody>
          <a:bodyPr>
            <a:normAutofit/>
          </a:bodyPr>
          <a:lstStyle/>
          <a:p>
            <a:r>
              <a:rPr lang="zh-TW" altLang="en-US"/>
              <a:t>由剛剛介紹的 </a:t>
            </a:r>
            <a:r>
              <a:rPr lang="en-US" altLang="zh-TW">
                <a:solidFill>
                  <a:srgbClr val="CF8E6D"/>
                </a:solidFill>
              </a:rPr>
              <a:t>if...else </a:t>
            </a:r>
            <a:r>
              <a:rPr lang="zh-TW" altLang="en-US"/>
              <a:t>特性</a:t>
            </a:r>
            <a:endParaRPr lang="en-US" altLang="zh-TW"/>
          </a:p>
          <a:p>
            <a:r>
              <a:rPr lang="zh-TW" altLang="en-US"/>
              <a:t>可以對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得出以下結論：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進入某個</a:t>
            </a:r>
            <a:r>
              <a:rPr lang="zh-TW" altLang="en-US"/>
              <a:t>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 </a:t>
            </a:r>
            <a:r>
              <a:rPr lang="zh-TW" altLang="en-US">
                <a:solidFill>
                  <a:srgbClr val="FFFF00"/>
                </a:solidFill>
              </a:rPr>
              <a:t>判斷，代表前方的所有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皆不成立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2E9205A-EA93-4DE2-8023-E21256A23BBC}"/>
              </a:ext>
            </a:extLst>
          </p:cNvPr>
          <p:cNvGrpSpPr/>
          <p:nvPr/>
        </p:nvGrpSpPr>
        <p:grpSpPr>
          <a:xfrm>
            <a:off x="485861" y="2776109"/>
            <a:ext cx="11220278" cy="3693319"/>
            <a:chOff x="485853" y="2893804"/>
            <a:chExt cx="11220278" cy="3693319"/>
          </a:xfrm>
        </p:grpSpPr>
        <p:sp>
          <p:nvSpPr>
            <p:cNvPr id="45" name="Rectangle 3">
              <a:extLst>
                <a:ext uri="{FF2B5EF4-FFF2-40B4-BE49-F238E27FC236}">
                  <a16:creationId xmlns:a16="http://schemas.microsoft.com/office/drawing/2014/main" id="{5869A186-A500-44CC-B8D5-41B4292D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853" y="2893804"/>
              <a:ext cx="11220278" cy="369331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"(100, inf)"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&gt;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"(0, 100]"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==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"unreachable"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&lt; -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"(-inf, -100)"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"[-100, 0]"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CE7D592-757A-4B2E-BFEF-B3768551B18C}"/>
                </a:ext>
              </a:extLst>
            </p:cNvPr>
            <p:cNvSpPr txBox="1"/>
            <p:nvPr/>
          </p:nvSpPr>
          <p:spPr>
            <a:xfrm>
              <a:off x="11014916" y="621779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7D0AEB6D-2435-4532-9E28-7B3B6B1E551C}"/>
              </a:ext>
            </a:extLst>
          </p:cNvPr>
          <p:cNvGrpSpPr/>
          <p:nvPr/>
        </p:nvGrpSpPr>
        <p:grpSpPr>
          <a:xfrm>
            <a:off x="9179472" y="2776108"/>
            <a:ext cx="2526667" cy="584775"/>
            <a:chOff x="8914885" y="5754529"/>
            <a:chExt cx="2526667" cy="584775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DAB013F9-7B62-4FC8-AE8D-B0BBA687A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(100, inf)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D9DBD143-FA32-4E18-B8E8-4CD4952297ED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F3B08839-6370-4D12-B5A3-3837B095D440}"/>
              </a:ext>
            </a:extLst>
          </p:cNvPr>
          <p:cNvGrpSpPr/>
          <p:nvPr/>
        </p:nvGrpSpPr>
        <p:grpSpPr>
          <a:xfrm>
            <a:off x="9179472" y="3370121"/>
            <a:ext cx="2526667" cy="584775"/>
            <a:chOff x="8914885" y="5754529"/>
            <a:chExt cx="2526667" cy="584775"/>
          </a:xfrm>
        </p:grpSpPr>
        <p:sp>
          <p:nvSpPr>
            <p:cNvPr id="31" name="Rectangle 1">
              <a:extLst>
                <a:ext uri="{FF2B5EF4-FFF2-40B4-BE49-F238E27FC236}">
                  <a16:creationId xmlns:a16="http://schemas.microsoft.com/office/drawing/2014/main" id="{42961374-E1D9-443A-8555-6CD240BC1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A610B519-D4B6-4632-9812-872A0A1583FF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0AD5222D-CD7C-47FC-8CF8-242E2D7C787C}"/>
              </a:ext>
            </a:extLst>
          </p:cNvPr>
          <p:cNvGrpSpPr/>
          <p:nvPr/>
        </p:nvGrpSpPr>
        <p:grpSpPr>
          <a:xfrm>
            <a:off x="9179472" y="3966521"/>
            <a:ext cx="2526667" cy="584775"/>
            <a:chOff x="8914885" y="5754529"/>
            <a:chExt cx="2526667" cy="584775"/>
          </a:xfrm>
        </p:grpSpPr>
        <p:sp>
          <p:nvSpPr>
            <p:cNvPr id="37" name="Rectangle 1">
              <a:extLst>
                <a:ext uri="{FF2B5EF4-FFF2-40B4-BE49-F238E27FC236}">
                  <a16:creationId xmlns:a16="http://schemas.microsoft.com/office/drawing/2014/main" id="{9A480C9B-CCB6-4F30-A07A-C27EFBE1E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(0, 100]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0B975F3-87F4-467E-918D-CBF3D91ED1C0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AEE39F09-7C93-4BA9-B744-ECB4693981BB}"/>
              </a:ext>
            </a:extLst>
          </p:cNvPr>
          <p:cNvGrpSpPr/>
          <p:nvPr/>
        </p:nvGrpSpPr>
        <p:grpSpPr>
          <a:xfrm>
            <a:off x="9179472" y="5142222"/>
            <a:ext cx="2526667" cy="584775"/>
            <a:chOff x="8914885" y="5754529"/>
            <a:chExt cx="2526667" cy="584775"/>
          </a:xfrm>
        </p:grpSpPr>
        <p:sp>
          <p:nvSpPr>
            <p:cNvPr id="40" name="Rectangle 1">
              <a:extLst>
                <a:ext uri="{FF2B5EF4-FFF2-40B4-BE49-F238E27FC236}">
                  <a16:creationId xmlns:a16="http://schemas.microsoft.com/office/drawing/2014/main" id="{BCE20345-6F85-437B-8AE0-88532CAA9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[-100, 0]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28CEE009-5A8F-4853-B9BB-E8D850A6B48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674FA4A1-69E6-4CD4-86E7-9EF9ADC25B20}"/>
              </a:ext>
            </a:extLst>
          </p:cNvPr>
          <p:cNvGrpSpPr/>
          <p:nvPr/>
        </p:nvGrpSpPr>
        <p:grpSpPr>
          <a:xfrm>
            <a:off x="9179472" y="4562921"/>
            <a:ext cx="2526667" cy="584775"/>
            <a:chOff x="8914885" y="5754529"/>
            <a:chExt cx="2526667" cy="584775"/>
          </a:xfrm>
        </p:grpSpPr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B39A4271-C4DE-4A82-91D4-7A630156A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4885" y="5754529"/>
              <a:ext cx="252666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-101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(-inf, -100)</a:t>
              </a:r>
              <a:endParaRPr lang="zh-TW" altLang="en-US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9A015DC-6150-4500-885F-DEC674582F39}"/>
                </a:ext>
              </a:extLst>
            </p:cNvPr>
            <p:cNvSpPr txBox="1"/>
            <p:nvPr/>
          </p:nvSpPr>
          <p:spPr>
            <a:xfrm>
              <a:off x="10561183" y="603152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08732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3763679" y="57237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41980" y="2895092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41984" y="2249357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41984" y="1597889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41984" y="5091153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往下執行直到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結束，而不管中間的條件值是否相等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2726</TotalTime>
  <Words>4798</Words>
  <Application>Microsoft Office PowerPoint</Application>
  <PresentationFormat>寬螢幕</PresentationFormat>
  <Paragraphs>344</Paragraphs>
  <Slides>28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6" baseType="lpstr">
      <vt:lpstr>微軟正黑體</vt:lpstr>
      <vt:lpstr>微軟正黑體 Light</vt:lpstr>
      <vt:lpstr>Arial</vt:lpstr>
      <vt:lpstr>Calibri</vt:lpstr>
      <vt:lpstr>Consolas</vt:lpstr>
      <vt:lpstr>JetBrains Mono</vt:lpstr>
      <vt:lpstr>Times New Roman</vt:lpstr>
      <vt:lpstr>TYIC</vt:lpstr>
      <vt:lpstr>流程控制</vt:lpstr>
      <vt:lpstr>三元運算</vt:lpstr>
      <vt:lpstr>流程控制</vt:lpstr>
      <vt:lpstr>if...else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for</vt:lpstr>
      <vt:lpstr>作用域</vt:lpstr>
      <vt:lpstr>while</vt:lpstr>
      <vt:lpstr>while</vt:lpstr>
      <vt:lpstr>while</vt:lpstr>
      <vt:lpstr>do...while</vt:lpstr>
      <vt:lpstr>continue</vt:lpstr>
      <vt:lpstr>continue</vt:lpstr>
      <vt:lpstr>break</vt:lpstr>
      <vt:lpstr>break</vt:lpstr>
      <vt:lpstr>標籤</vt:lpstr>
      <vt:lpstr>continue 與標籤</vt:lpstr>
      <vt:lpstr>break 與標籤</vt:lpstr>
      <vt:lpstr>break 與標籤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Myster</cp:lastModifiedBy>
  <cp:revision>621</cp:revision>
  <dcterms:created xsi:type="dcterms:W3CDTF">2024-07-12T16:14:45Z</dcterms:created>
  <dcterms:modified xsi:type="dcterms:W3CDTF">2025-02-10T16:35:20Z</dcterms:modified>
</cp:coreProperties>
</file>