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464"/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655587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61906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599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93939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25D6-C314-4187-BB5B-0B29B0F42F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212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3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B9EF0-DDA8-4F09-89E8-9889478E8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5B9D-136B-4E79-99BC-A4DA1B5EB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2725240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FFA26-7430-4C28-9DD0-2F534B97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1" y="1065853"/>
            <a:ext cx="5343396" cy="1325563"/>
          </a:xfrm>
        </p:spPr>
        <p:txBody>
          <a:bodyPr/>
          <a:lstStyle/>
          <a:p>
            <a:r>
              <a:rPr lang="en-US" altLang="zh-TW"/>
              <a:t>Throwable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78C8B8-B5D8-4456-B96B-C9177A0173DC}"/>
              </a:ext>
            </a:extLst>
          </p:cNvPr>
          <p:cNvGrpSpPr/>
          <p:nvPr/>
        </p:nvGrpSpPr>
        <p:grpSpPr>
          <a:xfrm>
            <a:off x="5632497" y="528306"/>
            <a:ext cx="6285695" cy="5693866"/>
            <a:chOff x="237897" y="888396"/>
            <a:chExt cx="6285695" cy="569386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A3F907C4-7379-4636-9432-E51C3B1D1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97" y="888396"/>
              <a:ext cx="6285695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String[] strings = scanner.nextLine().split(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(strings,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(IllegalArgumentException 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錯誤訊息：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e.getMessage());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造成錯誤原因：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e.getCause().getMessage());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e.printStackTrace();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.println(arr[index]);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(ArrayIndexOutOfBoundsException 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IllegalArgumentException(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A74555D-55A7-40E2-B469-90045275DAC4}"/>
                </a:ext>
              </a:extLst>
            </p:cNvPr>
            <p:cNvSpPr txBox="1"/>
            <p:nvPr/>
          </p:nvSpPr>
          <p:spPr>
            <a:xfrm>
              <a:off x="5832377" y="621293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ADF85AEB-5278-4EF2-A92B-FBEF499E7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839" y="891457"/>
              <a:ext cx="443753" cy="434106"/>
            </a:xfrm>
            <a:prstGeom prst="rect">
              <a:avLst/>
            </a:prstGeom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E42A11C-5061-4F32-B847-B2FD0C8187FD}"/>
              </a:ext>
            </a:extLst>
          </p:cNvPr>
          <p:cNvGrpSpPr/>
          <p:nvPr/>
        </p:nvGrpSpPr>
        <p:grpSpPr>
          <a:xfrm>
            <a:off x="289101" y="3113629"/>
            <a:ext cx="5345546" cy="3108543"/>
            <a:chOff x="838201" y="3661330"/>
            <a:chExt cx="5345546" cy="31085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53B8BA-8FB5-4117-A0FC-C9267964F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661330"/>
              <a:ext cx="5345546" cy="310854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錯誤訊息：索引值超出範圍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造成錯誤原因：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Index 6 out of bounds for length 5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java.lang.IllegalArgumentException: </a:t>
              </a:r>
              <a:r>
                <a:rPr lang="zh-TW" altLang="en-US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索引值超出範圍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at Main3.printElement(Main3.java:23)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at Main3.main(Main3.java:10)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Caused by: java.lang.ArrayIndexOutOfBoundsException: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Index 6 out of bounds for length 5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at Main3.printElement(Main3.java:21)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... 1 more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F7546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DEAFF99-6277-4BE9-844D-A3713287D207}"/>
                </a:ext>
              </a:extLst>
            </p:cNvPr>
            <p:cNvSpPr txBox="1"/>
            <p:nvPr/>
          </p:nvSpPr>
          <p:spPr>
            <a:xfrm>
              <a:off x="5211460" y="6431319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4162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181A6-7CB8-4D43-85E2-FB1EEC80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9F82C-0D52-4BA1-8165-1C7291D7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1212"/>
          </a:xfrm>
        </p:spPr>
        <p:txBody>
          <a:bodyPr>
            <a:normAutofit/>
          </a:bodyPr>
          <a:lstStyle/>
          <a:p>
            <a:r>
              <a:rPr lang="zh-TW" altLang="en-US"/>
              <a:t>若程式碼有寫錯，可能就會出現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en-US" altLang="zh-TW">
                <a:solidFill>
                  <a:srgbClr val="00B0F0"/>
                </a:solidFill>
              </a:rPr>
              <a:t>(error)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時發生的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編譯錯誤</a:t>
            </a:r>
            <a:r>
              <a:rPr lang="en-US" altLang="zh-TW">
                <a:solidFill>
                  <a:srgbClr val="00B0F0"/>
                </a:solidFill>
              </a:rPr>
              <a:t>(compile error)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時發生的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en-US" altLang="zh-TW">
                <a:solidFill>
                  <a:srgbClr val="00B0F0"/>
                </a:solidFill>
              </a:rPr>
              <a:t>(runtime error)</a:t>
            </a:r>
          </a:p>
          <a:p>
            <a:r>
              <a:rPr lang="zh-TW" altLang="en-US">
                <a:solidFill>
                  <a:srgbClr val="00B0F0"/>
                </a:solidFill>
              </a:rPr>
              <a:t>編譯錯誤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時就馬上會發生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zh-TW" altLang="en-US"/>
              <a:t>要等到真正執行時才會發生，非常的危險</a:t>
            </a:r>
            <a:endParaRPr lang="en-US" altLang="zh-TW"/>
          </a:p>
          <a:p>
            <a:r>
              <a:rPr lang="zh-TW" altLang="en-US"/>
              <a:t>大部分的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zh-TW" altLang="en-US"/>
              <a:t>都是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en-US" altLang="zh-TW">
                <a:solidFill>
                  <a:srgbClr val="00B0F0"/>
                </a:solidFill>
              </a:rPr>
              <a:t>(exception)</a:t>
            </a:r>
            <a:endParaRPr lang="en-US" altLang="zh-TW"/>
          </a:p>
          <a:p>
            <a:r>
              <a:rPr lang="zh-TW" altLang="en-US"/>
              <a:t>可以進行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  <a:r>
              <a:rPr lang="en-US" altLang="zh-TW">
                <a:solidFill>
                  <a:srgbClr val="00B0F0"/>
                </a:solidFill>
              </a:rPr>
              <a:t>(exception handling)</a:t>
            </a:r>
            <a:r>
              <a:rPr lang="zh-TW" altLang="en-US"/>
              <a:t>，避免程式直接中斷</a:t>
            </a:r>
            <a:endParaRPr lang="en-US" altLang="zh-TW"/>
          </a:p>
          <a:p>
            <a:r>
              <a:rPr lang="zh-TW" altLang="en-US"/>
              <a:t>少部分</a:t>
            </a:r>
            <a:r>
              <a:rPr lang="zh-TW" altLang="en-US">
                <a:solidFill>
                  <a:srgbClr val="00B0F0"/>
                </a:solidFill>
              </a:rPr>
              <a:t>嚴重錯誤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，不用進行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  <a:r>
              <a:rPr lang="zh-TW" altLang="en-US"/>
              <a:t>，因為也處理不了</a:t>
            </a:r>
            <a:endParaRPr lang="en-US" altLang="zh-TW"/>
          </a:p>
          <a:p>
            <a:r>
              <a:rPr lang="zh-TW" altLang="en-US"/>
              <a:t>如：記憶體不足錯誤、輸入輸出串流錯誤、斷言錯誤等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02224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D5AE8-397C-4D5F-BD3D-1A00CFD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A93DC-6792-4501-8EE9-4BF9569A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3441"/>
            <a:ext cx="10829364" cy="2661300"/>
          </a:xfrm>
        </p:spPr>
        <p:txBody>
          <a:bodyPr>
            <a:normAutofit/>
          </a:bodyPr>
          <a:lstStyle/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便是</a:t>
            </a:r>
            <a:r>
              <a:rPr lang="en-US" altLang="zh-TW"/>
              <a:t> </a:t>
            </a:r>
            <a:r>
              <a:rPr lang="en-US" altLang="zh-TW" sz="28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FF0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lang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NullPointerException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會在</a:t>
            </a:r>
            <a:endParaRPr lang="en-US" altLang="zh-TW"/>
          </a:p>
          <a:p>
            <a:r>
              <a:rPr lang="zh-TW" altLang="en-US"/>
              <a:t>對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操作時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en-US" altLang="zh-TW">
                <a:solidFill>
                  <a:srgbClr val="FFC000"/>
                </a:solidFill>
              </a:rPr>
              <a:t>(throw)</a:t>
            </a:r>
          </a:p>
          <a:p>
            <a:r>
              <a:rPr lang="zh-TW" altLang="en-US"/>
              <a:t>並在</a:t>
            </a:r>
            <a:r>
              <a:rPr lang="zh-TW" altLang="en-US">
                <a:solidFill>
                  <a:srgbClr val="00B0F0"/>
                </a:solidFill>
              </a:rPr>
              <a:t>主控台</a:t>
            </a:r>
            <a:r>
              <a:rPr lang="zh-TW" altLang="en-US"/>
              <a:t>顯示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資訊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5DA408-349A-43CB-811A-803C2A2E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8" y="4414741"/>
            <a:ext cx="10829364" cy="1774558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3389D231-7334-4ED8-A00B-83D242028B81}"/>
              </a:ext>
            </a:extLst>
          </p:cNvPr>
          <p:cNvGrpSpPr/>
          <p:nvPr/>
        </p:nvGrpSpPr>
        <p:grpSpPr>
          <a:xfrm>
            <a:off x="5119189" y="2373497"/>
            <a:ext cx="6391493" cy="1938992"/>
            <a:chOff x="5119189" y="2373497"/>
            <a:chExt cx="6391493" cy="19389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5EC2755-00C7-4064-B37B-E1F2CC79D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189" y="2373497"/>
              <a:ext cx="6391493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Scratch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&gt;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1853FCD-07C7-4E7E-AD5D-06F6841A65EB}"/>
                </a:ext>
              </a:extLst>
            </p:cNvPr>
            <p:cNvSpPr txBox="1"/>
            <p:nvPr/>
          </p:nvSpPr>
          <p:spPr>
            <a:xfrm>
              <a:off x="10819467" y="39431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7841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AB1C0-667F-4A4B-AA7B-6716D244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例外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91134-D683-4357-B8D9-BF11C309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551"/>
            <a:ext cx="10515600" cy="1592601"/>
          </a:xfrm>
        </p:spPr>
        <p:txBody>
          <a:bodyPr/>
          <a:lstStyle/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都是一個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，並且皆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 sz="28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FF0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lang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 </a:t>
            </a:r>
            <a:r>
              <a:rPr lang="zh-TW" altLang="en-US"/>
              <a:t>有兩個</a:t>
            </a:r>
            <a:r>
              <a:rPr lang="zh-TW" altLang="en-US">
                <a:solidFill>
                  <a:srgbClr val="00B0F0"/>
                </a:solidFill>
              </a:rPr>
              <a:t>直接子類別</a:t>
            </a:r>
            <a:r>
              <a:rPr lang="zh-TW" altLang="en-US"/>
              <a:t>：</a:t>
            </a:r>
            <a:r>
              <a:rPr lang="en-US" altLang="zh-TW">
                <a:solidFill>
                  <a:srgbClr val="FFC000"/>
                </a:solidFill>
              </a:rPr>
              <a:t>Exception 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Error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Exception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，而 </a:t>
            </a:r>
            <a:r>
              <a:rPr lang="en-US" altLang="zh-TW">
                <a:solidFill>
                  <a:srgbClr val="FFC000"/>
                </a:solidFill>
              </a:rPr>
              <a:t>Error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嚴重錯誤</a:t>
            </a:r>
          </a:p>
          <a:p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6C8198B-32D6-45C8-B868-9E29675D4452}"/>
              </a:ext>
            </a:extLst>
          </p:cNvPr>
          <p:cNvSpPr/>
          <p:nvPr/>
        </p:nvSpPr>
        <p:spPr>
          <a:xfrm>
            <a:off x="4751424" y="2797903"/>
            <a:ext cx="1735168" cy="61921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Throwable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可拋出</a:t>
            </a:r>
            <a:r>
              <a:rPr lang="en-US" altLang="zh-TW" sz="2000">
                <a:solidFill>
                  <a:schemeClr val="tx1"/>
                </a:solidFill>
              </a:rPr>
              <a:t>(</a:t>
            </a:r>
            <a:r>
              <a:rPr lang="zh-TW" altLang="en-US" sz="2000">
                <a:solidFill>
                  <a:schemeClr val="tx1"/>
                </a:solidFill>
              </a:rPr>
              <a:t>錯誤</a:t>
            </a:r>
            <a:r>
              <a:rPr lang="en-US" altLang="zh-TW" sz="2000">
                <a:solidFill>
                  <a:schemeClr val="tx1"/>
                </a:solidFill>
              </a:rPr>
              <a:t>)</a:t>
            </a:r>
            <a:endParaRPr lang="zh-TW" altLang="en-US" sz="200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38BFC42-192E-4764-8D52-F577FB29C135}"/>
              </a:ext>
            </a:extLst>
          </p:cNvPr>
          <p:cNvSpPr/>
          <p:nvPr/>
        </p:nvSpPr>
        <p:spPr>
          <a:xfrm>
            <a:off x="8262015" y="2797901"/>
            <a:ext cx="153857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Exception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例外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F55CA8D-08AC-4D6C-985E-3BBE7C9B472B}"/>
              </a:ext>
            </a:extLst>
          </p:cNvPr>
          <p:cNvSpPr/>
          <p:nvPr/>
        </p:nvSpPr>
        <p:spPr>
          <a:xfrm>
            <a:off x="840254" y="2797901"/>
            <a:ext cx="1299624" cy="61921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Error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嚴重錯誤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07AF263-21BF-425A-853E-45FF68C1EEE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6486592" y="3107509"/>
            <a:ext cx="17754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81162C8-0AB6-4D8B-94ED-6FA2F12B974D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139878" y="3107508"/>
            <a:ext cx="261154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F2EE3FD-FFFA-42BE-8804-16B8CAB8DF6F}"/>
              </a:ext>
            </a:extLst>
          </p:cNvPr>
          <p:cNvGrpSpPr/>
          <p:nvPr/>
        </p:nvGrpSpPr>
        <p:grpSpPr>
          <a:xfrm>
            <a:off x="10251073" y="2797901"/>
            <a:ext cx="1548316" cy="954107"/>
            <a:chOff x="8723284" y="1411039"/>
            <a:chExt cx="1548316" cy="95410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CDF5F28-1C26-4773-913C-C609F9220BF9}"/>
                </a:ext>
              </a:extLst>
            </p:cNvPr>
            <p:cNvGrpSpPr/>
            <p:nvPr/>
          </p:nvGrpSpPr>
          <p:grpSpPr>
            <a:xfrm>
              <a:off x="8841439" y="1411039"/>
              <a:ext cx="1430161" cy="954107"/>
              <a:chOff x="8969184" y="628527"/>
              <a:chExt cx="1430161" cy="954107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54B15D2-4779-4202-86E5-1C2AD241C7CD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45A808FC-A4B0-4BA2-94E0-EE04D7B92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1307291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3BE05B7A-813E-49A0-94FA-1087C45AD87A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E28B3DB0-782E-4C20-BF66-509E7AB944E5}"/>
                </a:ext>
              </a:extLst>
            </p:cNvPr>
            <p:cNvSpPr/>
            <p:nvPr/>
          </p:nvSpPr>
          <p:spPr>
            <a:xfrm>
              <a:off x="8723284" y="1411039"/>
              <a:ext cx="1548316" cy="954107"/>
            </a:xfrm>
            <a:prstGeom prst="roundRect">
              <a:avLst>
                <a:gd name="adj" fmla="val 1704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016752CA-6510-4437-A08B-61CC10F0D25A}"/>
              </a:ext>
            </a:extLst>
          </p:cNvPr>
          <p:cNvSpPr/>
          <p:nvPr/>
        </p:nvSpPr>
        <p:spPr>
          <a:xfrm>
            <a:off x="5801368" y="3976380"/>
            <a:ext cx="250236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RuntimeException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普通操作例外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13166273-8F16-45DB-8293-20B10582DC2A}"/>
              </a:ext>
            </a:extLst>
          </p:cNvPr>
          <p:cNvSpPr/>
          <p:nvPr/>
        </p:nvSpPr>
        <p:spPr>
          <a:xfrm>
            <a:off x="7982798" y="5780317"/>
            <a:ext cx="3801974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IndexOutOfBoundsException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索引值超出範圍例外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9288BE5-42D2-4627-AA98-DC9387EA0B8B}"/>
              </a:ext>
            </a:extLst>
          </p:cNvPr>
          <p:cNvSpPr/>
          <p:nvPr/>
        </p:nvSpPr>
        <p:spPr>
          <a:xfrm>
            <a:off x="8991263" y="3982267"/>
            <a:ext cx="280812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ClassCastException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型別轉換例外</a:t>
            </a: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3F211907-7BD8-427B-835E-7E586FD98FBA}"/>
              </a:ext>
            </a:extLst>
          </p:cNvPr>
          <p:cNvSpPr/>
          <p:nvPr/>
        </p:nvSpPr>
        <p:spPr>
          <a:xfrm>
            <a:off x="5464111" y="4911036"/>
            <a:ext cx="317687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NullPointerException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普通操作例外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46CE6E0-A0EE-41C8-8148-47A96E083DA9}"/>
              </a:ext>
            </a:extLst>
          </p:cNvPr>
          <p:cNvCxnSpPr>
            <a:cxnSpLocks/>
            <a:stCxn id="60" idx="0"/>
            <a:endCxn id="6" idx="2"/>
          </p:cNvCxnSpPr>
          <p:nvPr/>
        </p:nvCxnSpPr>
        <p:spPr>
          <a:xfrm flipV="1">
            <a:off x="7052549" y="3417117"/>
            <a:ext cx="1978752" cy="5592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BC14E48-668E-46CD-8FDA-330436D63D30}"/>
              </a:ext>
            </a:extLst>
          </p:cNvPr>
          <p:cNvCxnSpPr>
            <a:cxnSpLocks/>
            <a:stCxn id="61" idx="0"/>
            <a:endCxn id="60" idx="3"/>
          </p:cNvCxnSpPr>
          <p:nvPr/>
        </p:nvCxnSpPr>
        <p:spPr>
          <a:xfrm flipH="1" flipV="1">
            <a:off x="8303730" y="4285988"/>
            <a:ext cx="1580055" cy="149432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2F1D3B0A-6CB1-4570-A34E-5E96632C7859}"/>
              </a:ext>
            </a:extLst>
          </p:cNvPr>
          <p:cNvCxnSpPr>
            <a:cxnSpLocks/>
            <a:stCxn id="62" idx="1"/>
            <a:endCxn id="60" idx="3"/>
          </p:cNvCxnSpPr>
          <p:nvPr/>
        </p:nvCxnSpPr>
        <p:spPr>
          <a:xfrm flipH="1" flipV="1">
            <a:off x="8303730" y="4285988"/>
            <a:ext cx="687533" cy="588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33FB42E-DD0F-4457-BA19-21E6D686CF73}"/>
              </a:ext>
            </a:extLst>
          </p:cNvPr>
          <p:cNvCxnSpPr>
            <a:cxnSpLocks/>
            <a:stCxn id="63" idx="0"/>
            <a:endCxn id="60" idx="2"/>
          </p:cNvCxnSpPr>
          <p:nvPr/>
        </p:nvCxnSpPr>
        <p:spPr>
          <a:xfrm flipV="1">
            <a:off x="7052549" y="4595596"/>
            <a:ext cx="0" cy="3154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09E11B06-8301-4594-95B2-4E9042451915}"/>
              </a:ext>
            </a:extLst>
          </p:cNvPr>
          <p:cNvSpPr/>
          <p:nvPr/>
        </p:nvSpPr>
        <p:spPr>
          <a:xfrm>
            <a:off x="356460" y="5752034"/>
            <a:ext cx="226721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AssertionError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斷言錯誤</a:t>
            </a: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C642AA8E-A336-4EF9-B1CA-E008785D938B}"/>
              </a:ext>
            </a:extLst>
          </p:cNvPr>
          <p:cNvCxnSpPr>
            <a:cxnSpLocks/>
            <a:stCxn id="121" idx="0"/>
            <a:endCxn id="8" idx="2"/>
          </p:cNvCxnSpPr>
          <p:nvPr/>
        </p:nvCxnSpPr>
        <p:spPr>
          <a:xfrm flipV="1">
            <a:off x="1490066" y="3417115"/>
            <a:ext cx="0" cy="233491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51B2DC3A-E250-412B-977C-D0AA8ED3AF81}"/>
              </a:ext>
            </a:extLst>
          </p:cNvPr>
          <p:cNvSpPr/>
          <p:nvPr/>
        </p:nvSpPr>
        <p:spPr>
          <a:xfrm>
            <a:off x="2381245" y="3970118"/>
            <a:ext cx="3035480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VirtualMachineError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虛擬機錯誤</a:t>
            </a:r>
          </a:p>
        </p:txBody>
      </p:sp>
      <p:sp>
        <p:nvSpPr>
          <p:cNvPr id="128" name="矩形: 圓角 127">
            <a:extLst>
              <a:ext uri="{FF2B5EF4-FFF2-40B4-BE49-F238E27FC236}">
                <a16:creationId xmlns:a16="http://schemas.microsoft.com/office/drawing/2014/main" id="{21785A0C-4EA2-44D6-97B4-ECA7DB5CF1EA}"/>
              </a:ext>
            </a:extLst>
          </p:cNvPr>
          <p:cNvSpPr/>
          <p:nvPr/>
        </p:nvSpPr>
        <p:spPr>
          <a:xfrm>
            <a:off x="1747681" y="4914708"/>
            <a:ext cx="248526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OutOfMemoryError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記憶體不足錯誤</a:t>
            </a: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13335133-E265-4E22-9D62-AC8EC33D629A}"/>
              </a:ext>
            </a:extLst>
          </p:cNvPr>
          <p:cNvSpPr/>
          <p:nvPr/>
        </p:nvSpPr>
        <p:spPr>
          <a:xfrm>
            <a:off x="3900933" y="5776103"/>
            <a:ext cx="2804604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StackOverflowError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堆疊溢出錯誤</a:t>
            </a:r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5956BF86-BA8E-466C-953A-675746E24FAD}"/>
              </a:ext>
            </a:extLst>
          </p:cNvPr>
          <p:cNvCxnSpPr>
            <a:cxnSpLocks/>
            <a:stCxn id="127" idx="0"/>
            <a:endCxn id="8" idx="3"/>
          </p:cNvCxnSpPr>
          <p:nvPr/>
        </p:nvCxnSpPr>
        <p:spPr>
          <a:xfrm flipH="1" flipV="1">
            <a:off x="2139878" y="3107508"/>
            <a:ext cx="1759107" cy="8626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93521041-4EAA-4C82-9FB5-6457FF6D6905}"/>
              </a:ext>
            </a:extLst>
          </p:cNvPr>
          <p:cNvCxnSpPr>
            <a:cxnSpLocks/>
            <a:stCxn id="128" idx="0"/>
            <a:endCxn id="127" idx="2"/>
          </p:cNvCxnSpPr>
          <p:nvPr/>
        </p:nvCxnSpPr>
        <p:spPr>
          <a:xfrm flipV="1">
            <a:off x="2990314" y="4589334"/>
            <a:ext cx="908671" cy="3253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5049D053-0B47-4BDD-AAED-CF06F64C8262}"/>
              </a:ext>
            </a:extLst>
          </p:cNvPr>
          <p:cNvCxnSpPr>
            <a:cxnSpLocks/>
            <a:stCxn id="129" idx="0"/>
            <a:endCxn id="127" idx="2"/>
          </p:cNvCxnSpPr>
          <p:nvPr/>
        </p:nvCxnSpPr>
        <p:spPr>
          <a:xfrm flipH="1" flipV="1">
            <a:off x="3898985" y="4589334"/>
            <a:ext cx="1404250" cy="11867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322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BE2A8-6BB2-4B53-8F87-711BB70E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52175-FDAA-4809-A442-64AA6564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689"/>
            <a:ext cx="10515600" cy="487269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中，使用 </a:t>
            </a:r>
            <a:r>
              <a:rPr lang="en-US" altLang="zh-TW">
                <a:solidFill>
                  <a:srgbClr val="CF8E6D"/>
                </a:solidFill>
              </a:rPr>
              <a:t>try...catch 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47F4807-419B-4C5F-98E3-980A830634D6}"/>
              </a:ext>
            </a:extLst>
          </p:cNvPr>
          <p:cNvGrpSpPr/>
          <p:nvPr/>
        </p:nvGrpSpPr>
        <p:grpSpPr>
          <a:xfrm>
            <a:off x="838200" y="1640958"/>
            <a:ext cx="10515600" cy="2677656"/>
            <a:chOff x="838200" y="2006316"/>
            <a:chExt cx="10515600" cy="267765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764ABCE-2992-4E1E-849F-358DE57A8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006316"/>
              <a:ext cx="10515600" cy="267765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46B5927-C22E-4225-8DFF-21F1665CF056}"/>
                </a:ext>
              </a:extLst>
            </p:cNvPr>
            <p:cNvSpPr txBox="1"/>
            <p:nvPr/>
          </p:nvSpPr>
          <p:spPr>
            <a:xfrm>
              <a:off x="10662585" y="43146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2B7A22-12F2-46A2-A852-4D1D8EC7A1A2}"/>
              </a:ext>
            </a:extLst>
          </p:cNvPr>
          <p:cNvSpPr txBox="1">
            <a:spLocks/>
          </p:cNvSpPr>
          <p:nvPr/>
        </p:nvSpPr>
        <p:spPr>
          <a:xfrm>
            <a:off x="838200" y="4432071"/>
            <a:ext cx="10515600" cy="2013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當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try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中的程式碼</a:t>
            </a:r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錯誤類別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捕捉錯誤類別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程式就不會終止，而是會結束 </a:t>
            </a:r>
            <a:r>
              <a:rPr lang="en-US" altLang="zh-TW">
                <a:solidFill>
                  <a:srgbClr val="CF8E6D"/>
                </a:solidFill>
              </a:rPr>
              <a:t>try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並跳轉到 </a:t>
            </a:r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92D050"/>
                </a:solidFill>
              </a:rPr>
              <a:t>捕捉錯誤變數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捕捉</a:t>
            </a:r>
            <a:r>
              <a:rPr lang="en-US" altLang="zh-TW">
                <a:solidFill>
                  <a:srgbClr val="FFC000"/>
                </a:solidFill>
              </a:rPr>
              <a:t>(catch)</a:t>
            </a:r>
            <a:r>
              <a:rPr lang="zh-TW" altLang="en-US"/>
              <a:t>到的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至少需要一個，且較上方的 </a:t>
            </a:r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優先於較下方的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9458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4DA4E-1402-4B38-BA6D-6C829C85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E95DE-CF3B-4F4B-AB2B-EA39B0F4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6" y="2376537"/>
            <a:ext cx="10721788" cy="1052463"/>
          </a:xfrm>
        </p:spPr>
        <p:txBody>
          <a:bodyPr/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捕捉</a:t>
            </a:r>
            <a:r>
              <a:rPr lang="zh-TW" altLang="en-US"/>
              <a:t>多種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後都要執行相同的程式碼</a:t>
            </a:r>
            <a:endParaRPr lang="en-US" altLang="zh-TW"/>
          </a:p>
          <a:p>
            <a:r>
              <a:rPr lang="zh-TW" altLang="en-US"/>
              <a:t>可以使用</a:t>
            </a:r>
            <a:r>
              <a:rPr lang="zh-TW" altLang="en-US">
                <a:solidFill>
                  <a:srgbClr val="00B0F0"/>
                </a:solidFill>
              </a:rPr>
              <a:t>多重捕捉</a:t>
            </a:r>
            <a:r>
              <a:rPr lang="zh-TW" altLang="en-US"/>
              <a:t>，不過須注意，</a:t>
            </a:r>
            <a:r>
              <a:rPr lang="zh-TW" altLang="en-US">
                <a:solidFill>
                  <a:srgbClr val="00B0F0"/>
                </a:solidFill>
              </a:rPr>
              <a:t>多重捕捉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不可有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9E25783-3C61-419F-A00B-8FDFE1B39C67}"/>
              </a:ext>
            </a:extLst>
          </p:cNvPr>
          <p:cNvGrpSpPr/>
          <p:nvPr/>
        </p:nvGrpSpPr>
        <p:grpSpPr>
          <a:xfrm>
            <a:off x="735106" y="3429000"/>
            <a:ext cx="10721788" cy="1631216"/>
            <a:chOff x="735106" y="2529536"/>
            <a:chExt cx="10721788" cy="163121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98C71A2-5A50-48F7-B85E-08BBAB4B6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06" y="2529536"/>
              <a:ext cx="10721788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lang="en-US" altLang="zh-TW" sz="20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E028389-BD29-47BC-BF67-4CEB85622E42}"/>
                </a:ext>
              </a:extLst>
            </p:cNvPr>
            <p:cNvSpPr txBox="1"/>
            <p:nvPr/>
          </p:nvSpPr>
          <p:spPr>
            <a:xfrm>
              <a:off x="10765679" y="37914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4240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74D6E-747F-4D4A-A8B2-8AC066C7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0EE70D4-CA75-4650-A682-7A48A1483A8C}"/>
              </a:ext>
            </a:extLst>
          </p:cNvPr>
          <p:cNvGrpSpPr/>
          <p:nvPr/>
        </p:nvGrpSpPr>
        <p:grpSpPr>
          <a:xfrm>
            <a:off x="8561294" y="2589084"/>
            <a:ext cx="2617691" cy="2554545"/>
            <a:chOff x="4620435" y="5103621"/>
            <a:chExt cx="1472454" cy="2554545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3CD8589-2211-480C-9EFC-DC8E897CC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435" y="5103621"/>
              <a:ext cx="1472454" cy="255454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索引值超出範圍！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272D4E7-1DB1-4EB1-B7FA-788592156F92}"/>
                </a:ext>
              </a:extLst>
            </p:cNvPr>
            <p:cNvSpPr txBox="1"/>
            <p:nvPr/>
          </p:nvSpPr>
          <p:spPr>
            <a:xfrm>
              <a:off x="5547186" y="7319612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8F1FD64-943E-42B5-9530-A5B220F80319}"/>
              </a:ext>
            </a:extLst>
          </p:cNvPr>
          <p:cNvGrpSpPr/>
          <p:nvPr/>
        </p:nvGrpSpPr>
        <p:grpSpPr>
          <a:xfrm>
            <a:off x="838200" y="1690688"/>
            <a:ext cx="7402989" cy="4524315"/>
            <a:chOff x="838200" y="1690688"/>
            <a:chExt cx="7402989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350D8-09E7-42F7-BCF9-C77B0D87F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690688"/>
              <a:ext cx="7402989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String[] strings = scanner.nextLine().split(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.println(strings[index]);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(IndexOutOfBoundsException e)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索引值超出範圍！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47A5FE3-3439-4284-A9E7-7FA45792E180}"/>
                </a:ext>
              </a:extLst>
            </p:cNvPr>
            <p:cNvSpPr txBox="1"/>
            <p:nvPr/>
          </p:nvSpPr>
          <p:spPr>
            <a:xfrm>
              <a:off x="7549974" y="58456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9470B2CB-F894-4FC4-8465-92691C9C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7435" y="169068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9016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98B85-F9DA-4E40-87FD-AEF9BC3A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例外拋出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C87A4-4A10-48EC-90DC-6BF5F34C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15233"/>
            <a:ext cx="3752272" cy="1030668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CF8E6D"/>
                </a:solidFill>
              </a:rPr>
              <a:t>throw 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2567BAC-5901-40CD-8CD8-2DA32E9843B1}"/>
              </a:ext>
            </a:extLst>
          </p:cNvPr>
          <p:cNvGrpSpPr/>
          <p:nvPr/>
        </p:nvGrpSpPr>
        <p:grpSpPr>
          <a:xfrm>
            <a:off x="838200" y="2867488"/>
            <a:ext cx="3752272" cy="461665"/>
            <a:chOff x="6096000" y="1825625"/>
            <a:chExt cx="3752272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3585903-37B3-48E1-8F0A-3B3A7EC12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825625"/>
              <a:ext cx="375227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</a:t>
              </a:r>
              <a:r>
                <a:rPr lang="zh-TW" altLang="en-US" sz="24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0EF3E00-69B2-4803-A204-0304DF992521}"/>
                </a:ext>
              </a:extLst>
            </p:cNvPr>
            <p:cNvSpPr txBox="1"/>
            <p:nvPr/>
          </p:nvSpPr>
          <p:spPr>
            <a:xfrm>
              <a:off x="9157057" y="19179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3432D23-9209-4FF4-8398-1761615CBC63}"/>
              </a:ext>
            </a:extLst>
          </p:cNvPr>
          <p:cNvGrpSpPr/>
          <p:nvPr/>
        </p:nvGrpSpPr>
        <p:grpSpPr>
          <a:xfrm>
            <a:off x="838201" y="3732546"/>
            <a:ext cx="10515600" cy="2554545"/>
            <a:chOff x="838201" y="3938330"/>
            <a:chExt cx="10515600" cy="255454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DCE646A6-C5D6-4D41-B20E-9A977AAE1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938330"/>
              <a:ext cx="10515600" cy="255454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索引值超出範圍！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Exception in thread "main" java.lang.ArrayIndexOutOfBoundsException: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6 out of bounds for length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at Main2.main(Main2.java:10)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E5ED202-B207-4591-AD49-8AFED22720C6}"/>
                </a:ext>
              </a:extLst>
            </p:cNvPr>
            <p:cNvSpPr txBox="1"/>
            <p:nvPr/>
          </p:nvSpPr>
          <p:spPr>
            <a:xfrm>
              <a:off x="10383663" y="6154321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3F02BC3-EF1E-4F5F-9C44-5C6DB1B61453}"/>
              </a:ext>
            </a:extLst>
          </p:cNvPr>
          <p:cNvGrpSpPr/>
          <p:nvPr/>
        </p:nvGrpSpPr>
        <p:grpSpPr>
          <a:xfrm>
            <a:off x="4907804" y="1506738"/>
            <a:ext cx="6445995" cy="3754874"/>
            <a:chOff x="4907804" y="1462138"/>
            <a:chExt cx="6445995" cy="3754874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461C355E-F51A-4752-96B1-F411644C5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804" y="1462138"/>
              <a:ext cx="6445995" cy="375487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01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02    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        String[] strings = scanner.nextLine().split(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.println(strings[index]);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11                }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(IndexOutOfBoundsException 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12    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索引值超出範圍！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13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    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AE31B89-5197-476A-953E-85006DBD69AC}"/>
                </a:ext>
              </a:extLst>
            </p:cNvPr>
            <p:cNvSpPr txBox="1"/>
            <p:nvPr/>
          </p:nvSpPr>
          <p:spPr>
            <a:xfrm>
              <a:off x="10662584" y="484768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3" name="圖片 22">
              <a:hlinkClick r:id="rId2"/>
              <a:extLst>
                <a:ext uri="{FF2B5EF4-FFF2-40B4-BE49-F238E27FC236}">
                  <a16:creationId xmlns:a16="http://schemas.microsoft.com/office/drawing/2014/main" id="{EBD5F599-E156-4E57-BF68-EEED08C4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5" y="146213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7149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E1104-E19F-479F-89A9-D3D08403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Throwable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F1703-176C-4181-AD91-7AA4D2E5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和其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皆有四種</a:t>
            </a:r>
            <a:r>
              <a:rPr lang="zh-TW" altLang="en-US">
                <a:solidFill>
                  <a:srgbClr val="00B0F0"/>
                </a:solidFill>
              </a:rPr>
              <a:t>公開建構子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message)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cause)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message, 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cause)</a:t>
            </a:r>
          </a:p>
          <a:p>
            <a:r>
              <a:rPr lang="zh-TW" altLang="en-US"/>
              <a:t>下方為 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的部分</a:t>
            </a:r>
            <a:r>
              <a:rPr lang="zh-TW" altLang="en-US">
                <a:solidFill>
                  <a:srgbClr val="00B0F0"/>
                </a:solidFill>
              </a:rPr>
              <a:t>公開動態方法：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printStackTrace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getMessage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getCause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50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270</TotalTime>
  <Words>1193</Words>
  <Application>Microsoft Office PowerPoint</Application>
  <PresentationFormat>寬螢幕</PresentationFormat>
  <Paragraphs>116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例外處理</vt:lpstr>
      <vt:lpstr>錯誤</vt:lpstr>
      <vt:lpstr>例外</vt:lpstr>
      <vt:lpstr>例外</vt:lpstr>
      <vt:lpstr>例外處理</vt:lpstr>
      <vt:lpstr>例外處理</vt:lpstr>
      <vt:lpstr>例外處理</vt:lpstr>
      <vt:lpstr>例外拋出</vt:lpstr>
      <vt:lpstr>Throwable</vt:lpstr>
      <vt:lpstr>Throwable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15_例外處理</dc:title>
  <dc:creator>TYIC</dc:creator>
  <cp:lastModifiedBy>Myster</cp:lastModifiedBy>
  <cp:revision>328</cp:revision>
  <dcterms:created xsi:type="dcterms:W3CDTF">2024-09-08T11:14:09Z</dcterms:created>
  <dcterms:modified xsi:type="dcterms:W3CDTF">2025-02-10T16:37:22Z</dcterms:modified>
</cp:coreProperties>
</file>