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76" r:id="rId9"/>
    <p:sldId id="264" r:id="rId10"/>
    <p:sldId id="265" r:id="rId11"/>
    <p:sldId id="266" r:id="rId12"/>
    <p:sldId id="280" r:id="rId13"/>
    <p:sldId id="282" r:id="rId14"/>
    <p:sldId id="283" r:id="rId15"/>
    <p:sldId id="281" r:id="rId16"/>
    <p:sldId id="289" r:id="rId17"/>
    <p:sldId id="269" r:id="rId18"/>
    <p:sldId id="270" r:id="rId19"/>
    <p:sldId id="273" r:id="rId20"/>
    <p:sldId id="277" r:id="rId21"/>
    <p:sldId id="275" r:id="rId22"/>
    <p:sldId id="278" r:id="rId23"/>
    <p:sldId id="279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0" r:id="rId32"/>
    <p:sldId id="291" r:id="rId33"/>
    <p:sldId id="292" r:id="rId34"/>
    <p:sldId id="272" r:id="rId35"/>
    <p:sldId id="274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C68869"/>
    <a:srgbClr val="B2B4BA"/>
    <a:srgbClr val="8B8D92"/>
    <a:srgbClr val="29A5B1"/>
    <a:srgbClr val="FFCC66"/>
    <a:srgbClr val="FFFF00"/>
    <a:srgbClr val="FFFF99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4_overflow/Main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這與資料型別</a:t>
            </a:r>
            <a:r>
              <a:rPr lang="en-US" altLang="zh-TW"/>
              <a:t>(Data</a:t>
            </a:r>
            <a:r>
              <a:rPr lang="zh-TW" altLang="en-US"/>
              <a:t> </a:t>
            </a:r>
            <a:r>
              <a:rPr lang="en-US" altLang="zh-TW"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/>
              <a:t>Unicode</a:t>
            </a:r>
            <a:r>
              <a:rPr lang="zh-TW" altLang="en-US"/>
              <a:t> 的基本多文種平面</a:t>
            </a:r>
            <a:r>
              <a:rPr lang="en-US" altLang="zh-TW"/>
              <a:t>(Basic Multilingual Plane</a:t>
            </a:r>
            <a:r>
              <a:rPr lang="zh-TW" altLang="en-US"/>
              <a:t>，簡稱</a:t>
            </a:r>
            <a:r>
              <a:rPr lang="en-US" altLang="zh-TW"/>
              <a:t>BMP</a:t>
            </a:r>
            <a:r>
              <a:rPr lang="zh-TW" altLang="en-US"/>
              <a:t>、</a:t>
            </a:r>
            <a:r>
              <a:rPr lang="en-US" altLang="zh-TW"/>
              <a:t>0</a:t>
            </a:r>
            <a:r>
              <a:rPr lang="zh-TW" altLang="en-US"/>
              <a:t>號平面、</a:t>
            </a:r>
            <a:r>
              <a:rPr lang="en-US" altLang="zh-TW"/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/>
              <a:t>ASCII(American Standard Code for Information Interchange</a:t>
            </a:r>
            <a:r>
              <a:rPr lang="zh-TW" altLang="en-US"/>
              <a:t>，美國標準資訊交換碼</a:t>
            </a:r>
            <a:r>
              <a:rPr lang="en-US" altLang="zh-TW"/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/>
              <a:t>32</a:t>
            </a:r>
            <a:r>
              <a:rPr lang="zh-TW" altLang="en-US"/>
              <a:t>：空格</a:t>
            </a:r>
            <a:r>
              <a:rPr lang="en-US" altLang="zh-TW"/>
              <a:t>(space)</a:t>
            </a:r>
          </a:p>
          <a:p>
            <a:r>
              <a:rPr lang="en-US" altLang="zh-TW"/>
              <a:t>48</a:t>
            </a:r>
            <a:r>
              <a:rPr lang="zh-TW" altLang="en-US"/>
              <a:t>：</a:t>
            </a:r>
            <a:r>
              <a:rPr lang="en-US" altLang="zh-TW"/>
              <a:t>0</a:t>
            </a:r>
          </a:p>
          <a:p>
            <a:r>
              <a:rPr lang="en-US" altLang="zh-TW"/>
              <a:t>65</a:t>
            </a:r>
            <a:r>
              <a:rPr lang="zh-TW" altLang="en-US"/>
              <a:t>：</a:t>
            </a:r>
            <a:r>
              <a:rPr lang="en-US" altLang="zh-TW"/>
              <a:t>A</a:t>
            </a:r>
          </a:p>
          <a:p>
            <a:r>
              <a:rPr lang="en-US" altLang="zh-TW"/>
              <a:t>97</a:t>
            </a:r>
            <a:r>
              <a:rPr lang="zh-TW" altLang="en-US"/>
              <a:t>：</a:t>
            </a:r>
            <a:r>
              <a:rPr lang="en-US" altLang="zh-TW"/>
              <a:t>a</a:t>
            </a:r>
          </a:p>
          <a:p>
            <a:r>
              <a:rPr lang="zh-TW" altLang="en-US"/>
              <a:t>數字 </a:t>
            </a:r>
            <a:r>
              <a:rPr lang="en-US" altLang="zh-TW"/>
              <a:t>0-9</a:t>
            </a:r>
            <a:r>
              <a:rPr lang="zh-TW" altLang="en-US"/>
              <a:t>、英文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 皆可直接按照順序推下去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9" y="1287739"/>
            <a:ext cx="10515600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416859" y="2699861"/>
            <a:ext cx="11595847" cy="2014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第一種只是宣告變數，沒有初始化</a:t>
            </a:r>
            <a:r>
              <a:rPr lang="en-US" altLang="zh-TW"/>
              <a:t>(initialization)</a:t>
            </a:r>
            <a:r>
              <a:rPr lang="zh-TW" altLang="en-US"/>
              <a:t>，使用前一定要初始化</a:t>
            </a:r>
            <a:endParaRPr lang="en-US" altLang="zh-TW"/>
          </a:p>
          <a:p>
            <a:r>
              <a:rPr lang="zh-TW" altLang="en-US"/>
              <a:t>第二種是宣告變數，並初始化變數，且值的資料型別必須和變數相同</a:t>
            </a:r>
            <a:endParaRPr lang="en-US" altLang="zh-TW"/>
          </a:p>
          <a:p>
            <a:r>
              <a:rPr lang="zh-TW" altLang="en-US"/>
              <a:t>兩種都是陳述式，所以皆須單獨一行，且結尾須有個分號</a:t>
            </a:r>
            <a:endParaRPr lang="en-US" altLang="zh-TW"/>
          </a:p>
          <a:p>
            <a:r>
              <a:rPr lang="zh-TW" altLang="en-US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416857" y="4714255"/>
            <a:ext cx="4928347" cy="1569660"/>
            <a:chOff x="6364940" y="4668890"/>
            <a:chExt cx="4928347" cy="1569660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0" y="466889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519150" y="586921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5674659" y="4714255"/>
            <a:ext cx="4928347" cy="1569660"/>
            <a:chOff x="5674659" y="4714255"/>
            <a:chExt cx="4928347" cy="1569660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659" y="4714255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91458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481853" y="1775272"/>
            <a:ext cx="10121153" cy="830997"/>
            <a:chOff x="481853" y="1775272"/>
            <a:chExt cx="1012115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199" y="2554285"/>
            <a:ext cx="10896601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若變數還沒有初始化，則這個陳述式就是初始化變數</a:t>
            </a:r>
            <a:endParaRPr lang="en-US" altLang="zh-TW"/>
          </a:p>
          <a:p>
            <a:r>
              <a:rPr lang="zh-TW" altLang="en-US"/>
              <a:t>若變數已初始化，則這個陳述式就是重新賦值給變數，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賦值可以是陳述式也可以是表達式。舉例：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50"/>
            <a:ext cx="8130702" cy="239328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中，變數命名「一定要」遵守以下規則：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0" y="3087851"/>
            <a:ext cx="9989745" cy="20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中，變數命名「盡可能」遵守以下規則：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名稱要有意義，避免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 </a:t>
            </a:r>
            <a:r>
              <a:rPr lang="zh-TW" altLang="en-US"/>
              <a:t>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2018596" y="5142219"/>
            <a:ext cx="9349857" cy="1451403"/>
            <a:chOff x="1328708" y="5028385"/>
            <a:chExt cx="10467097" cy="1624835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1328708" y="5079455"/>
              <a:ext cx="4914520" cy="1573765"/>
              <a:chOff x="1328708" y="5079455"/>
              <a:chExt cx="4914520" cy="1573765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28708" y="5079455"/>
                <a:ext cx="1905083" cy="1573765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366076" y="5151418"/>
                <a:ext cx="2877152" cy="144612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16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16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16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1600">
                    <a:solidFill>
                      <a:schemeClr val="bg2"/>
                    </a:solidFill>
                  </a:rPr>
                  <a:t>：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其餘小寫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576084" y="5028385"/>
              <a:ext cx="5219721" cy="1624835"/>
              <a:chOff x="6576084" y="5028385"/>
              <a:chExt cx="5219721" cy="1624835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88481" y="5028385"/>
                <a:ext cx="2207324" cy="1624835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576084" y="5151418"/>
                <a:ext cx="2877152" cy="144612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</a:t>
            </a:r>
            <a:r>
              <a:rPr lang="en-US" altLang="zh-TW"/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5257800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其餘用法與變數完全一，舉例：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/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838200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838201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9446537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9" y="3086067"/>
            <a:ext cx="9446537" cy="461665"/>
            <a:chOff x="838200" y="3325906"/>
            <a:chExt cx="9446537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25906"/>
              <a:ext cx="944653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9593522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200" y="3524415"/>
            <a:ext cx="9354670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如果在程式碼中碰到運算，會先把運算完成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509957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8"/>
            <a:ext cx="10941382" cy="1268009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BF088269-FF5F-40FD-84EE-60FE060D8B32}"/>
              </a:ext>
            </a:extLst>
          </p:cNvPr>
          <p:cNvSpPr txBox="1">
            <a:spLocks/>
          </p:cNvSpPr>
          <p:nvPr/>
        </p:nvSpPr>
        <p:spPr>
          <a:xfrm>
            <a:off x="625309" y="3886261"/>
            <a:ext cx="10847112" cy="126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D86A8190-44DB-4D61-B3A8-B581D141060A}"/>
              </a:ext>
            </a:extLst>
          </p:cNvPr>
          <p:cNvSpPr txBox="1">
            <a:spLocks/>
          </p:cNvSpPr>
          <p:nvPr/>
        </p:nvSpPr>
        <p:spPr>
          <a:xfrm>
            <a:off x="625309" y="5154271"/>
            <a:ext cx="10847112" cy="126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9394"/>
          </a:xfrm>
        </p:spPr>
        <p:txBody>
          <a:bodyPr/>
          <a:lstStyle/>
          <a:p>
            <a:r>
              <a:rPr lang="zh-TW" altLang="en-US"/>
              <a:t>型別小的變型別大的會經過提升，是個自動的過程</a:t>
            </a:r>
            <a:endParaRPr lang="en-US" altLang="zh-TW"/>
          </a:p>
          <a:p>
            <a:r>
              <a:rPr lang="zh-TW" altLang="en-US"/>
              <a:t>而型別大的變型別小的則須進行轉換，是個手動的過程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903194" y="2855019"/>
            <a:ext cx="10121153" cy="461665"/>
            <a:chOff x="903194" y="1900896"/>
            <a:chExt cx="10121153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105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若轉換的值超過欲轉換型別的範圍，則也會發生溢位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一元運算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9E77F8B-0273-40B3-A119-1C08E877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1"/>
            <a:ext cx="5996940" cy="514163"/>
          </a:xfrm>
        </p:spPr>
        <p:txBody>
          <a:bodyPr/>
          <a:lstStyle/>
          <a:p>
            <a:r>
              <a:rPr lang="zh-TW" altLang="en-US"/>
              <a:t>一元運算是指只有一個運算元的運算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285BD1A-89F5-4326-8D73-E5D131717914}"/>
              </a:ext>
            </a:extLst>
          </p:cNvPr>
          <p:cNvGrpSpPr/>
          <p:nvPr/>
        </p:nvGrpSpPr>
        <p:grpSpPr>
          <a:xfrm>
            <a:off x="877734" y="2267296"/>
            <a:ext cx="10868024" cy="4027899"/>
            <a:chOff x="877734" y="2267296"/>
            <a:chExt cx="10868024" cy="402789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4C45359-7BA8-4D1A-AB83-6D7DD018F488}"/>
                </a:ext>
              </a:extLst>
            </p:cNvPr>
            <p:cNvSpPr/>
            <p:nvPr/>
          </p:nvSpPr>
          <p:spPr>
            <a:xfrm>
              <a:off x="877734" y="3958621"/>
              <a:ext cx="10868024" cy="859821"/>
            </a:xfrm>
            <a:prstGeom prst="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AD92214-881B-456D-B4B1-0356FCECEA63}"/>
                </a:ext>
              </a:extLst>
            </p:cNvPr>
            <p:cNvSpPr/>
            <p:nvPr/>
          </p:nvSpPr>
          <p:spPr>
            <a:xfrm>
              <a:off x="877734" y="4823127"/>
              <a:ext cx="10868024" cy="50536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42E78C6C-8560-440E-BDC7-90BF58627A95}"/>
                </a:ext>
              </a:extLst>
            </p:cNvPr>
            <p:cNvSpPr/>
            <p:nvPr/>
          </p:nvSpPr>
          <p:spPr>
            <a:xfrm>
              <a:off x="877734" y="2276514"/>
              <a:ext cx="10868024" cy="867170"/>
            </a:xfrm>
            <a:custGeom>
              <a:avLst/>
              <a:gdLst>
                <a:gd name="connsiteX0" fmla="*/ 589184 w 10868024"/>
                <a:gd name="connsiteY0" fmla="*/ 0 h 867170"/>
                <a:gd name="connsiteX1" fmla="*/ 10278840 w 10868024"/>
                <a:gd name="connsiteY1" fmla="*/ 0 h 867170"/>
                <a:gd name="connsiteX2" fmla="*/ 10868024 w 10868024"/>
                <a:gd name="connsiteY2" fmla="*/ 589184 h 867170"/>
                <a:gd name="connsiteX3" fmla="*/ 10868024 w 10868024"/>
                <a:gd name="connsiteY3" fmla="*/ 619318 h 867170"/>
                <a:gd name="connsiteX4" fmla="*/ 10868024 w 10868024"/>
                <a:gd name="connsiteY4" fmla="*/ 631072 h 867170"/>
                <a:gd name="connsiteX5" fmla="*/ 10868024 w 10868024"/>
                <a:gd name="connsiteY5" fmla="*/ 867170 h 867170"/>
                <a:gd name="connsiteX6" fmla="*/ 0 w 10868024"/>
                <a:gd name="connsiteY6" fmla="*/ 867170 h 867170"/>
                <a:gd name="connsiteX7" fmla="*/ 0 w 10868024"/>
                <a:gd name="connsiteY7" fmla="*/ 631072 h 867170"/>
                <a:gd name="connsiteX8" fmla="*/ 0 w 10868024"/>
                <a:gd name="connsiteY8" fmla="*/ 619318 h 867170"/>
                <a:gd name="connsiteX9" fmla="*/ 0 w 10868024"/>
                <a:gd name="connsiteY9" fmla="*/ 589184 h 867170"/>
                <a:gd name="connsiteX10" fmla="*/ 589184 w 10868024"/>
                <a:gd name="connsiteY10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68024" h="867170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619318"/>
                  </a:lnTo>
                  <a:lnTo>
                    <a:pt x="10868024" y="631072"/>
                  </a:lnTo>
                  <a:lnTo>
                    <a:pt x="10868024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78D57688-01E6-48CE-86C8-7428FD593CA1}"/>
                </a:ext>
              </a:extLst>
            </p:cNvPr>
            <p:cNvSpPr/>
            <p:nvPr/>
          </p:nvSpPr>
          <p:spPr>
            <a:xfrm>
              <a:off x="877734" y="533317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55DD331-67A1-47E3-8055-AC9AC4A0E151}"/>
                </a:ext>
              </a:extLst>
            </p:cNvPr>
            <p:cNvSpPr/>
            <p:nvPr/>
          </p:nvSpPr>
          <p:spPr>
            <a:xfrm>
              <a:off x="877734" y="3121644"/>
              <a:ext cx="10868024" cy="824756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734" y="3097781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7C88C35-DA77-4BBD-A548-8650588A9388}"/>
                </a:ext>
              </a:extLst>
            </p:cNvPr>
            <p:cNvSpPr txBox="1"/>
            <p:nvPr/>
          </p:nvSpPr>
          <p:spPr>
            <a:xfrm>
              <a:off x="1098092" y="2267296"/>
              <a:ext cx="22653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邏輯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</a:t>
              </a:r>
              <a:r>
                <a:rPr lang="en-US" altLang="zh-TW" sz="2400">
                  <a:solidFill>
                    <a:schemeClr val="bg1"/>
                  </a:solidFill>
                </a:rPr>
                <a:t>(NOT)</a:t>
              </a:r>
              <a:r>
                <a:rPr lang="zh-TW" altLang="en-US" sz="2400">
                  <a:solidFill>
                    <a:schemeClr val="bg1"/>
                  </a:solidFill>
                </a:rPr>
                <a:t>運算</a:t>
              </a: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7755117" y="2276514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877734" y="5311336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A11A837B-9FB7-4FAE-B5AC-E843DE5477E0}"/>
                </a:ext>
              </a:extLst>
            </p:cNvPr>
            <p:cNvSpPr txBox="1"/>
            <p:nvPr/>
          </p:nvSpPr>
          <p:spPr>
            <a:xfrm>
              <a:off x="1624195" y="5398684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D99106D0-9C3C-4DF0-A6BD-D8FEBD5D364E}"/>
                </a:ext>
              </a:extLst>
            </p:cNvPr>
            <p:cNvCxnSpPr>
              <a:cxnSpLocks/>
            </p:cNvCxnSpPr>
            <p:nvPr/>
          </p:nvCxnSpPr>
          <p:spPr>
            <a:xfrm>
              <a:off x="3541952" y="2276514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77734" y="4801292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>
              <a:off x="877734" y="3954414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6F92B3A-BCFC-45F4-8A92-60BB6D788517}"/>
                </a:ext>
              </a:extLst>
            </p:cNvPr>
            <p:cNvSpPr txBox="1"/>
            <p:nvPr/>
          </p:nvSpPr>
          <p:spPr>
            <a:xfrm>
              <a:off x="1542197" y="3277824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5498771-5FEA-4C70-9855-BC5AF80A58D1}"/>
                </a:ext>
              </a:extLst>
            </p:cNvPr>
            <p:cNvSpPr txBox="1"/>
            <p:nvPr/>
          </p:nvSpPr>
          <p:spPr>
            <a:xfrm>
              <a:off x="1086579" y="3956282"/>
              <a:ext cx="22974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真</a:t>
              </a:r>
              <a:r>
                <a:rPr lang="en-US" altLang="zh-TW" sz="2400">
                  <a:solidFill>
                    <a:schemeClr val="bg1"/>
                  </a:solidFill>
                </a:rPr>
                <a:t>(true)</a:t>
              </a:r>
              <a:r>
                <a:rPr lang="zh-TW" altLang="en-US" sz="2400">
                  <a:solidFill>
                    <a:schemeClr val="bg1"/>
                  </a:solidFill>
                </a:rPr>
                <a:t>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zh-TW" altLang="en-US" sz="2400">
                  <a:solidFill>
                    <a:schemeClr val="bg1"/>
                  </a:solidFill>
                </a:rPr>
                <a:t>假</a:t>
              </a:r>
              <a:r>
                <a:rPr lang="en-US" altLang="zh-TW" sz="2400">
                  <a:solidFill>
                    <a:schemeClr val="bg1"/>
                  </a:solidFill>
                </a:rPr>
                <a:t>(false)</a:t>
              </a:r>
              <a:r>
                <a:rPr lang="zh-TW" altLang="en-US" sz="2400">
                  <a:solidFill>
                    <a:schemeClr val="bg1"/>
                  </a:solidFill>
                </a:rPr>
                <a:t>變真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5561A760-177B-4FFB-8E85-301A72BD5C80}"/>
                </a:ext>
              </a:extLst>
            </p:cNvPr>
            <p:cNvSpPr txBox="1"/>
            <p:nvPr/>
          </p:nvSpPr>
          <p:spPr>
            <a:xfrm>
              <a:off x="1511930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3720451" y="2484150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3906548" y="5398684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4044623" y="3119563"/>
              <a:ext cx="33489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3707269" y="3981494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3776198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848714" y="2474725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6170360" y="5398684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5383955" y="400134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917176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363606" y="2276514"/>
              <a:ext cx="0" cy="4018681"/>
              <a:chOff x="6321861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861" y="2276514"/>
                <a:ext cx="0" cy="821267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861" y="3946400"/>
                <a:ext cx="0" cy="2348795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EDC52468-59F0-46ED-BBB7-7B59D396BFCF}"/>
                </a:ext>
              </a:extLst>
            </p:cNvPr>
            <p:cNvSpPr txBox="1"/>
            <p:nvPr/>
          </p:nvSpPr>
          <p:spPr>
            <a:xfrm>
              <a:off x="8595335" y="2303113"/>
              <a:ext cx="23294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</a:t>
              </a:r>
              <a:r>
                <a:rPr lang="en-US" altLang="zh-TW" sz="2400">
                  <a:solidFill>
                    <a:schemeClr val="bg1"/>
                  </a:solidFill>
                </a:rPr>
                <a:t>(Bitwise)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F7118AB8-3D0D-4B10-B161-29426381FF67}"/>
                </a:ext>
              </a:extLst>
            </p:cNvPr>
            <p:cNvSpPr txBox="1"/>
            <p:nvPr/>
          </p:nvSpPr>
          <p:spPr>
            <a:xfrm>
              <a:off x="9412867" y="5398684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~2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~-3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71211470-22AE-4546-8E2B-B222A0BEA87F}"/>
                </a:ext>
              </a:extLst>
            </p:cNvPr>
            <p:cNvSpPr txBox="1"/>
            <p:nvPr/>
          </p:nvSpPr>
          <p:spPr>
            <a:xfrm>
              <a:off x="8749224" y="3098559"/>
              <a:ext cx="20217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A553760F-926F-4DF4-A230-72DEEAB1A42A}"/>
                </a:ext>
              </a:extLst>
            </p:cNvPr>
            <p:cNvSpPr txBox="1"/>
            <p:nvPr/>
          </p:nvSpPr>
          <p:spPr>
            <a:xfrm>
              <a:off x="7789025" y="3992130"/>
              <a:ext cx="3942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把二進制的</a:t>
              </a:r>
              <a:r>
                <a:rPr lang="en-US" altLang="zh-TW" sz="2400">
                  <a:solidFill>
                    <a:schemeClr val="bg1"/>
                  </a:solidFill>
                </a:rPr>
                <a:t>0</a:t>
              </a:r>
              <a:r>
                <a:rPr lang="zh-TW" altLang="en-US" sz="2400">
                  <a:solidFill>
                    <a:schemeClr val="bg1"/>
                  </a:solidFill>
                </a:rPr>
                <a:t>改成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改成</a:t>
              </a:r>
              <a:r>
                <a:rPr lang="en-US" altLang="zh-TW" sz="24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= </a:t>
              </a:r>
              <a:r>
                <a:rPr lang="zh-TW" altLang="en-US" sz="2400">
                  <a:solidFill>
                    <a:schemeClr val="bg1"/>
                  </a:solidFill>
                </a:rPr>
                <a:t>取 </a:t>
              </a:r>
              <a:r>
                <a:rPr lang="en-US" altLang="zh-TW" sz="2400">
                  <a:solidFill>
                    <a:schemeClr val="bg1"/>
                  </a:solidFill>
                </a:rPr>
                <a:t>1 </a:t>
              </a:r>
              <a:r>
                <a:rPr lang="zh-TW" altLang="en-US" sz="2400">
                  <a:solidFill>
                    <a:schemeClr val="bg1"/>
                  </a:solidFill>
                </a:rPr>
                <a:t>補數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27A973A-7968-4092-914D-933AD359A44B}"/>
                </a:ext>
              </a:extLst>
            </p:cNvPr>
            <p:cNvSpPr txBox="1"/>
            <p:nvPr/>
          </p:nvSpPr>
          <p:spPr>
            <a:xfrm>
              <a:off x="9121120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~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5822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二元運算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9E77F8B-0273-40B3-A119-1C08E877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48"/>
            <a:ext cx="5996940" cy="514163"/>
          </a:xfrm>
        </p:spPr>
        <p:txBody>
          <a:bodyPr/>
          <a:lstStyle/>
          <a:p>
            <a:r>
              <a:rPr lang="zh-TW" altLang="en-US"/>
              <a:t>二元運算是指有兩個運算元的運算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3F4B27-5C5C-4EB7-BB70-F9D88B040AC5}"/>
              </a:ext>
            </a:extLst>
          </p:cNvPr>
          <p:cNvSpPr/>
          <p:nvPr/>
        </p:nvSpPr>
        <p:spPr>
          <a:xfrm>
            <a:off x="877734" y="3958621"/>
            <a:ext cx="10868024" cy="859821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FFD1A45-42CD-4B8D-BCE9-C15CD4FC10DB}"/>
              </a:ext>
            </a:extLst>
          </p:cNvPr>
          <p:cNvSpPr/>
          <p:nvPr/>
        </p:nvSpPr>
        <p:spPr>
          <a:xfrm>
            <a:off x="877734" y="4823127"/>
            <a:ext cx="10868024" cy="50536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E7CB6EF9-35D8-4C47-9EDD-A6B512B88818}"/>
              </a:ext>
            </a:extLst>
          </p:cNvPr>
          <p:cNvSpPr/>
          <p:nvPr/>
        </p:nvSpPr>
        <p:spPr>
          <a:xfrm>
            <a:off x="877734" y="2276514"/>
            <a:ext cx="10868024" cy="867170"/>
          </a:xfrm>
          <a:custGeom>
            <a:avLst/>
            <a:gdLst>
              <a:gd name="connsiteX0" fmla="*/ 589184 w 10868024"/>
              <a:gd name="connsiteY0" fmla="*/ 0 h 867170"/>
              <a:gd name="connsiteX1" fmla="*/ 10278840 w 10868024"/>
              <a:gd name="connsiteY1" fmla="*/ 0 h 867170"/>
              <a:gd name="connsiteX2" fmla="*/ 10868024 w 10868024"/>
              <a:gd name="connsiteY2" fmla="*/ 589184 h 867170"/>
              <a:gd name="connsiteX3" fmla="*/ 10868024 w 10868024"/>
              <a:gd name="connsiteY3" fmla="*/ 619318 h 867170"/>
              <a:gd name="connsiteX4" fmla="*/ 10868024 w 10868024"/>
              <a:gd name="connsiteY4" fmla="*/ 631072 h 867170"/>
              <a:gd name="connsiteX5" fmla="*/ 10868024 w 10868024"/>
              <a:gd name="connsiteY5" fmla="*/ 867170 h 867170"/>
              <a:gd name="connsiteX6" fmla="*/ 0 w 10868024"/>
              <a:gd name="connsiteY6" fmla="*/ 867170 h 867170"/>
              <a:gd name="connsiteX7" fmla="*/ 0 w 10868024"/>
              <a:gd name="connsiteY7" fmla="*/ 631072 h 867170"/>
              <a:gd name="connsiteX8" fmla="*/ 0 w 10868024"/>
              <a:gd name="connsiteY8" fmla="*/ 619318 h 867170"/>
              <a:gd name="connsiteX9" fmla="*/ 0 w 10868024"/>
              <a:gd name="connsiteY9" fmla="*/ 589184 h 867170"/>
              <a:gd name="connsiteX10" fmla="*/ 589184 w 10868024"/>
              <a:gd name="connsiteY10" fmla="*/ 0 h 86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68024" h="867170">
                <a:moveTo>
                  <a:pt x="589184" y="0"/>
                </a:moveTo>
                <a:lnTo>
                  <a:pt x="10278840" y="0"/>
                </a:lnTo>
                <a:cubicBezTo>
                  <a:pt x="10604237" y="0"/>
                  <a:pt x="10868024" y="263787"/>
                  <a:pt x="10868024" y="589184"/>
                </a:cubicBezTo>
                <a:lnTo>
                  <a:pt x="10868024" y="619318"/>
                </a:lnTo>
                <a:lnTo>
                  <a:pt x="10868024" y="631072"/>
                </a:lnTo>
                <a:lnTo>
                  <a:pt x="10868024" y="867170"/>
                </a:lnTo>
                <a:lnTo>
                  <a:pt x="0" y="867170"/>
                </a:lnTo>
                <a:lnTo>
                  <a:pt x="0" y="631072"/>
                </a:lnTo>
                <a:lnTo>
                  <a:pt x="0" y="619318"/>
                </a:ln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63307961-0167-47A4-809B-EB8A1FF616D5}"/>
              </a:ext>
            </a:extLst>
          </p:cNvPr>
          <p:cNvSpPr/>
          <p:nvPr/>
        </p:nvSpPr>
        <p:spPr>
          <a:xfrm>
            <a:off x="877734" y="533317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CDAEE9-8135-4913-B663-DAE027CCF07F}"/>
              </a:ext>
            </a:extLst>
          </p:cNvPr>
          <p:cNvSpPr/>
          <p:nvPr/>
        </p:nvSpPr>
        <p:spPr>
          <a:xfrm>
            <a:off x="877734" y="3121644"/>
            <a:ext cx="10868024" cy="82475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5A99E19-5110-42EE-AF42-0134D6D2E624}"/>
              </a:ext>
            </a:extLst>
          </p:cNvPr>
          <p:cNvCxnSpPr>
            <a:cxnSpLocks/>
          </p:cNvCxnSpPr>
          <p:nvPr/>
        </p:nvCxnSpPr>
        <p:spPr>
          <a:xfrm flipV="1">
            <a:off x="877734" y="3097781"/>
            <a:ext cx="10868024" cy="2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640B617-0A6F-40AA-B8D9-C033649D2284}"/>
              </a:ext>
            </a:extLst>
          </p:cNvPr>
          <p:cNvSpPr txBox="1"/>
          <p:nvPr/>
        </p:nvSpPr>
        <p:spPr>
          <a:xfrm>
            <a:off x="1064857" y="2267296"/>
            <a:ext cx="1957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邏輯</a:t>
            </a:r>
            <a:endParaRPr lang="en-US" altLang="zh-TW" sz="2400">
              <a:solidFill>
                <a:schemeClr val="bg1"/>
              </a:solidFill>
            </a:endParaRPr>
          </a:p>
          <a:p>
            <a:pPr algn="ctr"/>
            <a:r>
              <a:rPr lang="zh-TW" altLang="en-US" sz="2400">
                <a:solidFill>
                  <a:schemeClr val="bg1"/>
                </a:solidFill>
              </a:rPr>
              <a:t>且</a:t>
            </a:r>
            <a:r>
              <a:rPr lang="en-US" altLang="zh-TW" sz="2400">
                <a:solidFill>
                  <a:schemeClr val="bg1"/>
                </a:solidFill>
              </a:rPr>
              <a:t>(AND)</a:t>
            </a:r>
            <a:r>
              <a:rPr lang="zh-TW" altLang="en-US" sz="2400">
                <a:solidFill>
                  <a:schemeClr val="bg1"/>
                </a:solidFill>
              </a:rPr>
              <a:t>運算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A611BA72-E6C8-4EF9-8E19-857241F8294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77734" y="5311336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4F2E690-1B02-4DFC-8EBB-DF7207C6624D}"/>
              </a:ext>
            </a:extLst>
          </p:cNvPr>
          <p:cNvSpPr txBox="1"/>
          <p:nvPr/>
        </p:nvSpPr>
        <p:spPr>
          <a:xfrm>
            <a:off x="1441562" y="5398684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!false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!true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9A1DDE41-18A2-4C66-966C-84DCE339913A}"/>
              </a:ext>
            </a:extLst>
          </p:cNvPr>
          <p:cNvCxnSpPr>
            <a:cxnSpLocks/>
          </p:cNvCxnSpPr>
          <p:nvPr/>
        </p:nvCxnSpPr>
        <p:spPr>
          <a:xfrm>
            <a:off x="3209566" y="2276514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08E2457-76F7-42A6-9AEC-F9F51DE09576}"/>
              </a:ext>
            </a:extLst>
          </p:cNvPr>
          <p:cNvCxnSpPr>
            <a:cxnSpLocks/>
          </p:cNvCxnSpPr>
          <p:nvPr/>
        </p:nvCxnSpPr>
        <p:spPr>
          <a:xfrm>
            <a:off x="877734" y="4801292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B99F6E32-5110-4C4A-9CD6-480BAA2BFD0C}"/>
              </a:ext>
            </a:extLst>
          </p:cNvPr>
          <p:cNvCxnSpPr>
            <a:cxnSpLocks/>
          </p:cNvCxnSpPr>
          <p:nvPr/>
        </p:nvCxnSpPr>
        <p:spPr>
          <a:xfrm>
            <a:off x="877734" y="3954414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41E9A25-659F-4E82-9D01-51C0502703D5}"/>
              </a:ext>
            </a:extLst>
          </p:cNvPr>
          <p:cNvSpPr txBox="1"/>
          <p:nvPr/>
        </p:nvSpPr>
        <p:spPr>
          <a:xfrm>
            <a:off x="1356603" y="3277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boolean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F51FD2E-DF00-424C-8D9C-8A06DF2E3CB1}"/>
              </a:ext>
            </a:extLst>
          </p:cNvPr>
          <p:cNvSpPr txBox="1"/>
          <p:nvPr/>
        </p:nvSpPr>
        <p:spPr>
          <a:xfrm>
            <a:off x="1027988" y="397327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都為真即為真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zh-TW" altLang="en-US" sz="2400">
                <a:solidFill>
                  <a:schemeClr val="bg1"/>
                </a:solidFill>
              </a:rPr>
              <a:t>否則為假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B685668-E525-4439-9D0B-5B3D38709705}"/>
              </a:ext>
            </a:extLst>
          </p:cNvPr>
          <p:cNvSpPr txBox="1"/>
          <p:nvPr/>
        </p:nvSpPr>
        <p:spPr>
          <a:xfrm>
            <a:off x="1404693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5C832AA-6EDB-4584-93D1-262477A8F624}"/>
              </a:ext>
            </a:extLst>
          </p:cNvPr>
          <p:cNvSpPr txBox="1"/>
          <p:nvPr/>
        </p:nvSpPr>
        <p:spPr>
          <a:xfrm>
            <a:off x="3416353" y="2267296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邏輯</a:t>
            </a:r>
            <a:endParaRPr lang="en-US" altLang="zh-TW" sz="2400">
              <a:solidFill>
                <a:schemeClr val="bg1"/>
              </a:solidFill>
            </a:endParaRPr>
          </a:p>
          <a:p>
            <a:pPr algn="ctr"/>
            <a:r>
              <a:rPr lang="zh-TW" altLang="en-US" sz="2400">
                <a:solidFill>
                  <a:schemeClr val="bg1"/>
                </a:solidFill>
              </a:rPr>
              <a:t>或</a:t>
            </a:r>
            <a:r>
              <a:rPr lang="en-US" altLang="zh-TW" sz="2400">
                <a:solidFill>
                  <a:schemeClr val="bg1"/>
                </a:solidFill>
              </a:rPr>
              <a:t>(OR)</a:t>
            </a:r>
            <a:r>
              <a:rPr lang="zh-TW" altLang="en-US" sz="240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20C0E48-E8E1-4021-84B4-CC99FFDDB288}"/>
              </a:ext>
            </a:extLst>
          </p:cNvPr>
          <p:cNvSpPr txBox="1"/>
          <p:nvPr/>
        </p:nvSpPr>
        <p:spPr>
          <a:xfrm>
            <a:off x="3708099" y="5398684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!false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!true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8493D0EB-3047-402F-9E07-8B7B3BA9C20F}"/>
              </a:ext>
            </a:extLst>
          </p:cNvPr>
          <p:cNvCxnSpPr>
            <a:cxnSpLocks/>
          </p:cNvCxnSpPr>
          <p:nvPr/>
        </p:nvCxnSpPr>
        <p:spPr>
          <a:xfrm>
            <a:off x="5413350" y="2276514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D91DB85E-5C44-40A1-9F4D-30BFBCD8F360}"/>
              </a:ext>
            </a:extLst>
          </p:cNvPr>
          <p:cNvSpPr txBox="1"/>
          <p:nvPr/>
        </p:nvSpPr>
        <p:spPr>
          <a:xfrm>
            <a:off x="3623140" y="3277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boolean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BBC4AF56-CD1C-4055-B869-6A5BA081F3DD}"/>
              </a:ext>
            </a:extLst>
          </p:cNvPr>
          <p:cNvSpPr txBox="1"/>
          <p:nvPr/>
        </p:nvSpPr>
        <p:spPr>
          <a:xfrm>
            <a:off x="3294525" y="397327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有一真即為真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zh-TW" altLang="en-US" sz="2400">
                <a:solidFill>
                  <a:schemeClr val="bg1"/>
                </a:solidFill>
              </a:rPr>
              <a:t>否則為假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FAD545EA-3E23-4B54-B13F-7F7A2D2BE397}"/>
              </a:ext>
            </a:extLst>
          </p:cNvPr>
          <p:cNvSpPr txBox="1"/>
          <p:nvPr/>
        </p:nvSpPr>
        <p:spPr>
          <a:xfrm>
            <a:off x="3671230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03D851F-800A-42EA-A949-0607C2C12B89}"/>
              </a:ext>
            </a:extLst>
          </p:cNvPr>
          <p:cNvSpPr txBox="1"/>
          <p:nvPr/>
        </p:nvSpPr>
        <p:spPr>
          <a:xfrm>
            <a:off x="5654395" y="2267296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邏輯</a:t>
            </a:r>
            <a:endParaRPr lang="en-US" altLang="zh-TW" sz="2400">
              <a:solidFill>
                <a:schemeClr val="bg1"/>
              </a:solidFill>
            </a:endParaRPr>
          </a:p>
          <a:p>
            <a:pPr algn="ctr"/>
            <a:r>
              <a:rPr lang="zh-TW" altLang="en-US" sz="2400">
                <a:solidFill>
                  <a:schemeClr val="bg1"/>
                </a:solidFill>
              </a:rPr>
              <a:t>或</a:t>
            </a:r>
            <a:r>
              <a:rPr lang="en-US" altLang="zh-TW" sz="2400">
                <a:solidFill>
                  <a:schemeClr val="bg1"/>
                </a:solidFill>
              </a:rPr>
              <a:t>(OR)</a:t>
            </a:r>
            <a:r>
              <a:rPr lang="zh-TW" altLang="en-US" sz="240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A637F304-8DC4-426C-AFE8-352DFD04EB2E}"/>
              </a:ext>
            </a:extLst>
          </p:cNvPr>
          <p:cNvSpPr txBox="1"/>
          <p:nvPr/>
        </p:nvSpPr>
        <p:spPr>
          <a:xfrm>
            <a:off x="5946141" y="5398684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!false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!true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005F7DB7-DF2A-4ECC-AEB7-C78D20B78C83}"/>
              </a:ext>
            </a:extLst>
          </p:cNvPr>
          <p:cNvCxnSpPr>
            <a:cxnSpLocks/>
          </p:cNvCxnSpPr>
          <p:nvPr/>
        </p:nvCxnSpPr>
        <p:spPr>
          <a:xfrm>
            <a:off x="7651392" y="2276514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FDED0D76-56D2-4D31-AEB9-D05B6B0511DE}"/>
              </a:ext>
            </a:extLst>
          </p:cNvPr>
          <p:cNvSpPr txBox="1"/>
          <p:nvPr/>
        </p:nvSpPr>
        <p:spPr>
          <a:xfrm>
            <a:off x="5861182" y="3277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boolean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E3C8CE76-2873-4CBB-A2CA-09D0321C8895}"/>
              </a:ext>
            </a:extLst>
          </p:cNvPr>
          <p:cNvSpPr txBox="1"/>
          <p:nvPr/>
        </p:nvSpPr>
        <p:spPr>
          <a:xfrm>
            <a:off x="5532567" y="397327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有一真即為真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zh-TW" altLang="en-US" sz="2400">
                <a:solidFill>
                  <a:schemeClr val="bg1"/>
                </a:solidFill>
              </a:rPr>
              <a:t>否則為假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82AD2D2A-BAB3-49C3-A41C-6A2AE6CBB60B}"/>
              </a:ext>
            </a:extLst>
          </p:cNvPr>
          <p:cNvSpPr txBox="1"/>
          <p:nvPr/>
        </p:nvSpPr>
        <p:spPr>
          <a:xfrm>
            <a:off x="5909272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</p:spTree>
    <p:extLst>
      <p:ext uri="{BB962C8B-B14F-4D97-AF65-F5344CB8AC3E}">
        <p14:creationId xmlns:p14="http://schemas.microsoft.com/office/powerpoint/2010/main" val="25213867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/>
              <a:t>()"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56A8F5"/>
                </a:solidFill>
              </a:rPr>
              <a:t>方法</a:t>
            </a:r>
            <a:r>
              <a:rPr lang="en-US" altLang="zh-TW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/>
              <a:t>用來輸出小括號裡面放的是</a:t>
            </a:r>
            <a:r>
              <a:rPr lang="zh-TW" altLang="en-US">
                <a:solidFill>
                  <a:srgbClr val="FFC000"/>
                </a:solidFill>
              </a:rPr>
              <a:t>要輸出的東西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引數</a:t>
            </a:r>
            <a:r>
              <a:rPr lang="en-US" altLang="zh-TW">
                <a:solidFill>
                  <a:srgbClr val="FFC000"/>
                </a:solidFill>
              </a:rPr>
              <a:t>argument)</a:t>
            </a:r>
            <a:r>
              <a:rPr lang="zh-TW" altLang="en-US"/>
              <a:t>，這裡</a:t>
            </a:r>
            <a:endParaRPr lang="en-US" altLang="zh-TW"/>
          </a:p>
          <a:p>
            <a:r>
              <a:rPr lang="zh-TW" altLang="en-US"/>
              <a:t>放的是 「</a:t>
            </a:r>
            <a:r>
              <a:rPr lang="en-US" altLang="zh-TW">
                <a:solidFill>
                  <a:srgbClr val="6AAB73"/>
                </a:solidFill>
              </a:rPr>
              <a:t>"Hello, World!"</a:t>
            </a:r>
            <a:r>
              <a:rPr lang="zh-TW" altLang="en-US"/>
              <a:t>」，所以會輸出 </a:t>
            </a:r>
            <a:r>
              <a:rPr lang="en-US" altLang="zh-TW"/>
              <a:t>"Hello, World!"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 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程式碼中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每一個陳述式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(statement)</a:t>
            </a:r>
            <a:r>
              <a:rPr lang="zh-TW" altLang="en-US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後方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都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要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一個分號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，</a:t>
            </a:r>
            <a:r>
              <a:rPr lang="zh-TW" altLang="en-US">
                <a:effectLst/>
              </a:rPr>
              <a:t>且一定要單獨一行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在此程式中，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第 </a:t>
            </a:r>
            <a:r>
              <a:rPr lang="en-US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8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行就是一個陳述式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92EBB9A-A5C4-4716-A853-211ACB6BF379}"/>
              </a:ext>
            </a:extLst>
          </p:cNvPr>
          <p:cNvSpPr/>
          <p:nvPr/>
        </p:nvSpPr>
        <p:spPr>
          <a:xfrm>
            <a:off x="7071809" y="5262563"/>
            <a:ext cx="129092" cy="2352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AE8B91D-7C2E-490F-84A5-B8CC903EC771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8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/>
              <a:t>()"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/>
              <a:t>()"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2292</TotalTime>
  <Words>4064</Words>
  <Application>Microsoft Office PowerPoint</Application>
  <PresentationFormat>寬螢幕</PresentationFormat>
  <Paragraphs>509</Paragraphs>
  <Slides>35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第一個 Java 程式</vt:lpstr>
      <vt:lpstr>註釋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</vt:lpstr>
      <vt:lpstr>變數</vt:lpstr>
      <vt:lpstr>變數</vt:lpstr>
      <vt:lpstr>變數命名規則</vt:lpstr>
      <vt:lpstr>常數(Constant)</vt:lpstr>
      <vt:lpstr>常數命名規則</vt:lpstr>
      <vt:lpstr>命名規則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溢位(Overflow)</vt:lpstr>
      <vt:lpstr>溢位</vt:lpstr>
      <vt:lpstr>轉換</vt:lpstr>
      <vt:lpstr>一元運算</vt:lpstr>
      <vt:lpstr>二元運算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1099</cp:revision>
  <dcterms:created xsi:type="dcterms:W3CDTF">2024-07-05T16:51:58Z</dcterms:created>
  <dcterms:modified xsi:type="dcterms:W3CDTF">2024-07-08T17:28:23Z</dcterms:modified>
</cp:coreProperties>
</file>