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67" r:id="rId10"/>
    <p:sldId id="269" r:id="rId11"/>
    <p:sldId id="270" r:id="rId12"/>
    <p:sldId id="268" r:id="rId13"/>
    <p:sldId id="266" r:id="rId14"/>
    <p:sldId id="262" r:id="rId1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D1967D-2DD3-4C36-96B1-E3AA5FB7040E}" type="datetimeFigureOut">
              <a:rPr lang="zh-TW" altLang="en-US" smtClean="0"/>
              <a:t>2024/8/21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299E-8C5D-4011-9A49-A23A440BB1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5660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299E-8C5D-4011-9A49-A23A440BB1DA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711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04268770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93527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8601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44269183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359875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2895930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713619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121027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69322328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23993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116090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38281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AF054-156B-47C7-A887-6AC85AD7A52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52085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23_array_utils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ocs.oracle.com/en/java/javase/21/docs/api/index.html" TargetMode="Externa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4.java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1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1_wrapper_class/src/Main2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2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2_array/src/Main1.java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2_array/src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1D4944-900F-43C3-A0C0-91194B771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包裝類別與工具類別</a:t>
            </a:r>
            <a:r>
              <a:rPr lang="en-US" altLang="zh-TW"/>
              <a:t>(1)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78E08E-3563-49B1-A6A2-DB6D5FD72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816832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78EADA-3C5F-4A69-93C0-0060093F0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EA46D10-311E-4D1F-B4CC-0231F787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82" y="956049"/>
            <a:ext cx="11116236" cy="2580151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不定長度引數</a:t>
            </a:r>
            <a:r>
              <a:rPr lang="en-US" altLang="zh-TW">
                <a:solidFill>
                  <a:srgbClr val="00B0F0"/>
                </a:solidFill>
              </a:rPr>
              <a:t>(variable-length argument)</a:t>
            </a:r>
          </a:p>
          <a:p>
            <a:r>
              <a:rPr lang="zh-TW" altLang="en-US"/>
              <a:t>是指傳入的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/>
              <a:t>數量不限制，可以有很多個，使用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接收</a:t>
            </a:r>
            <a:endParaRPr lang="en-US" altLang="zh-TW"/>
          </a:p>
          <a:p>
            <a:r>
              <a:rPr lang="zh-TW" altLang="en-US"/>
              <a:t>而一個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只能有一個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，且必須是最後一個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，內容為</a:t>
            </a:r>
            <a:r>
              <a:rPr lang="zh-TW" altLang="en-US">
                <a:solidFill>
                  <a:srgbClr val="00B0F0"/>
                </a:solidFill>
              </a:rPr>
              <a:t>不定長度引數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也可以接收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，但互換則不行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A0F434D-DD8D-453B-A1BD-3865F1F4AEF1}"/>
              </a:ext>
            </a:extLst>
          </p:cNvPr>
          <p:cNvGrpSpPr/>
          <p:nvPr/>
        </p:nvGrpSpPr>
        <p:grpSpPr>
          <a:xfrm>
            <a:off x="537882" y="3536200"/>
            <a:ext cx="11116236" cy="923330"/>
            <a:chOff x="537878" y="2426103"/>
            <a:chExt cx="11116236" cy="923330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D7CE7A9F-DA8A-4ED3-862E-224038323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78" y="2426103"/>
              <a:ext cx="11116236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</a:t>
              </a:r>
              <a:r>
                <a:rPr lang="zh-TW" altLang="en-US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型別</a:t>
              </a:r>
              <a:r>
                <a:rPr lang="en-US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lang="zh-TW" altLang="en-US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不定長度參數名稱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86A4F13-59E5-41A2-8C88-C9C20FDAE2BF}"/>
                </a:ext>
              </a:extLst>
            </p:cNvPr>
            <p:cNvSpPr txBox="1"/>
            <p:nvPr/>
          </p:nvSpPr>
          <p:spPr>
            <a:xfrm>
              <a:off x="11020607" y="301087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71735374-8AAC-45C8-A890-0E9697C2A1CB}"/>
              </a:ext>
            </a:extLst>
          </p:cNvPr>
          <p:cNvSpPr txBox="1">
            <a:spLocks/>
          </p:cNvSpPr>
          <p:nvPr/>
        </p:nvSpPr>
        <p:spPr>
          <a:xfrm>
            <a:off x="537882" y="4459529"/>
            <a:ext cx="11116236" cy="1012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下方為 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io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PrintStream</a:t>
            </a:r>
            <a:r>
              <a:rPr lang="en-US" altLang="zh-TW"/>
              <a:t> </a:t>
            </a:r>
            <a:r>
              <a:rPr lang="zh-TW" altLang="en-US"/>
              <a:t>的 </a:t>
            </a:r>
            <a:r>
              <a:rPr lang="en-US" altLang="zh-TW">
                <a:solidFill>
                  <a:srgbClr val="92D050"/>
                </a:solidFill>
              </a:rPr>
              <a:t>printf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方法定義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其使用到</a:t>
            </a:r>
            <a:r>
              <a:rPr lang="zh-TW" altLang="en-US">
                <a:solidFill>
                  <a:srgbClr val="00B0F0"/>
                </a:solidFill>
              </a:rPr>
              <a:t>不定長度參數</a:t>
            </a:r>
            <a:r>
              <a:rPr lang="zh-TW" altLang="en-US"/>
              <a:t>來接收不定數量的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2D791C9-4D2F-44D5-8F32-FB2E327C3EC6}"/>
              </a:ext>
            </a:extLst>
          </p:cNvPr>
          <p:cNvGrpSpPr/>
          <p:nvPr/>
        </p:nvGrpSpPr>
        <p:grpSpPr>
          <a:xfrm>
            <a:off x="537882" y="5471644"/>
            <a:ext cx="11116236" cy="1015663"/>
            <a:chOff x="537882" y="5471644"/>
            <a:chExt cx="11116236" cy="1015663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6F0B5E-8F02-468D-A878-EE0CB47A0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882" y="5471644"/>
              <a:ext cx="11116236" cy="101566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PrintStream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printf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format, Object ...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format(format, args);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18FD3BA-D634-4877-B58B-A80A0D4A08C4}"/>
                </a:ext>
              </a:extLst>
            </p:cNvPr>
            <p:cNvSpPr txBox="1"/>
            <p:nvPr/>
          </p:nvSpPr>
          <p:spPr>
            <a:xfrm>
              <a:off x="11020610" y="614520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70512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525455-CECF-48AB-9330-B1D8A77B7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不定長度引數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8973CE99-3CC4-431F-A9E6-C036204C5A03}"/>
              </a:ext>
            </a:extLst>
          </p:cNvPr>
          <p:cNvGrpSpPr/>
          <p:nvPr/>
        </p:nvGrpSpPr>
        <p:grpSpPr>
          <a:xfrm>
            <a:off x="328385" y="1027906"/>
            <a:ext cx="5467721" cy="5478423"/>
            <a:chOff x="658906" y="1027906"/>
            <a:chExt cx="5467721" cy="5478423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04BC4C2-1538-4C66-8455-0AC1BAC39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906" y="1027906"/>
              <a:ext cx="5467721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c, d));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FB4098E-577E-4B09-AA9A-E881A1922803}"/>
                </a:ext>
              </a:extLst>
            </p:cNvPr>
            <p:cNvSpPr txBox="1"/>
            <p:nvPr/>
          </p:nvSpPr>
          <p:spPr>
            <a:xfrm>
              <a:off x="5435412" y="613699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F4E93F0D-E0F9-478C-ACD2-A61B7A6BD9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7727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B6286DBF-8BAE-439D-974E-188F7F33447D}"/>
              </a:ext>
            </a:extLst>
          </p:cNvPr>
          <p:cNvGrpSpPr/>
          <p:nvPr/>
        </p:nvGrpSpPr>
        <p:grpSpPr>
          <a:xfrm>
            <a:off x="6096000" y="1027906"/>
            <a:ext cx="5752029" cy="5693866"/>
            <a:chOff x="5781065" y="1027906"/>
            <a:chExt cx="5752029" cy="5693866"/>
          </a:xfrm>
        </p:grpSpPr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E62D16F6-FEAD-4F6D-93FF-0F3FF5CC96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81065" y="1027906"/>
              <a:ext cx="5752029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Main6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arr[index++]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... nums)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(Arrays.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copyOfRange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(nums,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nums.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62066C61-D086-4F7F-8F6B-24D0DDBE3FD2}"/>
                </a:ext>
              </a:extLst>
            </p:cNvPr>
            <p:cNvSpPr txBox="1"/>
            <p:nvPr/>
          </p:nvSpPr>
          <p:spPr>
            <a:xfrm>
              <a:off x="10841879" y="63524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3B90397-E582-4DBC-8852-512778C9E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94194" y="1027906"/>
              <a:ext cx="538900" cy="527184"/>
            </a:xfrm>
            <a:prstGeom prst="rect">
              <a:avLst/>
            </a:prstGeom>
          </p:spPr>
        </p:pic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6D82164B-9D8C-4409-B5E0-6E5265A44747}"/>
              </a:ext>
            </a:extLst>
          </p:cNvPr>
          <p:cNvGrpSpPr/>
          <p:nvPr/>
        </p:nvGrpSpPr>
        <p:grpSpPr>
          <a:xfrm>
            <a:off x="339533" y="381575"/>
            <a:ext cx="2516146" cy="646331"/>
            <a:chOff x="1590189" y="6057728"/>
            <a:chExt cx="2516146" cy="646331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293FE355-68C3-4C4B-AD8F-2A47CFC09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057728"/>
              <a:ext cx="251614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153 289 51 459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C74D9EB-0BD8-45BB-895D-7F8106A50B90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CC52FBD-041F-4C51-BD50-1176F3B816B1}"/>
              </a:ext>
            </a:extLst>
          </p:cNvPr>
          <p:cNvGrpSpPr/>
          <p:nvPr/>
        </p:nvGrpSpPr>
        <p:grpSpPr>
          <a:xfrm>
            <a:off x="8154526" y="381575"/>
            <a:ext cx="3697941" cy="646331"/>
            <a:chOff x="408394" y="6057728"/>
            <a:chExt cx="3697941" cy="646331"/>
          </a:xfrm>
        </p:grpSpPr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id="{A8C73BCD-E626-4433-8933-ED3ED2C853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394" y="6057728"/>
              <a:ext cx="3697941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194 2716 582 1746 9506 388^D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31C10F1-B5D6-4942-91D2-672B5FFC2F23}"/>
                </a:ext>
              </a:extLst>
            </p:cNvPr>
            <p:cNvSpPr txBox="1"/>
            <p:nvPr/>
          </p:nvSpPr>
          <p:spPr>
            <a:xfrm>
              <a:off x="3225966" y="6396282"/>
              <a:ext cx="880369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286540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88328E-5CCE-47E4-82B4-6C988EA00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陣列工具類別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6E6AE5-4660-4582-A794-2A2ACA1B6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0565"/>
            <a:ext cx="10515600" cy="2784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工具類別</a:t>
            </a:r>
            <a:r>
              <a:rPr lang="zh-TW" altLang="en-US" sz="2400"/>
              <a:t>是 </a:t>
            </a:r>
            <a:r>
              <a:rPr lang="en-US" altLang="zh-TW" sz="2400">
                <a:solidFill>
                  <a:srgbClr val="00B050"/>
                </a:solidFill>
              </a:rPr>
              <a:t>java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FF00"/>
                </a:solidFill>
              </a:rPr>
              <a:t>util</a:t>
            </a:r>
            <a:r>
              <a:rPr lang="en-US" altLang="zh-TW" sz="2400">
                <a:solidFill>
                  <a:srgbClr val="00B0F0"/>
                </a:solidFill>
              </a:rPr>
              <a:t>.</a:t>
            </a:r>
            <a:r>
              <a:rPr lang="en-US" altLang="zh-TW" sz="2400">
                <a:solidFill>
                  <a:srgbClr val="FFC000"/>
                </a:solidFill>
              </a:rPr>
              <a:t>Arrays</a:t>
            </a:r>
          </a:p>
          <a:p>
            <a:r>
              <a:rPr lang="zh-TW" altLang="en-US" sz="2400"/>
              <a:t>當中定義了許多關於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公開靜態方法</a:t>
            </a:r>
            <a:r>
              <a:rPr lang="zh-TW" altLang="en-US" sz="2400"/>
              <a:t>，如：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arrType</a:t>
            </a:r>
            <a:r>
              <a:rPr lang="en-US" altLang="zh-TW" sz="2400">
                <a:solidFill>
                  <a:srgbClr val="92D050"/>
                </a:solidFill>
              </a:rPr>
              <a:t> copyOf(</a:t>
            </a:r>
            <a:r>
              <a:rPr lang="en-US" altLang="zh-TW" sz="2400">
                <a:solidFill>
                  <a:srgbClr val="00B0F0"/>
                </a:solidFill>
              </a:rPr>
              <a:t>srcArray, newArrLength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sort(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equals(</a:t>
            </a:r>
            <a:r>
              <a:rPr lang="en-US" altLang="zh-TW" sz="2400">
                <a:solidFill>
                  <a:srgbClr val="00B0F0"/>
                </a:solidFill>
              </a:rPr>
              <a:t>arr1, arr2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FFC000"/>
                </a:solidFill>
              </a:rPr>
              <a:t>String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toString(</a:t>
            </a:r>
            <a:r>
              <a:rPr lang="en-US" altLang="zh-TW" sz="2400">
                <a:solidFill>
                  <a:srgbClr val="00B0F0"/>
                </a:solidFill>
              </a:rPr>
              <a:t>array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endParaRPr lang="en-US" altLang="zh-TW" sz="2400"/>
          </a:p>
          <a:p>
            <a:r>
              <a:rPr lang="en-US" altLang="zh-TW" sz="2400">
                <a:solidFill>
                  <a:srgbClr val="CF8E6D"/>
                </a:solidFill>
              </a:rPr>
              <a:t>void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fill(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CF8E6D"/>
                </a:solidFill>
              </a:rPr>
              <a:t>int</a:t>
            </a:r>
            <a:r>
              <a:rPr lang="en-US" altLang="zh-TW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binarySearch(</a:t>
            </a:r>
            <a:r>
              <a:rPr lang="en-US" altLang="zh-TW" sz="2400">
                <a:solidFill>
                  <a:srgbClr val="00B0F0"/>
                </a:solidFill>
              </a:rPr>
              <a:t>array, value</a:t>
            </a:r>
            <a:r>
              <a:rPr lang="en-US" altLang="zh-TW" sz="2400">
                <a:solidFill>
                  <a:srgbClr val="92D050"/>
                </a:solidFill>
              </a:rPr>
              <a:t>)</a:t>
            </a:r>
          </a:p>
          <a:p>
            <a:r>
              <a:rPr lang="zh-TW" altLang="en-US" sz="2400"/>
              <a:t>更多方法可以在 </a:t>
            </a:r>
            <a:r>
              <a:rPr lang="en-US" altLang="zh-TW" sz="2400">
                <a:solidFill>
                  <a:srgbClr val="00B0F0"/>
                </a:solidFill>
              </a:rPr>
              <a:t>Java API </a:t>
            </a:r>
            <a:r>
              <a:rPr lang="zh-TW" altLang="en-US" sz="2400"/>
              <a:t>中查找</a:t>
            </a:r>
            <a:endParaRPr lang="zh-TW" altLang="en-US" sz="24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2B6FAAB-EAF4-4FE0-8148-98A008A7F0F6}"/>
              </a:ext>
            </a:extLst>
          </p:cNvPr>
          <p:cNvGrpSpPr/>
          <p:nvPr/>
        </p:nvGrpSpPr>
        <p:grpSpPr>
          <a:xfrm>
            <a:off x="838201" y="3617412"/>
            <a:ext cx="5176186" cy="2864003"/>
            <a:chOff x="838201" y="3594823"/>
            <a:chExt cx="5176186" cy="2864003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FCF54123-C4B9-429E-B8D2-11B3E77D7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594823"/>
              <a:ext cx="51761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arr1 = {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arr2 =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arr1.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arr2));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binarySearch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(arr1));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arr3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fill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(arr3));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0C55B38-6813-48D3-AC97-7D1FE0D19FAA}"/>
                </a:ext>
              </a:extLst>
            </p:cNvPr>
            <p:cNvSpPr txBox="1"/>
            <p:nvPr/>
          </p:nvSpPr>
          <p:spPr>
            <a:xfrm>
              <a:off x="5323171" y="608949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7" name="圖片 6">
              <a:hlinkClick r:id="rId3"/>
              <a:extLst>
                <a:ext uri="{FF2B5EF4-FFF2-40B4-BE49-F238E27FC236}">
                  <a16:creationId xmlns:a16="http://schemas.microsoft.com/office/drawing/2014/main" id="{33599E07-0DB7-4935-ABF9-23B771190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4572" y="3596504"/>
              <a:ext cx="529814" cy="518296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86FBC9E6-29D0-49B3-B9E8-4F2FBA37B635}"/>
              </a:ext>
            </a:extLst>
          </p:cNvPr>
          <p:cNvGrpSpPr/>
          <p:nvPr/>
        </p:nvGrpSpPr>
        <p:grpSpPr>
          <a:xfrm>
            <a:off x="6257365" y="3617412"/>
            <a:ext cx="5096436" cy="1323439"/>
            <a:chOff x="6257365" y="4286786"/>
            <a:chExt cx="5096436" cy="132343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EFE5C42-B8C9-461C-BFA3-22AC1170B1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7365" y="4286786"/>
              <a:ext cx="5096436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[1, 2, 3, 4, 5, 6, 7, 8, 9]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[6, 6, 6, 6]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198FF69-8428-431F-B41C-FB88F9D7250F}"/>
                </a:ext>
              </a:extLst>
            </p:cNvPr>
            <p:cNvSpPr txBox="1"/>
            <p:nvPr/>
          </p:nvSpPr>
          <p:spPr>
            <a:xfrm>
              <a:off x="10409311" y="5240893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1BBB3C80-EC26-4771-828A-8EF0EC272F92}"/>
              </a:ext>
            </a:extLst>
          </p:cNvPr>
          <p:cNvGrpSpPr/>
          <p:nvPr/>
        </p:nvGrpSpPr>
        <p:grpSpPr>
          <a:xfrm>
            <a:off x="9381392" y="6085468"/>
            <a:ext cx="1972408" cy="394266"/>
            <a:chOff x="9430050" y="6123076"/>
            <a:chExt cx="1972408" cy="394266"/>
          </a:xfrm>
        </p:grpSpPr>
        <p:pic>
          <p:nvPicPr>
            <p:cNvPr id="18" name="圖片 17">
              <a:hlinkClick r:id="rId5"/>
              <a:extLst>
                <a:ext uri="{FF2B5EF4-FFF2-40B4-BE49-F238E27FC236}">
                  <a16:creationId xmlns:a16="http://schemas.microsoft.com/office/drawing/2014/main" id="{8FF3936C-26BF-4447-9761-7A814A9F245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0E0FC05A-3C70-48A1-9593-0BFEA937CBA3}"/>
                </a:ext>
              </a:extLst>
            </p:cNvPr>
            <p:cNvSpPr txBox="1"/>
            <p:nvPr/>
          </p:nvSpPr>
          <p:spPr>
            <a:xfrm>
              <a:off x="9430050" y="6135543"/>
              <a:ext cx="15776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Java 21 API</a:t>
              </a:r>
              <a:endParaRPr lang="zh-TW" altLang="en-US"/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991D5C5A-E848-4517-A087-753BCA4D487C}"/>
              </a:ext>
            </a:extLst>
          </p:cNvPr>
          <p:cNvSpPr txBox="1">
            <a:spLocks/>
          </p:cNvSpPr>
          <p:nvPr/>
        </p:nvSpPr>
        <p:spPr>
          <a:xfrm>
            <a:off x="6257364" y="5048574"/>
            <a:ext cx="5096436" cy="143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特別注意，呼叫 </a:t>
            </a:r>
            <a:r>
              <a:rPr lang="en-US" altLang="zh-TW" sz="2400">
                <a:solidFill>
                  <a:srgbClr val="92D050"/>
                </a:solidFill>
              </a:rPr>
              <a:t>binarySearch </a:t>
            </a:r>
            <a:r>
              <a:rPr lang="zh-TW" altLang="en-US" sz="2400"/>
              <a:t>前</a:t>
            </a:r>
            <a:endParaRPr lang="en-US" altLang="zh-TW" sz="2400"/>
          </a:p>
          <a:p>
            <a:r>
              <a:rPr lang="zh-TW" altLang="en-US" sz="2400"/>
              <a:t>一定要先將</a:t>
            </a:r>
            <a:r>
              <a:rPr lang="zh-TW" altLang="en-US" sz="2400">
                <a:solidFill>
                  <a:srgbClr val="00B0F0"/>
                </a:solidFill>
              </a:rPr>
              <a:t>陣列</a:t>
            </a:r>
            <a:r>
              <a:rPr lang="zh-TW" altLang="en-US" sz="2400">
                <a:solidFill>
                  <a:srgbClr val="FFC000"/>
                </a:solidFill>
              </a:rPr>
              <a:t>排序</a:t>
            </a:r>
            <a:r>
              <a:rPr lang="en-US" altLang="zh-TW" sz="2400">
                <a:solidFill>
                  <a:srgbClr val="FFC000"/>
                </a:solidFill>
              </a:rPr>
              <a:t>(sort)</a:t>
            </a:r>
          </a:p>
          <a:p>
            <a:r>
              <a:rPr lang="zh-TW" altLang="en-US" sz="2400"/>
              <a:t>這與其查找原理有關</a:t>
            </a:r>
          </a:p>
        </p:txBody>
      </p:sp>
    </p:spTree>
    <p:extLst>
      <p:ext uri="{BB962C8B-B14F-4D97-AF65-F5344CB8AC3E}">
        <p14:creationId xmlns:p14="http://schemas.microsoft.com/office/powerpoint/2010/main" val="240852721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7EBD78-595A-45AC-8D6B-84480DED8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k</a:t>
            </a:r>
            <a:r>
              <a:rPr lang="zh-TW" altLang="en-US"/>
              <a:t> 維陣列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BE04D8-4B18-4A47-AB32-1032E7B1B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5525"/>
            <a:ext cx="10515600" cy="3042444"/>
          </a:xfrm>
        </p:spPr>
        <p:txBody>
          <a:bodyPr/>
          <a:lstStyle/>
          <a:p>
            <a:r>
              <a:rPr lang="zh-TW" altLang="en-US"/>
              <a:t>剛剛所介紹的其實叫做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en-US" altLang="zh-TW">
                <a:solidFill>
                  <a:srgbClr val="00B0F0"/>
                </a:solidFill>
              </a:rPr>
              <a:t>(1D array)</a:t>
            </a:r>
          </a:p>
          <a:p>
            <a:r>
              <a:rPr lang="zh-TW" altLang="en-US"/>
              <a:t>由 </a:t>
            </a:r>
            <a:r>
              <a:rPr lang="en-US" altLang="zh-TW"/>
              <a:t>1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en-US" altLang="zh-TW">
                <a:solidFill>
                  <a:srgbClr val="00B0F0"/>
                </a:solidFill>
              </a:rPr>
              <a:t>(2D array)</a:t>
            </a:r>
            <a:r>
              <a:rPr lang="zh-TW" altLang="en-US"/>
              <a:t>由 </a:t>
            </a:r>
            <a:r>
              <a:rPr lang="en-US" altLang="zh-TW"/>
              <a:t>2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由 </a:t>
            </a:r>
            <a:r>
              <a:rPr lang="en-US" altLang="zh-TW"/>
              <a:t>k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確定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二維陣列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k</a:t>
            </a:r>
            <a:r>
              <a:rPr lang="zh-TW" altLang="en-US">
                <a:solidFill>
                  <a:srgbClr val="00B0F0"/>
                </a:solidFill>
              </a:rPr>
              <a:t> 維陣列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元素型別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(k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–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1)</a:t>
            </a:r>
            <a:r>
              <a:rPr lang="zh-TW" altLang="en-US">
                <a:solidFill>
                  <a:srgbClr val="00B0F0"/>
                </a:solidFill>
              </a:rPr>
              <a:t>維陣列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一維陣列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48B63D89-77F4-4BAF-BA14-71FE4D958E2F}"/>
              </a:ext>
            </a:extLst>
          </p:cNvPr>
          <p:cNvGrpSpPr/>
          <p:nvPr/>
        </p:nvGrpSpPr>
        <p:grpSpPr>
          <a:xfrm>
            <a:off x="838200" y="4067969"/>
            <a:ext cx="6777316" cy="2462213"/>
            <a:chOff x="838200" y="4001294"/>
            <a:chExt cx="6777316" cy="246221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ECA89DA-56ED-4F29-9A6E-F17DD49DC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001294"/>
              <a:ext cx="6777316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[][] arr = {{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 {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subArr : 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subArr)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7A5534B7-F200-4ED6-B021-8B3C333F1E2B}"/>
                </a:ext>
              </a:extLst>
            </p:cNvPr>
            <p:cNvSpPr txBox="1"/>
            <p:nvPr/>
          </p:nvSpPr>
          <p:spPr>
            <a:xfrm>
              <a:off x="6924301" y="60941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7B1A3259-2095-4B72-923F-F86532B9D8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6616" y="4001294"/>
              <a:ext cx="538900" cy="527184"/>
            </a:xfrm>
            <a:prstGeom prst="rect">
              <a:avLst/>
            </a:prstGeom>
          </p:spPr>
        </p:pic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1CEB58FB-B2E4-4586-9AED-0BCA07894AFE}"/>
              </a:ext>
            </a:extLst>
          </p:cNvPr>
          <p:cNvGrpSpPr/>
          <p:nvPr/>
        </p:nvGrpSpPr>
        <p:grpSpPr>
          <a:xfrm>
            <a:off x="8669059" y="4701623"/>
            <a:ext cx="2684741" cy="1323439"/>
            <a:chOff x="8669058" y="4701623"/>
            <a:chExt cx="2684741" cy="132343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00850F7E-5D91-40F8-B3B7-D349D83CD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69058" y="4701623"/>
              <a:ext cx="2684740" cy="132343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2 1 4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8 3 6 4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6EFFC38-ACDF-43F1-A698-1C30A6EAE905}"/>
                </a:ext>
              </a:extLst>
            </p:cNvPr>
            <p:cNvSpPr txBox="1"/>
            <p:nvPr/>
          </p:nvSpPr>
          <p:spPr>
            <a:xfrm>
              <a:off x="10572816" y="5717285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67400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4B2107-73BD-47A9-868C-9C0765038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F31D75-5851-4951-9F11-2D1EA700E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字串除了可以通過 </a:t>
            </a:r>
            <a:r>
              <a:rPr lang="en-US" altLang="zh-TW"/>
              <a:t>new </a:t>
            </a:r>
            <a:r>
              <a:rPr lang="zh-TW" altLang="en-US"/>
              <a:t>運算的方式創建實例外</a:t>
            </a:r>
            <a:endParaRPr lang="en-US" altLang="zh-TW"/>
          </a:p>
          <a:p>
            <a:r>
              <a:rPr lang="zh-TW" altLang="en-US"/>
              <a:t>也可以通過</a:t>
            </a:r>
          </a:p>
        </p:txBody>
      </p:sp>
    </p:spTree>
    <p:extLst>
      <p:ext uri="{BB962C8B-B14F-4D97-AF65-F5344CB8AC3E}">
        <p14:creationId xmlns:p14="http://schemas.microsoft.com/office/powerpoint/2010/main" val="281030115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D270D3-246D-4D81-9194-B07C02BCA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CF76883-F9FF-43CF-A39F-3F1B2D34E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51130"/>
            <a:ext cx="10515600" cy="3831104"/>
          </a:xfrm>
        </p:spPr>
        <p:txBody>
          <a:bodyPr/>
          <a:lstStyle/>
          <a:p>
            <a:r>
              <a:rPr lang="zh-TW" altLang="en-US"/>
              <a:t>雖然在 </a:t>
            </a:r>
            <a:r>
              <a:rPr lang="en-US" altLang="zh-TW"/>
              <a:t>Java </a:t>
            </a:r>
            <a:r>
              <a:rPr lang="zh-TW" altLang="en-US"/>
              <a:t>中幾乎所有東西都是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卻不是</a:t>
            </a:r>
            <a:endParaRPr lang="en-US" altLang="zh-TW"/>
          </a:p>
          <a:p>
            <a:r>
              <a:rPr lang="zh-TW" altLang="en-US"/>
              <a:t>這導致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無法像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一樣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所以出現了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en-US" altLang="zh-TW">
                <a:solidFill>
                  <a:srgbClr val="00B0F0"/>
                </a:solidFill>
              </a:rPr>
              <a:t>(wrapper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class)</a:t>
            </a:r>
            <a:r>
              <a:rPr lang="zh-TW" altLang="en-US"/>
              <a:t>來解決這個問題</a:t>
            </a:r>
            <a:endParaRPr lang="en-US" altLang="zh-TW"/>
          </a:p>
          <a:p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對應了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，分別為：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Character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Integer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Long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Float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Double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Boolean</a:t>
            </a:r>
          </a:p>
          <a:p>
            <a:r>
              <a:rPr lang="zh-TW" altLang="en-US"/>
              <a:t>這些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FFC00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內，所以可以直接使用</a:t>
            </a:r>
          </a:p>
        </p:txBody>
      </p:sp>
    </p:spTree>
    <p:extLst>
      <p:ext uri="{BB962C8B-B14F-4D97-AF65-F5344CB8AC3E}">
        <p14:creationId xmlns:p14="http://schemas.microsoft.com/office/powerpoint/2010/main" val="29445427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691592-8773-49AB-BB24-F0FD6A1F0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包裝類別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DFBA92-7336-40AC-8A4A-4ECF6CF82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1960095"/>
            <a:ext cx="10811436" cy="3732494"/>
          </a:xfrm>
        </p:spPr>
        <p:txBody>
          <a:bodyPr>
            <a:normAutofit/>
          </a:bodyPr>
          <a:lstStyle/>
          <a:p>
            <a:r>
              <a:rPr lang="zh-TW" altLang="en-US"/>
              <a:t>欲創建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，須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公開靜態方法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valueOf</a:t>
            </a:r>
            <a:r>
              <a:rPr lang="en-US" altLang="zh-TW"/>
              <a:t>"</a:t>
            </a:r>
          </a:p>
          <a:p>
            <a:r>
              <a:rPr lang="zh-TW" altLang="en-US"/>
              <a:t>必有一個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具有唯一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，且為對應的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有些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FFC000"/>
                </a:solidFill>
              </a:rPr>
              <a:t>多載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，可能的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這個動作稱為</a:t>
            </a:r>
            <a:r>
              <a:rPr lang="zh-TW" altLang="en-US">
                <a:solidFill>
                  <a:srgbClr val="FFC000"/>
                </a:solidFill>
              </a:rPr>
              <a:t>裝箱</a:t>
            </a:r>
            <a:r>
              <a:rPr lang="en-US" altLang="zh-TW">
                <a:solidFill>
                  <a:srgbClr val="FFC000"/>
                </a:solidFill>
              </a:rPr>
              <a:t>(boxing)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公開動態方法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變為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/>
          </a:p>
          <a:p>
            <a:r>
              <a:rPr lang="zh-TW" altLang="en-US"/>
              <a:t>就被稱為</a:t>
            </a:r>
            <a:r>
              <a:rPr lang="zh-TW" altLang="en-US">
                <a:solidFill>
                  <a:srgbClr val="FFC000"/>
                </a:solidFill>
              </a:rPr>
              <a:t>拆箱</a:t>
            </a:r>
            <a:r>
              <a:rPr lang="en-US" altLang="zh-TW">
                <a:solidFill>
                  <a:srgbClr val="FFC000"/>
                </a:solidFill>
              </a:rPr>
              <a:t>(unboxing)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645657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CB5A3A-36A1-4F9D-BD0B-870DC9FE6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739"/>
            <a:ext cx="10515600" cy="1325563"/>
          </a:xfrm>
        </p:spPr>
        <p:txBody>
          <a:bodyPr/>
          <a:lstStyle/>
          <a:p>
            <a:r>
              <a:rPr lang="zh-TW" altLang="en-US"/>
              <a:t>自動拆箱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A4B8C-D464-4CFD-A363-57B347173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0498"/>
            <a:ext cx="10515600" cy="505197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可以像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一樣進行各式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4A56BC7-EC69-4AE2-8553-03EB447BA148}"/>
              </a:ext>
            </a:extLst>
          </p:cNvPr>
          <p:cNvGrpSpPr/>
          <p:nvPr/>
        </p:nvGrpSpPr>
        <p:grpSpPr>
          <a:xfrm>
            <a:off x="838200" y="4677285"/>
            <a:ext cx="10515600" cy="1600438"/>
            <a:chOff x="838200" y="4784861"/>
            <a:chExt cx="10515600" cy="1600438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E3A0BCAD-85C7-45E3-B833-738261EE5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784861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).intValue());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7A86F5-BDFB-4880-B0E4-A6BF1EF9D299}"/>
                </a:ext>
              </a:extLst>
            </p:cNvPr>
            <p:cNvSpPr txBox="1"/>
            <p:nvPr/>
          </p:nvSpPr>
          <p:spPr>
            <a:xfrm>
              <a:off x="10662585" y="601596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116F6D1-8084-43B7-B656-EBDF11677DAB}"/>
              </a:ext>
            </a:extLst>
          </p:cNvPr>
          <p:cNvGrpSpPr/>
          <p:nvPr/>
        </p:nvGrpSpPr>
        <p:grpSpPr>
          <a:xfrm>
            <a:off x="838200" y="1855695"/>
            <a:ext cx="10515600" cy="1600440"/>
            <a:chOff x="838200" y="3127416"/>
            <a:chExt cx="10515600" cy="160044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97BFAAD-B313-42A1-A0B8-3CF4BDB7E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127417"/>
              <a:ext cx="10515600" cy="160043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% Integer.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200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0DBAEB5-E877-4E61-A2DE-B0F73E6A901E}"/>
                </a:ext>
              </a:extLst>
            </p:cNvPr>
            <p:cNvSpPr txBox="1"/>
            <p:nvPr/>
          </p:nvSpPr>
          <p:spPr>
            <a:xfrm>
              <a:off x="10662585" y="435852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B5C3B089-BE52-4A8A-B562-68420239D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43340" y="3127416"/>
              <a:ext cx="510460" cy="499362"/>
            </a:xfrm>
            <a:prstGeom prst="rect">
              <a:avLst/>
            </a:prstGeom>
          </p:spPr>
        </p:pic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0D85E341-E2FE-4B97-882A-7A912B49B154}"/>
              </a:ext>
            </a:extLst>
          </p:cNvPr>
          <p:cNvSpPr txBox="1">
            <a:spLocks/>
          </p:cNvSpPr>
          <p:nvPr/>
        </p:nvSpPr>
        <p:spPr>
          <a:xfrm>
            <a:off x="838200" y="3574973"/>
            <a:ext cx="10515600" cy="1102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這是因為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會在</a:t>
            </a:r>
            <a:r>
              <a:rPr lang="zh-TW" altLang="en-US">
                <a:solidFill>
                  <a:srgbClr val="00B0F0"/>
                </a:solidFill>
              </a:rPr>
              <a:t>包裝類別運算</a:t>
            </a:r>
            <a:r>
              <a:rPr lang="zh-TW" altLang="en-US"/>
              <a:t>前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xxxValue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xxx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/>
              <a:t>)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FFC000"/>
                </a:solidFill>
              </a:rPr>
              <a:t>自動拆箱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5E86349-6CB9-4CE5-98C4-2AFBB97CE57A}"/>
              </a:ext>
            </a:extLst>
          </p:cNvPr>
          <p:cNvSpPr/>
          <p:nvPr/>
        </p:nvSpPr>
        <p:spPr>
          <a:xfrm>
            <a:off x="4164806" y="235505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2A3A7710-5C8E-412A-8EBC-68AD1F18D410}"/>
              </a:ext>
            </a:extLst>
          </p:cNvPr>
          <p:cNvSpPr/>
          <p:nvPr/>
        </p:nvSpPr>
        <p:spPr>
          <a:xfrm>
            <a:off x="3574256" y="2573836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AA0973C-3CCF-4DBF-A573-9639931B13C2}"/>
              </a:ext>
            </a:extLst>
          </p:cNvPr>
          <p:cNvSpPr/>
          <p:nvPr/>
        </p:nvSpPr>
        <p:spPr>
          <a:xfrm>
            <a:off x="3574256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C59D0CD1-DF50-4811-87F9-EC88BD9E37A3}"/>
              </a:ext>
            </a:extLst>
          </p:cNvPr>
          <p:cNvSpPr/>
          <p:nvPr/>
        </p:nvSpPr>
        <p:spPr>
          <a:xfrm>
            <a:off x="5834062" y="2790235"/>
            <a:ext cx="1981200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D9877FA-2027-49F5-A9E1-C9DDC906F105}"/>
              </a:ext>
            </a:extLst>
          </p:cNvPr>
          <p:cNvSpPr txBox="1"/>
          <p:nvPr/>
        </p:nvSpPr>
        <p:spPr>
          <a:xfrm>
            <a:off x="6369784" y="232410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</p:spTree>
    <p:extLst>
      <p:ext uri="{BB962C8B-B14F-4D97-AF65-F5344CB8AC3E}">
        <p14:creationId xmlns:p14="http://schemas.microsoft.com/office/powerpoint/2010/main" val="34814165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群組 15">
            <a:extLst>
              <a:ext uri="{FF2B5EF4-FFF2-40B4-BE49-F238E27FC236}">
                <a16:creationId xmlns:a16="http://schemas.microsoft.com/office/drawing/2014/main" id="{631F6DCF-16D7-4D32-B35A-0EC34A877FA5}"/>
              </a:ext>
            </a:extLst>
          </p:cNvPr>
          <p:cNvGrpSpPr/>
          <p:nvPr/>
        </p:nvGrpSpPr>
        <p:grpSpPr>
          <a:xfrm>
            <a:off x="4552950" y="1102035"/>
            <a:ext cx="6990224" cy="2554545"/>
            <a:chOff x="4552950" y="1102035"/>
            <a:chExt cx="6990224" cy="255454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4620CF28-315C-4A7E-9494-68EC0DA9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0" y="1102035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Integer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7D0B9F4E-0B40-4964-8695-592EFFD467DB}"/>
                </a:ext>
              </a:extLst>
            </p:cNvPr>
            <p:cNvSpPr txBox="1"/>
            <p:nvPr/>
          </p:nvSpPr>
          <p:spPr>
            <a:xfrm>
              <a:off x="10851959" y="328724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A4DE3DC-214E-4DEF-9BF8-7068C97B0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自動裝箱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883F72-8659-4EEB-9CC3-5E39F6541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827" y="2069894"/>
            <a:ext cx="3904124" cy="3081216"/>
          </a:xfrm>
        </p:spPr>
        <p:txBody>
          <a:bodyPr>
            <a:normAutofit/>
          </a:bodyPr>
          <a:lstStyle/>
          <a:p>
            <a:r>
              <a:rPr lang="zh-TW" altLang="en-US">
                <a:latin typeface="+mj-lt"/>
              </a:rPr>
              <a:t>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r>
              <a:rPr lang="zh-TW" altLang="en-US">
                <a:latin typeface="+mj-lt"/>
              </a:rPr>
              <a:t>給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也會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自動拆箱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而將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基本資料型別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賦值</a:t>
            </a:r>
            <a:endParaRPr lang="en-US" altLang="zh-TW">
              <a:solidFill>
                <a:srgbClr val="FFC00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給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包裝類別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時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則會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自動裝箱</a:t>
            </a:r>
            <a:endParaRPr lang="en-US" altLang="zh-TW">
              <a:solidFill>
                <a:srgbClr val="FFC000"/>
              </a:solidFill>
              <a:latin typeface="+mj-lt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F8367C1-D2D9-454B-A2E2-699EAB131BFE}"/>
              </a:ext>
            </a:extLst>
          </p:cNvPr>
          <p:cNvSpPr/>
          <p:nvPr/>
        </p:nvSpPr>
        <p:spPr>
          <a:xfrm>
            <a:off x="6286501" y="2901936"/>
            <a:ext cx="595312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F63427A5-E215-4A1E-8C34-A41B3AACF31C}"/>
              </a:ext>
            </a:extLst>
          </p:cNvPr>
          <p:cNvSpPr/>
          <p:nvPr/>
        </p:nvSpPr>
        <p:spPr>
          <a:xfrm>
            <a:off x="8627267" y="1674373"/>
            <a:ext cx="369095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741172A1-ED78-4515-8764-85F44873FC7A}"/>
              </a:ext>
            </a:extLst>
          </p:cNvPr>
          <p:cNvSpPr/>
          <p:nvPr/>
        </p:nvSpPr>
        <p:spPr>
          <a:xfrm>
            <a:off x="8074025" y="1913436"/>
            <a:ext cx="372209" cy="199884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544834D5-DFE2-4B79-BB3B-FD6A14827226}"/>
              </a:ext>
            </a:extLst>
          </p:cNvPr>
          <p:cNvSpPr/>
          <p:nvPr/>
        </p:nvSpPr>
        <p:spPr>
          <a:xfrm>
            <a:off x="8627268" y="1934028"/>
            <a:ext cx="1259681" cy="199884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2CD7AF5-B4D8-401D-B36B-83553EE26D26}"/>
              </a:ext>
            </a:extLst>
          </p:cNvPr>
          <p:cNvSpPr txBox="1"/>
          <p:nvPr/>
        </p:nvSpPr>
        <p:spPr>
          <a:xfrm>
            <a:off x="8591403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自動拆箱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4FFB75-0A21-48E5-82C4-8060063DEDB0}"/>
              </a:ext>
            </a:extLst>
          </p:cNvPr>
          <p:cNvSpPr txBox="1"/>
          <p:nvPr/>
        </p:nvSpPr>
        <p:spPr>
          <a:xfrm>
            <a:off x="6173927" y="211332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92D050"/>
                </a:solidFill>
              </a:rPr>
              <a:t>自動裝箱</a:t>
            </a:r>
          </a:p>
        </p:txBody>
      </p: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99C5A9CB-C3EA-4D67-B0AA-19EAF53ADCF4}"/>
              </a:ext>
            </a:extLst>
          </p:cNvPr>
          <p:cNvGrpSpPr/>
          <p:nvPr/>
        </p:nvGrpSpPr>
        <p:grpSpPr>
          <a:xfrm>
            <a:off x="4552951" y="3873838"/>
            <a:ext cx="6990224" cy="2554545"/>
            <a:chOff x="4552951" y="3873838"/>
            <a:chExt cx="6990224" cy="255454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D768719-D90D-4768-BD7B-16F865731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873838"/>
              <a:ext cx="6990224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TWO_HUNDRED = 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TWO_HUNDRED.intValue()));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(Integer 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 +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DC417997-069F-4D25-8756-0D6141412B7F}"/>
                </a:ext>
              </a:extLst>
            </p:cNvPr>
            <p:cNvSpPr txBox="1"/>
            <p:nvPr/>
          </p:nvSpPr>
          <p:spPr>
            <a:xfrm>
              <a:off x="10851959" y="60590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pic>
        <p:nvPicPr>
          <p:cNvPr id="18" name="圖片 17">
            <a:hlinkClick r:id="rId2"/>
            <a:extLst>
              <a:ext uri="{FF2B5EF4-FFF2-40B4-BE49-F238E27FC236}">
                <a16:creationId xmlns:a16="http://schemas.microsoft.com/office/drawing/2014/main" id="{81E354B5-C85C-469E-B291-497D32C006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592" y="1102035"/>
            <a:ext cx="450582" cy="44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025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93904D-B0D4-4C01-B1F4-E61C392F1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0"/>
            <a:ext cx="10515600" cy="1325563"/>
          </a:xfrm>
        </p:spPr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40C98A-4B49-4503-9F5E-41CCE02CB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22848"/>
            <a:ext cx="11349318" cy="2035478"/>
          </a:xfrm>
        </p:spPr>
        <p:txBody>
          <a:bodyPr>
            <a:normAutofit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2</a:t>
            </a:r>
            <a:r>
              <a:rPr lang="zh-TW" altLang="en-US"/>
              <a:t> 個學生的資料，可能可以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個學生的資料，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也是個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，並且</a:t>
            </a:r>
            <a:r>
              <a:rPr lang="zh-TW" altLang="en-US">
                <a:solidFill>
                  <a:srgbClr val="FFC000"/>
                </a:solidFill>
              </a:rPr>
              <a:t>直接繼承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，但沒有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任何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59E9132-C57E-4488-BA98-F426F1B1EFA9}"/>
              </a:ext>
            </a:extLst>
          </p:cNvPr>
          <p:cNvSpPr txBox="1">
            <a:spLocks/>
          </p:cNvSpPr>
          <p:nvPr/>
        </p:nvSpPr>
        <p:spPr>
          <a:xfrm>
            <a:off x="421341" y="3889324"/>
            <a:ext cx="11349318" cy="2610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裡每個儲存的值稱為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  <a:r>
              <a:rPr lang="zh-TW" altLang="en-US">
                <a:solidFill>
                  <a:srgbClr val="00B0F0"/>
                </a:solidFill>
              </a:rPr>
              <a:t>，陣列型別</a:t>
            </a:r>
            <a:r>
              <a:rPr lang="zh-TW" altLang="en-US"/>
              <a:t>為 </a:t>
            </a:r>
            <a:r>
              <a:rPr lang="en-US" altLang="zh-TW"/>
              <a:t>"</a:t>
            </a:r>
            <a:r>
              <a:rPr lang="zh-TW" altLang="en-US">
                <a:solidFill>
                  <a:srgbClr val="92D050"/>
                </a:solidFill>
              </a:rPr>
              <a:t>元素型別</a:t>
            </a:r>
            <a:r>
              <a:rPr lang="en-US" altLang="zh-TW">
                <a:solidFill>
                  <a:srgbClr val="92D050"/>
                </a:solidFill>
              </a:rPr>
              <a:t>[]</a:t>
            </a:r>
            <a:r>
              <a:rPr lang="en-US" altLang="zh-TW"/>
              <a:t>"</a:t>
            </a:r>
          </a:p>
          <a:p>
            <a:r>
              <a:rPr lang="zh-TW" altLang="en-US"/>
              <a:t>第一種創建方式指定了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的內容和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(length)</a:t>
            </a:r>
          </a:p>
          <a:p>
            <a:r>
              <a:rPr lang="zh-TW" altLang="en-US"/>
              <a:t>大括號內填入不定數量的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，以逗號分隔，元素的數量即為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第二種創建方式只指定了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r>
              <a:rPr lang="zh-TW" altLang="en-US"/>
              <a:t>，並沒有指定內容</a:t>
            </a:r>
            <a:endParaRPr lang="en-US" altLang="zh-TW"/>
          </a:p>
          <a:p>
            <a:r>
              <a:rPr lang="zh-TW" altLang="en-US"/>
              <a:t>兩種皆只能作為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E4F65D6-F20E-40B1-B514-40F1BB64A3A9}"/>
              </a:ext>
            </a:extLst>
          </p:cNvPr>
          <p:cNvGrpSpPr/>
          <p:nvPr/>
        </p:nvGrpSpPr>
        <p:grpSpPr>
          <a:xfrm>
            <a:off x="421341" y="3013501"/>
            <a:ext cx="11349318" cy="830997"/>
            <a:chOff x="421341" y="3013501"/>
            <a:chExt cx="11349318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E6B7E7B-B21D-4D20-8ADC-3F21C64CD5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341" y="3013501"/>
              <a:ext cx="11349318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第一種，指定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陣列長度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第二種，無指定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陣列內容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C94677D-B7F8-44EC-B54D-2CF891B03314}"/>
                </a:ext>
              </a:extLst>
            </p:cNvPr>
            <p:cNvSpPr txBox="1"/>
            <p:nvPr/>
          </p:nvSpPr>
          <p:spPr>
            <a:xfrm>
              <a:off x="11079444" y="347516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419776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51DDE-80E1-4F50-AAB3-656B74B1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A667E3-A377-45E9-8E15-61182812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2103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陣列變數</a:t>
            </a:r>
            <a:r>
              <a:rPr lang="zh-TW" altLang="en-US"/>
              <a:t>時，如果使用第一種</a:t>
            </a:r>
            <a:r>
              <a:rPr lang="en-US" altLang="zh-TW"/>
              <a:t>(</a:t>
            </a:r>
            <a:r>
              <a:rPr lang="zh-TW" altLang="en-US"/>
              <a:t>指定值</a:t>
            </a:r>
            <a:r>
              <a:rPr lang="en-US" altLang="zh-TW"/>
              <a:t>)</a:t>
            </a:r>
            <a:r>
              <a:rPr lang="zh-TW" altLang="en-US"/>
              <a:t>方法創建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可以省略前方的 </a:t>
            </a:r>
            <a:r>
              <a:rPr lang="en-US" altLang="zh-TW"/>
              <a:t>"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lang="zh-TW" altLang="en-US" sz="2800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rPr>
              <a:t>元素型別</a:t>
            </a:r>
            <a:r>
              <a:rPr kumimoji="0" lang="zh-TW" altLang="zh-TW" sz="28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</a:t>
            </a:r>
            <a:r>
              <a:rPr lang="en-US" altLang="zh-TW"/>
              <a:t>"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43C3958A-104F-475E-83EB-BEFB826862AD}"/>
              </a:ext>
            </a:extLst>
          </p:cNvPr>
          <p:cNvGrpSpPr/>
          <p:nvPr/>
        </p:nvGrpSpPr>
        <p:grpSpPr>
          <a:xfrm>
            <a:off x="838199" y="2857728"/>
            <a:ext cx="10515601" cy="830997"/>
            <a:chOff x="838199" y="2777046"/>
            <a:chExt cx="10515601" cy="830997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EEE35AF-FCC4-4783-AB7C-A0CF492D07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77046"/>
              <a:ext cx="105155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new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元素型別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= {</a:t>
              </a:r>
              <a:r>
                <a:rPr lang="zh-TW" altLang="en-US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元素</a:t>
              </a:r>
              <a:r>
                <a:rPr lang="en-US" altLang="zh-TW" sz="2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AB35474-13E3-453F-8903-82FA0102B012}"/>
                </a:ext>
              </a:extLst>
            </p:cNvPr>
            <p:cNvSpPr txBox="1"/>
            <p:nvPr/>
          </p:nvSpPr>
          <p:spPr>
            <a:xfrm>
              <a:off x="10662585" y="323871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69CCC138-5B0D-471F-ADB7-AEDB1BF98F98}"/>
              </a:ext>
            </a:extLst>
          </p:cNvPr>
          <p:cNvSpPr txBox="1">
            <a:spLocks/>
          </p:cNvSpPr>
          <p:nvPr/>
        </p:nvSpPr>
        <p:spPr>
          <a:xfrm>
            <a:off x="838200" y="3778104"/>
            <a:ext cx="10515600" cy="1564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沒有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，但有一個</a:t>
            </a:r>
            <a:r>
              <a:rPr lang="zh-TW" altLang="en-US">
                <a:solidFill>
                  <a:srgbClr val="00B0F0"/>
                </a:solidFill>
              </a:rPr>
              <a:t>不可變欄位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length</a:t>
            </a:r>
            <a:r>
              <a:rPr lang="en-US" altLang="zh-TW"/>
              <a:t>"</a:t>
            </a:r>
            <a:r>
              <a:rPr lang="zh-TW" altLang="en-US"/>
              <a:t>，儲存</a:t>
            </a:r>
            <a:r>
              <a:rPr lang="zh-TW" altLang="en-US">
                <a:solidFill>
                  <a:srgbClr val="00B0F0"/>
                </a:solidFill>
              </a:rPr>
              <a:t>陣列長度</a:t>
            </a:r>
            <a:endParaRPr lang="en-US" altLang="zh-TW"/>
          </a:p>
          <a:p>
            <a:r>
              <a:rPr lang="zh-TW" altLang="en-US"/>
              <a:t>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，需要透過</a:t>
            </a:r>
            <a:r>
              <a:rPr lang="zh-TW" altLang="en-US">
                <a:solidFill>
                  <a:srgbClr val="00B0F0"/>
                </a:solidFill>
              </a:rPr>
              <a:t>下標運算子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F509D5B8-0B7A-415B-9EAB-B46E34945DE0}"/>
              </a:ext>
            </a:extLst>
          </p:cNvPr>
          <p:cNvGrpSpPr/>
          <p:nvPr/>
        </p:nvGrpSpPr>
        <p:grpSpPr>
          <a:xfrm>
            <a:off x="838199" y="5280212"/>
            <a:ext cx="10515601" cy="461665"/>
            <a:chOff x="838199" y="2961712"/>
            <a:chExt cx="10515601" cy="461665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6FF26D28-D9CF-42BA-B526-ED2099F8C8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96171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[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]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BB4E2B2-8FB1-477E-9E25-B556FECA41B0}"/>
                </a:ext>
              </a:extLst>
            </p:cNvPr>
            <p:cNvSpPr txBox="1"/>
            <p:nvPr/>
          </p:nvSpPr>
          <p:spPr>
            <a:xfrm>
              <a:off x="10662585" y="30540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A7FFD3AD-699A-4EDE-89F7-C74812A2B362}"/>
              </a:ext>
            </a:extLst>
          </p:cNvPr>
          <p:cNvSpPr txBox="1">
            <a:spLocks/>
          </p:cNvSpPr>
          <p:nvPr/>
        </p:nvSpPr>
        <p:spPr>
          <a:xfrm>
            <a:off x="838200" y="5896963"/>
            <a:ext cx="10515600" cy="46166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可將</a:t>
            </a:r>
            <a:r>
              <a:rPr lang="zh-TW" altLang="en-US">
                <a:solidFill>
                  <a:srgbClr val="00B0F0"/>
                </a:solidFill>
              </a:rPr>
              <a:t>下標運算</a:t>
            </a:r>
            <a:r>
              <a:rPr lang="zh-TW" altLang="en-US"/>
              <a:t>整體視為一個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，像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一樣操作</a:t>
            </a:r>
          </a:p>
        </p:txBody>
      </p:sp>
    </p:spTree>
    <p:extLst>
      <p:ext uri="{BB962C8B-B14F-4D97-AF65-F5344CB8AC3E}">
        <p14:creationId xmlns:p14="http://schemas.microsoft.com/office/powerpoint/2010/main" val="192829210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B5AA5867-21F7-45E5-BD05-7E21680E371E}"/>
              </a:ext>
            </a:extLst>
          </p:cNvPr>
          <p:cNvGrpSpPr/>
          <p:nvPr/>
        </p:nvGrpSpPr>
        <p:grpSpPr>
          <a:xfrm>
            <a:off x="5924330" y="3494293"/>
            <a:ext cx="5907386" cy="2554545"/>
            <a:chOff x="5924330" y="3475243"/>
            <a:chExt cx="5907386" cy="2554545"/>
          </a:xfrm>
        </p:grpSpPr>
        <p:sp>
          <p:nvSpPr>
            <p:cNvPr id="135" name="Rectangle 6">
              <a:extLst>
                <a:ext uri="{FF2B5EF4-FFF2-40B4-BE49-F238E27FC236}">
                  <a16:creationId xmlns:a16="http://schemas.microsoft.com/office/drawing/2014/main" id="{C2B2E911-2E89-472B-BEC2-2DA6B22905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24330" y="3475243"/>
              <a:ext cx="5907386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&lt;=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06D03491-C534-4D65-9125-5783C05927D0}"/>
                </a:ext>
              </a:extLst>
            </p:cNvPr>
            <p:cNvSpPr txBox="1"/>
            <p:nvPr/>
          </p:nvSpPr>
          <p:spPr>
            <a:xfrm>
              <a:off x="1114050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3" name="圖片 142">
              <a:hlinkClick r:id="rId2"/>
              <a:extLst>
                <a:ext uri="{FF2B5EF4-FFF2-40B4-BE49-F238E27FC236}">
                  <a16:creationId xmlns:a16="http://schemas.microsoft.com/office/drawing/2014/main" id="{6B7E1E81-6F62-44EF-BE34-53DB1DAB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48468" y="3475243"/>
              <a:ext cx="383248" cy="374916"/>
            </a:xfrm>
            <a:prstGeom prst="rect">
              <a:avLst/>
            </a:prstGeom>
          </p:spPr>
        </p:pic>
      </p:grpSp>
      <p:grpSp>
        <p:nvGrpSpPr>
          <p:cNvPr id="146" name="群組 145">
            <a:extLst>
              <a:ext uri="{FF2B5EF4-FFF2-40B4-BE49-F238E27FC236}">
                <a16:creationId xmlns:a16="http://schemas.microsoft.com/office/drawing/2014/main" id="{63ECA129-B83E-4C8A-A9C8-55773F9BCE85}"/>
              </a:ext>
            </a:extLst>
          </p:cNvPr>
          <p:cNvGrpSpPr/>
          <p:nvPr/>
        </p:nvGrpSpPr>
        <p:grpSpPr>
          <a:xfrm>
            <a:off x="500341" y="3986735"/>
            <a:ext cx="5346335" cy="2062103"/>
            <a:chOff x="500341" y="3967685"/>
            <a:chExt cx="5346335" cy="2062103"/>
          </a:xfrm>
        </p:grpSpPr>
        <p:sp>
          <p:nvSpPr>
            <p:cNvPr id="128" name="Rectangle 4">
              <a:extLst>
                <a:ext uri="{FF2B5EF4-FFF2-40B4-BE49-F238E27FC236}">
                  <a16:creationId xmlns:a16="http://schemas.microsoft.com/office/drawing/2014/main" id="{7A2FFFCA-0D58-4B88-B1D1-8FEDC32631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0341" y="3967685"/>
              <a:ext cx="5346335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arr.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.print(arr[i]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43CCD164-CA34-4AEB-BE8D-0DFA94193FCB}"/>
                </a:ext>
              </a:extLst>
            </p:cNvPr>
            <p:cNvSpPr txBox="1"/>
            <p:nvPr/>
          </p:nvSpPr>
          <p:spPr>
            <a:xfrm>
              <a:off x="5155461" y="566045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2" name="圖片 141">
              <a:hlinkClick r:id="rId4"/>
              <a:extLst>
                <a:ext uri="{FF2B5EF4-FFF2-40B4-BE49-F238E27FC236}">
                  <a16:creationId xmlns:a16="http://schemas.microsoft.com/office/drawing/2014/main" id="{B9F7F53B-8D21-424A-A340-6C1BCC183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3428" y="3982913"/>
              <a:ext cx="383248" cy="37491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11DF8EF-824D-4E7B-A89E-8CB9C3CC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93"/>
            <a:ext cx="10515600" cy="1325563"/>
          </a:xfrm>
        </p:spPr>
        <p:txBody>
          <a:bodyPr/>
          <a:lstStyle/>
          <a:p>
            <a:r>
              <a:rPr lang="zh-TW" altLang="en-US"/>
              <a:t>索引值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37CAE4-719E-4155-B162-7107D39D2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342" y="2506254"/>
            <a:ext cx="11331374" cy="1552859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en-US" altLang="zh-TW">
                <a:solidFill>
                  <a:srgbClr val="00B0F0"/>
                </a:solidFill>
              </a:rPr>
              <a:t>(index)</a:t>
            </a:r>
            <a:r>
              <a:rPr lang="zh-TW" altLang="en-US"/>
              <a:t>是用來表示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的某個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的位置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從 </a:t>
            </a:r>
            <a:r>
              <a:rPr lang="en-US" altLang="zh-TW">
                <a:solidFill>
                  <a:srgbClr val="FFFF00"/>
                </a:solidFill>
              </a:rPr>
              <a:t>0 </a:t>
            </a:r>
            <a:r>
              <a:rPr lang="zh-TW" altLang="en-US">
                <a:solidFill>
                  <a:srgbClr val="FFFF00"/>
                </a:solidFill>
              </a:rPr>
              <a:t>開始編號，到陣列長度 </a:t>
            </a:r>
            <a:r>
              <a:rPr lang="en-US" altLang="zh-TW">
                <a:solidFill>
                  <a:srgbClr val="FFFF00"/>
                </a:solidFill>
              </a:rPr>
              <a:t>– 1</a:t>
            </a:r>
            <a:r>
              <a:rPr lang="zh-TW" altLang="en-US">
                <a:solidFill>
                  <a:srgbClr val="FFFF00"/>
                </a:solidFill>
              </a:rPr>
              <a:t>，所以第 </a:t>
            </a:r>
            <a:r>
              <a:rPr lang="en-US" altLang="zh-TW">
                <a:solidFill>
                  <a:srgbClr val="FFFF00"/>
                </a:solidFill>
              </a:rPr>
              <a:t>1 </a:t>
            </a:r>
            <a:r>
              <a:rPr lang="zh-TW" altLang="en-US">
                <a:solidFill>
                  <a:srgbClr val="FFFF00"/>
                </a:solidFill>
              </a:rPr>
              <a:t>個元素索引值為</a:t>
            </a:r>
            <a:r>
              <a:rPr lang="en-US" altLang="zh-TW">
                <a:solidFill>
                  <a:srgbClr val="FFFF00"/>
                </a:solidFill>
              </a:rPr>
              <a:t> 0</a:t>
            </a:r>
          </a:p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n </a:t>
            </a:r>
            <a:r>
              <a:rPr lang="zh-TW" altLang="en-US">
                <a:solidFill>
                  <a:srgbClr val="FFFF00"/>
                </a:solidFill>
              </a:rPr>
              <a:t>個元素索引值為 </a:t>
            </a:r>
            <a:r>
              <a:rPr lang="en-US" altLang="zh-TW">
                <a:solidFill>
                  <a:srgbClr val="FFFF00"/>
                </a:solidFill>
              </a:rPr>
              <a:t>n – 1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02B99A7A-04F4-4F02-93C1-AE7D04DBE2DC}"/>
              </a:ext>
            </a:extLst>
          </p:cNvPr>
          <p:cNvGrpSpPr/>
          <p:nvPr/>
        </p:nvGrpSpPr>
        <p:grpSpPr>
          <a:xfrm>
            <a:off x="681317" y="1028839"/>
            <a:ext cx="10829365" cy="1407459"/>
            <a:chOff x="690282" y="3935973"/>
            <a:chExt cx="10829365" cy="1407459"/>
          </a:xfrm>
        </p:grpSpPr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03CA020B-B43F-44B1-AFBA-9EFA452F08F3}"/>
                </a:ext>
              </a:extLst>
            </p:cNvPr>
            <p:cNvGrpSpPr/>
            <p:nvPr/>
          </p:nvGrpSpPr>
          <p:grpSpPr>
            <a:xfrm>
              <a:off x="838200" y="4043549"/>
              <a:ext cx="10515600" cy="1237127"/>
              <a:chOff x="838200" y="4339384"/>
              <a:chExt cx="10515600" cy="1237127"/>
            </a:xfrm>
          </p:grpSpPr>
          <p:grpSp>
            <p:nvGrpSpPr>
              <p:cNvPr id="26" name="群組 25">
                <a:extLst>
                  <a:ext uri="{FF2B5EF4-FFF2-40B4-BE49-F238E27FC236}">
                    <a16:creationId xmlns:a16="http://schemas.microsoft.com/office/drawing/2014/main" id="{108C84EC-9ADF-4C16-9798-3A356565D439}"/>
                  </a:ext>
                </a:extLst>
              </p:cNvPr>
              <p:cNvGrpSpPr/>
              <p:nvPr/>
            </p:nvGrpSpPr>
            <p:grpSpPr>
              <a:xfrm>
                <a:off x="838200" y="4339384"/>
                <a:ext cx="10515600" cy="690282"/>
                <a:chOff x="838200" y="4043549"/>
                <a:chExt cx="10515600" cy="690282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E0BE975-D38C-40B5-B1D6-41F23EEAAA19}"/>
                    </a:ext>
                  </a:extLst>
                </p:cNvPr>
                <p:cNvSpPr/>
                <p:nvPr/>
              </p:nvSpPr>
              <p:spPr>
                <a:xfrm>
                  <a:off x="838200" y="4043549"/>
                  <a:ext cx="10515600" cy="690282"/>
                </a:xfrm>
                <a:prstGeom prst="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cxnSp>
              <p:nvCxnSpPr>
                <p:cNvPr id="11" name="直線接點 10">
                  <a:extLst>
                    <a:ext uri="{FF2B5EF4-FFF2-40B4-BE49-F238E27FC236}">
                      <a16:creationId xmlns:a16="http://schemas.microsoft.com/office/drawing/2014/main" id="{BE41E9ED-92E5-41CA-B37A-78119DA4A6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82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A4C7DA56-00EE-4EF2-B996-273437BB95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538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A435EB2D-5CD8-46C0-8B5D-D20D1D93F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15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767E9C0B-1C37-498F-A678-0C216F91A2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526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直線接點 16">
                  <a:extLst>
                    <a:ext uri="{FF2B5EF4-FFF2-40B4-BE49-F238E27FC236}">
                      <a16:creationId xmlns:a16="http://schemas.microsoft.com/office/drawing/2014/main" id="{A97E19D4-BF97-42A6-9298-91A9F4176F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7249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直線接點 18">
                  <a:extLst>
                    <a:ext uri="{FF2B5EF4-FFF2-40B4-BE49-F238E27FC236}">
                      <a16:creationId xmlns:a16="http://schemas.microsoft.com/office/drawing/2014/main" id="{0E5DFC0C-7535-4523-84E0-CBB47800FE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0960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直線接點 19">
                  <a:extLst>
                    <a:ext uri="{FF2B5EF4-FFF2-40B4-BE49-F238E27FC236}">
                      <a16:creationId xmlns:a16="http://schemas.microsoft.com/office/drawing/2014/main" id="{4A119170-34C1-48AE-B809-5DA05FF1FF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46710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直線接點 21">
                  <a:extLst>
                    <a:ext uri="{FF2B5EF4-FFF2-40B4-BE49-F238E27FC236}">
                      <a16:creationId xmlns:a16="http://schemas.microsoft.com/office/drawing/2014/main" id="{A16272ED-44C8-4D18-9B45-8A3E88905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0393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線接點 22">
                  <a:extLst>
                    <a:ext uri="{FF2B5EF4-FFF2-40B4-BE49-F238E27FC236}">
                      <a16:creationId xmlns:a16="http://schemas.microsoft.com/office/drawing/2014/main" id="{DE4C2675-A222-45F7-9503-7C81C820EE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410450" y="4043549"/>
                  <a:ext cx="0" cy="690282"/>
                </a:xfrm>
                <a:prstGeom prst="line">
                  <a:avLst/>
                </a:prstGeom>
                <a:ln w="3810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群組 45">
                <a:extLst>
                  <a:ext uri="{FF2B5EF4-FFF2-40B4-BE49-F238E27FC236}">
                    <a16:creationId xmlns:a16="http://schemas.microsoft.com/office/drawing/2014/main" id="{829CE651-D977-4168-965E-2AE7008F1959}"/>
                  </a:ext>
                </a:extLst>
              </p:cNvPr>
              <p:cNvGrpSpPr/>
              <p:nvPr/>
            </p:nvGrpSpPr>
            <p:grpSpPr>
              <a:xfrm>
                <a:off x="1010357" y="4453692"/>
                <a:ext cx="10177304" cy="461665"/>
                <a:chOff x="1010357" y="4659414"/>
                <a:chExt cx="10177304" cy="461665"/>
              </a:xfrm>
            </p:grpSpPr>
            <p:sp>
              <p:nvSpPr>
                <p:cNvPr id="27" name="文字方塊 26">
                  <a:extLst>
                    <a:ext uri="{FF2B5EF4-FFF2-40B4-BE49-F238E27FC236}">
                      <a16:creationId xmlns:a16="http://schemas.microsoft.com/office/drawing/2014/main" id="{1654648B-FAE7-4850-B770-6BDBEBA7388C}"/>
                    </a:ext>
                  </a:extLst>
                </p:cNvPr>
                <p:cNvSpPr txBox="1"/>
                <p:nvPr/>
              </p:nvSpPr>
              <p:spPr>
                <a:xfrm>
                  <a:off x="10103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1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CAEFF9C-0B96-420E-BAA1-B16C3E1B289F}"/>
                    </a:ext>
                  </a:extLst>
                </p:cNvPr>
                <p:cNvSpPr txBox="1"/>
                <p:nvPr/>
              </p:nvSpPr>
              <p:spPr>
                <a:xfrm>
                  <a:off x="2324806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2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0F03F492-9ACF-4F8D-BAD9-4D2386D7DEE8}"/>
                    </a:ext>
                  </a:extLst>
                </p:cNvPr>
                <p:cNvSpPr txBox="1"/>
                <p:nvPr/>
              </p:nvSpPr>
              <p:spPr>
                <a:xfrm>
                  <a:off x="3639255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3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93B036F-D36F-4C32-8F98-89DE80B607CC}"/>
                    </a:ext>
                  </a:extLst>
                </p:cNvPr>
                <p:cNvSpPr txBox="1"/>
                <p:nvPr/>
              </p:nvSpPr>
              <p:spPr>
                <a:xfrm>
                  <a:off x="495370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4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672D64F7-9FE8-4E93-8A3A-3274170FC985}"/>
                    </a:ext>
                  </a:extLst>
                </p:cNvPr>
                <p:cNvSpPr txBox="1"/>
                <p:nvPr/>
              </p:nvSpPr>
              <p:spPr>
                <a:xfrm>
                  <a:off x="62681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5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3" name="文字方塊 32">
                  <a:extLst>
                    <a:ext uri="{FF2B5EF4-FFF2-40B4-BE49-F238E27FC236}">
                      <a16:creationId xmlns:a16="http://schemas.microsoft.com/office/drawing/2014/main" id="{CFBDD76D-AAD1-45F6-9EE6-EF3B5849C0C4}"/>
                    </a:ext>
                  </a:extLst>
                </p:cNvPr>
                <p:cNvSpPr txBox="1"/>
                <p:nvPr/>
              </p:nvSpPr>
              <p:spPr>
                <a:xfrm>
                  <a:off x="758260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6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C0F9E568-037C-461B-AF45-19DC14A1F86B}"/>
                    </a:ext>
                  </a:extLst>
                </p:cNvPr>
                <p:cNvSpPr txBox="1"/>
                <p:nvPr/>
              </p:nvSpPr>
              <p:spPr>
                <a:xfrm>
                  <a:off x="8897057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7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35" name="文字方塊 34">
                  <a:extLst>
                    <a:ext uri="{FF2B5EF4-FFF2-40B4-BE49-F238E27FC236}">
                      <a16:creationId xmlns:a16="http://schemas.microsoft.com/office/drawing/2014/main" id="{B5CBBE82-5A95-4B2E-9C96-DFC323E274B4}"/>
                    </a:ext>
                  </a:extLst>
                </p:cNvPr>
                <p:cNvSpPr txBox="1"/>
                <p:nvPr/>
              </p:nvSpPr>
              <p:spPr>
                <a:xfrm>
                  <a:off x="10217524" y="4659414"/>
                  <a:ext cx="970137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00B0F0"/>
                      </a:solidFill>
                    </a:rPr>
                    <a:t>元素</a:t>
                  </a:r>
                  <a:r>
                    <a:rPr lang="en-US" altLang="zh-TW" sz="2400">
                      <a:solidFill>
                        <a:srgbClr val="00B0F0"/>
                      </a:solidFill>
                    </a:rPr>
                    <a:t>8</a:t>
                  </a:r>
                  <a:endParaRPr lang="zh-TW" altLang="en-US" sz="2400">
                    <a:solidFill>
                      <a:srgbClr val="00B0F0"/>
                    </a:solidFill>
                  </a:endParaRPr>
                </a:p>
              </p:txBody>
            </p:sp>
          </p:grpSp>
          <p:grpSp>
            <p:nvGrpSpPr>
              <p:cNvPr id="45" name="群組 44">
                <a:extLst>
                  <a:ext uri="{FF2B5EF4-FFF2-40B4-BE49-F238E27FC236}">
                    <a16:creationId xmlns:a16="http://schemas.microsoft.com/office/drawing/2014/main" id="{3D66ECDB-27ED-40F8-BED6-90F3C30A7FAF}"/>
                  </a:ext>
                </a:extLst>
              </p:cNvPr>
              <p:cNvGrpSpPr/>
              <p:nvPr/>
            </p:nvGrpSpPr>
            <p:grpSpPr>
              <a:xfrm>
                <a:off x="856470" y="5114846"/>
                <a:ext cx="10485081" cy="461665"/>
                <a:chOff x="856470" y="3908612"/>
                <a:chExt cx="10485081" cy="461665"/>
              </a:xfrm>
            </p:grpSpPr>
            <p:sp>
              <p:nvSpPr>
                <p:cNvPr id="37" name="文字方塊 36">
                  <a:extLst>
                    <a:ext uri="{FF2B5EF4-FFF2-40B4-BE49-F238E27FC236}">
                      <a16:creationId xmlns:a16="http://schemas.microsoft.com/office/drawing/2014/main" id="{AA0537F6-CF59-4D39-BBBE-284FA03DAB62}"/>
                    </a:ext>
                  </a:extLst>
                </p:cNvPr>
                <p:cNvSpPr txBox="1"/>
                <p:nvPr/>
              </p:nvSpPr>
              <p:spPr>
                <a:xfrm>
                  <a:off x="8564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0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8" name="文字方塊 37">
                  <a:extLst>
                    <a:ext uri="{FF2B5EF4-FFF2-40B4-BE49-F238E27FC236}">
                      <a16:creationId xmlns:a16="http://schemas.microsoft.com/office/drawing/2014/main" id="{355E4438-7E45-4731-A4FE-9EF91C01D317}"/>
                    </a:ext>
                  </a:extLst>
                </p:cNvPr>
                <p:cNvSpPr txBox="1"/>
                <p:nvPr/>
              </p:nvSpPr>
              <p:spPr>
                <a:xfrm>
                  <a:off x="2170919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1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F8560B71-DB28-4312-9637-343819CB29FB}"/>
                    </a:ext>
                  </a:extLst>
                </p:cNvPr>
                <p:cNvSpPr txBox="1"/>
                <p:nvPr/>
              </p:nvSpPr>
              <p:spPr>
                <a:xfrm>
                  <a:off x="3485368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2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0" name="文字方塊 39">
                  <a:extLst>
                    <a:ext uri="{FF2B5EF4-FFF2-40B4-BE49-F238E27FC236}">
                      <a16:creationId xmlns:a16="http://schemas.microsoft.com/office/drawing/2014/main" id="{A43F41D5-00D0-4D6A-8F73-9D484EF48DA2}"/>
                    </a:ext>
                  </a:extLst>
                </p:cNvPr>
                <p:cNvSpPr txBox="1"/>
                <p:nvPr/>
              </p:nvSpPr>
              <p:spPr>
                <a:xfrm>
                  <a:off x="479981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3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1" name="文字方塊 40">
                  <a:extLst>
                    <a:ext uri="{FF2B5EF4-FFF2-40B4-BE49-F238E27FC236}">
                      <a16:creationId xmlns:a16="http://schemas.microsoft.com/office/drawing/2014/main" id="{67392E3E-60C9-40DF-8A64-964FD2AB085E}"/>
                    </a:ext>
                  </a:extLst>
                </p:cNvPr>
                <p:cNvSpPr txBox="1"/>
                <p:nvPr/>
              </p:nvSpPr>
              <p:spPr>
                <a:xfrm>
                  <a:off x="61142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4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7AD0ACFC-BA92-4AEF-AB70-6ECD2964B773}"/>
                    </a:ext>
                  </a:extLst>
                </p:cNvPr>
                <p:cNvSpPr txBox="1"/>
                <p:nvPr/>
              </p:nvSpPr>
              <p:spPr>
                <a:xfrm>
                  <a:off x="742872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5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BF4E6EF-2A9A-404E-9870-8881CEAC2493}"/>
                    </a:ext>
                  </a:extLst>
                </p:cNvPr>
                <p:cNvSpPr txBox="1"/>
                <p:nvPr/>
              </p:nvSpPr>
              <p:spPr>
                <a:xfrm>
                  <a:off x="8743170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6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3961F456-6FD4-42D0-996D-DA5208DD1065}"/>
                    </a:ext>
                  </a:extLst>
                </p:cNvPr>
                <p:cNvSpPr txBox="1"/>
                <p:nvPr/>
              </p:nvSpPr>
              <p:spPr>
                <a:xfrm>
                  <a:off x="10063637" y="3908612"/>
                  <a:ext cx="12779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zh-TW" altLang="en-US" sz="2400">
                      <a:solidFill>
                        <a:srgbClr val="FFFF00"/>
                      </a:solidFill>
                    </a:rPr>
                    <a:t>索引值</a:t>
                  </a:r>
                  <a:r>
                    <a:rPr lang="en-US" altLang="zh-TW" sz="2400">
                      <a:solidFill>
                        <a:srgbClr val="FFFF00"/>
                      </a:solidFill>
                    </a:rPr>
                    <a:t>7</a:t>
                  </a:r>
                  <a:endParaRPr lang="zh-TW" altLang="en-US" sz="2400">
                    <a:solidFill>
                      <a:srgbClr val="FFFF00"/>
                    </a:solidFill>
                  </a:endParaRPr>
                </a:p>
              </p:txBody>
            </p:sp>
          </p:grpSp>
        </p:grpSp>
        <p:sp>
          <p:nvSpPr>
            <p:cNvPr id="121" name="矩形: 圓角 120">
              <a:extLst>
                <a:ext uri="{FF2B5EF4-FFF2-40B4-BE49-F238E27FC236}">
                  <a16:creationId xmlns:a16="http://schemas.microsoft.com/office/drawing/2014/main" id="{F4D12335-C598-4E7C-94B6-4C9DEF8D0077}"/>
                </a:ext>
              </a:extLst>
            </p:cNvPr>
            <p:cNvSpPr/>
            <p:nvPr/>
          </p:nvSpPr>
          <p:spPr>
            <a:xfrm>
              <a:off x="690282" y="3935973"/>
              <a:ext cx="10829365" cy="1407459"/>
            </a:xfrm>
            <a:prstGeom prst="roundRect">
              <a:avLst>
                <a:gd name="adj" fmla="val 11933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32" name="群組 131">
            <a:extLst>
              <a:ext uri="{FF2B5EF4-FFF2-40B4-BE49-F238E27FC236}">
                <a16:creationId xmlns:a16="http://schemas.microsoft.com/office/drawing/2014/main" id="{D665913C-A3CE-4D44-9D61-F171395E05F9}"/>
              </a:ext>
            </a:extLst>
          </p:cNvPr>
          <p:cNvGrpSpPr/>
          <p:nvPr/>
        </p:nvGrpSpPr>
        <p:grpSpPr>
          <a:xfrm>
            <a:off x="1971529" y="5672587"/>
            <a:ext cx="2553687" cy="369332"/>
            <a:chOff x="2129743" y="6196228"/>
            <a:chExt cx="2553687" cy="369332"/>
          </a:xfrm>
        </p:grpSpPr>
        <p:sp>
          <p:nvSpPr>
            <p:cNvPr id="129" name="Rectangle 4">
              <a:extLst>
                <a:ext uri="{FF2B5EF4-FFF2-40B4-BE49-F238E27FC236}">
                  <a16:creationId xmlns:a16="http://schemas.microsoft.com/office/drawing/2014/main" id="{05FF3811-3EB0-49AB-87CF-F84B8DDF9C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9743" y="6196228"/>
              <a:ext cx="2553687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C382EB2C-546F-4415-8FC9-127E0F939644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6" name="群組 135">
            <a:extLst>
              <a:ext uri="{FF2B5EF4-FFF2-40B4-BE49-F238E27FC236}">
                <a16:creationId xmlns:a16="http://schemas.microsoft.com/office/drawing/2014/main" id="{12E0DB07-D227-4590-9469-422AEEBC0DC3}"/>
              </a:ext>
            </a:extLst>
          </p:cNvPr>
          <p:cNvGrpSpPr/>
          <p:nvPr/>
        </p:nvGrpSpPr>
        <p:grpSpPr>
          <a:xfrm>
            <a:off x="7753350" y="5672587"/>
            <a:ext cx="2653981" cy="369332"/>
            <a:chOff x="2029449" y="6196228"/>
            <a:chExt cx="2653981" cy="369332"/>
          </a:xfrm>
        </p:grpSpPr>
        <p:sp>
          <p:nvSpPr>
            <p:cNvPr id="137" name="Rectangle 4">
              <a:extLst>
                <a:ext uri="{FF2B5EF4-FFF2-40B4-BE49-F238E27FC236}">
                  <a16:creationId xmlns:a16="http://schemas.microsoft.com/office/drawing/2014/main" id="{5EC56F30-8791-41A6-9A84-C3A7EF8E1B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49" y="6196228"/>
              <a:ext cx="2653981" cy="36933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6 4 5 7 0 10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4DB5E92E-77CD-483A-83A7-FC373D1779EB}"/>
                </a:ext>
              </a:extLst>
            </p:cNvPr>
            <p:cNvSpPr txBox="1"/>
            <p:nvPr/>
          </p:nvSpPr>
          <p:spPr>
            <a:xfrm>
              <a:off x="3902447" y="625778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44" name="內容版面配置區 2">
            <a:extLst>
              <a:ext uri="{FF2B5EF4-FFF2-40B4-BE49-F238E27FC236}">
                <a16:creationId xmlns:a16="http://schemas.microsoft.com/office/drawing/2014/main" id="{D0EE57FA-D005-4898-B292-C77FFA350618}"/>
              </a:ext>
            </a:extLst>
          </p:cNvPr>
          <p:cNvSpPr txBox="1">
            <a:spLocks/>
          </p:cNvSpPr>
          <p:nvPr/>
        </p:nvSpPr>
        <p:spPr>
          <a:xfrm>
            <a:off x="500342" y="6103474"/>
            <a:ext cx="11331374" cy="5218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索引值</a:t>
            </a:r>
            <a:r>
              <a:rPr lang="zh-TW" altLang="en-US"/>
              <a:t>超過</a:t>
            </a:r>
            <a:r>
              <a:rPr lang="zh-TW" altLang="en-US">
                <a:solidFill>
                  <a:srgbClr val="00B0F0"/>
                </a:solidFill>
              </a:rPr>
              <a:t>最大索引值</a:t>
            </a:r>
            <a:r>
              <a:rPr lang="zh-TW" altLang="en-US"/>
              <a:t>，則會出現錯誤</a:t>
            </a:r>
          </a:p>
        </p:txBody>
      </p:sp>
    </p:spTree>
    <p:extLst>
      <p:ext uri="{BB962C8B-B14F-4D97-AF65-F5344CB8AC3E}">
        <p14:creationId xmlns:p14="http://schemas.microsoft.com/office/powerpoint/2010/main" val="1115411156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44A0A8C2-306E-4C8E-958A-E5B2901093AA}"/>
              </a:ext>
            </a:extLst>
          </p:cNvPr>
          <p:cNvGrpSpPr/>
          <p:nvPr/>
        </p:nvGrpSpPr>
        <p:grpSpPr>
          <a:xfrm>
            <a:off x="838200" y="4325997"/>
            <a:ext cx="6189519" cy="2062103"/>
            <a:chOff x="838200" y="4325997"/>
            <a:chExt cx="6189519" cy="206210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B0592D20-F867-4F33-B6DA-7DFDB48ACF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4325997"/>
              <a:ext cx="6189519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 : arr)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.print(e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974AD89D-FF28-4181-B8CF-71FC6DEA7AF7}"/>
                </a:ext>
              </a:extLst>
            </p:cNvPr>
            <p:cNvSpPr txBox="1"/>
            <p:nvPr/>
          </p:nvSpPr>
          <p:spPr>
            <a:xfrm>
              <a:off x="6336504" y="601876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A85B0069-19C9-4FBB-A463-06A5E9E50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88819" y="4328382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4E252C7-16D2-40FE-A0E9-9CB0766F8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增強 </a:t>
            </a:r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C259F5-78E3-456A-A104-56FEBD65D0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913"/>
            <a:ext cx="10515600" cy="1010186"/>
          </a:xfrm>
        </p:spPr>
        <p:txBody>
          <a:bodyPr/>
          <a:lstStyle/>
          <a:p>
            <a:r>
              <a:rPr lang="zh-TW" altLang="en-US">
                <a:latin typeface="+mj-lt"/>
              </a:rPr>
              <a:t>每次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迭代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(iteration)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都寫這麼長一個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  <a:r>
              <a:rPr lang="zh-TW" altLang="en-US">
                <a:latin typeface="+mj-lt"/>
              </a:rPr>
              <a:t>，實在不便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所以可以使用「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增強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 迴圈</a:t>
            </a:r>
            <a:r>
              <a:rPr lang="zh-TW" altLang="en-US">
                <a:latin typeface="+mj-lt"/>
              </a:rPr>
              <a:t>」來避免寫這麼長的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for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迴圈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55F031B-028A-48C6-A537-5371770ED454}"/>
              </a:ext>
            </a:extLst>
          </p:cNvPr>
          <p:cNvSpPr txBox="1">
            <a:spLocks/>
          </p:cNvSpPr>
          <p:nvPr/>
        </p:nvSpPr>
        <p:spPr>
          <a:xfrm>
            <a:off x="838200" y="3844053"/>
            <a:ext cx="10515600" cy="5295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latin typeface="+mj-lt"/>
              </a:rPr>
              <a:t>其中</a:t>
            </a:r>
            <a:r>
              <a:rPr lang="zh-TW" altLang="en-US">
                <a:solidFill>
                  <a:srgbClr val="FFC000"/>
                </a:solidFill>
                <a:latin typeface="+mj-lt"/>
              </a:rPr>
              <a:t>變數</a:t>
            </a:r>
            <a:r>
              <a:rPr lang="zh-TW" altLang="en-US">
                <a:latin typeface="+mj-lt"/>
              </a:rPr>
              <a:t>會在每次循環依序變為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陣列</a:t>
            </a:r>
            <a:r>
              <a:rPr lang="zh-TW" altLang="en-US">
                <a:latin typeface="+mj-lt"/>
              </a:rPr>
              <a:t>中的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元素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6E68A203-3ECB-40BD-B493-98EA031301F9}"/>
              </a:ext>
            </a:extLst>
          </p:cNvPr>
          <p:cNvGrpSpPr/>
          <p:nvPr/>
        </p:nvGrpSpPr>
        <p:grpSpPr>
          <a:xfrm>
            <a:off x="838199" y="2596099"/>
            <a:ext cx="10515599" cy="1200329"/>
            <a:chOff x="838199" y="2700874"/>
            <a:chExt cx="10515599" cy="1200329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CECFFDE-6585-4C2F-9DE4-3402E21A6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700874"/>
              <a:ext cx="10515599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元素型別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陣列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BAD85D20-F903-4971-9C6A-D4D857BCCAD0}"/>
                </a:ext>
              </a:extLst>
            </p:cNvPr>
            <p:cNvSpPr txBox="1"/>
            <p:nvPr/>
          </p:nvSpPr>
          <p:spPr>
            <a:xfrm>
              <a:off x="10662582" y="352319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BBAD1A9-0F67-4CC4-BB65-27D24EB610E5}"/>
              </a:ext>
            </a:extLst>
          </p:cNvPr>
          <p:cNvGrpSpPr/>
          <p:nvPr/>
        </p:nvGrpSpPr>
        <p:grpSpPr>
          <a:xfrm>
            <a:off x="8260555" y="5151019"/>
            <a:ext cx="3093242" cy="461665"/>
            <a:chOff x="1590189" y="6150062"/>
            <a:chExt cx="3093242" cy="46166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B00755A5-3218-47E5-83A0-6CDEB705AA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90189" y="6150062"/>
              <a:ext cx="3093242" cy="46166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6 4 5 7 2 9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06004409-0BF8-4E1A-BCB4-9EA71D5524DB}"/>
                </a:ext>
              </a:extLst>
            </p:cNvPr>
            <p:cNvSpPr txBox="1"/>
            <p:nvPr/>
          </p:nvSpPr>
          <p:spPr>
            <a:xfrm>
              <a:off x="3902447" y="630395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591586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991</TotalTime>
  <Words>2474</Words>
  <Application>Microsoft Office PowerPoint</Application>
  <PresentationFormat>寬螢幕</PresentationFormat>
  <Paragraphs>162</Paragraphs>
  <Slides>14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8" baseType="lpstr">
      <vt:lpstr>Arial</vt:lpstr>
      <vt:lpstr>Calibri</vt:lpstr>
      <vt:lpstr>Consolas</vt:lpstr>
      <vt:lpstr>TYIC</vt:lpstr>
      <vt:lpstr>包裝類別與工具類別(1)</vt:lpstr>
      <vt:lpstr>包裝類別</vt:lpstr>
      <vt:lpstr>包裝類別</vt:lpstr>
      <vt:lpstr>自動拆箱</vt:lpstr>
      <vt:lpstr>自動裝箱</vt:lpstr>
      <vt:lpstr>陣列</vt:lpstr>
      <vt:lpstr>陣列</vt:lpstr>
      <vt:lpstr>索引值</vt:lpstr>
      <vt:lpstr>增強 for</vt:lpstr>
      <vt:lpstr>不定長度引數</vt:lpstr>
      <vt:lpstr>不定長度引數</vt:lpstr>
      <vt:lpstr>陣列工具類別</vt:lpstr>
      <vt:lpstr>k 維陣列</vt:lpstr>
      <vt:lpstr>字串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10_包裝類別與工具類別(1)</dc:title>
  <dc:creator>TYIC</dc:creator>
  <cp:lastModifiedBy>Jacky Chiu</cp:lastModifiedBy>
  <cp:revision>382</cp:revision>
  <dcterms:created xsi:type="dcterms:W3CDTF">2024-08-18T12:40:15Z</dcterms:created>
  <dcterms:modified xsi:type="dcterms:W3CDTF">2024-08-21T15:30:55Z</dcterms:modified>
</cp:coreProperties>
</file>