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7" r:id="rId1"/>
  </p:sldMasterIdLst>
  <p:notesMasterIdLst>
    <p:notesMasterId r:id="rId6"/>
  </p:notesMasterIdLst>
  <p:sldIdLst>
    <p:sldId id="273" r:id="rId2"/>
    <p:sldId id="274" r:id="rId3"/>
    <p:sldId id="277" r:id="rId4"/>
    <p:sldId id="275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CC"/>
    <a:srgbClr val="CCFFCC"/>
    <a:srgbClr val="92D050"/>
    <a:srgbClr val="66CCFF"/>
    <a:srgbClr val="CCECFF"/>
    <a:srgbClr val="00B0F0"/>
    <a:srgbClr val="99FF99"/>
    <a:srgbClr val="99CCFF"/>
    <a:srgbClr val="0099CC"/>
    <a:srgbClr val="97C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294DDF-BAE6-4F99-A8CC-1D49EAABBEEB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9CB067-BC29-4E03-9D8B-5E2AC68A99F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6918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863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668D8F-3DA4-412A-BB7F-172E51E04D9D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06052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9CB067-BC29-4E03-9D8B-5E2AC68A99F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093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772440837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7984131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440335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0148767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951753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28D90-2A6F-4F23-88A8-C5DCC2B5F30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3141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649" r:id="rId5"/>
  </p:sldLayoutIdLst>
  <p:transition>
    <p:push dir="u"/>
  </p:transition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venez.com/lang/lang.pdf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language" TargetMode="Externa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95BF0A-7ADB-46FB-A2C7-20D1F54B23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程式語言簡介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5CCE673-7091-4C38-A057-12D2955FC3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104954656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自然語言、標記語言、程式語言</a:t>
            </a:r>
          </a:p>
        </p:txBody>
      </p: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FABB91AD-8845-44D0-A8F0-481FD8E6FAD4}"/>
              </a:ext>
            </a:extLst>
          </p:cNvPr>
          <p:cNvGrpSpPr/>
          <p:nvPr/>
        </p:nvGrpSpPr>
        <p:grpSpPr>
          <a:xfrm>
            <a:off x="7749315" y="1384229"/>
            <a:ext cx="3768718" cy="5068593"/>
            <a:chOff x="8081818" y="1424282"/>
            <a:chExt cx="3768718" cy="5068593"/>
          </a:xfrm>
        </p:grpSpPr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2ECE84C0-8367-450B-9B57-D6896C28AFAE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CC5D8463-34DB-408D-A196-F60C094B6DEA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7C725AF8-AF7C-4EE4-8A51-A86BC5011439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6" name="箭號: 向上 5">
                  <a:extLst>
                    <a:ext uri="{FF2B5EF4-FFF2-40B4-BE49-F238E27FC236}">
                      <a16:creationId xmlns:a16="http://schemas.microsoft.com/office/drawing/2014/main" id="{91CE9796-725A-4A07-9467-BAAE7A46ABD7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39BA9365-209D-43B2-8CA0-825EDFD2892D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F9B03BF1-8403-4F98-87BF-BBFCE9DDDDA6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16" name="圖形 15">
                <a:extLst>
                  <a:ext uri="{FF2B5EF4-FFF2-40B4-BE49-F238E27FC236}">
                    <a16:creationId xmlns:a16="http://schemas.microsoft.com/office/drawing/2014/main" id="{4F1FF68F-3524-44D1-937B-EC2E4E724A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CFBEBB72-43C4-427D-81F8-46663D1EDF06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14" name="圖形 13">
                  <a:extLst>
                    <a:ext uri="{FF2B5EF4-FFF2-40B4-BE49-F238E27FC236}">
                      <a16:creationId xmlns:a16="http://schemas.microsoft.com/office/drawing/2014/main" id="{1CFE20D4-F7D9-4EBB-9AAE-ADCEF45AD98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18" name="圖片 17">
                  <a:extLst>
                    <a:ext uri="{FF2B5EF4-FFF2-40B4-BE49-F238E27FC236}">
                      <a16:creationId xmlns:a16="http://schemas.microsoft.com/office/drawing/2014/main" id="{EC9F3072-2930-4A17-984D-17E429D420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20" name="圖形 19">
                <a:extLst>
                  <a:ext uri="{FF2B5EF4-FFF2-40B4-BE49-F238E27FC236}">
                    <a16:creationId xmlns:a16="http://schemas.microsoft.com/office/drawing/2014/main" id="{FC6E0AEA-36B7-49EB-99A0-C143A6FE2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2886FAA4-8794-42E6-B8B7-BFF66115E348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CD251CBC-1A95-4905-A269-B18ADD4C8DFB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44" name="圖形 43">
                <a:extLst>
                  <a:ext uri="{FF2B5EF4-FFF2-40B4-BE49-F238E27FC236}">
                    <a16:creationId xmlns:a16="http://schemas.microsoft.com/office/drawing/2014/main" id="{C5432F29-FC1D-4171-8594-ECED47B2A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46" name="直線接點 45">
                <a:extLst>
                  <a:ext uri="{FF2B5EF4-FFF2-40B4-BE49-F238E27FC236}">
                    <a16:creationId xmlns:a16="http://schemas.microsoft.com/office/drawing/2014/main" id="{8FF20B6F-47C4-42A8-A134-57EB84E191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97" name="直線接點 96">
                <a:extLst>
                  <a:ext uri="{FF2B5EF4-FFF2-40B4-BE49-F238E27FC236}">
                    <a16:creationId xmlns:a16="http://schemas.microsoft.com/office/drawing/2014/main" id="{6B0B455C-4496-44B6-8ADD-A58ADCFB3F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0A8E9EC-C961-4C0D-9073-04950374B409}"/>
              </a:ext>
            </a:extLst>
          </p:cNvPr>
          <p:cNvGrpSpPr/>
          <p:nvPr/>
        </p:nvGrpSpPr>
        <p:grpSpPr>
          <a:xfrm>
            <a:off x="758769" y="1479479"/>
            <a:ext cx="6503477" cy="4889267"/>
            <a:chOff x="701679" y="1678895"/>
            <a:chExt cx="6503477" cy="4889267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9DEBB839-A0CA-4FB6-BABF-37D0DF0F3981}"/>
                </a:ext>
              </a:extLst>
            </p:cNvPr>
            <p:cNvSpPr/>
            <p:nvPr/>
          </p:nvSpPr>
          <p:spPr>
            <a:xfrm>
              <a:off x="701680" y="1678905"/>
              <a:ext cx="1569158" cy="777791"/>
            </a:xfrm>
            <a:custGeom>
              <a:avLst/>
              <a:gdLst>
                <a:gd name="connsiteX0" fmla="*/ 770921 w 2157623"/>
                <a:gd name="connsiteY0" fmla="*/ 0 h 1132379"/>
                <a:gd name="connsiteX1" fmla="*/ 2157623 w 2157623"/>
                <a:gd name="connsiteY1" fmla="*/ 0 h 1132379"/>
                <a:gd name="connsiteX2" fmla="*/ 2157623 w 2157623"/>
                <a:gd name="connsiteY2" fmla="*/ 1132379 h 1132379"/>
                <a:gd name="connsiteX3" fmla="*/ 0 w 2157623"/>
                <a:gd name="connsiteY3" fmla="*/ 1132379 h 1132379"/>
                <a:gd name="connsiteX4" fmla="*/ 0 w 2157623"/>
                <a:gd name="connsiteY4" fmla="*/ 756646 h 1132379"/>
                <a:gd name="connsiteX5" fmla="*/ 770921 w 2157623"/>
                <a:gd name="connsiteY5" fmla="*/ 0 h 11323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57623" h="1132379">
                  <a:moveTo>
                    <a:pt x="770921" y="0"/>
                  </a:moveTo>
                  <a:lnTo>
                    <a:pt x="2157623" y="0"/>
                  </a:lnTo>
                  <a:lnTo>
                    <a:pt x="2157623" y="1132379"/>
                  </a:lnTo>
                  <a:lnTo>
                    <a:pt x="0" y="1132379"/>
                  </a:lnTo>
                  <a:lnTo>
                    <a:pt x="0" y="756646"/>
                  </a:lnTo>
                  <a:cubicBezTo>
                    <a:pt x="0" y="338762"/>
                    <a:pt x="345153" y="0"/>
                    <a:pt x="770921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自然語言</a:t>
              </a:r>
              <a:endParaRPr lang="zh-TW" altLang="en-US"/>
            </a:p>
          </p:txBody>
        </p:sp>
        <p:sp>
          <p:nvSpPr>
            <p:cNvPr id="85" name="矩形 84">
              <a:extLst>
                <a:ext uri="{FF2B5EF4-FFF2-40B4-BE49-F238E27FC236}">
                  <a16:creationId xmlns:a16="http://schemas.microsoft.com/office/drawing/2014/main" id="{43D04777-669B-41EF-8B7A-826571D2D170}"/>
                </a:ext>
              </a:extLst>
            </p:cNvPr>
            <p:cNvSpPr/>
            <p:nvPr/>
          </p:nvSpPr>
          <p:spPr>
            <a:xfrm>
              <a:off x="2262091" y="1679524"/>
              <a:ext cx="1721419" cy="777348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標記語言</a:t>
              </a:r>
              <a:endParaRPr lang="zh-TW" altLang="en-US" sz="2400"/>
            </a:p>
          </p:txBody>
        </p:sp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7A2415D9-12B7-4CF3-9603-F082C31956E7}"/>
                </a:ext>
              </a:extLst>
            </p:cNvPr>
            <p:cNvSpPr/>
            <p:nvPr/>
          </p:nvSpPr>
          <p:spPr>
            <a:xfrm flipH="1">
              <a:off x="3981232" y="1678895"/>
              <a:ext cx="3221614" cy="777791"/>
            </a:xfrm>
            <a:custGeom>
              <a:avLst/>
              <a:gdLst>
                <a:gd name="connsiteX0" fmla="*/ 1570140 w 3221614"/>
                <a:gd name="connsiteY0" fmla="*/ 0 h 777791"/>
                <a:gd name="connsiteX1" fmla="*/ 561644 w 3221614"/>
                <a:gd name="connsiteY1" fmla="*/ 0 h 777791"/>
                <a:gd name="connsiteX2" fmla="*/ 12373 w 3221614"/>
                <a:gd name="connsiteY2" fmla="*/ 414973 h 777791"/>
                <a:gd name="connsiteX3" fmla="*/ 1915 w 3221614"/>
                <a:gd name="connsiteY3" fmla="*/ 511134 h 777791"/>
                <a:gd name="connsiteX4" fmla="*/ 0 w 3221614"/>
                <a:gd name="connsiteY4" fmla="*/ 519710 h 777791"/>
                <a:gd name="connsiteX5" fmla="*/ 0 w 3221614"/>
                <a:gd name="connsiteY5" fmla="*/ 777781 h 777791"/>
                <a:gd name="connsiteX6" fmla="*/ 982 w 3221614"/>
                <a:gd name="connsiteY6" fmla="*/ 777781 h 777791"/>
                <a:gd name="connsiteX7" fmla="*/ 982 w 3221614"/>
                <a:gd name="connsiteY7" fmla="*/ 777791 h 777791"/>
                <a:gd name="connsiteX8" fmla="*/ 1570140 w 3221614"/>
                <a:gd name="connsiteY8" fmla="*/ 777791 h 777791"/>
                <a:gd name="connsiteX9" fmla="*/ 1570140 w 3221614"/>
                <a:gd name="connsiteY9" fmla="*/ 777781 h 777791"/>
                <a:gd name="connsiteX10" fmla="*/ 3221614 w 3221614"/>
                <a:gd name="connsiteY10" fmla="*/ 777781 h 777791"/>
                <a:gd name="connsiteX11" fmla="*/ 3221614 w 3221614"/>
                <a:gd name="connsiteY11" fmla="*/ 11 h 777791"/>
                <a:gd name="connsiteX12" fmla="*/ 1570140 w 3221614"/>
                <a:gd name="connsiteY12" fmla="*/ 11 h 7777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221614" h="777791">
                  <a:moveTo>
                    <a:pt x="1570140" y="0"/>
                  </a:moveTo>
                  <a:lnTo>
                    <a:pt x="561644" y="0"/>
                  </a:lnTo>
                  <a:cubicBezTo>
                    <a:pt x="290705" y="0"/>
                    <a:pt x="64653" y="178148"/>
                    <a:pt x="12373" y="414973"/>
                  </a:cubicBezTo>
                  <a:lnTo>
                    <a:pt x="1915" y="511134"/>
                  </a:lnTo>
                  <a:lnTo>
                    <a:pt x="0" y="519710"/>
                  </a:lnTo>
                  <a:lnTo>
                    <a:pt x="0" y="777781"/>
                  </a:lnTo>
                  <a:lnTo>
                    <a:pt x="982" y="777781"/>
                  </a:lnTo>
                  <a:lnTo>
                    <a:pt x="982" y="777791"/>
                  </a:lnTo>
                  <a:lnTo>
                    <a:pt x="1570140" y="777791"/>
                  </a:lnTo>
                  <a:lnTo>
                    <a:pt x="1570140" y="777781"/>
                  </a:lnTo>
                  <a:lnTo>
                    <a:pt x="3221614" y="777781"/>
                  </a:lnTo>
                  <a:lnTo>
                    <a:pt x="3221614" y="11"/>
                  </a:lnTo>
                  <a:lnTo>
                    <a:pt x="1570140" y="11"/>
                  </a:ln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</p:txBody>
        </p:sp>
        <p:sp>
          <p:nvSpPr>
            <p:cNvPr id="50" name="手繪多邊形: 圖案 49">
              <a:extLst>
                <a:ext uri="{FF2B5EF4-FFF2-40B4-BE49-F238E27FC236}">
                  <a16:creationId xmlns:a16="http://schemas.microsoft.com/office/drawing/2014/main" id="{E226B7B6-2027-4030-94C1-97E349A375F6}"/>
                </a:ext>
              </a:extLst>
            </p:cNvPr>
            <p:cNvSpPr/>
            <p:nvPr/>
          </p:nvSpPr>
          <p:spPr>
            <a:xfrm>
              <a:off x="701679" y="2450135"/>
              <a:ext cx="1574795" cy="4117959"/>
            </a:xfrm>
            <a:custGeom>
              <a:avLst/>
              <a:gdLst>
                <a:gd name="connsiteX0" fmla="*/ 5 w 1574795"/>
                <a:gd name="connsiteY0" fmla="*/ 0 h 4117959"/>
                <a:gd name="connsiteX1" fmla="*/ 1567436 w 1574795"/>
                <a:gd name="connsiteY1" fmla="*/ 0 h 4117959"/>
                <a:gd name="connsiteX2" fmla="*/ 1567436 w 1574795"/>
                <a:gd name="connsiteY2" fmla="*/ 317588 h 4117959"/>
                <a:gd name="connsiteX3" fmla="*/ 1567436 w 1574795"/>
                <a:gd name="connsiteY3" fmla="*/ 2895769 h 4117959"/>
                <a:gd name="connsiteX4" fmla="*/ 1574795 w 1574795"/>
                <a:gd name="connsiteY4" fmla="*/ 2895769 h 4117959"/>
                <a:gd name="connsiteX5" fmla="*/ 1574795 w 1574795"/>
                <a:gd name="connsiteY5" fmla="*/ 3021975 h 4117959"/>
                <a:gd name="connsiteX6" fmla="*/ 1574795 w 1574795"/>
                <a:gd name="connsiteY6" fmla="*/ 3213357 h 4117959"/>
                <a:gd name="connsiteX7" fmla="*/ 1574795 w 1574795"/>
                <a:gd name="connsiteY7" fmla="*/ 3339563 h 4117959"/>
                <a:gd name="connsiteX8" fmla="*/ 1574795 w 1574795"/>
                <a:gd name="connsiteY8" fmla="*/ 3673560 h 4117959"/>
                <a:gd name="connsiteX9" fmla="*/ 1574795 w 1574795"/>
                <a:gd name="connsiteY9" fmla="*/ 3799766 h 4117959"/>
                <a:gd name="connsiteX10" fmla="*/ 1574795 w 1574795"/>
                <a:gd name="connsiteY10" fmla="*/ 3991148 h 4117959"/>
                <a:gd name="connsiteX11" fmla="*/ 1574795 w 1574795"/>
                <a:gd name="connsiteY11" fmla="*/ 4117354 h 4117959"/>
                <a:gd name="connsiteX12" fmla="*/ 1567436 w 1574795"/>
                <a:gd name="connsiteY12" fmla="*/ 4117354 h 4117959"/>
                <a:gd name="connsiteX13" fmla="*/ 1567436 w 1574795"/>
                <a:gd name="connsiteY13" fmla="*/ 4117956 h 4117959"/>
                <a:gd name="connsiteX14" fmla="*/ 1569163 w 1574795"/>
                <a:gd name="connsiteY14" fmla="*/ 4117956 h 4117959"/>
                <a:gd name="connsiteX15" fmla="*/ 1569163 w 1574795"/>
                <a:gd name="connsiteY15" fmla="*/ 4117959 h 4117959"/>
                <a:gd name="connsiteX16" fmla="*/ 560050 w 1574795"/>
                <a:gd name="connsiteY16" fmla="*/ 4117959 h 4117959"/>
                <a:gd name="connsiteX17" fmla="*/ 545461 w 1574795"/>
                <a:gd name="connsiteY17" fmla="*/ 4115751 h 4117959"/>
                <a:gd name="connsiteX18" fmla="*/ 449277 w 1574795"/>
                <a:gd name="connsiteY18" fmla="*/ 4106796 h 4117959"/>
                <a:gd name="connsiteX19" fmla="*/ 0 w 1574795"/>
                <a:gd name="connsiteY19" fmla="*/ 3597641 h 4117959"/>
                <a:gd name="connsiteX20" fmla="*/ 0 w 1574795"/>
                <a:gd name="connsiteY20" fmla="*/ 3471435 h 4117959"/>
                <a:gd name="connsiteX21" fmla="*/ 0 w 1574795"/>
                <a:gd name="connsiteY21" fmla="*/ 3339563 h 4117959"/>
                <a:gd name="connsiteX22" fmla="*/ 0 w 1574795"/>
                <a:gd name="connsiteY22" fmla="*/ 3280053 h 4117959"/>
                <a:gd name="connsiteX23" fmla="*/ 0 w 1574795"/>
                <a:gd name="connsiteY23" fmla="*/ 3213357 h 4117959"/>
                <a:gd name="connsiteX24" fmla="*/ 0 w 1574795"/>
                <a:gd name="connsiteY24" fmla="*/ 3153847 h 4117959"/>
                <a:gd name="connsiteX25" fmla="*/ 0 w 1574795"/>
                <a:gd name="connsiteY25" fmla="*/ 3021975 h 4117959"/>
                <a:gd name="connsiteX26" fmla="*/ 0 w 1574795"/>
                <a:gd name="connsiteY26" fmla="*/ 2895769 h 4117959"/>
                <a:gd name="connsiteX27" fmla="*/ 5 w 1574795"/>
                <a:gd name="connsiteY27" fmla="*/ 2895769 h 4117959"/>
                <a:gd name="connsiteX28" fmla="*/ 5 w 1574795"/>
                <a:gd name="connsiteY28" fmla="*/ 317588 h 41179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574795" h="4117959">
                  <a:moveTo>
                    <a:pt x="5" y="0"/>
                  </a:moveTo>
                  <a:lnTo>
                    <a:pt x="1567436" y="0"/>
                  </a:lnTo>
                  <a:lnTo>
                    <a:pt x="1567436" y="317588"/>
                  </a:lnTo>
                  <a:lnTo>
                    <a:pt x="1567436" y="2895769"/>
                  </a:lnTo>
                  <a:lnTo>
                    <a:pt x="1574795" y="2895769"/>
                  </a:lnTo>
                  <a:lnTo>
                    <a:pt x="1574795" y="3021975"/>
                  </a:lnTo>
                  <a:lnTo>
                    <a:pt x="1574795" y="3213357"/>
                  </a:lnTo>
                  <a:lnTo>
                    <a:pt x="1574795" y="3339563"/>
                  </a:lnTo>
                  <a:lnTo>
                    <a:pt x="1574795" y="3673560"/>
                  </a:lnTo>
                  <a:lnTo>
                    <a:pt x="1574795" y="3799766"/>
                  </a:lnTo>
                  <a:lnTo>
                    <a:pt x="1574795" y="3991148"/>
                  </a:lnTo>
                  <a:lnTo>
                    <a:pt x="1574795" y="4117354"/>
                  </a:lnTo>
                  <a:lnTo>
                    <a:pt x="1567436" y="4117354"/>
                  </a:lnTo>
                  <a:lnTo>
                    <a:pt x="1567436" y="4117956"/>
                  </a:lnTo>
                  <a:lnTo>
                    <a:pt x="1569163" y="4117956"/>
                  </a:lnTo>
                  <a:lnTo>
                    <a:pt x="1569163" y="4117959"/>
                  </a:lnTo>
                  <a:lnTo>
                    <a:pt x="560050" y="4117959"/>
                  </a:lnTo>
                  <a:lnTo>
                    <a:pt x="545461" y="4115751"/>
                  </a:lnTo>
                  <a:lnTo>
                    <a:pt x="449277" y="4106796"/>
                  </a:lnTo>
                  <a:cubicBezTo>
                    <a:pt x="192875" y="4058334"/>
                    <a:pt x="0" y="3848792"/>
                    <a:pt x="0" y="3597641"/>
                  </a:cubicBezTo>
                  <a:lnTo>
                    <a:pt x="0" y="3471435"/>
                  </a:lnTo>
                  <a:lnTo>
                    <a:pt x="0" y="3339563"/>
                  </a:lnTo>
                  <a:lnTo>
                    <a:pt x="0" y="3280053"/>
                  </a:lnTo>
                  <a:lnTo>
                    <a:pt x="0" y="3213357"/>
                  </a:lnTo>
                  <a:lnTo>
                    <a:pt x="0" y="3153847"/>
                  </a:lnTo>
                  <a:lnTo>
                    <a:pt x="0" y="3021975"/>
                  </a:lnTo>
                  <a:lnTo>
                    <a:pt x="0" y="2895769"/>
                  </a:lnTo>
                  <a:lnTo>
                    <a:pt x="5" y="2895769"/>
                  </a:lnTo>
                  <a:lnTo>
                    <a:pt x="5" y="317588"/>
                  </a:lnTo>
                  <a:close/>
                </a:path>
              </a:pathLst>
            </a:cu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人溝通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用的語言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algn="ctr"/>
              <a:r>
                <a:rPr lang="zh-TW" altLang="en-US" sz="2400">
                  <a:solidFill>
                    <a:srgbClr val="000000"/>
                  </a:solidFill>
                  <a:latin typeface="JetBrains Mono Light"/>
                  <a:ea typeface="微軟正黑體 Light"/>
                </a:rPr>
                <a:t>如：英文</a:t>
              </a:r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403E76FE-883E-46E4-B6B2-BDACFB62AD70}"/>
                </a:ext>
              </a:extLst>
            </p:cNvPr>
            <p:cNvSpPr/>
            <p:nvPr/>
          </p:nvSpPr>
          <p:spPr>
            <a:xfrm>
              <a:off x="2267530" y="2456676"/>
              <a:ext cx="1714704" cy="4111416"/>
            </a:xfrm>
            <a:custGeom>
              <a:avLst/>
              <a:gdLst>
                <a:gd name="connsiteX0" fmla="*/ 0 w 1714704"/>
                <a:gd name="connsiteY0" fmla="*/ 0 h 4111416"/>
                <a:gd name="connsiteX1" fmla="*/ 1714704 w 1714704"/>
                <a:gd name="connsiteY1" fmla="*/ 0 h 4111416"/>
                <a:gd name="connsiteX2" fmla="*/ 1714704 w 1714704"/>
                <a:gd name="connsiteY2" fmla="*/ 317588 h 4111416"/>
                <a:gd name="connsiteX3" fmla="*/ 1714704 w 1714704"/>
                <a:gd name="connsiteY3" fmla="*/ 3793828 h 4111416"/>
                <a:gd name="connsiteX4" fmla="*/ 1714704 w 1714704"/>
                <a:gd name="connsiteY4" fmla="*/ 4111416 h 4111416"/>
                <a:gd name="connsiteX5" fmla="*/ 0 w 1714704"/>
                <a:gd name="connsiteY5" fmla="*/ 4111416 h 4111416"/>
                <a:gd name="connsiteX6" fmla="*/ 0 w 1714704"/>
                <a:gd name="connsiteY6" fmla="*/ 3793828 h 4111416"/>
                <a:gd name="connsiteX7" fmla="*/ 0 w 1714704"/>
                <a:gd name="connsiteY7" fmla="*/ 317588 h 4111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14704" h="4111416">
                  <a:moveTo>
                    <a:pt x="0" y="0"/>
                  </a:moveTo>
                  <a:lnTo>
                    <a:pt x="1714704" y="0"/>
                  </a:lnTo>
                  <a:lnTo>
                    <a:pt x="1714704" y="317588"/>
                  </a:lnTo>
                  <a:lnTo>
                    <a:pt x="1714704" y="3793828"/>
                  </a:lnTo>
                  <a:lnTo>
                    <a:pt x="1714704" y="4111416"/>
                  </a:lnTo>
                  <a:lnTo>
                    <a:pt x="0" y="4111416"/>
                  </a:lnTo>
                  <a:lnTo>
                    <a:pt x="0" y="3793828"/>
                  </a:lnTo>
                  <a:lnTo>
                    <a:pt x="0" y="317588"/>
                  </a:lnTo>
                  <a:close/>
                </a:path>
              </a:pathLst>
            </a:custGeom>
            <a:solidFill>
              <a:srgbClr val="DCDCD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文字加上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一些標記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本身沒有</a:t>
              </a:r>
              <a:endParaRPr lang="en-US" altLang="zh-TW" sz="2400" dirty="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其他功能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HTML</a:t>
              </a:r>
              <a:endParaRPr lang="zh-TW" altLang="en-US" sz="2400">
                <a:solidFill>
                  <a:srgbClr val="000000"/>
                </a:solidFill>
                <a:ea typeface="微軟正黑體 Light"/>
              </a:endParaRPr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E0615D3A-81F6-4DF5-98DC-56F03F460ED9}"/>
                </a:ext>
              </a:extLst>
            </p:cNvPr>
            <p:cNvSpPr/>
            <p:nvPr/>
          </p:nvSpPr>
          <p:spPr>
            <a:xfrm>
              <a:off x="3979777" y="2455546"/>
              <a:ext cx="3225379" cy="4112616"/>
            </a:xfrm>
            <a:custGeom>
              <a:avLst/>
              <a:gdLst>
                <a:gd name="connsiteX0" fmla="*/ 1657948 w 3225379"/>
                <a:gd name="connsiteY0" fmla="*/ 0 h 4112616"/>
                <a:gd name="connsiteX1" fmla="*/ 3225379 w 3225379"/>
                <a:gd name="connsiteY1" fmla="*/ 0 h 4112616"/>
                <a:gd name="connsiteX2" fmla="*/ 3225379 w 3225379"/>
                <a:gd name="connsiteY2" fmla="*/ 317588 h 4112616"/>
                <a:gd name="connsiteX3" fmla="*/ 3225379 w 3225379"/>
                <a:gd name="connsiteY3" fmla="*/ 2954198 h 4112616"/>
                <a:gd name="connsiteX4" fmla="*/ 3225379 w 3225379"/>
                <a:gd name="connsiteY4" fmla="*/ 3271786 h 4112616"/>
                <a:gd name="connsiteX5" fmla="*/ 3223069 w 3225379"/>
                <a:gd name="connsiteY5" fmla="*/ 3306187 h 4112616"/>
                <a:gd name="connsiteX6" fmla="*/ 3223069 w 3225379"/>
                <a:gd name="connsiteY6" fmla="*/ 3334835 h 4112616"/>
                <a:gd name="connsiteX7" fmla="*/ 3223069 w 3225379"/>
                <a:gd name="connsiteY7" fmla="*/ 3379755 h 4112616"/>
                <a:gd name="connsiteX8" fmla="*/ 3223069 w 3225379"/>
                <a:gd name="connsiteY8" fmla="*/ 3592906 h 4112616"/>
                <a:gd name="connsiteX9" fmla="*/ 3221154 w 3225379"/>
                <a:gd name="connsiteY9" fmla="*/ 3601482 h 4112616"/>
                <a:gd name="connsiteX10" fmla="*/ 3210696 w 3225379"/>
                <a:gd name="connsiteY10" fmla="*/ 3697643 h 4112616"/>
                <a:gd name="connsiteX11" fmla="*/ 2760672 w 3225379"/>
                <a:gd name="connsiteY11" fmla="*/ 4104499 h 4112616"/>
                <a:gd name="connsiteX12" fmla="*/ 2668956 w 3225379"/>
                <a:gd name="connsiteY12" fmla="*/ 4112000 h 4112616"/>
                <a:gd name="connsiteX13" fmla="*/ 2665335 w 3225379"/>
                <a:gd name="connsiteY13" fmla="*/ 4112548 h 4112616"/>
                <a:gd name="connsiteX14" fmla="*/ 2662256 w 3225379"/>
                <a:gd name="connsiteY14" fmla="*/ 4112548 h 4112616"/>
                <a:gd name="connsiteX15" fmla="*/ 2661425 w 3225379"/>
                <a:gd name="connsiteY15" fmla="*/ 4112616 h 4112616"/>
                <a:gd name="connsiteX16" fmla="*/ 1652929 w 3225379"/>
                <a:gd name="connsiteY16" fmla="*/ 4112616 h 4112616"/>
                <a:gd name="connsiteX17" fmla="*/ 1652929 w 3225379"/>
                <a:gd name="connsiteY17" fmla="*/ 4112605 h 4112616"/>
                <a:gd name="connsiteX18" fmla="*/ 1455 w 3225379"/>
                <a:gd name="connsiteY18" fmla="*/ 4112605 h 4112616"/>
                <a:gd name="connsiteX19" fmla="*/ 1455 w 3225379"/>
                <a:gd name="connsiteY19" fmla="*/ 4112546 h 4112616"/>
                <a:gd name="connsiteX20" fmla="*/ 0 w 3225379"/>
                <a:gd name="connsiteY20" fmla="*/ 4112546 h 4112616"/>
                <a:gd name="connsiteX21" fmla="*/ 0 w 3225379"/>
                <a:gd name="connsiteY21" fmla="*/ 3794958 h 4112616"/>
                <a:gd name="connsiteX22" fmla="*/ 0 w 3225379"/>
                <a:gd name="connsiteY22" fmla="*/ 318718 h 4112616"/>
                <a:gd name="connsiteX23" fmla="*/ 0 w 3225379"/>
                <a:gd name="connsiteY23" fmla="*/ 1130 h 4112616"/>
                <a:gd name="connsiteX24" fmla="*/ 808937 w 3225379"/>
                <a:gd name="connsiteY24" fmla="*/ 1130 h 4112616"/>
                <a:gd name="connsiteX25" fmla="*/ 913716 w 3225379"/>
                <a:gd name="connsiteY25" fmla="*/ 1130 h 4112616"/>
                <a:gd name="connsiteX26" fmla="*/ 1657948 w 3225379"/>
                <a:gd name="connsiteY26" fmla="*/ 1130 h 4112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225379" h="4112616">
                  <a:moveTo>
                    <a:pt x="1657948" y="0"/>
                  </a:moveTo>
                  <a:lnTo>
                    <a:pt x="3225379" y="0"/>
                  </a:lnTo>
                  <a:lnTo>
                    <a:pt x="3225379" y="317588"/>
                  </a:lnTo>
                  <a:lnTo>
                    <a:pt x="3225379" y="2954198"/>
                  </a:lnTo>
                  <a:lnTo>
                    <a:pt x="3225379" y="3271786"/>
                  </a:lnTo>
                  <a:lnTo>
                    <a:pt x="3223069" y="3306187"/>
                  </a:lnTo>
                  <a:lnTo>
                    <a:pt x="3223069" y="3334835"/>
                  </a:lnTo>
                  <a:lnTo>
                    <a:pt x="3223069" y="3379755"/>
                  </a:lnTo>
                  <a:lnTo>
                    <a:pt x="3223069" y="3592906"/>
                  </a:lnTo>
                  <a:lnTo>
                    <a:pt x="3221154" y="3601482"/>
                  </a:lnTo>
                  <a:lnTo>
                    <a:pt x="3210696" y="3697643"/>
                  </a:lnTo>
                  <a:cubicBezTo>
                    <a:pt x="3164951" y="3904865"/>
                    <a:pt x="2986162" y="4067162"/>
                    <a:pt x="2760672" y="4104499"/>
                  </a:cubicBezTo>
                  <a:lnTo>
                    <a:pt x="2668956" y="4112000"/>
                  </a:lnTo>
                  <a:lnTo>
                    <a:pt x="2665335" y="4112548"/>
                  </a:lnTo>
                  <a:lnTo>
                    <a:pt x="2662256" y="4112548"/>
                  </a:lnTo>
                  <a:lnTo>
                    <a:pt x="2661425" y="4112616"/>
                  </a:lnTo>
                  <a:lnTo>
                    <a:pt x="1652929" y="4112616"/>
                  </a:lnTo>
                  <a:lnTo>
                    <a:pt x="1652929" y="4112605"/>
                  </a:lnTo>
                  <a:lnTo>
                    <a:pt x="1455" y="4112605"/>
                  </a:lnTo>
                  <a:lnTo>
                    <a:pt x="1455" y="4112546"/>
                  </a:lnTo>
                  <a:lnTo>
                    <a:pt x="0" y="4112546"/>
                  </a:lnTo>
                  <a:lnTo>
                    <a:pt x="0" y="3794958"/>
                  </a:lnTo>
                  <a:lnTo>
                    <a:pt x="0" y="318718"/>
                  </a:lnTo>
                  <a:lnTo>
                    <a:pt x="0" y="1130"/>
                  </a:lnTo>
                  <a:lnTo>
                    <a:pt x="808937" y="1130"/>
                  </a:lnTo>
                  <a:lnTo>
                    <a:pt x="913716" y="1130"/>
                  </a:lnTo>
                  <a:lnTo>
                    <a:pt x="1657948" y="113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電腦了解的語言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有特定的格式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l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+mj-lt"/>
                  <a:ea typeface="微軟正黑體 Light"/>
                  <a:cs typeface="+mn-cs"/>
                </a:rPr>
                <a:t>如：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r>
                <a:rPr lang="en-US" altLang="zh-TW" sz="2400">
                  <a:solidFill>
                    <a:srgbClr val="000000"/>
                  </a:solidFill>
                  <a:ea typeface="微軟正黑體 Light"/>
                </a:rPr>
                <a:t>C++</a:t>
              </a:r>
              <a:r>
                <a:rPr lang="zh-TW" altLang="en-US" sz="2400">
                  <a:solidFill>
                    <a:srgbClr val="000000"/>
                  </a:solidFill>
                  <a:ea typeface="微軟正黑體 Light"/>
                </a:rPr>
                <a:t>、</a:t>
              </a:r>
              <a:endParaRPr lang="en-US" altLang="zh-TW" sz="2400">
                <a:solidFill>
                  <a:srgbClr val="000000"/>
                </a:solidFill>
                <a:ea typeface="微軟正黑體 Light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Java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、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微軟正黑體 Light"/>
                  <a:cs typeface="+mn-cs"/>
                </a:rPr>
                <a:t>Python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程式語言分高低階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越高階人越易看懂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但機器執行越慢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越低階人越難看懂</a:t>
              </a:r>
              <a:endPara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JetBrains Mono Light"/>
                <a:ea typeface="微軟正黑體 Light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JetBrains Mono Light"/>
                  <a:ea typeface="微軟正黑體 Light"/>
                  <a:cs typeface="+mn-cs"/>
                </a:rPr>
                <a:t>但機器執行越快</a:t>
              </a:r>
              <a:endParaRPr lang="zh-TW" altLang="en-US"/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3B11DCD8-D8F1-4FAB-8321-D8474A087B81}"/>
              </a:ext>
            </a:extLst>
          </p:cNvPr>
          <p:cNvSpPr/>
          <p:nvPr/>
        </p:nvSpPr>
        <p:spPr>
          <a:xfrm>
            <a:off x="4262762" y="4220957"/>
            <a:ext cx="2770922" cy="1955939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6078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群組 47">
            <a:extLst>
              <a:ext uri="{FF2B5EF4-FFF2-40B4-BE49-F238E27FC236}">
                <a16:creationId xmlns:a16="http://schemas.microsoft.com/office/drawing/2014/main" id="{5B2ADAFA-8E00-42F6-99E5-F4B9D317A963}"/>
              </a:ext>
            </a:extLst>
          </p:cNvPr>
          <p:cNvGrpSpPr/>
          <p:nvPr/>
        </p:nvGrpSpPr>
        <p:grpSpPr>
          <a:xfrm>
            <a:off x="4211641" y="1384229"/>
            <a:ext cx="3768718" cy="5068593"/>
            <a:chOff x="8081818" y="1424282"/>
            <a:chExt cx="3768718" cy="5068593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D0CC6C12-B054-4737-B711-33204FBFEF84}"/>
                </a:ext>
              </a:extLst>
            </p:cNvPr>
            <p:cNvSpPr/>
            <p:nvPr/>
          </p:nvSpPr>
          <p:spPr>
            <a:xfrm>
              <a:off x="8081818" y="1424282"/>
              <a:ext cx="3768718" cy="5068593"/>
            </a:xfrm>
            <a:prstGeom prst="roundRect">
              <a:avLst/>
            </a:prstGeom>
            <a:solidFill>
              <a:srgbClr val="EEFFDD"/>
            </a:solidFill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50" name="群組 49">
              <a:extLst>
                <a:ext uri="{FF2B5EF4-FFF2-40B4-BE49-F238E27FC236}">
                  <a16:creationId xmlns:a16="http://schemas.microsoft.com/office/drawing/2014/main" id="{783B4FD8-E8E0-41B6-9AA1-BA0F3FCE1EC2}"/>
                </a:ext>
              </a:extLst>
            </p:cNvPr>
            <p:cNvGrpSpPr/>
            <p:nvPr/>
          </p:nvGrpSpPr>
          <p:grpSpPr>
            <a:xfrm>
              <a:off x="8323458" y="1505550"/>
              <a:ext cx="3262432" cy="4961514"/>
              <a:chOff x="7403257" y="1607149"/>
              <a:chExt cx="3262432" cy="4961514"/>
            </a:xfrm>
          </p:grpSpPr>
          <p:grpSp>
            <p:nvGrpSpPr>
              <p:cNvPr id="54" name="群組 53">
                <a:extLst>
                  <a:ext uri="{FF2B5EF4-FFF2-40B4-BE49-F238E27FC236}">
                    <a16:creationId xmlns:a16="http://schemas.microsoft.com/office/drawing/2014/main" id="{298B44FD-E6FD-4AEE-897F-A86027A1B21C}"/>
                  </a:ext>
                </a:extLst>
              </p:cNvPr>
              <p:cNvGrpSpPr/>
              <p:nvPr/>
            </p:nvGrpSpPr>
            <p:grpSpPr>
              <a:xfrm>
                <a:off x="7403257" y="1607149"/>
                <a:ext cx="3262432" cy="4961514"/>
                <a:chOff x="838200" y="2937735"/>
                <a:chExt cx="3262432" cy="4961514"/>
              </a:xfrm>
            </p:grpSpPr>
            <p:sp>
              <p:nvSpPr>
                <p:cNvPr id="71" name="箭號: 向上 70">
                  <a:extLst>
                    <a:ext uri="{FF2B5EF4-FFF2-40B4-BE49-F238E27FC236}">
                      <a16:creationId xmlns:a16="http://schemas.microsoft.com/office/drawing/2014/main" id="{F04874C0-8B12-4AB3-B2D1-F26CA8361C12}"/>
                    </a:ext>
                  </a:extLst>
                </p:cNvPr>
                <p:cNvSpPr/>
                <p:nvPr/>
              </p:nvSpPr>
              <p:spPr>
                <a:xfrm>
                  <a:off x="877717" y="3399399"/>
                  <a:ext cx="856456" cy="4036151"/>
                </a:xfrm>
                <a:prstGeom prst="upArrow">
                  <a:avLst/>
                </a:prstGeom>
                <a:solidFill>
                  <a:srgbClr val="0033CC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72" name="文字方塊 71">
                  <a:extLst>
                    <a:ext uri="{FF2B5EF4-FFF2-40B4-BE49-F238E27FC236}">
                      <a16:creationId xmlns:a16="http://schemas.microsoft.com/office/drawing/2014/main" id="{B54C7AD7-246D-4D78-AC2C-E128CBB863F8}"/>
                    </a:ext>
                  </a:extLst>
                </p:cNvPr>
                <p:cNvSpPr txBox="1"/>
                <p:nvPr/>
              </p:nvSpPr>
              <p:spPr>
                <a:xfrm>
                  <a:off x="838200" y="2937735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高階：易看懂、執行慢</a:t>
                  </a:r>
                </a:p>
              </p:txBody>
            </p:sp>
            <p:sp>
              <p:nvSpPr>
                <p:cNvPr id="73" name="文字方塊 72">
                  <a:extLst>
                    <a:ext uri="{FF2B5EF4-FFF2-40B4-BE49-F238E27FC236}">
                      <a16:creationId xmlns:a16="http://schemas.microsoft.com/office/drawing/2014/main" id="{0D34E2F2-C435-4CFA-8306-3C5D9856E884}"/>
                    </a:ext>
                  </a:extLst>
                </p:cNvPr>
                <p:cNvSpPr txBox="1"/>
                <p:nvPr/>
              </p:nvSpPr>
              <p:spPr>
                <a:xfrm>
                  <a:off x="838200" y="7437584"/>
                  <a:ext cx="326243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 sz="2400">
                      <a:solidFill>
                        <a:srgbClr val="0033CC"/>
                      </a:solidFill>
                    </a:rPr>
                    <a:t>低階：難看懂、執行快</a:t>
                  </a:r>
                </a:p>
              </p:txBody>
            </p:sp>
          </p:grpSp>
          <p:pic>
            <p:nvPicPr>
              <p:cNvPr id="55" name="圖形 54">
                <a:extLst>
                  <a:ext uri="{FF2B5EF4-FFF2-40B4-BE49-F238E27FC236}">
                    <a16:creationId xmlns:a16="http://schemas.microsoft.com/office/drawing/2014/main" id="{EAF6790A-4877-431B-871A-6B2969ED9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9128498" y="2868606"/>
                <a:ext cx="515825" cy="627354"/>
              </a:xfrm>
              <a:prstGeom prst="rect">
                <a:avLst/>
              </a:prstGeom>
            </p:spPr>
          </p:pic>
          <p:grpSp>
            <p:nvGrpSpPr>
              <p:cNvPr id="61" name="群組 60">
                <a:extLst>
                  <a:ext uri="{FF2B5EF4-FFF2-40B4-BE49-F238E27FC236}">
                    <a16:creationId xmlns:a16="http://schemas.microsoft.com/office/drawing/2014/main" id="{9882C2F2-8FD1-45DC-96F5-FD8544795DE3}"/>
                  </a:ext>
                </a:extLst>
              </p:cNvPr>
              <p:cNvGrpSpPr/>
              <p:nvPr/>
            </p:nvGrpSpPr>
            <p:grpSpPr>
              <a:xfrm>
                <a:off x="8817924" y="3623602"/>
                <a:ext cx="847310" cy="1398879"/>
                <a:chOff x="8251257" y="2813641"/>
                <a:chExt cx="847310" cy="1398879"/>
              </a:xfrm>
            </p:grpSpPr>
            <p:pic>
              <p:nvPicPr>
                <p:cNvPr id="69" name="圖形 68">
                  <a:extLst>
                    <a:ext uri="{FF2B5EF4-FFF2-40B4-BE49-F238E27FC236}">
                      <a16:creationId xmlns:a16="http://schemas.microsoft.com/office/drawing/2014/main" id="{54630BD5-8CF0-4CD6-A15D-9FFE219A9F8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51257" y="2813641"/>
                  <a:ext cx="558053" cy="627354"/>
                </a:xfrm>
                <a:prstGeom prst="rect">
                  <a:avLst/>
                </a:prstGeom>
              </p:spPr>
            </p:pic>
            <p:pic>
              <p:nvPicPr>
                <p:cNvPr id="70" name="圖片 69">
                  <a:extLst>
                    <a:ext uri="{FF2B5EF4-FFF2-40B4-BE49-F238E27FC236}">
                      <a16:creationId xmlns:a16="http://schemas.microsoft.com/office/drawing/2014/main" id="{6CD56CC5-87A0-47A1-9378-0DCD0B0C17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540919" y="3585166"/>
                  <a:ext cx="557648" cy="627354"/>
                </a:xfrm>
                <a:prstGeom prst="rect">
                  <a:avLst/>
                </a:prstGeom>
              </p:spPr>
            </p:pic>
          </p:grpSp>
          <p:pic>
            <p:nvPicPr>
              <p:cNvPr id="62" name="圖形 61">
                <a:extLst>
                  <a:ext uri="{FF2B5EF4-FFF2-40B4-BE49-F238E27FC236}">
                    <a16:creationId xmlns:a16="http://schemas.microsoft.com/office/drawing/2014/main" id="{F817C1B4-A868-4D5C-A96F-29A2A61247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9536528" y="3578762"/>
                <a:ext cx="342992" cy="627354"/>
              </a:xfrm>
              <a:prstGeom prst="rect">
                <a:avLst/>
              </a:prstGeom>
            </p:spPr>
          </p:pic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DD951076-F35D-41C5-B739-85758DBB2801}"/>
                  </a:ext>
                </a:extLst>
              </p:cNvPr>
              <p:cNvSpPr txBox="1"/>
              <p:nvPr/>
            </p:nvSpPr>
            <p:spPr>
              <a:xfrm>
                <a:off x="8258409" y="5273519"/>
                <a:ext cx="225600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組合語言 </a:t>
                </a:r>
                <a:r>
                  <a:rPr lang="en-US" altLang="zh-TW">
                    <a:solidFill>
                      <a:schemeClr val="bg1"/>
                    </a:solidFill>
                  </a:rPr>
                  <a:t>Assembly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C5156BF5-8939-4FB0-A702-661B90B4DFF9}"/>
                  </a:ext>
                </a:extLst>
              </p:cNvPr>
              <p:cNvSpPr txBox="1"/>
              <p:nvPr/>
            </p:nvSpPr>
            <p:spPr>
              <a:xfrm>
                <a:off x="8107133" y="5662990"/>
                <a:ext cx="25585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TW" altLang="en-US">
                    <a:solidFill>
                      <a:schemeClr val="bg1"/>
                    </a:solidFill>
                  </a:rPr>
                  <a:t>機器碼 </a:t>
                </a:r>
                <a:r>
                  <a:rPr lang="en-US" altLang="zh-TW">
                    <a:solidFill>
                      <a:schemeClr val="bg1"/>
                    </a:solidFill>
                  </a:rPr>
                  <a:t>Machine </a:t>
                </a:r>
                <a:r>
                  <a:rPr lang="en-US" altLang="zh-TW" dirty="0">
                    <a:solidFill>
                      <a:schemeClr val="bg1"/>
                    </a:solidFill>
                  </a:rPr>
                  <a:t>code</a:t>
                </a:r>
                <a:endParaRPr lang="zh-TW" altLang="en-US">
                  <a:solidFill>
                    <a:schemeClr val="bg1"/>
                  </a:solidFill>
                </a:endParaRPr>
              </a:p>
            </p:txBody>
          </p:sp>
          <p:pic>
            <p:nvPicPr>
              <p:cNvPr id="66" name="圖形 65">
                <a:extLst>
                  <a:ext uri="{FF2B5EF4-FFF2-40B4-BE49-F238E27FC236}">
                    <a16:creationId xmlns:a16="http://schemas.microsoft.com/office/drawing/2014/main" id="{3A0BBA77-C468-46CB-AE73-9EE9092003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8466928" y="2045668"/>
                <a:ext cx="1838965" cy="618717"/>
              </a:xfrm>
              <a:prstGeom prst="rect">
                <a:avLst/>
              </a:prstGeom>
            </p:spPr>
          </p:pic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946FDAEC-A4A0-4E6E-81C2-4B1228AB10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2672744"/>
                <a:ext cx="2906588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00149C2B-67A6-494B-B25D-4A0F351B2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81719" y="5153451"/>
                <a:ext cx="2983970" cy="0"/>
              </a:xfrm>
              <a:prstGeom prst="line">
                <a:avLst/>
              </a:prstGeom>
              <a:ln w="28575" cap="flat" cmpd="sng" algn="ctr">
                <a:solidFill>
                  <a:srgbClr val="0033CC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FBBAF633-91BC-449E-8D56-F5EFE596DE66}"/>
              </a:ext>
            </a:extLst>
          </p:cNvPr>
          <p:cNvGrpSpPr/>
          <p:nvPr/>
        </p:nvGrpSpPr>
        <p:grpSpPr>
          <a:xfrm>
            <a:off x="631428" y="3352690"/>
            <a:ext cx="3236558" cy="3141432"/>
            <a:chOff x="5351180" y="3352690"/>
            <a:chExt cx="3236558" cy="3141432"/>
          </a:xfrm>
        </p:grpSpPr>
        <p:grpSp>
          <p:nvGrpSpPr>
            <p:cNvPr id="13" name="群組 12">
              <a:extLst>
                <a:ext uri="{FF2B5EF4-FFF2-40B4-BE49-F238E27FC236}">
                  <a16:creationId xmlns:a16="http://schemas.microsoft.com/office/drawing/2014/main" id="{A6DB9B9D-0F10-48A9-8170-B7AAF7D4BDB5}"/>
                </a:ext>
              </a:extLst>
            </p:cNvPr>
            <p:cNvGrpSpPr/>
            <p:nvPr/>
          </p:nvGrpSpPr>
          <p:grpSpPr>
            <a:xfrm>
              <a:off x="5351180" y="3352690"/>
              <a:ext cx="3236558" cy="3139321"/>
              <a:chOff x="5291698" y="1473427"/>
              <a:chExt cx="3236558" cy="3139321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891F8263-0E2B-4116-A1E3-13EFC1803D0F}"/>
                  </a:ext>
                </a:extLst>
              </p:cNvPr>
              <p:cNvSpPr/>
              <p:nvPr/>
            </p:nvSpPr>
            <p:spPr>
              <a:xfrm>
                <a:off x="5291698" y="1473427"/>
                <a:ext cx="3181263" cy="3139321"/>
              </a:xfrm>
              <a:prstGeom prst="roundRect">
                <a:avLst>
                  <a:gd name="adj" fmla="val 6992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2645D935-8F58-48E2-8A2B-F8E4B19BB78A}"/>
                  </a:ext>
                </a:extLst>
              </p:cNvPr>
              <p:cNvSpPr txBox="1"/>
              <p:nvPr/>
            </p:nvSpPr>
            <p:spPr>
              <a:xfrm>
                <a:off x="5307746" y="1473427"/>
                <a:ext cx="3220510" cy="31393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48 83 ec 08 48 8b 05 d9 2f 00 00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85 c0 74 02 ff d0 48 83 c4 08 c3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35 9a 2f 00 00 f2 ff 25 9b 2f 00 00 0f 1f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68 00 00 00 00 f2 e9 e1 ff ff ff 90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ad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f2 ff 25 75 2f 00 00 0f 1f 44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31 ed 49 89 d1 5e 48 89 e2 48 83 e4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f0 50 54 45 31 c0 31 c9 48 8d 3d ca 00 00 00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15 53 2f 00 00 f4 66 2e 0f 1f 84 00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79 2f 00 00 48 8d 05 72 2f 00 00 48 39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f8 74 15 48 8b 05 36 2f 00 00 48 85 c0 74 09 ff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e0 0f 1f 80 00 00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48 8d 3d 49 2f 00 00 48 8d 35 42 2f 00 00 48 29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fe 48 89 f0 48 c1 ee 3f 48 c1 f8 03 48 01 c6 48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d1 fe 74 14 48 8b 05 05 2f 00 00 48 85 c0 74 08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ff e0 66 0f 1f 44 00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80 3d 05 2f 00 00 00 75 2b 55 48 83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3d e2 2e 00 00 00 48 89 e5 74 0c 48 8b 3d e6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e8 19 ff ff ff e8 64 ff ff ff c6 05 dd 2e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00 00 01 5d c3 0f 1f 00 c3 0f 1f 80 00 00 00 00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f3 0f 1e fa e9 77 ff ff ff f3 0f 1e fa 48 83 ec</a:t>
                </a:r>
              </a:p>
              <a:p>
                <a:r>
                  <a:rPr lang="zh-TW" altLang="en-US" sz="900">
                    <a:solidFill>
                      <a:schemeClr val="bg1"/>
                    </a:solidFill>
                  </a:rPr>
                  <a:t>08 48 83 c4 08 c3</a:t>
                </a:r>
              </a:p>
            </p:txBody>
          </p: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098B04D1-BC94-4386-B7F3-A86DA343FA60}"/>
                </a:ext>
              </a:extLst>
            </p:cNvPr>
            <p:cNvSpPr txBox="1"/>
            <p:nvPr/>
          </p:nvSpPr>
          <p:spPr>
            <a:xfrm>
              <a:off x="8076265" y="6232512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bin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29161F7B-D407-4F77-A0FF-A83CD14E9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8945"/>
            <a:ext cx="10515600" cy="1325563"/>
          </a:xfrm>
        </p:spPr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381F773E-D395-4F28-A6BD-254937452E10}"/>
              </a:ext>
            </a:extLst>
          </p:cNvPr>
          <p:cNvSpPr/>
          <p:nvPr/>
        </p:nvSpPr>
        <p:spPr>
          <a:xfrm>
            <a:off x="5224011" y="5548040"/>
            <a:ext cx="2371244" cy="28660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42860BB3-CC96-4DDD-9C11-7764827F0F18}"/>
              </a:ext>
            </a:extLst>
          </p:cNvPr>
          <p:cNvSpPr/>
          <p:nvPr/>
        </p:nvSpPr>
        <p:spPr>
          <a:xfrm>
            <a:off x="5344639" y="5173368"/>
            <a:ext cx="2149016" cy="27307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40EB04D1-7C57-4163-880C-2910561BCC79}"/>
              </a:ext>
            </a:extLst>
          </p:cNvPr>
          <p:cNvSpPr/>
          <p:nvPr/>
        </p:nvSpPr>
        <p:spPr>
          <a:xfrm>
            <a:off x="6071258" y="4206051"/>
            <a:ext cx="711200" cy="72122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8300BDE-0044-47FA-9C6C-0AFC374DFAB4}"/>
              </a:ext>
            </a:extLst>
          </p:cNvPr>
          <p:cNvCxnSpPr>
            <a:cxnSpLocks/>
            <a:stCxn id="28" idx="1"/>
            <a:endCxn id="31" idx="3"/>
          </p:cNvCxnSpPr>
          <p:nvPr/>
        </p:nvCxnSpPr>
        <p:spPr>
          <a:xfrm flipH="1" flipV="1">
            <a:off x="3867986" y="4922351"/>
            <a:ext cx="1356025" cy="76899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103D546-3FB3-41F3-A853-88EFA900BED2}"/>
              </a:ext>
            </a:extLst>
          </p:cNvPr>
          <p:cNvCxnSpPr>
            <a:cxnSpLocks/>
            <a:stCxn id="51" idx="3"/>
            <a:endCxn id="23" idx="1"/>
          </p:cNvCxnSpPr>
          <p:nvPr/>
        </p:nvCxnSpPr>
        <p:spPr>
          <a:xfrm flipV="1">
            <a:off x="7493655" y="3917934"/>
            <a:ext cx="1006466" cy="13919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6785E34D-943C-44B7-97CC-E706E217E84E}"/>
              </a:ext>
            </a:extLst>
          </p:cNvPr>
          <p:cNvCxnSpPr>
            <a:cxnSpLocks/>
            <a:stCxn id="52" idx="1"/>
            <a:endCxn id="45" idx="3"/>
          </p:cNvCxnSpPr>
          <p:nvPr/>
        </p:nvCxnSpPr>
        <p:spPr>
          <a:xfrm flipH="1" flipV="1">
            <a:off x="3835184" y="2205199"/>
            <a:ext cx="2236074" cy="23614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B202781B-25FD-4A72-8EE8-E3D3B8D4E02E}"/>
              </a:ext>
            </a:extLst>
          </p:cNvPr>
          <p:cNvGrpSpPr/>
          <p:nvPr/>
        </p:nvGrpSpPr>
        <p:grpSpPr>
          <a:xfrm>
            <a:off x="8500121" y="1347898"/>
            <a:ext cx="2889885" cy="5140071"/>
            <a:chOff x="8692994" y="1347898"/>
            <a:chExt cx="2889885" cy="5140071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AE76038-4233-4995-98EA-951DB32E4D1F}"/>
                </a:ext>
              </a:extLst>
            </p:cNvPr>
            <p:cNvGrpSpPr/>
            <p:nvPr/>
          </p:nvGrpSpPr>
          <p:grpSpPr>
            <a:xfrm>
              <a:off x="8692994" y="1347898"/>
              <a:ext cx="2889885" cy="5140071"/>
              <a:chOff x="7557415" y="1311564"/>
              <a:chExt cx="2889885" cy="5140071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9FC66FB3-E603-49B9-ABA0-15AA333AFDEC}"/>
                  </a:ext>
                </a:extLst>
              </p:cNvPr>
              <p:cNvSpPr/>
              <p:nvPr/>
            </p:nvSpPr>
            <p:spPr>
              <a:xfrm>
                <a:off x="7557415" y="1311564"/>
                <a:ext cx="2889885" cy="5140071"/>
              </a:xfrm>
              <a:prstGeom prst="roundRect">
                <a:avLst>
                  <a:gd name="adj" fmla="val 7547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81286468-F61E-4FAE-8378-80B222E5DDA8}"/>
                  </a:ext>
                </a:extLst>
              </p:cNvPr>
              <p:cNvSpPr txBox="1"/>
              <p:nvPr/>
            </p:nvSpPr>
            <p:spPr>
              <a:xfrm>
                <a:off x="7570450" y="1357831"/>
                <a:ext cx="2863815" cy="50475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.file</a:t>
                </a:r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"main.c"</a:t>
                </a:r>
                <a:endParaRPr lang="en-US" altLang="zh-TW" sz="7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.rodata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"Hello, World!"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.text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.globl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.type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@function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.LFB0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.cfi_startproc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endbr64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pushq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.cfi_offset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%rsp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.cfi_def_cfa_register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6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leaq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.LC0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(%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rip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movq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%rax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%rdi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call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printf@PLT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movl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$0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%eax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popq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%rbp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it-IT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.cfi_def_cfa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7</a:t>
                </a:r>
                <a:r>
                  <a:rPr lang="it-IT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it-IT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it-IT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it-IT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1">
                    <a:solidFill>
                      <a:srgbClr val="E3CEAB"/>
                    </a:solidFill>
                    <a:latin typeface="Consolas" panose="020B0609020204030204" pitchFamily="49" charset="0"/>
                  </a:rPr>
                  <a:t>ret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.cfi_endproc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.LFE0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.size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main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.ident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"GCC: (Ubuntu 11.4.0-1ubuntu1~22.04) 11.4.0"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stack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""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@progbits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.section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.note.gnu.property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,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"a"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5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.string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C89191"/>
                    </a:solidFill>
                    <a:latin typeface="Consolas" panose="020B0609020204030204" pitchFamily="49" charset="0"/>
                  </a:rPr>
                  <a:t>"GNU"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1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0xc0000002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3f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-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2f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2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.long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0x3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3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700" b="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.align</a:t>
                </a:r>
                <a:r>
                  <a:rPr lang="en-US" altLang="zh-TW" sz="7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8</a:t>
                </a:r>
                <a:endParaRPr lang="en-US" altLang="zh-TW" sz="7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7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4</a:t>
                </a:r>
                <a:r>
                  <a:rPr lang="en-US" altLang="zh-TW" sz="7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:</a:t>
                </a:r>
                <a:endParaRPr lang="zh-TW" altLang="en-US" sz="700"/>
              </a:p>
            </p:txBody>
          </p:sp>
        </p:grp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F5590BC8-332D-4E95-A8DA-5BD2FC004A79}"/>
                </a:ext>
              </a:extLst>
            </p:cNvPr>
            <p:cNvSpPr txBox="1"/>
            <p:nvPr/>
          </p:nvSpPr>
          <p:spPr>
            <a:xfrm>
              <a:off x="11146051" y="6201735"/>
              <a:ext cx="4154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asm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CF6D0588-2840-48D0-81C3-7C9043046305}"/>
              </a:ext>
            </a:extLst>
          </p:cNvPr>
          <p:cNvGrpSpPr/>
          <p:nvPr/>
        </p:nvGrpSpPr>
        <p:grpSpPr>
          <a:xfrm>
            <a:off x="647476" y="1390226"/>
            <a:ext cx="3187708" cy="1629945"/>
            <a:chOff x="5367228" y="1390226"/>
            <a:chExt cx="3187708" cy="1629945"/>
          </a:xfrm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67E611F2-36C4-4F87-9946-035619656B80}"/>
                </a:ext>
              </a:extLst>
            </p:cNvPr>
            <p:cNvGrpSpPr/>
            <p:nvPr/>
          </p:nvGrpSpPr>
          <p:grpSpPr>
            <a:xfrm>
              <a:off x="5367228" y="1390226"/>
              <a:ext cx="3187708" cy="1629945"/>
              <a:chOff x="4156436" y="4669273"/>
              <a:chExt cx="3187708" cy="1629945"/>
            </a:xfrm>
          </p:grpSpPr>
          <p:sp>
            <p:nvSpPr>
              <p:cNvPr id="45" name="矩形: 圓角 44">
                <a:extLst>
                  <a:ext uri="{FF2B5EF4-FFF2-40B4-BE49-F238E27FC236}">
                    <a16:creationId xmlns:a16="http://schemas.microsoft.com/office/drawing/2014/main" id="{C28F110F-7D5F-45F4-966A-2D42E19263E6}"/>
                  </a:ext>
                </a:extLst>
              </p:cNvPr>
              <p:cNvSpPr/>
              <p:nvPr/>
            </p:nvSpPr>
            <p:spPr>
              <a:xfrm>
                <a:off x="4156436" y="4669273"/>
                <a:ext cx="3187708" cy="1629945"/>
              </a:xfrm>
              <a:prstGeom prst="roundRect">
                <a:avLst>
                  <a:gd name="adj" fmla="val 9784"/>
                </a:avLst>
              </a:prstGeom>
              <a:solidFill>
                <a:schemeClr val="accent5">
                  <a:lumMod val="75000"/>
                </a:schemeClr>
              </a:solidFill>
              <a:ln w="1905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75F6467B-2988-4CC4-A4BB-735765F503BE}"/>
                  </a:ext>
                </a:extLst>
              </p:cNvPr>
              <p:cNvSpPr txBox="1"/>
              <p:nvPr/>
            </p:nvSpPr>
            <p:spPr>
              <a:xfrm>
                <a:off x="4197329" y="4699415"/>
                <a:ext cx="3105923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600">
                    <a:solidFill>
                      <a:srgbClr val="FFCFAF"/>
                    </a:solidFill>
                    <a:latin typeface="Consolas" panose="020B0609020204030204" pitchFamily="49" charset="0"/>
                  </a:rPr>
                  <a:t>#include &lt;stdio.h&gt;</a:t>
                </a:r>
              </a:p>
              <a:p>
                <a:endParaRPr lang="zh-TW" altLang="en-US" sz="160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main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1">
                    <a:solidFill>
                      <a:srgbClr val="CEDF99"/>
                    </a:solidFill>
                    <a:latin typeface="Consolas" panose="020B0609020204030204" pitchFamily="49" charset="0"/>
                  </a:rPr>
                  <a:t>void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){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printf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en-US" altLang="zh-TW" sz="1600" b="0">
                    <a:solidFill>
                      <a:srgbClr val="CC9393"/>
                    </a:solidFill>
                    <a:latin typeface="Consolas" panose="020B0609020204030204" pitchFamily="49" charset="0"/>
                  </a:rPr>
                  <a:t>"Hello, World!"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);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 </a:t>
                </a:r>
                <a:r>
                  <a:rPr lang="en-US" altLang="zh-TW" sz="1600" b="1">
                    <a:solidFill>
                      <a:srgbClr val="DFC47D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altLang="zh-TW" sz="1600" b="0">
                    <a:solidFill>
                      <a:srgbClr val="DCDCCC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en-US" altLang="zh-TW" sz="1600" b="0">
                    <a:solidFill>
                      <a:srgbClr val="8CD0D3"/>
                    </a:solidFill>
                    <a:latin typeface="Consolas" panose="020B0609020204030204" pitchFamily="49" charset="0"/>
                  </a:rPr>
                  <a:t>0</a:t>
                </a:r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;</a:t>
                </a:r>
                <a:endParaRPr lang="en-US" altLang="zh-TW" sz="1600" b="0">
                  <a:solidFill>
                    <a:srgbClr val="DCDCCC"/>
                  </a:solidFill>
                  <a:latin typeface="Consolas" panose="020B0609020204030204" pitchFamily="49" charset="0"/>
                </a:endParaRPr>
              </a:p>
              <a:p>
                <a:r>
                  <a:rPr lang="en-US" altLang="zh-TW" sz="1600" b="1">
                    <a:solidFill>
                      <a:srgbClr val="9F9D6D"/>
                    </a:solidFill>
                    <a:latin typeface="Consolas" panose="020B0609020204030204" pitchFamily="49" charset="0"/>
                  </a:rPr>
                  <a:t>}</a:t>
                </a:r>
                <a:endParaRPr lang="zh-TW" altLang="en-US" sz="1600"/>
              </a:p>
            </p:txBody>
          </p:sp>
        </p:grp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80102525-8634-42E0-85C3-79789400A279}"/>
                </a:ext>
              </a:extLst>
            </p:cNvPr>
            <p:cNvSpPr txBox="1"/>
            <p:nvPr/>
          </p:nvSpPr>
          <p:spPr>
            <a:xfrm>
              <a:off x="8270833" y="2748637"/>
              <a:ext cx="261610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100">
                  <a:solidFill>
                    <a:schemeClr val="accent4"/>
                  </a:solidFill>
                </a:rPr>
                <a:t>c</a:t>
              </a:r>
              <a:endParaRPr lang="zh-TW" altLang="en-US" sz="1100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7669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8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51" grpId="0" animBg="1"/>
      <p:bldP spid="5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9B8C1EE5-8D5E-49CD-8F07-8F566412D8C6}"/>
              </a:ext>
            </a:extLst>
          </p:cNvPr>
          <p:cNvGrpSpPr/>
          <p:nvPr/>
        </p:nvGrpSpPr>
        <p:grpSpPr>
          <a:xfrm>
            <a:off x="724095" y="1510050"/>
            <a:ext cx="10692050" cy="4908328"/>
            <a:chOff x="724095" y="1759431"/>
            <a:chExt cx="10692050" cy="4908328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261E2CA7-19BF-4EEB-8EDF-2209D341E1C0}"/>
                </a:ext>
              </a:extLst>
            </p:cNvPr>
            <p:cNvGrpSpPr/>
            <p:nvPr/>
          </p:nvGrpSpPr>
          <p:grpSpPr>
            <a:xfrm>
              <a:off x="724095" y="1759431"/>
              <a:ext cx="10692050" cy="4883394"/>
              <a:chOff x="724095" y="1759431"/>
              <a:chExt cx="10692050" cy="4883394"/>
            </a:xfrm>
          </p:grpSpPr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06DA10A7-1EA5-4C33-A493-A64D766B9313}"/>
                  </a:ext>
                </a:extLst>
              </p:cNvPr>
              <p:cNvSpPr/>
              <p:nvPr/>
            </p:nvSpPr>
            <p:spPr>
              <a:xfrm>
                <a:off x="1954912" y="4863898"/>
                <a:ext cx="414552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8" name="矩形: 圓角 47">
                <a:extLst>
                  <a:ext uri="{FF2B5EF4-FFF2-40B4-BE49-F238E27FC236}">
                    <a16:creationId xmlns:a16="http://schemas.microsoft.com/office/drawing/2014/main" id="{F2A7958F-7B4B-42B3-95D2-FACA21224267}"/>
                  </a:ext>
                </a:extLst>
              </p:cNvPr>
              <p:cNvSpPr/>
              <p:nvPr/>
            </p:nvSpPr>
            <p:spPr>
              <a:xfrm>
                <a:off x="8441240" y="2341700"/>
                <a:ext cx="401619" cy="197630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9" name="矩形: 圓角 48">
                <a:extLst>
                  <a:ext uri="{FF2B5EF4-FFF2-40B4-BE49-F238E27FC236}">
                    <a16:creationId xmlns:a16="http://schemas.microsoft.com/office/drawing/2014/main" id="{B01B958B-E803-4242-97CA-02E97984537F}"/>
                  </a:ext>
                </a:extLst>
              </p:cNvPr>
              <p:cNvSpPr/>
              <p:nvPr/>
            </p:nvSpPr>
            <p:spPr>
              <a:xfrm>
                <a:off x="8624792" y="2822653"/>
                <a:ext cx="218068" cy="197624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0" name="矩形: 圓角 49">
                <a:extLst>
                  <a:ext uri="{FF2B5EF4-FFF2-40B4-BE49-F238E27FC236}">
                    <a16:creationId xmlns:a16="http://schemas.microsoft.com/office/drawing/2014/main" id="{3537AA09-A010-42A8-AE16-37D8C70C777C}"/>
                  </a:ext>
                </a:extLst>
              </p:cNvPr>
              <p:cNvSpPr/>
              <p:nvPr/>
            </p:nvSpPr>
            <p:spPr>
              <a:xfrm>
                <a:off x="1809774" y="3099277"/>
                <a:ext cx="559694" cy="231061"/>
              </a:xfrm>
              <a:prstGeom prst="round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61" name="群組 160">
                <a:extLst>
                  <a:ext uri="{FF2B5EF4-FFF2-40B4-BE49-F238E27FC236}">
                    <a16:creationId xmlns:a16="http://schemas.microsoft.com/office/drawing/2014/main" id="{366E84E8-961F-4C70-810E-FCBE84817B1E}"/>
                  </a:ext>
                </a:extLst>
              </p:cNvPr>
              <p:cNvGrpSpPr/>
              <p:nvPr/>
            </p:nvGrpSpPr>
            <p:grpSpPr>
              <a:xfrm>
                <a:off x="724095" y="2163040"/>
                <a:ext cx="10692049" cy="3749445"/>
                <a:chOff x="1487047" y="1846886"/>
                <a:chExt cx="9541170" cy="3345859"/>
              </a:xfrm>
            </p:grpSpPr>
            <p:grpSp>
              <p:nvGrpSpPr>
                <p:cNvPr id="29" name="群組 28">
                  <a:extLst>
                    <a:ext uri="{FF2B5EF4-FFF2-40B4-BE49-F238E27FC236}">
                      <a16:creationId xmlns:a16="http://schemas.microsoft.com/office/drawing/2014/main" id="{63EE547A-D7E8-48D7-89BC-E5B97C9CA250}"/>
                    </a:ext>
                  </a:extLst>
                </p:cNvPr>
                <p:cNvGrpSpPr/>
                <p:nvPr/>
              </p:nvGrpSpPr>
              <p:grpSpPr>
                <a:xfrm>
                  <a:off x="1605500" y="1846886"/>
                  <a:ext cx="9422717" cy="3345859"/>
                  <a:chOff x="164628" y="1846886"/>
                  <a:chExt cx="9422717" cy="3345859"/>
                </a:xfrm>
              </p:grpSpPr>
              <p:grpSp>
                <p:nvGrpSpPr>
                  <p:cNvPr id="22" name="群組 21">
                    <a:extLst>
                      <a:ext uri="{FF2B5EF4-FFF2-40B4-BE49-F238E27FC236}">
                        <a16:creationId xmlns:a16="http://schemas.microsoft.com/office/drawing/2014/main" id="{CF1D1629-8EAC-4C5B-90A8-F3A6E31D7B3E}"/>
                      </a:ext>
                    </a:extLst>
                  </p:cNvPr>
                  <p:cNvGrpSpPr/>
                  <p:nvPr/>
                </p:nvGrpSpPr>
                <p:grpSpPr>
                  <a:xfrm>
                    <a:off x="164628" y="1846886"/>
                    <a:ext cx="9422717" cy="3038764"/>
                    <a:chOff x="403413" y="1462523"/>
                    <a:chExt cx="9422717" cy="3038764"/>
                  </a:xfrm>
                </p:grpSpPr>
                <p:pic>
                  <p:nvPicPr>
                    <p:cNvPr id="14" name="圖片 13">
                      <a:extLst>
                        <a:ext uri="{FF2B5EF4-FFF2-40B4-BE49-F238E27FC236}">
                          <a16:creationId xmlns:a16="http://schemas.microsoft.com/office/drawing/2014/main" id="{DB02232E-69F4-4B0C-B9DB-E641010E277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/>
                    <a:srcRect t="-1" b="50848"/>
                    <a:stretch/>
                  </p:blipFill>
                  <p:spPr>
                    <a:xfrm>
                      <a:off x="403413" y="1464329"/>
                      <a:ext cx="5622290" cy="303695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1" name="圖片 20">
                      <a:extLst>
                        <a:ext uri="{FF2B5EF4-FFF2-40B4-BE49-F238E27FC236}">
                          <a16:creationId xmlns:a16="http://schemas.microsoft.com/office/drawing/2014/main" id="{01F0B8B3-EC06-426B-A133-2AA35AA71147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4"/>
                    <a:srcRect t="49211" r="39100" b="6479"/>
                    <a:stretch/>
                  </p:blipFill>
                  <p:spPr>
                    <a:xfrm>
                      <a:off x="6025703" y="1462523"/>
                      <a:ext cx="3800427" cy="3038763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28" name="圖片 27">
                    <a:extLst>
                      <a:ext uri="{FF2B5EF4-FFF2-40B4-BE49-F238E27FC236}">
                        <a16:creationId xmlns:a16="http://schemas.microsoft.com/office/drawing/2014/main" id="{749C3E22-5DDD-4F41-8006-A31D710026D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8216535" y="4879943"/>
                    <a:ext cx="1370810" cy="31280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7" name="矩形: 圓角 26">
                  <a:extLst>
                    <a:ext uri="{FF2B5EF4-FFF2-40B4-BE49-F238E27FC236}">
                      <a16:creationId xmlns:a16="http://schemas.microsoft.com/office/drawing/2014/main" id="{72ECA91B-7FCE-4B63-8724-1D8D956E2C5F}"/>
                    </a:ext>
                  </a:extLst>
                </p:cNvPr>
                <p:cNvSpPr/>
                <p:nvPr/>
              </p:nvSpPr>
              <p:spPr>
                <a:xfrm>
                  <a:off x="2216848" y="1846886"/>
                  <a:ext cx="771000" cy="734949"/>
                </a:xfrm>
                <a:prstGeom prst="roundRect">
                  <a:avLst/>
                </a:prstGeom>
                <a:noFill/>
                <a:ln w="28575">
                  <a:solidFill>
                    <a:srgbClr val="00FFCC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>
                    <a:solidFill>
                      <a:srgbClr val="00FFCC"/>
                    </a:solidFill>
                  </a:endParaRPr>
                </a:p>
              </p:txBody>
            </p:sp>
            <p:grpSp>
              <p:nvGrpSpPr>
                <p:cNvPr id="83" name="群組 82">
                  <a:extLst>
                    <a:ext uri="{FF2B5EF4-FFF2-40B4-BE49-F238E27FC236}">
                      <a16:creationId xmlns:a16="http://schemas.microsoft.com/office/drawing/2014/main" id="{30906B54-CFE3-4DE3-B2DB-EEFA5E284576}"/>
                    </a:ext>
                  </a:extLst>
                </p:cNvPr>
                <p:cNvGrpSpPr/>
                <p:nvPr/>
              </p:nvGrpSpPr>
              <p:grpSpPr>
                <a:xfrm>
                  <a:off x="1487047" y="2013528"/>
                  <a:ext cx="792025" cy="1554303"/>
                  <a:chOff x="83119" y="2032000"/>
                  <a:chExt cx="792025" cy="1554303"/>
                </a:xfrm>
              </p:grpSpPr>
              <p:cxnSp>
                <p:nvCxnSpPr>
                  <p:cNvPr id="76" name="直線接點 75">
                    <a:extLst>
                      <a:ext uri="{FF2B5EF4-FFF2-40B4-BE49-F238E27FC236}">
                        <a16:creationId xmlns:a16="http://schemas.microsoft.com/office/drawing/2014/main" id="{143E1E91-72B2-40B5-A706-0F2C33158A5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83119" y="3586303"/>
                    <a:ext cx="755081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直線接點 77">
                    <a:extLst>
                      <a:ext uri="{FF2B5EF4-FFF2-40B4-BE49-F238E27FC236}">
                        <a16:creationId xmlns:a16="http://schemas.microsoft.com/office/drawing/2014/main" id="{63B35E56-A918-44F5-8B0E-3224BBC638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99603" y="2032001"/>
                    <a:ext cx="0" cy="1554302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線單箭頭接點 81">
                    <a:extLst>
                      <a:ext uri="{FF2B5EF4-FFF2-40B4-BE49-F238E27FC236}">
                        <a16:creationId xmlns:a16="http://schemas.microsoft.com/office/drawing/2014/main" id="{71941484-D4BF-4A98-A223-19C8383534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3119" y="2032000"/>
                    <a:ext cx="792025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文字方塊 85">
                  <a:extLst>
                    <a:ext uri="{FF2B5EF4-FFF2-40B4-BE49-F238E27FC236}">
                      <a16:creationId xmlns:a16="http://schemas.microsoft.com/office/drawing/2014/main" id="{7234F9BD-1EF2-47E6-BC83-B506E070CB87}"/>
                    </a:ext>
                  </a:extLst>
                </p:cNvPr>
                <p:cNvSpPr txBox="1"/>
                <p:nvPr/>
              </p:nvSpPr>
              <p:spPr>
                <a:xfrm>
                  <a:off x="1544744" y="2965835"/>
                  <a:ext cx="1194718" cy="49436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變強型別、</a:t>
                  </a:r>
                  <a:endParaRPr lang="en-US" altLang="zh-TW" dirty="0">
                    <a:solidFill>
                      <a:srgbClr val="00B0F0"/>
                    </a:solidFill>
                    <a:latin typeface="+mn-ea"/>
                  </a:endParaRPr>
                </a:p>
                <a:p>
                  <a:pPr>
                    <a:lnSpc>
                      <a:spcPts val="1800"/>
                    </a:lnSpc>
                  </a:pPr>
                  <a:r>
                    <a:rPr lang="zh-TW" altLang="en-US">
                      <a:solidFill>
                        <a:srgbClr val="00B0F0"/>
                      </a:solidFill>
                      <a:latin typeface="+mn-ea"/>
                    </a:rPr>
                    <a:t>靜態型別</a:t>
                  </a:r>
                </a:p>
              </p:txBody>
            </p:sp>
            <p:sp>
              <p:nvSpPr>
                <p:cNvPr id="91" name="文字方塊 90">
                  <a:extLst>
                    <a:ext uri="{FF2B5EF4-FFF2-40B4-BE49-F238E27FC236}">
                      <a16:creationId xmlns:a16="http://schemas.microsoft.com/office/drawing/2014/main" id="{8A7D2555-EC39-49E6-BA6D-0566F7B50D52}"/>
                    </a:ext>
                  </a:extLst>
                </p:cNvPr>
                <p:cNvSpPr txBox="1"/>
                <p:nvPr/>
              </p:nvSpPr>
              <p:spPr>
                <a:xfrm>
                  <a:off x="2051271" y="4021899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99" name="群組 98">
                  <a:extLst>
                    <a:ext uri="{FF2B5EF4-FFF2-40B4-BE49-F238E27FC236}">
                      <a16:creationId xmlns:a16="http://schemas.microsoft.com/office/drawing/2014/main" id="{C7ED0038-B976-4857-BC42-646213FDC98C}"/>
                    </a:ext>
                  </a:extLst>
                </p:cNvPr>
                <p:cNvGrpSpPr/>
                <p:nvPr/>
              </p:nvGrpSpPr>
              <p:grpSpPr>
                <a:xfrm>
                  <a:off x="2065484" y="4338641"/>
                  <a:ext cx="6455490" cy="697703"/>
                  <a:chOff x="624612" y="4338641"/>
                  <a:chExt cx="6455490" cy="697703"/>
                </a:xfrm>
              </p:grpSpPr>
              <p:cxnSp>
                <p:nvCxnSpPr>
                  <p:cNvPr id="88" name="直線接點 87">
                    <a:extLst>
                      <a:ext uri="{FF2B5EF4-FFF2-40B4-BE49-F238E27FC236}">
                        <a16:creationId xmlns:a16="http://schemas.microsoft.com/office/drawing/2014/main" id="{F25746AC-1BDC-4825-A36B-96FA953F497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080102" y="4798237"/>
                    <a:ext cx="0" cy="238107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98" name="群組 97">
                    <a:extLst>
                      <a:ext uri="{FF2B5EF4-FFF2-40B4-BE49-F238E27FC236}">
                        <a16:creationId xmlns:a16="http://schemas.microsoft.com/office/drawing/2014/main" id="{53360773-DF90-414E-B716-AD36DD6B0027}"/>
                      </a:ext>
                    </a:extLst>
                  </p:cNvPr>
                  <p:cNvGrpSpPr/>
                  <p:nvPr/>
                </p:nvGrpSpPr>
                <p:grpSpPr>
                  <a:xfrm>
                    <a:off x="624612" y="4338641"/>
                    <a:ext cx="6455490" cy="679538"/>
                    <a:chOff x="624612" y="4338641"/>
                    <a:chExt cx="6455490" cy="679538"/>
                  </a:xfrm>
                </p:grpSpPr>
                <p:cxnSp>
                  <p:nvCxnSpPr>
                    <p:cNvPr id="89" name="直線接點 88">
                      <a:extLst>
                        <a:ext uri="{FF2B5EF4-FFF2-40B4-BE49-F238E27FC236}">
                          <a16:creationId xmlns:a16="http://schemas.microsoft.com/office/drawing/2014/main" id="{21D1CB1E-A784-430F-BCF4-EEF46FE8DE1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624612" y="5018179"/>
                      <a:ext cx="6455490" cy="0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直線單箭頭接點 89">
                      <a:extLst>
                        <a:ext uri="{FF2B5EF4-FFF2-40B4-BE49-F238E27FC236}">
                          <a16:creationId xmlns:a16="http://schemas.microsoft.com/office/drawing/2014/main" id="{EADC73FD-9096-408E-AAA8-56614EEC1C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24612" y="4347635"/>
                      <a:ext cx="495171" cy="0"/>
                    </a:xfrm>
                    <a:prstGeom prst="straightConnector1">
                      <a:avLst/>
                    </a:prstGeom>
                    <a:ln w="38100">
                      <a:solidFill>
                        <a:srgbClr val="00B0F0"/>
                      </a:solidFill>
                      <a:headEnd type="none" w="med" len="med"/>
                      <a:tailEnd type="non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3" name="直線接點 92">
                      <a:extLst>
                        <a:ext uri="{FF2B5EF4-FFF2-40B4-BE49-F238E27FC236}">
                          <a16:creationId xmlns:a16="http://schemas.microsoft.com/office/drawing/2014/main" id="{EA295441-6991-4A4B-B0ED-0AC864DA37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640831" y="4338641"/>
                      <a:ext cx="0" cy="679538"/>
                    </a:xfrm>
                    <a:prstGeom prst="line">
                      <a:avLst/>
                    </a:prstGeom>
                    <a:ln w="38100">
                      <a:solidFill>
                        <a:srgbClr val="00B0F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101" name="群組 100">
                  <a:extLst>
                    <a:ext uri="{FF2B5EF4-FFF2-40B4-BE49-F238E27FC236}">
                      <a16:creationId xmlns:a16="http://schemas.microsoft.com/office/drawing/2014/main" id="{0597A695-7BD3-4801-8ADD-4CC4AFC345E0}"/>
                    </a:ext>
                  </a:extLst>
                </p:cNvPr>
                <p:cNvGrpSpPr/>
                <p:nvPr/>
              </p:nvGrpSpPr>
              <p:grpSpPr>
                <a:xfrm flipV="1">
                  <a:off x="7874643" y="2090493"/>
                  <a:ext cx="646331" cy="472869"/>
                  <a:chOff x="314036" y="2032000"/>
                  <a:chExt cx="646331" cy="1554303"/>
                </a:xfrm>
              </p:grpSpPr>
              <p:cxnSp>
                <p:nvCxnSpPr>
                  <p:cNvPr id="102" name="直線接點 101">
                    <a:extLst>
                      <a:ext uri="{FF2B5EF4-FFF2-40B4-BE49-F238E27FC236}">
                        <a16:creationId xmlns:a16="http://schemas.microsoft.com/office/drawing/2014/main" id="{1CA0B239-EF16-4C44-A8B3-3980B038D19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314036" y="3586303"/>
                    <a:ext cx="425415" cy="0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3" name="直線接點 102">
                    <a:extLst>
                      <a:ext uri="{FF2B5EF4-FFF2-40B4-BE49-F238E27FC236}">
                        <a16:creationId xmlns:a16="http://schemas.microsoft.com/office/drawing/2014/main" id="{416BA036-C189-4C7B-8F62-4FD2F6736958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330384" y="2032000"/>
                    <a:ext cx="0" cy="1554303"/>
                  </a:xfrm>
                  <a:prstGeom prst="line">
                    <a:avLst/>
                  </a:prstGeom>
                  <a:ln w="38100">
                    <a:solidFill>
                      <a:srgbClr val="00B0F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直線單箭頭接點 103">
                    <a:extLst>
                      <a:ext uri="{FF2B5EF4-FFF2-40B4-BE49-F238E27FC236}">
                        <a16:creationId xmlns:a16="http://schemas.microsoft.com/office/drawing/2014/main" id="{DE2DAF0A-57CB-4932-BAA3-20C06FDDDA0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14036" y="2032000"/>
                    <a:ext cx="646331" cy="0"/>
                  </a:xfrm>
                  <a:prstGeom prst="straightConnector1">
                    <a:avLst/>
                  </a:prstGeom>
                  <a:ln w="38100">
                    <a:solidFill>
                      <a:srgbClr val="00B0F0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12" name="文字方塊 111">
                  <a:extLst>
                    <a:ext uri="{FF2B5EF4-FFF2-40B4-BE49-F238E27FC236}">
                      <a16:creationId xmlns:a16="http://schemas.microsoft.com/office/drawing/2014/main" id="{AD8CB158-3AA8-4074-AD11-5532B062C523}"/>
                    </a:ext>
                  </a:extLst>
                </p:cNvPr>
                <p:cNvSpPr txBox="1"/>
                <p:nvPr/>
              </p:nvSpPr>
              <p:spPr>
                <a:xfrm>
                  <a:off x="7912112" y="2149435"/>
                  <a:ext cx="6463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B0F0"/>
                      </a:solidFill>
                    </a:rPr>
                    <a:t>增強</a:t>
                  </a:r>
                </a:p>
              </p:txBody>
            </p:sp>
            <p:grpSp>
              <p:nvGrpSpPr>
                <p:cNvPr id="146" name="群組 145">
                  <a:extLst>
                    <a:ext uri="{FF2B5EF4-FFF2-40B4-BE49-F238E27FC236}">
                      <a16:creationId xmlns:a16="http://schemas.microsoft.com/office/drawing/2014/main" id="{8971E269-FAAB-4AD0-84A1-16027DF16C1F}"/>
                    </a:ext>
                  </a:extLst>
                </p:cNvPr>
                <p:cNvGrpSpPr/>
                <p:nvPr/>
              </p:nvGrpSpPr>
              <p:grpSpPr>
                <a:xfrm>
                  <a:off x="7663078" y="1864967"/>
                  <a:ext cx="865346" cy="2392058"/>
                  <a:chOff x="377711" y="2042704"/>
                  <a:chExt cx="865346" cy="1573359"/>
                </a:xfrm>
              </p:grpSpPr>
              <p:cxnSp>
                <p:nvCxnSpPr>
                  <p:cNvPr id="147" name="直線接點 146">
                    <a:extLst>
                      <a:ext uri="{FF2B5EF4-FFF2-40B4-BE49-F238E27FC236}">
                        <a16:creationId xmlns:a16="http://schemas.microsoft.com/office/drawing/2014/main" id="{AEBCC57D-56A7-414E-9F9D-CE4A8E2E82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377711" y="3616063"/>
                    <a:ext cx="719136" cy="0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  <a:headEnd type="triangl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8" name="直線接點 147">
                    <a:extLst>
                      <a:ext uri="{FF2B5EF4-FFF2-40B4-BE49-F238E27FC236}">
                        <a16:creationId xmlns:a16="http://schemas.microsoft.com/office/drawing/2014/main" id="{79893406-295B-4144-B1AE-6CB15A54D3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394679" y="2049230"/>
                    <a:ext cx="0" cy="1566833"/>
                  </a:xfrm>
                  <a:prstGeom prst="line">
                    <a:avLst/>
                  </a:prstGeom>
                  <a:ln w="38100">
                    <a:solidFill>
                      <a:srgbClr val="00FFCC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直線單箭頭接點 148">
                    <a:extLst>
                      <a:ext uri="{FF2B5EF4-FFF2-40B4-BE49-F238E27FC236}">
                        <a16:creationId xmlns:a16="http://schemas.microsoft.com/office/drawing/2014/main" id="{6A1456C4-FE5A-41E4-B17C-5D64487819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77711" y="2053924"/>
                    <a:ext cx="865346" cy="0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4" name="直線單箭頭接點 153">
                    <a:extLst>
                      <a:ext uri="{FF2B5EF4-FFF2-40B4-BE49-F238E27FC236}">
                        <a16:creationId xmlns:a16="http://schemas.microsoft.com/office/drawing/2014/main" id="{2A95AE8F-392A-4EDA-9572-6F527CC1D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28217" y="2042704"/>
                    <a:ext cx="0" cy="64175"/>
                  </a:xfrm>
                  <a:prstGeom prst="straightConnector1">
                    <a:avLst/>
                  </a:prstGeom>
                  <a:ln w="38100">
                    <a:solidFill>
                      <a:srgbClr val="00FFCC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60" name="文字方塊 159">
                  <a:extLst>
                    <a:ext uri="{FF2B5EF4-FFF2-40B4-BE49-F238E27FC236}">
                      <a16:creationId xmlns:a16="http://schemas.microsoft.com/office/drawing/2014/main" id="{2A44CA6B-C1BE-49FF-B111-B6A6374B1049}"/>
                    </a:ext>
                  </a:extLst>
                </p:cNvPr>
                <p:cNvSpPr txBox="1"/>
                <p:nvPr/>
              </p:nvSpPr>
              <p:spPr>
                <a:xfrm>
                  <a:off x="7688995" y="3433083"/>
                  <a:ext cx="370774" cy="8239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變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安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  <a:p>
                  <a:r>
                    <a:rPr lang="zh-TW" altLang="en-US">
                      <a:solidFill>
                        <a:srgbClr val="00FFCC"/>
                      </a:solidFill>
                      <a:latin typeface="+mn-ea"/>
                    </a:rPr>
                    <a:t>全</a:t>
                  </a:r>
                  <a:endParaRPr lang="en-US" altLang="zh-TW" dirty="0">
                    <a:solidFill>
                      <a:srgbClr val="00FFCC"/>
                    </a:solidFill>
                    <a:latin typeface="+mn-ea"/>
                  </a:endParaRPr>
                </a:p>
              </p:txBody>
            </p:sp>
          </p:grpSp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024C41C-8F04-4F22-A2D6-70A82B70CE64}"/>
                  </a:ext>
                </a:extLst>
              </p:cNvPr>
              <p:cNvSpPr txBox="1"/>
              <p:nvPr/>
            </p:nvSpPr>
            <p:spPr>
              <a:xfrm>
                <a:off x="1304512" y="175943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FFCC"/>
                    </a:solidFill>
                  </a:rPr>
                  <a:t>常用於網頁</a:t>
                </a:r>
              </a:p>
            </p:txBody>
          </p:sp>
          <p:sp>
            <p:nvSpPr>
              <p:cNvPr id="162" name="文字方塊 161">
                <a:extLst>
                  <a:ext uri="{FF2B5EF4-FFF2-40B4-BE49-F238E27FC236}">
                    <a16:creationId xmlns:a16="http://schemas.microsoft.com/office/drawing/2014/main" id="{6A777CE0-6199-4459-A40C-61152343BF2D}"/>
                  </a:ext>
                </a:extLst>
              </p:cNvPr>
              <p:cNvSpPr txBox="1"/>
              <p:nvPr/>
            </p:nvSpPr>
            <p:spPr>
              <a:xfrm>
                <a:off x="8237070" y="5903246"/>
                <a:ext cx="31790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/>
                  <a:t>2023 Stack Overflow </a:t>
                </a:r>
                <a:r>
                  <a:rPr lang="zh-TW" altLang="en-US"/>
                  <a:t>調查</a:t>
                </a:r>
              </a:p>
            </p:txBody>
          </p:sp>
          <p:pic>
            <p:nvPicPr>
              <p:cNvPr id="19" name="圖片 18">
                <a:hlinkClick r:id="rId6"/>
                <a:extLst>
                  <a:ext uri="{FF2B5EF4-FFF2-40B4-BE49-F238E27FC236}">
                    <a16:creationId xmlns:a16="http://schemas.microsoft.com/office/drawing/2014/main" id="{9C6B45CA-1AE2-4139-A4B9-9C2BB78990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920111" y="5901120"/>
                <a:ext cx="394266" cy="394266"/>
              </a:xfrm>
              <a:prstGeom prst="rect">
                <a:avLst/>
              </a:prstGeom>
            </p:spPr>
          </p:pic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4038213-5479-410C-ADAC-0E14DCE4265D}"/>
                  </a:ext>
                </a:extLst>
              </p:cNvPr>
              <p:cNvSpPr txBox="1"/>
              <p:nvPr/>
            </p:nvSpPr>
            <p:spPr>
              <a:xfrm>
                <a:off x="9027349" y="6273493"/>
                <a:ext cx="2388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/>
                  <a:t>程式語言家族</a:t>
                </a:r>
                <a:r>
                  <a:rPr lang="en-US" altLang="zh-TW"/>
                  <a:t>/</a:t>
                </a:r>
                <a:r>
                  <a:rPr lang="zh-TW" altLang="en-US"/>
                  <a:t>演化史</a:t>
                </a:r>
              </a:p>
            </p:txBody>
          </p:sp>
        </p:grpSp>
        <p:pic>
          <p:nvPicPr>
            <p:cNvPr id="51" name="圖片 50">
              <a:hlinkClick r:id="rId8"/>
              <a:extLst>
                <a:ext uri="{FF2B5EF4-FFF2-40B4-BE49-F238E27FC236}">
                  <a16:creationId xmlns:a16="http://schemas.microsoft.com/office/drawing/2014/main" id="{07D33CC3-FA22-4197-8B86-ACEA55C4A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02914" y="6273493"/>
              <a:ext cx="394266" cy="394266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C98EA55-913E-400B-84EA-B47A1229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程式語言</a:t>
            </a: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B8CAE4DB-D8FC-47A5-8581-437BCC941035}"/>
              </a:ext>
            </a:extLst>
          </p:cNvPr>
          <p:cNvSpPr/>
          <p:nvPr/>
        </p:nvSpPr>
        <p:spPr>
          <a:xfrm>
            <a:off x="1964148" y="4594793"/>
            <a:ext cx="451014" cy="235461"/>
          </a:xfrm>
          <a:prstGeom prst="round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箭號: 向下 7">
            <a:extLst>
              <a:ext uri="{FF2B5EF4-FFF2-40B4-BE49-F238E27FC236}">
                <a16:creationId xmlns:a16="http://schemas.microsoft.com/office/drawing/2014/main" id="{D7576562-AE40-478B-96A3-0C1B74F1ED61}"/>
              </a:ext>
            </a:extLst>
          </p:cNvPr>
          <p:cNvSpPr/>
          <p:nvPr/>
        </p:nvSpPr>
        <p:spPr>
          <a:xfrm rot="18563820">
            <a:off x="2791193" y="4631245"/>
            <a:ext cx="422390" cy="1338496"/>
          </a:xfrm>
          <a:prstGeom prst="downArrow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CB47628-000C-47F0-8E60-51AAAAB76130}"/>
              </a:ext>
            </a:extLst>
          </p:cNvPr>
          <p:cNvSpPr/>
          <p:nvPr/>
        </p:nvSpPr>
        <p:spPr>
          <a:xfrm>
            <a:off x="3562790" y="5711249"/>
            <a:ext cx="3342835" cy="440999"/>
          </a:xfrm>
          <a:prstGeom prst="roundRect">
            <a:avLst>
              <a:gd name="adj" fmla="val 32936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>
                <a:solidFill>
                  <a:srgbClr val="FFFF00"/>
                </a:solidFill>
              </a:rPr>
              <a:t>Java</a:t>
            </a:r>
            <a:r>
              <a:rPr lang="zh-TW" altLang="en-US" sz="2400">
                <a:solidFill>
                  <a:srgbClr val="FFFF00"/>
                </a:solidFill>
              </a:rPr>
              <a:t> 是這學年要上的</a:t>
            </a:r>
          </a:p>
        </p:txBody>
      </p:sp>
    </p:spTree>
    <p:extLst>
      <p:ext uri="{BB962C8B-B14F-4D97-AF65-F5344CB8AC3E}">
        <p14:creationId xmlns:p14="http://schemas.microsoft.com/office/powerpoint/2010/main" val="412784987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1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1887</TotalTime>
  <Words>904</Words>
  <Application>Microsoft Office PowerPoint</Application>
  <PresentationFormat>寬螢幕</PresentationFormat>
  <Paragraphs>125</Paragraphs>
  <Slides>4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微軟正黑體 Light</vt:lpstr>
      <vt:lpstr>Arial</vt:lpstr>
      <vt:lpstr>Calibri</vt:lpstr>
      <vt:lpstr>Consolas</vt:lpstr>
      <vt:lpstr>JetBrains Mono Light</vt:lpstr>
      <vt:lpstr>TYIC</vt:lpstr>
      <vt:lpstr>程式語言簡介</vt:lpstr>
      <vt:lpstr>自然語言、標記語言、程式語言</vt:lpstr>
      <vt:lpstr>程式語言</vt:lpstr>
      <vt:lpstr>程式語言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02_程式語言簡介</dc:title>
  <dc:creator>Myster;TYIC</dc:creator>
  <cp:lastModifiedBy>Myster</cp:lastModifiedBy>
  <cp:revision>676</cp:revision>
  <dcterms:created xsi:type="dcterms:W3CDTF">2024-04-26T13:08:09Z</dcterms:created>
  <dcterms:modified xsi:type="dcterms:W3CDTF">2025-02-27T17:59:23Z</dcterms:modified>
</cp:coreProperties>
</file>