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5464"/>
    <a:srgbClr val="CF8E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2499234397"/>
      </p:ext>
    </p:extLst>
  </p:cSld>
  <p:clrMapOvr>
    <a:masterClrMapping/>
  </p:clrMapOvr>
  <p:transition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593E16-2063-45F9-86C8-F7C83ABF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FD4BE7-CC0A-4412-B975-DB24E53A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A2BB86EA-954E-43D9-935A-737069A80A0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46B443F4-7ABB-4B5F-9DFA-CD236E318D49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6512432"/>
      </p:ext>
    </p:extLst>
  </p:cSld>
  <p:clrMapOvr>
    <a:masterClrMapping/>
  </p:clrMapOvr>
  <p:transition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1FB76-AE86-4FA2-B925-3C42CF76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028AA29F-D9EA-4F54-946F-F08672687BF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FEB2B1A0-48B4-4504-92AB-6E40FBFF85E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3599651"/>
      </p:ext>
    </p:extLst>
  </p:cSld>
  <p:clrMapOvr>
    <a:masterClrMapping/>
  </p:clrMapOvr>
  <p:transition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DF614B-C320-42A1-B02B-3CC4FD12613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DBDD5D-6284-4D87-835D-A5F997C50A5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0855004"/>
      </p:ext>
    </p:extLst>
  </p:cSld>
  <p:clrMapOvr>
    <a:masterClrMapping/>
  </p:clrMapOvr>
  <p:transition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63D601-5E96-4F72-A0FA-4E947D03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7BA305-9D91-48C6-AA86-0FBF40DDF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6434EB-CC5F-4259-93F7-30E40737F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5C874B-7ACB-4C87-9F81-28D16783C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FD25D6-C314-4187-BB5B-0B29B0F42F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6739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</p:sldLayoutIdLst>
  <p:transition>
    <p:push dir="u"/>
  </p:transition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32_exception/src/Main3.java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32_exception/src/Main1.java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32_exception/src/Main2.java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DB9EF0-DDA8-4F09-89E8-9889478E84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/>
              <a:t>例外處理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AB35B9D-136B-4E79-99BC-A4DA1B5EB7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</p:spTree>
    <p:extLst>
      <p:ext uri="{BB962C8B-B14F-4D97-AF65-F5344CB8AC3E}">
        <p14:creationId xmlns:p14="http://schemas.microsoft.com/office/powerpoint/2010/main" val="2272524023"/>
      </p:ext>
    </p:extLst>
  </p:cSld>
  <p:clrMapOvr>
    <a:masterClrMapping/>
  </p:clrMapOvr>
  <p:transition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5FFA26-7430-4C28-9DD0-2F534B97E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101" y="1065853"/>
            <a:ext cx="5343396" cy="1325563"/>
          </a:xfrm>
        </p:spPr>
        <p:txBody>
          <a:bodyPr/>
          <a:lstStyle/>
          <a:p>
            <a:r>
              <a:rPr lang="en-US" altLang="zh-TW"/>
              <a:t>Throwable</a:t>
            </a:r>
            <a:endParaRPr lang="zh-TW" altLang="en-US"/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CB78C8B8-B5D8-4456-B96B-C9177A0173DC}"/>
              </a:ext>
            </a:extLst>
          </p:cNvPr>
          <p:cNvGrpSpPr/>
          <p:nvPr/>
        </p:nvGrpSpPr>
        <p:grpSpPr>
          <a:xfrm>
            <a:off x="5632497" y="528306"/>
            <a:ext cx="6285695" cy="5693866"/>
            <a:chOff x="237897" y="888396"/>
            <a:chExt cx="6285695" cy="5693866"/>
          </a:xfrm>
        </p:grpSpPr>
        <p:sp>
          <p:nvSpPr>
            <p:cNvPr id="8" name="Rectangle 3">
              <a:extLst>
                <a:ext uri="{FF2B5EF4-FFF2-40B4-BE49-F238E27FC236}">
                  <a16:creationId xmlns:a16="http://schemas.microsoft.com/office/drawing/2014/main" id="{A3F907C4-7379-4636-9432-E51C3B1D14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897" y="888396"/>
              <a:ext cx="6285695" cy="569386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Main3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String[] strings = scanner.nextLine().split(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while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(scanner.hasNextInt())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index = scanner.nextInt();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try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printElement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(strings, index);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}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catch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(IllegalArgumentException e)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System.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錯誤訊息：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    e.getMessage());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System.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造成錯誤原因：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    e.getCause().getMessage());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e.printStackTrace();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printElement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arr,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index)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try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.println(arr[index]);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catch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(ArrayIndexOutOfBoundsException e)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throw new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IllegalArgumentException(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索引值超出範圍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e);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2A74555D-55A7-40E2-B469-90045275DAC4}"/>
                </a:ext>
              </a:extLst>
            </p:cNvPr>
            <p:cNvSpPr txBox="1"/>
            <p:nvPr/>
          </p:nvSpPr>
          <p:spPr>
            <a:xfrm>
              <a:off x="5832377" y="6212930"/>
              <a:ext cx="6912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13" name="圖片 12">
              <a:hlinkClick r:id="rId2"/>
              <a:extLst>
                <a:ext uri="{FF2B5EF4-FFF2-40B4-BE49-F238E27FC236}">
                  <a16:creationId xmlns:a16="http://schemas.microsoft.com/office/drawing/2014/main" id="{ADF85AEB-5278-4EF2-A92B-FBEF499E7F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79839" y="891457"/>
              <a:ext cx="443753" cy="434106"/>
            </a:xfrm>
            <a:prstGeom prst="rect">
              <a:avLst/>
            </a:prstGeom>
          </p:spPr>
        </p:pic>
      </p:grpSp>
      <p:grpSp>
        <p:nvGrpSpPr>
          <p:cNvPr id="4" name="群組 3">
            <a:extLst>
              <a:ext uri="{FF2B5EF4-FFF2-40B4-BE49-F238E27FC236}">
                <a16:creationId xmlns:a16="http://schemas.microsoft.com/office/drawing/2014/main" id="{9E42A11C-5061-4F32-B847-B2FD0C8187FD}"/>
              </a:ext>
            </a:extLst>
          </p:cNvPr>
          <p:cNvGrpSpPr/>
          <p:nvPr/>
        </p:nvGrpSpPr>
        <p:grpSpPr>
          <a:xfrm>
            <a:off x="289101" y="3113629"/>
            <a:ext cx="5345546" cy="3108543"/>
            <a:chOff x="838201" y="3661330"/>
            <a:chExt cx="5345546" cy="310854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853B8BA-8FB5-4117-A0FC-C9267964FB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1" y="3661330"/>
              <a:ext cx="5345546" cy="3108543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a b c d 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6</a:t>
              </a:r>
            </a:p>
            <a:p>
              <a:pPr marR="0" lvl="0" indent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錯誤訊息：索引值超出範圍</a:t>
              </a:r>
            </a:p>
            <a:p>
              <a:pPr marR="0" lvl="0" indent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造成錯誤原因：</a:t>
              </a:r>
              <a:r>
                <a:rPr lang="en-US" altLang="zh-TW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Index 6 out of bounds for length 5</a:t>
              </a:r>
            </a:p>
            <a:p>
              <a:pPr marR="0" lvl="0" indent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400">
                  <a:solidFill>
                    <a:srgbClr val="F75464"/>
                  </a:solidFill>
                  <a:latin typeface="+mj-lt"/>
                  <a:cs typeface="JetBrains Mono" panose="02000009000000000000" pitchFamily="49" charset="0"/>
                </a:rPr>
                <a:t>java.lang.IllegalArgumentException: </a:t>
              </a:r>
              <a:r>
                <a:rPr lang="zh-TW" altLang="en-US" sz="1400">
                  <a:solidFill>
                    <a:srgbClr val="F75464"/>
                  </a:solidFill>
                  <a:latin typeface="+mj-lt"/>
                  <a:cs typeface="JetBrains Mono" panose="02000009000000000000" pitchFamily="49" charset="0"/>
                </a:rPr>
                <a:t>索引值超出範圍</a:t>
              </a:r>
            </a:p>
            <a:p>
              <a:pPr marR="0" lvl="0" indent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 sz="1400">
                  <a:solidFill>
                    <a:srgbClr val="F75464"/>
                  </a:solidFill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lang="en-US" altLang="zh-TW" sz="1400">
                  <a:solidFill>
                    <a:srgbClr val="F75464"/>
                  </a:solidFill>
                  <a:latin typeface="+mj-lt"/>
                  <a:cs typeface="JetBrains Mono" panose="02000009000000000000" pitchFamily="49" charset="0"/>
                </a:rPr>
                <a:t>at Main3.printElement(Main3.java:23)</a:t>
              </a:r>
            </a:p>
            <a:p>
              <a:pPr marR="0" lvl="0" indent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400">
                  <a:solidFill>
                    <a:srgbClr val="F75464"/>
                  </a:solidFill>
                  <a:latin typeface="+mj-lt"/>
                  <a:cs typeface="JetBrains Mono" panose="02000009000000000000" pitchFamily="49" charset="0"/>
                </a:rPr>
                <a:t>        at Main3.main(Main3.java:10)</a:t>
              </a:r>
            </a:p>
            <a:p>
              <a:pPr marR="0" lvl="0" indent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400">
                  <a:solidFill>
                    <a:srgbClr val="F75464"/>
                  </a:solidFill>
                  <a:latin typeface="+mj-lt"/>
                  <a:cs typeface="JetBrains Mono" panose="02000009000000000000" pitchFamily="49" charset="0"/>
                </a:rPr>
                <a:t>Caused by: java.lang.ArrayIndexOutOfBoundsException:</a:t>
              </a:r>
            </a:p>
            <a:p>
              <a:pPr marR="0" lvl="0" indent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400">
                  <a:solidFill>
                    <a:srgbClr val="F75464"/>
                  </a:solidFill>
                  <a:latin typeface="+mj-lt"/>
                  <a:cs typeface="JetBrains Mono" panose="02000009000000000000" pitchFamily="49" charset="0"/>
                </a:rPr>
                <a:t>    Index 6 out of bounds for length 5</a:t>
              </a:r>
            </a:p>
            <a:p>
              <a:pPr marR="0" lvl="0" indent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400">
                  <a:solidFill>
                    <a:srgbClr val="F75464"/>
                  </a:solidFill>
                  <a:latin typeface="+mj-lt"/>
                  <a:cs typeface="JetBrains Mono" panose="02000009000000000000" pitchFamily="49" charset="0"/>
                </a:rPr>
                <a:t>        at Main3.printElement(Main3.java:21)</a:t>
              </a:r>
            </a:p>
            <a:p>
              <a:pPr marR="0" lvl="0" indent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400">
                  <a:solidFill>
                    <a:srgbClr val="F75464"/>
                  </a:solidFill>
                  <a:latin typeface="+mj-lt"/>
                  <a:cs typeface="JetBrains Mono" panose="02000009000000000000" pitchFamily="49" charset="0"/>
                </a:rPr>
                <a:t>        ... 1 more</a:t>
              </a:r>
            </a:p>
            <a:p>
              <a:pPr marR="0" lvl="0" indent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4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4</a:t>
              </a:r>
            </a:p>
            <a:p>
              <a:pPr marR="0" lvl="0" indent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^D</a:t>
              </a:r>
              <a:endParaRPr kumimoji="0" lang="en-US" altLang="zh-TW" sz="1400" b="0" i="0" u="none" strike="noStrike" cap="none" normalizeH="0" baseline="0">
                <a:ln>
                  <a:noFill/>
                </a:ln>
                <a:solidFill>
                  <a:srgbClr val="F75464"/>
                </a:solidFill>
                <a:effectLst/>
                <a:latin typeface="+mj-lt"/>
                <a:cs typeface="JetBrains Mono" panose="02000009000000000000" pitchFamily="49" charset="0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0DEAFF99-6277-4BE9-844D-A3713287D207}"/>
                </a:ext>
              </a:extLst>
            </p:cNvPr>
            <p:cNvSpPr txBox="1"/>
            <p:nvPr/>
          </p:nvSpPr>
          <p:spPr>
            <a:xfrm>
              <a:off x="5211460" y="6431319"/>
              <a:ext cx="970137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console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4416218"/>
      </p:ext>
    </p:extLst>
  </p:cSld>
  <p:clrMapOvr>
    <a:masterClrMapping/>
  </p:clrMapOvr>
  <p:transition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F181A6-7CB8-4D43-85E2-FB1EEC80F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錯誤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A19F82C-0D52-4BA1-8165-1C7291D7F3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21212"/>
          </a:xfrm>
        </p:spPr>
        <p:txBody>
          <a:bodyPr>
            <a:normAutofit/>
          </a:bodyPr>
          <a:lstStyle/>
          <a:p>
            <a:r>
              <a:rPr lang="zh-TW" altLang="en-US"/>
              <a:t>若程式碼有寫錯，可能就會出現</a:t>
            </a:r>
            <a:r>
              <a:rPr lang="zh-TW" altLang="en-US">
                <a:solidFill>
                  <a:srgbClr val="00B0F0"/>
                </a:solidFill>
              </a:rPr>
              <a:t>錯誤</a:t>
            </a:r>
            <a:r>
              <a:rPr lang="en-US" altLang="zh-TW">
                <a:solidFill>
                  <a:srgbClr val="00B0F0"/>
                </a:solidFill>
              </a:rPr>
              <a:t>(error)</a:t>
            </a:r>
          </a:p>
          <a:p>
            <a:r>
              <a:rPr lang="zh-TW" altLang="en-US"/>
              <a:t>在</a:t>
            </a:r>
            <a:r>
              <a:rPr lang="zh-TW" altLang="en-US">
                <a:solidFill>
                  <a:srgbClr val="FFC000"/>
                </a:solidFill>
              </a:rPr>
              <a:t>編譯</a:t>
            </a:r>
            <a:r>
              <a:rPr lang="zh-TW" altLang="en-US"/>
              <a:t>時發生的</a:t>
            </a:r>
            <a:r>
              <a:rPr lang="zh-TW" altLang="en-US">
                <a:solidFill>
                  <a:srgbClr val="00B0F0"/>
                </a:solidFill>
              </a:rPr>
              <a:t>錯誤</a:t>
            </a:r>
            <a:r>
              <a:rPr lang="zh-TW" altLang="en-US"/>
              <a:t>稱為</a:t>
            </a:r>
            <a:r>
              <a:rPr lang="zh-TW" altLang="en-US">
                <a:solidFill>
                  <a:srgbClr val="00B0F0"/>
                </a:solidFill>
              </a:rPr>
              <a:t>編譯錯誤</a:t>
            </a:r>
            <a:r>
              <a:rPr lang="en-US" altLang="zh-TW">
                <a:solidFill>
                  <a:srgbClr val="00B0F0"/>
                </a:solidFill>
              </a:rPr>
              <a:t>(compile error)</a:t>
            </a:r>
          </a:p>
          <a:p>
            <a:r>
              <a:rPr lang="zh-TW" altLang="en-US"/>
              <a:t>在</a:t>
            </a:r>
            <a:r>
              <a:rPr lang="zh-TW" altLang="en-US">
                <a:solidFill>
                  <a:srgbClr val="FFC000"/>
                </a:solidFill>
              </a:rPr>
              <a:t>執行</a:t>
            </a:r>
            <a:r>
              <a:rPr lang="zh-TW" altLang="en-US"/>
              <a:t>時發生的</a:t>
            </a:r>
            <a:r>
              <a:rPr lang="zh-TW" altLang="en-US">
                <a:solidFill>
                  <a:srgbClr val="00B0F0"/>
                </a:solidFill>
              </a:rPr>
              <a:t>錯誤</a:t>
            </a:r>
            <a:r>
              <a:rPr lang="zh-TW" altLang="en-US"/>
              <a:t>稱為</a:t>
            </a:r>
            <a:r>
              <a:rPr lang="zh-TW" altLang="en-US">
                <a:solidFill>
                  <a:srgbClr val="00B0F0"/>
                </a:solidFill>
              </a:rPr>
              <a:t>執行錯誤</a:t>
            </a:r>
            <a:r>
              <a:rPr lang="en-US" altLang="zh-TW">
                <a:solidFill>
                  <a:srgbClr val="00B0F0"/>
                </a:solidFill>
              </a:rPr>
              <a:t>(runtime error)</a:t>
            </a:r>
          </a:p>
          <a:p>
            <a:r>
              <a:rPr lang="zh-TW" altLang="en-US">
                <a:solidFill>
                  <a:srgbClr val="00B0F0"/>
                </a:solidFill>
              </a:rPr>
              <a:t>編譯錯誤</a:t>
            </a:r>
            <a:r>
              <a:rPr lang="zh-TW" altLang="en-US"/>
              <a:t>在</a:t>
            </a:r>
            <a:r>
              <a:rPr lang="zh-TW" altLang="en-US">
                <a:solidFill>
                  <a:srgbClr val="00B0F0"/>
                </a:solidFill>
              </a:rPr>
              <a:t>編譯</a:t>
            </a:r>
            <a:r>
              <a:rPr lang="zh-TW" altLang="en-US"/>
              <a:t>時就馬上會發生</a:t>
            </a:r>
            <a:endParaRPr lang="en-US" altLang="zh-TW"/>
          </a:p>
          <a:p>
            <a:r>
              <a:rPr lang="zh-TW" altLang="en-US"/>
              <a:t>但</a:t>
            </a:r>
            <a:r>
              <a:rPr lang="zh-TW" altLang="en-US">
                <a:solidFill>
                  <a:srgbClr val="00B0F0"/>
                </a:solidFill>
              </a:rPr>
              <a:t>執行錯誤</a:t>
            </a:r>
            <a:r>
              <a:rPr lang="zh-TW" altLang="en-US"/>
              <a:t>要等到真正執行時才會發生，非常的危險</a:t>
            </a:r>
            <a:endParaRPr lang="en-US" altLang="zh-TW"/>
          </a:p>
          <a:p>
            <a:r>
              <a:rPr lang="zh-TW" altLang="en-US"/>
              <a:t>大部分的</a:t>
            </a:r>
            <a:r>
              <a:rPr lang="zh-TW" altLang="en-US">
                <a:solidFill>
                  <a:srgbClr val="00B0F0"/>
                </a:solidFill>
              </a:rPr>
              <a:t>執行錯誤</a:t>
            </a:r>
            <a:r>
              <a:rPr lang="zh-TW" altLang="en-US"/>
              <a:t>都是</a:t>
            </a:r>
            <a:r>
              <a:rPr lang="zh-TW" altLang="en-US">
                <a:solidFill>
                  <a:srgbClr val="00B0F0"/>
                </a:solidFill>
              </a:rPr>
              <a:t>例外</a:t>
            </a:r>
            <a:r>
              <a:rPr lang="en-US" altLang="zh-TW">
                <a:solidFill>
                  <a:srgbClr val="00B0F0"/>
                </a:solidFill>
              </a:rPr>
              <a:t>(exception)</a:t>
            </a:r>
            <a:endParaRPr lang="en-US" altLang="zh-TW"/>
          </a:p>
          <a:p>
            <a:r>
              <a:rPr lang="zh-TW" altLang="en-US"/>
              <a:t>可以進行</a:t>
            </a:r>
            <a:r>
              <a:rPr lang="zh-TW" altLang="en-US">
                <a:solidFill>
                  <a:srgbClr val="00B0F0"/>
                </a:solidFill>
              </a:rPr>
              <a:t>例外處理</a:t>
            </a:r>
            <a:r>
              <a:rPr lang="en-US" altLang="zh-TW">
                <a:solidFill>
                  <a:srgbClr val="00B0F0"/>
                </a:solidFill>
              </a:rPr>
              <a:t>(exception handling)</a:t>
            </a:r>
            <a:r>
              <a:rPr lang="zh-TW" altLang="en-US"/>
              <a:t>，避免程式直接中斷</a:t>
            </a:r>
            <a:endParaRPr lang="en-US" altLang="zh-TW"/>
          </a:p>
          <a:p>
            <a:r>
              <a:rPr lang="zh-TW" altLang="en-US"/>
              <a:t>少部分</a:t>
            </a:r>
            <a:r>
              <a:rPr lang="zh-TW" altLang="en-US">
                <a:solidFill>
                  <a:srgbClr val="00B0F0"/>
                </a:solidFill>
              </a:rPr>
              <a:t>嚴重錯誤</a:t>
            </a:r>
            <a:r>
              <a:rPr lang="zh-TW" altLang="en-US"/>
              <a:t>不是</a:t>
            </a:r>
            <a:r>
              <a:rPr lang="zh-TW" altLang="en-US">
                <a:solidFill>
                  <a:srgbClr val="00B0F0"/>
                </a:solidFill>
              </a:rPr>
              <a:t>例外</a:t>
            </a:r>
            <a:r>
              <a:rPr lang="zh-TW" altLang="en-US"/>
              <a:t>，不用進行</a:t>
            </a:r>
            <a:r>
              <a:rPr lang="zh-TW" altLang="en-US">
                <a:solidFill>
                  <a:srgbClr val="00B0F0"/>
                </a:solidFill>
              </a:rPr>
              <a:t>例外處理</a:t>
            </a:r>
            <a:r>
              <a:rPr lang="zh-TW" altLang="en-US"/>
              <a:t>，因為也處理不了</a:t>
            </a:r>
            <a:endParaRPr lang="en-US" altLang="zh-TW"/>
          </a:p>
          <a:p>
            <a:r>
              <a:rPr lang="zh-TW" altLang="en-US"/>
              <a:t>如：記憶體不足錯誤、輸入輸出串流錯誤、斷言錯誤等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60222402"/>
      </p:ext>
    </p:extLst>
  </p:cSld>
  <p:clrMapOvr>
    <a:masterClrMapping/>
  </p:clrMapOvr>
  <p:transition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7D5AE8-397C-4D5F-BD3D-1A00CFD27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例外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4EA93DC-6792-4501-8EE9-4BF9569A32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318" y="1753441"/>
            <a:ext cx="10829364" cy="2661300"/>
          </a:xfrm>
        </p:spPr>
        <p:txBody>
          <a:bodyPr>
            <a:normAutofit/>
          </a:bodyPr>
          <a:lstStyle/>
          <a:p>
            <a:r>
              <a:rPr lang="zh-TW" altLang="en-US"/>
              <a:t>最常見的</a:t>
            </a:r>
            <a:r>
              <a:rPr lang="zh-TW" altLang="en-US">
                <a:solidFill>
                  <a:srgbClr val="00B0F0"/>
                </a:solidFill>
              </a:rPr>
              <a:t>例外</a:t>
            </a:r>
            <a:r>
              <a:rPr lang="zh-TW" altLang="en-US"/>
              <a:t>便是</a:t>
            </a:r>
            <a:r>
              <a:rPr lang="en-US" altLang="zh-TW"/>
              <a:t> </a:t>
            </a:r>
            <a:r>
              <a:rPr lang="en-US" altLang="zh-TW" sz="2800" kern="1200">
                <a:solidFill>
                  <a:srgbClr val="00B05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java</a:t>
            </a:r>
            <a:r>
              <a:rPr lang="en-US" altLang="zh-TW" sz="28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.</a:t>
            </a:r>
            <a:r>
              <a:rPr lang="en-US" altLang="zh-TW">
                <a:solidFill>
                  <a:srgbClr val="FFFF00"/>
                </a:solidFill>
                <a:latin typeface="Consolas" panose="020B0609020204030204" pitchFamily="49" charset="0"/>
                <a:ea typeface="微軟正黑體 Light" panose="020B0304030504040204" pitchFamily="34" charset="-120"/>
              </a:rPr>
              <a:t>lang</a:t>
            </a:r>
            <a:r>
              <a:rPr lang="en-US" altLang="zh-TW" sz="28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.</a:t>
            </a:r>
            <a:r>
              <a:rPr lang="en-US" altLang="zh-TW">
                <a:solidFill>
                  <a:srgbClr val="FFC000"/>
                </a:solidFill>
              </a:rPr>
              <a:t>NullPointerException</a:t>
            </a:r>
          </a:p>
          <a:p>
            <a:r>
              <a:rPr lang="zh-TW" altLang="en-US"/>
              <a:t>該</a:t>
            </a:r>
            <a:r>
              <a:rPr lang="zh-TW" altLang="en-US">
                <a:solidFill>
                  <a:srgbClr val="00B0F0"/>
                </a:solidFill>
              </a:rPr>
              <a:t>例外</a:t>
            </a:r>
            <a:r>
              <a:rPr lang="zh-TW" altLang="en-US"/>
              <a:t>會在</a:t>
            </a:r>
            <a:endParaRPr lang="en-US" altLang="zh-TW"/>
          </a:p>
          <a:p>
            <a:r>
              <a:rPr lang="zh-TW" altLang="en-US"/>
              <a:t>對 </a:t>
            </a:r>
            <a:r>
              <a:rPr lang="en-US" altLang="zh-TW">
                <a:solidFill>
                  <a:srgbClr val="CF8E6D"/>
                </a:solidFill>
              </a:rPr>
              <a:t>null</a:t>
            </a:r>
            <a:r>
              <a:rPr lang="en-US" altLang="zh-TW"/>
              <a:t> </a:t>
            </a:r>
            <a:r>
              <a:rPr lang="zh-TW" altLang="en-US"/>
              <a:t>操作時</a:t>
            </a:r>
            <a:endParaRPr lang="en-US" altLang="zh-TW"/>
          </a:p>
          <a:p>
            <a:r>
              <a:rPr lang="zh-TW" altLang="en-US">
                <a:solidFill>
                  <a:srgbClr val="FFC000"/>
                </a:solidFill>
              </a:rPr>
              <a:t>拋出</a:t>
            </a:r>
            <a:r>
              <a:rPr lang="en-US" altLang="zh-TW">
                <a:solidFill>
                  <a:srgbClr val="FFC000"/>
                </a:solidFill>
              </a:rPr>
              <a:t>(throw)</a:t>
            </a:r>
          </a:p>
          <a:p>
            <a:r>
              <a:rPr lang="zh-TW" altLang="en-US"/>
              <a:t>並在</a:t>
            </a:r>
            <a:r>
              <a:rPr lang="zh-TW" altLang="en-US">
                <a:solidFill>
                  <a:srgbClr val="00B0F0"/>
                </a:solidFill>
              </a:rPr>
              <a:t>主控台</a:t>
            </a:r>
            <a:r>
              <a:rPr lang="zh-TW" altLang="en-US"/>
              <a:t>顯示</a:t>
            </a:r>
            <a:r>
              <a:rPr lang="zh-TW" altLang="en-US">
                <a:solidFill>
                  <a:srgbClr val="00B0F0"/>
                </a:solidFill>
              </a:rPr>
              <a:t>例外</a:t>
            </a:r>
            <a:r>
              <a:rPr lang="zh-TW" altLang="en-US"/>
              <a:t>資訊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B5DA408-349A-43CB-811A-803C2A2E24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318" y="4414741"/>
            <a:ext cx="10829364" cy="1774558"/>
          </a:xfrm>
          <a:prstGeom prst="rect">
            <a:avLst/>
          </a:prstGeom>
        </p:spPr>
      </p:pic>
      <p:grpSp>
        <p:nvGrpSpPr>
          <p:cNvPr id="8" name="群組 7">
            <a:extLst>
              <a:ext uri="{FF2B5EF4-FFF2-40B4-BE49-F238E27FC236}">
                <a16:creationId xmlns:a16="http://schemas.microsoft.com/office/drawing/2014/main" id="{3389D231-7334-4ED8-A00B-83D242028B81}"/>
              </a:ext>
            </a:extLst>
          </p:cNvPr>
          <p:cNvGrpSpPr/>
          <p:nvPr/>
        </p:nvGrpSpPr>
        <p:grpSpPr>
          <a:xfrm>
            <a:off x="5119189" y="2373497"/>
            <a:ext cx="6391493" cy="1938992"/>
            <a:chOff x="5119189" y="2373497"/>
            <a:chExt cx="6391493" cy="1938992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65EC2755-00C7-4064-B37B-E1F2CC79DE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9189" y="2373497"/>
              <a:ext cx="6391493" cy="193899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Scratch 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Integer a =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null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 &gt;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21853FCD-07C7-4E7E-AD5D-06F6841A65EB}"/>
                </a:ext>
              </a:extLst>
            </p:cNvPr>
            <p:cNvSpPr txBox="1"/>
            <p:nvPr/>
          </p:nvSpPr>
          <p:spPr>
            <a:xfrm>
              <a:off x="10819467" y="3943157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34784159"/>
      </p:ext>
    </p:extLst>
  </p:cSld>
  <p:clrMapOvr>
    <a:masterClrMapping/>
  </p:clrMapOvr>
  <p:transition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0AB1C0-667F-4A4B-AA7B-6716D2446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例外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BC91134-D683-4357-B8D9-BF11C3093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1551"/>
            <a:ext cx="10515600" cy="1592601"/>
          </a:xfrm>
        </p:spPr>
        <p:txBody>
          <a:bodyPr/>
          <a:lstStyle/>
          <a:p>
            <a:r>
              <a:rPr lang="zh-TW" altLang="en-US"/>
              <a:t>每個</a:t>
            </a:r>
            <a:r>
              <a:rPr lang="zh-TW" altLang="en-US">
                <a:solidFill>
                  <a:srgbClr val="00B0F0"/>
                </a:solidFill>
              </a:rPr>
              <a:t>錯誤</a:t>
            </a:r>
            <a:r>
              <a:rPr lang="zh-TW" altLang="en-US"/>
              <a:t>都是一個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，並且皆</a:t>
            </a:r>
            <a:r>
              <a:rPr lang="zh-TW" altLang="en-US">
                <a:solidFill>
                  <a:srgbClr val="FFC000"/>
                </a:solidFill>
              </a:rPr>
              <a:t>繼承</a:t>
            </a:r>
            <a:r>
              <a:rPr lang="zh-TW" altLang="en-US"/>
              <a:t> </a:t>
            </a:r>
            <a:r>
              <a:rPr lang="en-US" altLang="zh-TW" sz="2800" kern="1200">
                <a:solidFill>
                  <a:srgbClr val="00B05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java</a:t>
            </a:r>
            <a:r>
              <a:rPr lang="en-US" altLang="zh-TW" sz="28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.</a:t>
            </a:r>
            <a:r>
              <a:rPr lang="en-US" altLang="zh-TW">
                <a:solidFill>
                  <a:srgbClr val="FFFF00"/>
                </a:solidFill>
                <a:latin typeface="Consolas" panose="020B0609020204030204" pitchFamily="49" charset="0"/>
                <a:ea typeface="微軟正黑體 Light" panose="020B0304030504040204" pitchFamily="34" charset="-120"/>
              </a:rPr>
              <a:t>lang</a:t>
            </a:r>
            <a:r>
              <a:rPr lang="en-US" altLang="zh-TW" sz="28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.</a:t>
            </a:r>
            <a:r>
              <a:rPr lang="en-US" altLang="zh-TW">
                <a:solidFill>
                  <a:srgbClr val="FFC000"/>
                </a:solidFill>
              </a:rPr>
              <a:t>Throwable</a:t>
            </a:r>
          </a:p>
          <a:p>
            <a:r>
              <a:rPr lang="en-US" altLang="zh-TW">
                <a:solidFill>
                  <a:srgbClr val="FFC000"/>
                </a:solidFill>
              </a:rPr>
              <a:t>Throwable </a:t>
            </a:r>
            <a:r>
              <a:rPr lang="zh-TW" altLang="en-US"/>
              <a:t>有兩個</a:t>
            </a:r>
            <a:r>
              <a:rPr lang="zh-TW" altLang="en-US">
                <a:solidFill>
                  <a:srgbClr val="00B0F0"/>
                </a:solidFill>
              </a:rPr>
              <a:t>直接子類別</a:t>
            </a:r>
            <a:r>
              <a:rPr lang="zh-TW" altLang="en-US"/>
              <a:t>：</a:t>
            </a:r>
            <a:r>
              <a:rPr lang="en-US" altLang="zh-TW">
                <a:solidFill>
                  <a:srgbClr val="FFC000"/>
                </a:solidFill>
              </a:rPr>
              <a:t>Exception </a:t>
            </a:r>
            <a:r>
              <a:rPr lang="zh-TW" altLang="en-US"/>
              <a:t>和</a:t>
            </a:r>
            <a:r>
              <a:rPr lang="zh-TW" altLang="en-US">
                <a:solidFill>
                  <a:srgbClr val="FFC000"/>
                </a:solidFill>
              </a:rPr>
              <a:t> </a:t>
            </a:r>
            <a:r>
              <a:rPr lang="en-US" altLang="zh-TW">
                <a:solidFill>
                  <a:srgbClr val="FFC000"/>
                </a:solidFill>
              </a:rPr>
              <a:t>Error</a:t>
            </a:r>
          </a:p>
          <a:p>
            <a:r>
              <a:rPr lang="zh-TW" altLang="en-US"/>
              <a:t>其中</a:t>
            </a:r>
            <a:r>
              <a:rPr lang="zh-TW" altLang="en-US">
                <a:solidFill>
                  <a:srgbClr val="FFC000"/>
                </a:solidFill>
              </a:rPr>
              <a:t> </a:t>
            </a:r>
            <a:r>
              <a:rPr lang="en-US" altLang="zh-TW">
                <a:solidFill>
                  <a:srgbClr val="FFC000"/>
                </a:solidFill>
              </a:rPr>
              <a:t>Exception</a:t>
            </a:r>
            <a:r>
              <a:rPr lang="zh-TW" altLang="en-US">
                <a:solidFill>
                  <a:srgbClr val="FFC000"/>
                </a:solidFill>
              </a:rPr>
              <a:t> 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代表</a:t>
            </a:r>
            <a:r>
              <a:rPr lang="zh-TW" altLang="en-US">
                <a:solidFill>
                  <a:srgbClr val="00B0F0"/>
                </a:solidFill>
              </a:rPr>
              <a:t>例外</a:t>
            </a:r>
            <a:r>
              <a:rPr lang="zh-TW" altLang="en-US"/>
              <a:t>，而 </a:t>
            </a:r>
            <a:r>
              <a:rPr lang="en-US" altLang="zh-TW">
                <a:solidFill>
                  <a:srgbClr val="FFC000"/>
                </a:solidFill>
              </a:rPr>
              <a:t>Error</a:t>
            </a:r>
            <a:r>
              <a:rPr lang="en-US" altLang="zh-TW"/>
              <a:t> 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代表</a:t>
            </a:r>
            <a:r>
              <a:rPr lang="zh-TW" altLang="en-US">
                <a:solidFill>
                  <a:srgbClr val="00B0F0"/>
                </a:solidFill>
              </a:rPr>
              <a:t>嚴重錯誤</a:t>
            </a:r>
          </a:p>
          <a:p>
            <a:endParaRPr lang="zh-TW" altLang="en-US">
              <a:solidFill>
                <a:srgbClr val="00B0F0"/>
              </a:solidFill>
            </a:endParaRPr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C6C8198B-32D6-45C8-B868-9E29675D4452}"/>
              </a:ext>
            </a:extLst>
          </p:cNvPr>
          <p:cNvSpPr/>
          <p:nvPr/>
        </p:nvSpPr>
        <p:spPr>
          <a:xfrm>
            <a:off x="4751424" y="2797903"/>
            <a:ext cx="1735168" cy="619212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FFC000"/>
                </a:solidFill>
              </a:rPr>
              <a:t>Throwable</a:t>
            </a:r>
            <a:endParaRPr lang="en-US" altLang="zh-TW" sz="2000">
              <a:solidFill>
                <a:srgbClr val="00B0F0"/>
              </a:solidFill>
            </a:endParaRPr>
          </a:p>
          <a:p>
            <a:pPr algn="ctr"/>
            <a:r>
              <a:rPr lang="zh-TW" altLang="en-US" sz="2000">
                <a:solidFill>
                  <a:schemeClr val="tx1"/>
                </a:solidFill>
              </a:rPr>
              <a:t>可拋出</a:t>
            </a:r>
            <a:r>
              <a:rPr lang="en-US" altLang="zh-TW" sz="2000">
                <a:solidFill>
                  <a:schemeClr val="tx1"/>
                </a:solidFill>
              </a:rPr>
              <a:t>(</a:t>
            </a:r>
            <a:r>
              <a:rPr lang="zh-TW" altLang="en-US" sz="2000">
                <a:solidFill>
                  <a:schemeClr val="tx1"/>
                </a:solidFill>
              </a:rPr>
              <a:t>錯誤</a:t>
            </a:r>
            <a:r>
              <a:rPr lang="en-US" altLang="zh-TW" sz="2000">
                <a:solidFill>
                  <a:schemeClr val="tx1"/>
                </a:solidFill>
              </a:rPr>
              <a:t>)</a:t>
            </a:r>
            <a:endParaRPr lang="zh-TW" altLang="en-US" sz="2000">
              <a:solidFill>
                <a:schemeClr val="tx1"/>
              </a:solidFill>
            </a:endParaRP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038BFC42-192E-4764-8D52-F577FB29C135}"/>
              </a:ext>
            </a:extLst>
          </p:cNvPr>
          <p:cNvSpPr/>
          <p:nvPr/>
        </p:nvSpPr>
        <p:spPr>
          <a:xfrm>
            <a:off x="8262015" y="2797901"/>
            <a:ext cx="1538572" cy="619216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FFC000"/>
                </a:solidFill>
              </a:rPr>
              <a:t>Exception</a:t>
            </a:r>
            <a:endParaRPr lang="en-US" altLang="zh-TW" sz="2000">
              <a:solidFill>
                <a:srgbClr val="00B0F0"/>
              </a:solidFill>
            </a:endParaRPr>
          </a:p>
          <a:p>
            <a:pPr algn="ctr"/>
            <a:r>
              <a:rPr lang="zh-TW" altLang="en-US" sz="2000">
                <a:solidFill>
                  <a:schemeClr val="tx1"/>
                </a:solidFill>
              </a:rPr>
              <a:t>例外</a:t>
            </a: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8F55CA8D-08AC-4D6C-985E-3BBE7C9B472B}"/>
              </a:ext>
            </a:extLst>
          </p:cNvPr>
          <p:cNvSpPr/>
          <p:nvPr/>
        </p:nvSpPr>
        <p:spPr>
          <a:xfrm>
            <a:off x="840254" y="2797901"/>
            <a:ext cx="1299624" cy="619214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FFC000"/>
                </a:solidFill>
              </a:rPr>
              <a:t>Error</a:t>
            </a:r>
            <a:endParaRPr lang="en-US" altLang="zh-TW" sz="2000">
              <a:solidFill>
                <a:srgbClr val="00B0F0"/>
              </a:solidFill>
            </a:endParaRPr>
          </a:p>
          <a:p>
            <a:pPr algn="ctr"/>
            <a:r>
              <a:rPr lang="zh-TW" altLang="en-US" sz="2000">
                <a:solidFill>
                  <a:schemeClr val="tx1"/>
                </a:solidFill>
              </a:rPr>
              <a:t>嚴重錯誤</a:t>
            </a: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107AF263-21BF-425A-853E-45FF68C1EEEC}"/>
              </a:ext>
            </a:extLst>
          </p:cNvPr>
          <p:cNvCxnSpPr>
            <a:cxnSpLocks/>
            <a:stCxn id="6" idx="1"/>
            <a:endCxn id="4" idx="3"/>
          </p:cNvCxnSpPr>
          <p:nvPr/>
        </p:nvCxnSpPr>
        <p:spPr>
          <a:xfrm flipH="1">
            <a:off x="6486592" y="3107509"/>
            <a:ext cx="1775423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281162C8-0AB6-4D8B-94ED-6FA2F12B974D}"/>
              </a:ext>
            </a:extLst>
          </p:cNvPr>
          <p:cNvCxnSpPr>
            <a:cxnSpLocks/>
            <a:stCxn id="8" idx="3"/>
            <a:endCxn id="4" idx="1"/>
          </p:cNvCxnSpPr>
          <p:nvPr/>
        </p:nvCxnSpPr>
        <p:spPr>
          <a:xfrm>
            <a:off x="2139878" y="3107508"/>
            <a:ext cx="2611546" cy="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6F2EE3FD-FFFA-42BE-8804-16B8CAB8DF6F}"/>
              </a:ext>
            </a:extLst>
          </p:cNvPr>
          <p:cNvGrpSpPr/>
          <p:nvPr/>
        </p:nvGrpSpPr>
        <p:grpSpPr>
          <a:xfrm>
            <a:off x="10251073" y="2797901"/>
            <a:ext cx="1548316" cy="954107"/>
            <a:chOff x="8723284" y="1411039"/>
            <a:chExt cx="1548316" cy="954107"/>
          </a:xfrm>
        </p:grpSpPr>
        <p:grpSp>
          <p:nvGrpSpPr>
            <p:cNvPr id="16" name="群組 15">
              <a:extLst>
                <a:ext uri="{FF2B5EF4-FFF2-40B4-BE49-F238E27FC236}">
                  <a16:creationId xmlns:a16="http://schemas.microsoft.com/office/drawing/2014/main" id="{2CDF5F28-1C26-4773-913C-C609F9220BF9}"/>
                </a:ext>
              </a:extLst>
            </p:cNvPr>
            <p:cNvGrpSpPr/>
            <p:nvPr/>
          </p:nvGrpSpPr>
          <p:grpSpPr>
            <a:xfrm>
              <a:off x="8841439" y="1411039"/>
              <a:ext cx="1430161" cy="954107"/>
              <a:chOff x="8969184" y="628527"/>
              <a:chExt cx="1430161" cy="954107"/>
            </a:xfrm>
          </p:grpSpPr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854B15D2-4779-4202-86E5-1C2AD241C7CD}"/>
                  </a:ext>
                </a:extLst>
              </p:cNvPr>
              <p:cNvSpPr txBox="1"/>
              <p:nvPr/>
            </p:nvSpPr>
            <p:spPr>
              <a:xfrm>
                <a:off x="9496534" y="628527"/>
                <a:ext cx="902811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2800">
                    <a:solidFill>
                      <a:srgbClr val="FFC000"/>
                    </a:solidFill>
                  </a:rPr>
                  <a:t>類別</a:t>
                </a:r>
                <a:endParaRPr lang="en-US" altLang="zh-TW" sz="2800">
                  <a:solidFill>
                    <a:srgbClr val="FFC000"/>
                  </a:solidFill>
                </a:endParaRPr>
              </a:p>
              <a:p>
                <a:r>
                  <a:rPr lang="zh-TW" altLang="en-US" sz="2800">
                    <a:solidFill>
                      <a:srgbClr val="FFC000"/>
                    </a:solidFill>
                  </a:rPr>
                  <a:t>繼承</a:t>
                </a:r>
                <a:endParaRPr lang="zh-TW" altLang="en-US" sz="2800">
                  <a:solidFill>
                    <a:srgbClr val="92D050"/>
                  </a:solidFill>
                </a:endParaRPr>
              </a:p>
            </p:txBody>
          </p:sp>
          <p:cxnSp>
            <p:nvCxnSpPr>
              <p:cNvPr id="19" name="直線單箭頭接點 18">
                <a:extLst>
                  <a:ext uri="{FF2B5EF4-FFF2-40B4-BE49-F238E27FC236}">
                    <a16:creationId xmlns:a16="http://schemas.microsoft.com/office/drawing/2014/main" id="{45A808FC-A4B0-4BA2-94E0-EE04D7B922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69185" y="1307291"/>
                <a:ext cx="527349" cy="0"/>
              </a:xfrm>
              <a:prstGeom prst="straightConnector1">
                <a:avLst/>
              </a:prstGeom>
              <a:ln w="38100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矩形: 圓角 22">
                <a:extLst>
                  <a:ext uri="{FF2B5EF4-FFF2-40B4-BE49-F238E27FC236}">
                    <a16:creationId xmlns:a16="http://schemas.microsoft.com/office/drawing/2014/main" id="{3BE05B7A-813E-49A0-94FA-1087C45AD87A}"/>
                  </a:ext>
                </a:extLst>
              </p:cNvPr>
              <p:cNvSpPr/>
              <p:nvPr/>
            </p:nvSpPr>
            <p:spPr>
              <a:xfrm>
                <a:off x="8969184" y="756703"/>
                <a:ext cx="570147" cy="252988"/>
              </a:xfrm>
              <a:prstGeom prst="roundRect">
                <a:avLst/>
              </a:prstGeom>
              <a:noFill/>
              <a:ln w="38100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000">
                  <a:solidFill>
                    <a:srgbClr val="FFC000"/>
                  </a:solidFill>
                </a:endParaRPr>
              </a:p>
            </p:txBody>
          </p:sp>
        </p:grpSp>
        <p:sp>
          <p:nvSpPr>
            <p:cNvPr id="17" name="矩形: 圓角 16">
              <a:extLst>
                <a:ext uri="{FF2B5EF4-FFF2-40B4-BE49-F238E27FC236}">
                  <a16:creationId xmlns:a16="http://schemas.microsoft.com/office/drawing/2014/main" id="{E28B3DB0-782E-4C20-BF66-509E7AB944E5}"/>
                </a:ext>
              </a:extLst>
            </p:cNvPr>
            <p:cNvSpPr/>
            <p:nvPr/>
          </p:nvSpPr>
          <p:spPr>
            <a:xfrm>
              <a:off x="8723284" y="1411039"/>
              <a:ext cx="1548316" cy="954107"/>
            </a:xfrm>
            <a:prstGeom prst="roundRect">
              <a:avLst>
                <a:gd name="adj" fmla="val 17041"/>
              </a:avLst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60" name="矩形: 圓角 59">
            <a:extLst>
              <a:ext uri="{FF2B5EF4-FFF2-40B4-BE49-F238E27FC236}">
                <a16:creationId xmlns:a16="http://schemas.microsoft.com/office/drawing/2014/main" id="{016752CA-6510-4437-A08B-61CC10F0D25A}"/>
              </a:ext>
            </a:extLst>
          </p:cNvPr>
          <p:cNvSpPr/>
          <p:nvPr/>
        </p:nvSpPr>
        <p:spPr>
          <a:xfrm>
            <a:off x="5801368" y="3976380"/>
            <a:ext cx="2502362" cy="619216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FFC000"/>
                </a:solidFill>
              </a:rPr>
              <a:t>RuntimeException</a:t>
            </a:r>
          </a:p>
          <a:p>
            <a:pPr algn="ctr"/>
            <a:r>
              <a:rPr lang="zh-TW" altLang="en-US" sz="2000">
                <a:solidFill>
                  <a:schemeClr val="tx1"/>
                </a:solidFill>
              </a:rPr>
              <a:t>普通操作例外</a:t>
            </a:r>
          </a:p>
        </p:txBody>
      </p:sp>
      <p:sp>
        <p:nvSpPr>
          <p:cNvPr id="61" name="矩形: 圓角 60">
            <a:extLst>
              <a:ext uri="{FF2B5EF4-FFF2-40B4-BE49-F238E27FC236}">
                <a16:creationId xmlns:a16="http://schemas.microsoft.com/office/drawing/2014/main" id="{13166273-8F16-45DB-8293-20B10582DC2A}"/>
              </a:ext>
            </a:extLst>
          </p:cNvPr>
          <p:cNvSpPr/>
          <p:nvPr/>
        </p:nvSpPr>
        <p:spPr>
          <a:xfrm>
            <a:off x="7982798" y="5780317"/>
            <a:ext cx="3801974" cy="619216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FFC000"/>
                </a:solidFill>
              </a:rPr>
              <a:t>IndexOutOfBoundsException</a:t>
            </a:r>
          </a:p>
          <a:p>
            <a:pPr algn="ctr"/>
            <a:r>
              <a:rPr lang="zh-TW" altLang="en-US" sz="2000">
                <a:solidFill>
                  <a:schemeClr val="tx1"/>
                </a:solidFill>
              </a:rPr>
              <a:t>索引值超出範圍例外</a:t>
            </a:r>
          </a:p>
        </p:txBody>
      </p:sp>
      <p:sp>
        <p:nvSpPr>
          <p:cNvPr id="62" name="矩形: 圓角 61">
            <a:extLst>
              <a:ext uri="{FF2B5EF4-FFF2-40B4-BE49-F238E27FC236}">
                <a16:creationId xmlns:a16="http://schemas.microsoft.com/office/drawing/2014/main" id="{19288BE5-42D2-4627-AA98-DC9387EA0B8B}"/>
              </a:ext>
            </a:extLst>
          </p:cNvPr>
          <p:cNvSpPr/>
          <p:nvPr/>
        </p:nvSpPr>
        <p:spPr>
          <a:xfrm>
            <a:off x="8991263" y="3982267"/>
            <a:ext cx="2808126" cy="619216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FFC000"/>
                </a:solidFill>
              </a:rPr>
              <a:t>ClassCastException</a:t>
            </a:r>
          </a:p>
          <a:p>
            <a:pPr algn="ctr"/>
            <a:r>
              <a:rPr lang="zh-TW" altLang="en-US" sz="2000">
                <a:solidFill>
                  <a:schemeClr val="tx1"/>
                </a:solidFill>
              </a:rPr>
              <a:t>型別轉換例外</a:t>
            </a:r>
          </a:p>
        </p:txBody>
      </p:sp>
      <p:sp>
        <p:nvSpPr>
          <p:cNvPr id="63" name="矩形: 圓角 62">
            <a:extLst>
              <a:ext uri="{FF2B5EF4-FFF2-40B4-BE49-F238E27FC236}">
                <a16:creationId xmlns:a16="http://schemas.microsoft.com/office/drawing/2014/main" id="{3F211907-7BD8-427B-835E-7E586FD98FBA}"/>
              </a:ext>
            </a:extLst>
          </p:cNvPr>
          <p:cNvSpPr/>
          <p:nvPr/>
        </p:nvSpPr>
        <p:spPr>
          <a:xfrm>
            <a:off x="5464111" y="4911036"/>
            <a:ext cx="3176876" cy="619216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FFC000"/>
                </a:solidFill>
              </a:rPr>
              <a:t>NullPointerException</a:t>
            </a:r>
          </a:p>
          <a:p>
            <a:pPr algn="ctr"/>
            <a:r>
              <a:rPr lang="zh-TW" altLang="en-US" sz="2000">
                <a:solidFill>
                  <a:schemeClr val="tx1"/>
                </a:solidFill>
              </a:rPr>
              <a:t>普通操作例外</a:t>
            </a:r>
          </a:p>
        </p:txBody>
      </p:sp>
      <p:cxnSp>
        <p:nvCxnSpPr>
          <p:cNvPr id="65" name="直線單箭頭接點 64">
            <a:extLst>
              <a:ext uri="{FF2B5EF4-FFF2-40B4-BE49-F238E27FC236}">
                <a16:creationId xmlns:a16="http://schemas.microsoft.com/office/drawing/2014/main" id="{146CE6E0-A0EE-41C8-8148-47A96E083DA9}"/>
              </a:ext>
            </a:extLst>
          </p:cNvPr>
          <p:cNvCxnSpPr>
            <a:cxnSpLocks/>
            <a:stCxn id="60" idx="0"/>
            <a:endCxn id="6" idx="2"/>
          </p:cNvCxnSpPr>
          <p:nvPr/>
        </p:nvCxnSpPr>
        <p:spPr>
          <a:xfrm flipV="1">
            <a:off x="7052549" y="3417117"/>
            <a:ext cx="1978752" cy="559263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>
            <a:extLst>
              <a:ext uri="{FF2B5EF4-FFF2-40B4-BE49-F238E27FC236}">
                <a16:creationId xmlns:a16="http://schemas.microsoft.com/office/drawing/2014/main" id="{2BC14E48-668E-46CD-8FDA-330436D63D30}"/>
              </a:ext>
            </a:extLst>
          </p:cNvPr>
          <p:cNvCxnSpPr>
            <a:cxnSpLocks/>
            <a:stCxn id="61" idx="0"/>
            <a:endCxn id="60" idx="3"/>
          </p:cNvCxnSpPr>
          <p:nvPr/>
        </p:nvCxnSpPr>
        <p:spPr>
          <a:xfrm flipH="1" flipV="1">
            <a:off x="8303730" y="4285988"/>
            <a:ext cx="1580055" cy="1494329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單箭頭接點 70">
            <a:extLst>
              <a:ext uri="{FF2B5EF4-FFF2-40B4-BE49-F238E27FC236}">
                <a16:creationId xmlns:a16="http://schemas.microsoft.com/office/drawing/2014/main" id="{2F1D3B0A-6CB1-4570-A34E-5E96632C7859}"/>
              </a:ext>
            </a:extLst>
          </p:cNvPr>
          <p:cNvCxnSpPr>
            <a:cxnSpLocks/>
            <a:stCxn id="62" idx="1"/>
            <a:endCxn id="60" idx="3"/>
          </p:cNvCxnSpPr>
          <p:nvPr/>
        </p:nvCxnSpPr>
        <p:spPr>
          <a:xfrm flipH="1" flipV="1">
            <a:off x="8303730" y="4285988"/>
            <a:ext cx="687533" cy="588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單箭頭接點 77">
            <a:extLst>
              <a:ext uri="{FF2B5EF4-FFF2-40B4-BE49-F238E27FC236}">
                <a16:creationId xmlns:a16="http://schemas.microsoft.com/office/drawing/2014/main" id="{733FB42E-DD0F-4457-BA19-21E6D686CF73}"/>
              </a:ext>
            </a:extLst>
          </p:cNvPr>
          <p:cNvCxnSpPr>
            <a:cxnSpLocks/>
            <a:stCxn id="63" idx="0"/>
            <a:endCxn id="60" idx="2"/>
          </p:cNvCxnSpPr>
          <p:nvPr/>
        </p:nvCxnSpPr>
        <p:spPr>
          <a:xfrm flipV="1">
            <a:off x="7052549" y="4595596"/>
            <a:ext cx="0" cy="31544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矩形: 圓角 120">
            <a:extLst>
              <a:ext uri="{FF2B5EF4-FFF2-40B4-BE49-F238E27FC236}">
                <a16:creationId xmlns:a16="http://schemas.microsoft.com/office/drawing/2014/main" id="{09E11B06-8301-4594-95B2-4E9042451915}"/>
              </a:ext>
            </a:extLst>
          </p:cNvPr>
          <p:cNvSpPr/>
          <p:nvPr/>
        </p:nvSpPr>
        <p:spPr>
          <a:xfrm>
            <a:off x="356460" y="5752034"/>
            <a:ext cx="2267212" cy="619216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FFC000"/>
                </a:solidFill>
              </a:rPr>
              <a:t>AssertionError</a:t>
            </a:r>
          </a:p>
          <a:p>
            <a:pPr algn="ctr"/>
            <a:r>
              <a:rPr lang="zh-TW" altLang="en-US" sz="2000">
                <a:solidFill>
                  <a:schemeClr val="tx1"/>
                </a:solidFill>
              </a:rPr>
              <a:t>斷言錯誤</a:t>
            </a:r>
          </a:p>
        </p:txBody>
      </p:sp>
      <p:cxnSp>
        <p:nvCxnSpPr>
          <p:cNvPr id="122" name="直線單箭頭接點 121">
            <a:extLst>
              <a:ext uri="{FF2B5EF4-FFF2-40B4-BE49-F238E27FC236}">
                <a16:creationId xmlns:a16="http://schemas.microsoft.com/office/drawing/2014/main" id="{C642AA8E-A336-4EF9-B1CA-E008785D938B}"/>
              </a:ext>
            </a:extLst>
          </p:cNvPr>
          <p:cNvCxnSpPr>
            <a:cxnSpLocks/>
            <a:stCxn id="121" idx="0"/>
            <a:endCxn id="8" idx="2"/>
          </p:cNvCxnSpPr>
          <p:nvPr/>
        </p:nvCxnSpPr>
        <p:spPr>
          <a:xfrm flipV="1">
            <a:off x="1490066" y="3417115"/>
            <a:ext cx="0" cy="2334919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矩形: 圓角 126">
            <a:extLst>
              <a:ext uri="{FF2B5EF4-FFF2-40B4-BE49-F238E27FC236}">
                <a16:creationId xmlns:a16="http://schemas.microsoft.com/office/drawing/2014/main" id="{51B2DC3A-E250-412B-977C-D0AA8ED3AF81}"/>
              </a:ext>
            </a:extLst>
          </p:cNvPr>
          <p:cNvSpPr/>
          <p:nvPr/>
        </p:nvSpPr>
        <p:spPr>
          <a:xfrm>
            <a:off x="2381245" y="3970118"/>
            <a:ext cx="3035480" cy="619216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FFC000"/>
                </a:solidFill>
              </a:rPr>
              <a:t>VirtualMachineError</a:t>
            </a:r>
          </a:p>
          <a:p>
            <a:pPr algn="ctr"/>
            <a:r>
              <a:rPr lang="zh-TW" altLang="en-US" sz="2000">
                <a:solidFill>
                  <a:schemeClr val="tx1"/>
                </a:solidFill>
              </a:rPr>
              <a:t>虛擬機錯誤</a:t>
            </a:r>
          </a:p>
        </p:txBody>
      </p:sp>
      <p:sp>
        <p:nvSpPr>
          <p:cNvPr id="128" name="矩形: 圓角 127">
            <a:extLst>
              <a:ext uri="{FF2B5EF4-FFF2-40B4-BE49-F238E27FC236}">
                <a16:creationId xmlns:a16="http://schemas.microsoft.com/office/drawing/2014/main" id="{21785A0C-4EA2-44D6-97B4-ECA7DB5CF1EA}"/>
              </a:ext>
            </a:extLst>
          </p:cNvPr>
          <p:cNvSpPr/>
          <p:nvPr/>
        </p:nvSpPr>
        <p:spPr>
          <a:xfrm>
            <a:off x="1747681" y="4914708"/>
            <a:ext cx="2485266" cy="619216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FFC000"/>
                </a:solidFill>
              </a:rPr>
              <a:t>OutOfMemoryError</a:t>
            </a:r>
          </a:p>
          <a:p>
            <a:pPr algn="ctr"/>
            <a:r>
              <a:rPr lang="zh-TW" altLang="en-US" sz="2000">
                <a:solidFill>
                  <a:schemeClr val="tx1"/>
                </a:solidFill>
              </a:rPr>
              <a:t>記憶體不足錯誤</a:t>
            </a:r>
          </a:p>
        </p:txBody>
      </p:sp>
      <p:sp>
        <p:nvSpPr>
          <p:cNvPr id="129" name="矩形: 圓角 128">
            <a:extLst>
              <a:ext uri="{FF2B5EF4-FFF2-40B4-BE49-F238E27FC236}">
                <a16:creationId xmlns:a16="http://schemas.microsoft.com/office/drawing/2014/main" id="{13335133-E265-4E22-9D62-AC8EC33D629A}"/>
              </a:ext>
            </a:extLst>
          </p:cNvPr>
          <p:cNvSpPr/>
          <p:nvPr/>
        </p:nvSpPr>
        <p:spPr>
          <a:xfrm>
            <a:off x="3900933" y="5776103"/>
            <a:ext cx="2804604" cy="619216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FFC000"/>
                </a:solidFill>
              </a:rPr>
              <a:t>StackOverflowError</a:t>
            </a:r>
          </a:p>
          <a:p>
            <a:pPr algn="ctr"/>
            <a:r>
              <a:rPr lang="zh-TW" altLang="en-US" sz="2000">
                <a:solidFill>
                  <a:schemeClr val="tx1"/>
                </a:solidFill>
              </a:rPr>
              <a:t>堆疊溢出錯誤</a:t>
            </a:r>
          </a:p>
        </p:txBody>
      </p:sp>
      <p:cxnSp>
        <p:nvCxnSpPr>
          <p:cNvPr id="157" name="直線單箭頭接點 156">
            <a:extLst>
              <a:ext uri="{FF2B5EF4-FFF2-40B4-BE49-F238E27FC236}">
                <a16:creationId xmlns:a16="http://schemas.microsoft.com/office/drawing/2014/main" id="{5956BF86-BA8E-466C-953A-675746E24FAD}"/>
              </a:ext>
            </a:extLst>
          </p:cNvPr>
          <p:cNvCxnSpPr>
            <a:cxnSpLocks/>
            <a:stCxn id="127" idx="0"/>
            <a:endCxn id="8" idx="3"/>
          </p:cNvCxnSpPr>
          <p:nvPr/>
        </p:nvCxnSpPr>
        <p:spPr>
          <a:xfrm flipH="1" flipV="1">
            <a:off x="2139878" y="3107508"/>
            <a:ext cx="1759107" cy="86261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線單箭頭接點 166">
            <a:extLst>
              <a:ext uri="{FF2B5EF4-FFF2-40B4-BE49-F238E27FC236}">
                <a16:creationId xmlns:a16="http://schemas.microsoft.com/office/drawing/2014/main" id="{93521041-4EAA-4C82-9FB5-6457FF6D6905}"/>
              </a:ext>
            </a:extLst>
          </p:cNvPr>
          <p:cNvCxnSpPr>
            <a:cxnSpLocks/>
            <a:stCxn id="128" idx="0"/>
            <a:endCxn id="127" idx="2"/>
          </p:cNvCxnSpPr>
          <p:nvPr/>
        </p:nvCxnSpPr>
        <p:spPr>
          <a:xfrm flipV="1">
            <a:off x="2990314" y="4589334"/>
            <a:ext cx="908671" cy="325374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線單箭頭接點 169">
            <a:extLst>
              <a:ext uri="{FF2B5EF4-FFF2-40B4-BE49-F238E27FC236}">
                <a16:creationId xmlns:a16="http://schemas.microsoft.com/office/drawing/2014/main" id="{5049D053-0B47-4BDD-AAED-CF06F64C8262}"/>
              </a:ext>
            </a:extLst>
          </p:cNvPr>
          <p:cNvCxnSpPr>
            <a:cxnSpLocks/>
            <a:stCxn id="129" idx="0"/>
            <a:endCxn id="127" idx="2"/>
          </p:cNvCxnSpPr>
          <p:nvPr/>
        </p:nvCxnSpPr>
        <p:spPr>
          <a:xfrm flipH="1" flipV="1">
            <a:off x="3898985" y="4589334"/>
            <a:ext cx="1404250" cy="1186769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8232240"/>
      </p:ext>
    </p:extLst>
  </p:cSld>
  <p:clrMapOvr>
    <a:masterClrMapping/>
  </p:clrMapOvr>
  <p:transition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2BE2A8-6BB2-4B53-8F87-711BB70E7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例外處理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CC52175-FDAA-4809-A442-64AA65643B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3689"/>
            <a:ext cx="10515600" cy="487269"/>
          </a:xfrm>
        </p:spPr>
        <p:txBody>
          <a:bodyPr/>
          <a:lstStyle/>
          <a:p>
            <a:r>
              <a:rPr lang="zh-TW" altLang="en-US"/>
              <a:t>在 </a:t>
            </a:r>
            <a:r>
              <a:rPr lang="en-US" altLang="zh-TW"/>
              <a:t>Java </a:t>
            </a:r>
            <a:r>
              <a:rPr lang="zh-TW" altLang="en-US"/>
              <a:t>中，使用 </a:t>
            </a:r>
            <a:r>
              <a:rPr lang="en-US" altLang="zh-TW">
                <a:solidFill>
                  <a:srgbClr val="CF8E6D"/>
                </a:solidFill>
              </a:rPr>
              <a:t>try...catch </a:t>
            </a:r>
            <a:r>
              <a:rPr lang="zh-TW" altLang="en-US">
                <a:solidFill>
                  <a:srgbClr val="00B0F0"/>
                </a:solidFill>
              </a:rPr>
              <a:t>流程控制陳述式</a:t>
            </a:r>
            <a:r>
              <a:rPr lang="zh-TW" altLang="en-US"/>
              <a:t>進行</a:t>
            </a:r>
            <a:r>
              <a:rPr lang="zh-TW" altLang="en-US">
                <a:solidFill>
                  <a:srgbClr val="00B0F0"/>
                </a:solidFill>
              </a:rPr>
              <a:t>例外處理</a:t>
            </a: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447F4807-419B-4C5F-98E3-980A830634D6}"/>
              </a:ext>
            </a:extLst>
          </p:cNvPr>
          <p:cNvGrpSpPr/>
          <p:nvPr/>
        </p:nvGrpSpPr>
        <p:grpSpPr>
          <a:xfrm>
            <a:off x="838200" y="1640958"/>
            <a:ext cx="10515600" cy="2677656"/>
            <a:chOff x="838200" y="2006316"/>
            <a:chExt cx="10515600" cy="2677656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A764ABCE-2992-4E1E-849F-358DE57A80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2006316"/>
              <a:ext cx="10515600" cy="267765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try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陳述式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catch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捕捉錯誤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類別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捕捉</a:t>
              </a:r>
              <a:r>
                <a:rPr lang="zh-TW" altLang="en-US" sz="24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錯誤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變數名稱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陳述式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catch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(</a:t>
              </a: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  <a:t>捕捉錯誤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  <a:t>類別</a:t>
              </a: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92D050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  <a:t>捕捉錯誤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92D050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  <a:t>變數名稱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  <a:t>陳述式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}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F46B5927-C22E-4225-8DFF-21F1665CF056}"/>
                </a:ext>
              </a:extLst>
            </p:cNvPr>
            <p:cNvSpPr txBox="1"/>
            <p:nvPr/>
          </p:nvSpPr>
          <p:spPr>
            <a:xfrm>
              <a:off x="10662585" y="4314640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F32B7A22-12F2-46A2-A852-4D1D8EC7A1A2}"/>
              </a:ext>
            </a:extLst>
          </p:cNvPr>
          <p:cNvSpPr txBox="1">
            <a:spLocks/>
          </p:cNvSpPr>
          <p:nvPr/>
        </p:nvSpPr>
        <p:spPr>
          <a:xfrm>
            <a:off x="838200" y="4432071"/>
            <a:ext cx="10515600" cy="20135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當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CF8E6D"/>
                </a:solidFill>
              </a:rPr>
              <a:t>try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zh-TW" altLang="en-US">
                <a:solidFill>
                  <a:srgbClr val="00B0F0"/>
                </a:solidFill>
              </a:rPr>
              <a:t>區塊</a:t>
            </a:r>
            <a:r>
              <a:rPr lang="zh-TW" altLang="en-US"/>
              <a:t>中的程式碼</a:t>
            </a:r>
            <a:r>
              <a:rPr lang="zh-TW" altLang="en-US">
                <a:solidFill>
                  <a:srgbClr val="FFC000"/>
                </a:solidFill>
              </a:rPr>
              <a:t>拋出</a:t>
            </a:r>
            <a:r>
              <a:rPr lang="zh-TW" altLang="en-US">
                <a:solidFill>
                  <a:srgbClr val="00B0F0"/>
                </a:solidFill>
              </a:rPr>
              <a:t>錯誤</a:t>
            </a:r>
            <a:r>
              <a:rPr lang="zh-TW" altLang="en-US"/>
              <a:t>，且</a:t>
            </a:r>
            <a:r>
              <a:rPr lang="zh-TW" altLang="en-US">
                <a:solidFill>
                  <a:srgbClr val="00B0F0"/>
                </a:solidFill>
              </a:rPr>
              <a:t>錯誤類別</a:t>
            </a:r>
            <a:r>
              <a:rPr lang="zh-TW" altLang="en-US"/>
              <a:t>為</a:t>
            </a:r>
            <a:r>
              <a:rPr lang="zh-TW" altLang="en-US">
                <a:solidFill>
                  <a:srgbClr val="FFC000"/>
                </a:solidFill>
              </a:rPr>
              <a:t>捕捉錯誤類別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程式就不會終止，而是會結束 </a:t>
            </a:r>
            <a:r>
              <a:rPr lang="en-US" altLang="zh-TW">
                <a:solidFill>
                  <a:srgbClr val="CF8E6D"/>
                </a:solidFill>
              </a:rPr>
              <a:t>try</a:t>
            </a:r>
            <a:r>
              <a:rPr lang="en-US" altLang="zh-TW"/>
              <a:t> </a:t>
            </a:r>
            <a:r>
              <a:rPr lang="zh-TW" altLang="en-US">
                <a:solidFill>
                  <a:srgbClr val="00B0F0"/>
                </a:solidFill>
              </a:rPr>
              <a:t>區塊</a:t>
            </a:r>
            <a:r>
              <a:rPr lang="zh-TW" altLang="en-US"/>
              <a:t>並跳轉到 </a:t>
            </a:r>
            <a:r>
              <a:rPr lang="en-US" altLang="zh-TW">
                <a:solidFill>
                  <a:srgbClr val="CF8E6D"/>
                </a:solidFill>
              </a:rPr>
              <a:t>catch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zh-TW" altLang="en-US">
                <a:solidFill>
                  <a:srgbClr val="00B0F0"/>
                </a:solidFill>
              </a:rPr>
              <a:t>區塊</a:t>
            </a:r>
            <a:endParaRPr lang="en-US" altLang="zh-TW"/>
          </a:p>
          <a:p>
            <a:r>
              <a:rPr lang="zh-TW" altLang="en-US"/>
              <a:t>且</a:t>
            </a:r>
            <a:r>
              <a:rPr lang="zh-TW" altLang="en-US">
                <a:solidFill>
                  <a:srgbClr val="92D050"/>
                </a:solidFill>
              </a:rPr>
              <a:t>捕捉錯誤變數</a:t>
            </a:r>
            <a:r>
              <a:rPr lang="zh-TW" altLang="en-US"/>
              <a:t>會</a:t>
            </a:r>
            <a:r>
              <a:rPr lang="zh-TW" altLang="en-US">
                <a:solidFill>
                  <a:srgbClr val="FFC000"/>
                </a:solidFill>
              </a:rPr>
              <a:t>初始化</a:t>
            </a:r>
            <a:r>
              <a:rPr lang="zh-TW" altLang="en-US"/>
              <a:t>為</a:t>
            </a:r>
            <a:r>
              <a:rPr lang="zh-TW" altLang="en-US">
                <a:solidFill>
                  <a:srgbClr val="FFC000"/>
                </a:solidFill>
              </a:rPr>
              <a:t>捕捉</a:t>
            </a:r>
            <a:r>
              <a:rPr lang="en-US" altLang="zh-TW">
                <a:solidFill>
                  <a:srgbClr val="FFC000"/>
                </a:solidFill>
              </a:rPr>
              <a:t>(catch)</a:t>
            </a:r>
            <a:r>
              <a:rPr lang="zh-TW" altLang="en-US"/>
              <a:t>到的</a:t>
            </a:r>
            <a:r>
              <a:rPr lang="zh-TW" altLang="en-US">
                <a:solidFill>
                  <a:srgbClr val="00B0F0"/>
                </a:solidFill>
              </a:rPr>
              <a:t>錯誤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>
                <a:solidFill>
                  <a:srgbClr val="CF8E6D"/>
                </a:solidFill>
              </a:rPr>
              <a:t>catch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zh-TW" altLang="en-US"/>
              <a:t>至少需要一個，且較上方的 </a:t>
            </a:r>
            <a:r>
              <a:rPr lang="en-US" altLang="zh-TW">
                <a:solidFill>
                  <a:srgbClr val="CF8E6D"/>
                </a:solidFill>
              </a:rPr>
              <a:t>catch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zh-TW" altLang="en-US"/>
              <a:t>優先於較下方的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45945844"/>
      </p:ext>
    </p:extLst>
  </p:cSld>
  <p:clrMapOvr>
    <a:masterClrMapping/>
  </p:clrMapOvr>
  <p:transition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04DA4E-1402-4B38-BA6D-6C829C851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例外處理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00E95DE-CF3B-4F4B-AB2B-EA39B0F49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106" y="2376537"/>
            <a:ext cx="10721788" cy="1052463"/>
          </a:xfrm>
        </p:spPr>
        <p:txBody>
          <a:bodyPr/>
          <a:lstStyle/>
          <a:p>
            <a:r>
              <a:rPr lang="zh-TW" altLang="en-US"/>
              <a:t>若</a:t>
            </a:r>
            <a:r>
              <a:rPr lang="zh-TW" altLang="en-US">
                <a:solidFill>
                  <a:srgbClr val="FFC000"/>
                </a:solidFill>
              </a:rPr>
              <a:t>捕捉</a:t>
            </a:r>
            <a:r>
              <a:rPr lang="zh-TW" altLang="en-US"/>
              <a:t>多種</a:t>
            </a:r>
            <a:r>
              <a:rPr lang="zh-TW" altLang="en-US">
                <a:solidFill>
                  <a:srgbClr val="00B0F0"/>
                </a:solidFill>
              </a:rPr>
              <a:t>錯誤</a:t>
            </a:r>
            <a:r>
              <a:rPr lang="zh-TW" altLang="en-US"/>
              <a:t>後都要執行相同的程式碼</a:t>
            </a:r>
            <a:endParaRPr lang="en-US" altLang="zh-TW"/>
          </a:p>
          <a:p>
            <a:r>
              <a:rPr lang="zh-TW" altLang="en-US"/>
              <a:t>可以使用</a:t>
            </a:r>
            <a:r>
              <a:rPr lang="zh-TW" altLang="en-US">
                <a:solidFill>
                  <a:srgbClr val="00B0F0"/>
                </a:solidFill>
              </a:rPr>
              <a:t>多重捕捉</a:t>
            </a:r>
            <a:r>
              <a:rPr lang="zh-TW" altLang="en-US"/>
              <a:t>，不過須注意，</a:t>
            </a:r>
            <a:r>
              <a:rPr lang="zh-TW" altLang="en-US">
                <a:solidFill>
                  <a:srgbClr val="00B0F0"/>
                </a:solidFill>
              </a:rPr>
              <a:t>多重捕捉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錯誤</a:t>
            </a:r>
            <a:r>
              <a:rPr lang="zh-TW" altLang="en-US"/>
              <a:t>不可有</a:t>
            </a:r>
            <a:r>
              <a:rPr lang="zh-TW" altLang="en-US">
                <a:solidFill>
                  <a:srgbClr val="00B0F0"/>
                </a:solidFill>
              </a:rPr>
              <a:t>繼承關係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59E25783-3C61-419F-A00B-8FDFE1B39C67}"/>
              </a:ext>
            </a:extLst>
          </p:cNvPr>
          <p:cNvGrpSpPr/>
          <p:nvPr/>
        </p:nvGrpSpPr>
        <p:grpSpPr>
          <a:xfrm>
            <a:off x="735106" y="3429000"/>
            <a:ext cx="10721788" cy="1631216"/>
            <a:chOff x="735106" y="2529536"/>
            <a:chExt cx="10721788" cy="1631216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698C71A2-5A50-48F7-B85E-08BBAB4B62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5106" y="2529536"/>
              <a:ext cx="10721788" cy="163121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try</a:t>
              </a: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陳述式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catch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捕捉錯誤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類別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lang="en-US" altLang="zh-TW" sz="20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|</a:t>
              </a: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捕捉錯誤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類別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lang="en-US" altLang="zh-TW" sz="20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|</a:t>
              </a: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 </a:t>
              </a:r>
              <a:r>
                <a:rPr lang="en-US" altLang="zh-TW" sz="20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|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捕捉錯誤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類別</a:t>
              </a:r>
              <a:r>
                <a:rPr lang="en-US" altLang="zh-TW" sz="2000">
                  <a:solidFill>
                    <a:srgbClr val="FFC00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n </a:t>
              </a:r>
              <a:r>
                <a:rPr kumimoji="0" lang="zh-TW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92D050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  <a:t>捕捉錯誤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92D050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  <a:t>變數名稱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陳述式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0E028389-BD29-47BC-BF67-4CEB85622E42}"/>
                </a:ext>
              </a:extLst>
            </p:cNvPr>
            <p:cNvSpPr txBox="1"/>
            <p:nvPr/>
          </p:nvSpPr>
          <p:spPr>
            <a:xfrm>
              <a:off x="10765679" y="3791420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4424069"/>
      </p:ext>
    </p:extLst>
  </p:cSld>
  <p:clrMapOvr>
    <a:masterClrMapping/>
  </p:clrMapOvr>
  <p:transition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A74D6E-747F-4D4A-A8B2-8AC066C7C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例外處理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E0EE70D4-CA75-4650-A682-7A48A1483A8C}"/>
              </a:ext>
            </a:extLst>
          </p:cNvPr>
          <p:cNvGrpSpPr/>
          <p:nvPr/>
        </p:nvGrpSpPr>
        <p:grpSpPr>
          <a:xfrm>
            <a:off x="8561294" y="2589084"/>
            <a:ext cx="2617691" cy="2554545"/>
            <a:chOff x="4620435" y="5103621"/>
            <a:chExt cx="1472454" cy="2554545"/>
          </a:xfrm>
        </p:grpSpPr>
        <p:sp>
          <p:nvSpPr>
            <p:cNvPr id="6" name="Rectangle 4">
              <a:extLst>
                <a:ext uri="{FF2B5EF4-FFF2-40B4-BE49-F238E27FC236}">
                  <a16:creationId xmlns:a16="http://schemas.microsoft.com/office/drawing/2014/main" id="{93CD8589-2211-480C-9EFC-DC8E897CC9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0435" y="5103621"/>
              <a:ext cx="1472454" cy="2554545"/>
            </a:xfrm>
            <a:prstGeom prst="rect">
              <a:avLst/>
            </a:prstGeom>
            <a:solidFill>
              <a:srgbClr val="1E1F22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a b c d 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索引值超出範圍！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4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^D</a:t>
              </a: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E272D4E7-1DB1-4EB1-B7FA-788592156F92}"/>
                </a:ext>
              </a:extLst>
            </p:cNvPr>
            <p:cNvSpPr txBox="1"/>
            <p:nvPr/>
          </p:nvSpPr>
          <p:spPr>
            <a:xfrm>
              <a:off x="5547186" y="7319612"/>
              <a:ext cx="5457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console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28F1FD64-943E-42B5-9530-A5B220F80319}"/>
              </a:ext>
            </a:extLst>
          </p:cNvPr>
          <p:cNvGrpSpPr/>
          <p:nvPr/>
        </p:nvGrpSpPr>
        <p:grpSpPr>
          <a:xfrm>
            <a:off x="838200" y="1690688"/>
            <a:ext cx="7402989" cy="4524315"/>
            <a:chOff x="838200" y="1690688"/>
            <a:chExt cx="7402989" cy="4524315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79E350D8-09E7-42F7-BCF9-C77B0D87F1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1690688"/>
              <a:ext cx="7402989" cy="452431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Main1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String[] strings = scanner.nextLine().split(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while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(scanner.hasNextInt())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index = scanner.nextInt();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try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.println(strings[index]);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}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catch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(IndexOutOfBoundsException e)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索引值超出範圍！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947A5FE3-3439-4284-A9E7-7FA45792E180}"/>
                </a:ext>
              </a:extLst>
            </p:cNvPr>
            <p:cNvSpPr txBox="1"/>
            <p:nvPr/>
          </p:nvSpPr>
          <p:spPr>
            <a:xfrm>
              <a:off x="7549974" y="5845671"/>
              <a:ext cx="6912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9" name="圖片 8">
              <a:hlinkClick r:id="rId2"/>
              <a:extLst>
                <a:ext uri="{FF2B5EF4-FFF2-40B4-BE49-F238E27FC236}">
                  <a16:creationId xmlns:a16="http://schemas.microsoft.com/office/drawing/2014/main" id="{9470B2CB-F894-4FC4-8465-92691C9CFE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97435" y="1690688"/>
              <a:ext cx="443753" cy="434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37901686"/>
      </p:ext>
    </p:extLst>
  </p:cSld>
  <p:clrMapOvr>
    <a:masterClrMapping/>
  </p:clrMapOvr>
  <p:transition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F98B85-F9DA-4E40-87FD-AEF9BC3A5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例外拋出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34C87A4-4A10-48EC-90DC-6BF5F34C47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715233"/>
            <a:ext cx="3752272" cy="1030668"/>
          </a:xfrm>
        </p:spPr>
        <p:txBody>
          <a:bodyPr/>
          <a:lstStyle/>
          <a:p>
            <a:r>
              <a:rPr lang="zh-TW" altLang="en-US">
                <a:solidFill>
                  <a:srgbClr val="FFC000"/>
                </a:solidFill>
              </a:rPr>
              <a:t>拋出</a:t>
            </a:r>
            <a:r>
              <a:rPr lang="zh-TW" altLang="en-US">
                <a:solidFill>
                  <a:srgbClr val="00B0F0"/>
                </a:solidFill>
              </a:rPr>
              <a:t>例外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須使用 </a:t>
            </a:r>
            <a:r>
              <a:rPr lang="en-US" altLang="zh-TW">
                <a:solidFill>
                  <a:srgbClr val="CF8E6D"/>
                </a:solidFill>
              </a:rPr>
              <a:t>throw </a:t>
            </a:r>
            <a:r>
              <a:rPr lang="zh-TW" altLang="en-US">
                <a:solidFill>
                  <a:srgbClr val="00B0F0"/>
                </a:solidFill>
              </a:rPr>
              <a:t>陳述式</a:t>
            </a: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82567BAC-5901-40CD-8CD8-2DA32E9843B1}"/>
              </a:ext>
            </a:extLst>
          </p:cNvPr>
          <p:cNvGrpSpPr/>
          <p:nvPr/>
        </p:nvGrpSpPr>
        <p:grpSpPr>
          <a:xfrm>
            <a:off x="838200" y="2867488"/>
            <a:ext cx="3752272" cy="461665"/>
            <a:chOff x="6096000" y="1825625"/>
            <a:chExt cx="3752272" cy="461665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A3585903-37B3-48E1-8F0A-3B3A7EC129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000" y="1825625"/>
              <a:ext cx="3752272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throw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錯誤</a:t>
              </a:r>
              <a:r>
                <a:rPr lang="zh-TW" altLang="en-US" sz="2400">
                  <a:solidFill>
                    <a:srgbClr val="FFC00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物件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B0EF3E00-69B2-4803-A204-0304DF992521}"/>
                </a:ext>
              </a:extLst>
            </p:cNvPr>
            <p:cNvSpPr txBox="1"/>
            <p:nvPr/>
          </p:nvSpPr>
          <p:spPr>
            <a:xfrm>
              <a:off x="9157057" y="1917958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73432D23-9209-4FF4-8398-1761615CBC63}"/>
              </a:ext>
            </a:extLst>
          </p:cNvPr>
          <p:cNvGrpSpPr/>
          <p:nvPr/>
        </p:nvGrpSpPr>
        <p:grpSpPr>
          <a:xfrm>
            <a:off x="838201" y="3732546"/>
            <a:ext cx="10515600" cy="2554545"/>
            <a:chOff x="838201" y="3938330"/>
            <a:chExt cx="10515600" cy="2554545"/>
          </a:xfrm>
        </p:grpSpPr>
        <p:sp>
          <p:nvSpPr>
            <p:cNvPr id="12" name="Rectangle 4">
              <a:extLst>
                <a:ext uri="{FF2B5EF4-FFF2-40B4-BE49-F238E27FC236}">
                  <a16:creationId xmlns:a16="http://schemas.microsoft.com/office/drawing/2014/main" id="{DCE646A6-C5D6-4D41-B20E-9A977AAE1E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1" y="3938330"/>
              <a:ext cx="10515600" cy="2554545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a b c d 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4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20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6</a:t>
              </a:r>
            </a:p>
            <a:p>
              <a:pPr marR="0" lvl="0" indent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 sz="20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索引值超出範圍！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F75464"/>
                  </a:solidFill>
                  <a:effectLst/>
                  <a:latin typeface="+mj-lt"/>
                  <a:cs typeface="JetBrains Mono" panose="02000009000000000000" pitchFamily="49" charset="0"/>
                </a:rPr>
                <a:t>Exception in thread "main" java.lang.ArrayIndexOutOfBoundsException: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000">
                  <a:solidFill>
                    <a:srgbClr val="F75464"/>
                  </a:solidFill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F75464"/>
                  </a:solidFill>
                  <a:effectLst/>
                  <a:latin typeface="+mj-lt"/>
                  <a:cs typeface="JetBrains Mono" panose="02000009000000000000" pitchFamily="49" charset="0"/>
                </a:rPr>
                <a:t>Index 6 out of bounds for length 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000">
                  <a:solidFill>
                    <a:srgbClr val="F75464"/>
                  </a:solidFill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F75464"/>
                  </a:solidFill>
                  <a:effectLst/>
                  <a:latin typeface="+mj-lt"/>
                  <a:cs typeface="JetBrains Mono" panose="02000009000000000000" pitchFamily="49" charset="0"/>
                </a:rPr>
                <a:t>at Main2.main(Main2.java:10)</a:t>
              </a: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AE5ED202-B207-4591-AD49-8AFED22720C6}"/>
                </a:ext>
              </a:extLst>
            </p:cNvPr>
            <p:cNvSpPr txBox="1"/>
            <p:nvPr/>
          </p:nvSpPr>
          <p:spPr>
            <a:xfrm>
              <a:off x="10383663" y="6154321"/>
              <a:ext cx="970137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console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D3F02BC3-EF1E-4F5F-9C44-5C6DB1B61453}"/>
              </a:ext>
            </a:extLst>
          </p:cNvPr>
          <p:cNvGrpSpPr/>
          <p:nvPr/>
        </p:nvGrpSpPr>
        <p:grpSpPr>
          <a:xfrm>
            <a:off x="4907804" y="1506738"/>
            <a:ext cx="6445995" cy="3754874"/>
            <a:chOff x="4907804" y="1462138"/>
            <a:chExt cx="6445995" cy="3754874"/>
          </a:xfrm>
        </p:grpSpPr>
        <p:sp>
          <p:nvSpPr>
            <p:cNvPr id="21" name="Rectangle 5">
              <a:extLst>
                <a:ext uri="{FF2B5EF4-FFF2-40B4-BE49-F238E27FC236}">
                  <a16:creationId xmlns:a16="http://schemas.microsoft.com/office/drawing/2014/main" id="{461C355E-F51A-4752-96B1-F411644C58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7804" y="1462138"/>
              <a:ext cx="6445995" cy="3754874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01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02    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03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Main2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04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05            Scanner scanner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06            String[] strings = scanner.nextLine().split(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07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while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(scanner.hasNextInt())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08    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index = scanner.nextInt();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09    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try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10            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.println(strings[index]);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11                }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catch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(IndexOutOfBoundsException e)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12            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索引值超出範圍！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13        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throw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14        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15    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16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17    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7AE31B89-5197-476A-953E-85006DBD69AC}"/>
                </a:ext>
              </a:extLst>
            </p:cNvPr>
            <p:cNvSpPr txBox="1"/>
            <p:nvPr/>
          </p:nvSpPr>
          <p:spPr>
            <a:xfrm>
              <a:off x="10662584" y="4847680"/>
              <a:ext cx="6912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23" name="圖片 22">
              <a:hlinkClick r:id="rId2"/>
              <a:extLst>
                <a:ext uri="{FF2B5EF4-FFF2-40B4-BE49-F238E27FC236}">
                  <a16:creationId xmlns:a16="http://schemas.microsoft.com/office/drawing/2014/main" id="{EBD5F599-E156-4E57-BF68-EEED08C43B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10045" y="1462138"/>
              <a:ext cx="443753" cy="434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89714994"/>
      </p:ext>
    </p:extLst>
  </p:cSld>
  <p:clrMapOvr>
    <a:masterClrMapping/>
  </p:clrMapOvr>
  <p:transition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DE1104-E19F-479F-89A9-D3D08403E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Throwable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AAF1703-176C-4181-AD91-7AA4D2E5AC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>
                <a:solidFill>
                  <a:srgbClr val="FFC000"/>
                </a:solidFill>
              </a:rPr>
              <a:t>Throwable</a:t>
            </a:r>
            <a:r>
              <a:rPr lang="en-US" altLang="zh-TW"/>
              <a:t> 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和其</a:t>
            </a:r>
            <a:r>
              <a:rPr lang="zh-TW" altLang="en-US">
                <a:solidFill>
                  <a:srgbClr val="00B0F0"/>
                </a:solidFill>
              </a:rPr>
              <a:t>子類別</a:t>
            </a:r>
            <a:r>
              <a:rPr lang="zh-TW" altLang="en-US"/>
              <a:t>皆有四種</a:t>
            </a:r>
            <a:r>
              <a:rPr lang="zh-TW" altLang="en-US">
                <a:solidFill>
                  <a:srgbClr val="00B0F0"/>
                </a:solidFill>
              </a:rPr>
              <a:t>公開建構子</a:t>
            </a:r>
            <a:r>
              <a:rPr lang="zh-TW" altLang="en-US"/>
              <a:t>：</a:t>
            </a:r>
            <a:endParaRPr lang="en-US" altLang="zh-TW"/>
          </a:p>
          <a:p>
            <a:r>
              <a:rPr lang="en-US" altLang="zh-TW">
                <a:solidFill>
                  <a:srgbClr val="FFC000"/>
                </a:solidFill>
              </a:rPr>
              <a:t>Throwable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</a:p>
          <a:p>
            <a:r>
              <a:rPr lang="en-US" altLang="zh-TW">
                <a:solidFill>
                  <a:srgbClr val="FFC000"/>
                </a:solidFill>
              </a:rPr>
              <a:t>Throwable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FFC000"/>
                </a:solidFill>
              </a:rPr>
              <a:t>String</a:t>
            </a:r>
            <a:r>
              <a:rPr lang="en-US" altLang="zh-TW"/>
              <a:t> </a:t>
            </a:r>
            <a:r>
              <a:rPr lang="en-US" altLang="zh-TW">
                <a:solidFill>
                  <a:srgbClr val="00B0F0"/>
                </a:solidFill>
              </a:rPr>
              <a:t>message)</a:t>
            </a:r>
          </a:p>
          <a:p>
            <a:r>
              <a:rPr lang="en-US" altLang="zh-TW">
                <a:solidFill>
                  <a:srgbClr val="FFC000"/>
                </a:solidFill>
              </a:rPr>
              <a:t>Throwable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FFC000"/>
                </a:solidFill>
              </a:rPr>
              <a:t>Throwable</a:t>
            </a:r>
            <a:r>
              <a:rPr lang="en-US" altLang="zh-TW"/>
              <a:t> </a:t>
            </a:r>
            <a:r>
              <a:rPr lang="en-US" altLang="zh-TW">
                <a:solidFill>
                  <a:srgbClr val="00B0F0"/>
                </a:solidFill>
              </a:rPr>
              <a:t>cause)</a:t>
            </a:r>
            <a:endParaRPr lang="en-US" altLang="zh-TW"/>
          </a:p>
          <a:p>
            <a:r>
              <a:rPr lang="en-US" altLang="zh-TW">
                <a:solidFill>
                  <a:srgbClr val="FFC000"/>
                </a:solidFill>
              </a:rPr>
              <a:t>Throwable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FFC000"/>
                </a:solidFill>
              </a:rPr>
              <a:t>String</a:t>
            </a:r>
            <a:r>
              <a:rPr lang="en-US" altLang="zh-TW"/>
              <a:t> </a:t>
            </a:r>
            <a:r>
              <a:rPr lang="en-US" altLang="zh-TW">
                <a:solidFill>
                  <a:srgbClr val="00B0F0"/>
                </a:solidFill>
              </a:rPr>
              <a:t>message, </a:t>
            </a:r>
            <a:r>
              <a:rPr lang="en-US" altLang="zh-TW">
                <a:solidFill>
                  <a:srgbClr val="FFC000"/>
                </a:solidFill>
              </a:rPr>
              <a:t>Throwable</a:t>
            </a:r>
            <a:r>
              <a:rPr lang="en-US" altLang="zh-TW"/>
              <a:t> </a:t>
            </a:r>
            <a:r>
              <a:rPr lang="en-US" altLang="zh-TW">
                <a:solidFill>
                  <a:srgbClr val="00B0F0"/>
                </a:solidFill>
              </a:rPr>
              <a:t>cause)</a:t>
            </a:r>
          </a:p>
          <a:p>
            <a:r>
              <a:rPr lang="zh-TW" altLang="en-US"/>
              <a:t>下方為 </a:t>
            </a:r>
            <a:r>
              <a:rPr lang="en-US" altLang="zh-TW">
                <a:solidFill>
                  <a:srgbClr val="FFC000"/>
                </a:solidFill>
              </a:rPr>
              <a:t>Throwable</a:t>
            </a:r>
            <a:r>
              <a:rPr lang="en-US" altLang="zh-TW"/>
              <a:t> 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的部分</a:t>
            </a:r>
            <a:r>
              <a:rPr lang="zh-TW" altLang="en-US">
                <a:solidFill>
                  <a:srgbClr val="00B0F0"/>
                </a:solidFill>
              </a:rPr>
              <a:t>公開動態方法：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>
                <a:solidFill>
                  <a:srgbClr val="CF8E6D"/>
                </a:solidFill>
              </a:rPr>
              <a:t>void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printStackTrace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</a:p>
          <a:p>
            <a:r>
              <a:rPr lang="en-US" altLang="zh-TW">
                <a:solidFill>
                  <a:srgbClr val="FFC000"/>
                </a:solidFill>
              </a:rPr>
              <a:t>String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getMessage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  <a:r>
              <a:rPr lang="zh-TW" altLang="en-US"/>
              <a:t>、</a:t>
            </a:r>
            <a:r>
              <a:rPr lang="en-US" altLang="zh-TW">
                <a:solidFill>
                  <a:srgbClr val="FFC000"/>
                </a:solidFill>
              </a:rPr>
              <a:t>Throwable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getCause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  <a:endParaRPr lang="zh-TW" altLang="en-US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45073"/>
      </p:ext>
    </p:extLst>
  </p:cSld>
  <p:clrMapOvr>
    <a:masterClrMapping/>
  </p:clrMapOvr>
  <p:transition>
    <p:push dir="u"/>
  </p:transition>
</p:sld>
</file>

<file path=ppt/theme/theme1.xml><?xml version="1.0" encoding="utf-8"?>
<a:theme xmlns:a="http://schemas.openxmlformats.org/drawingml/2006/main" name="TYIC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微正黑+Consolas">
      <a:majorFont>
        <a:latin typeface="Consolas"/>
        <a:ea typeface="微軟正黑體"/>
        <a:cs typeface=""/>
      </a:majorFont>
      <a:minorFont>
        <a:latin typeface="Consolas"/>
        <a:ea typeface="微軟正黑體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YIC" id="{5F22F33A-EA50-4F22-9F2C-8A64A179567F}" vid="{3247D5A2-1B78-4AF4-9AA5-9AF4332DE77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TYIC</Template>
  <TotalTime>270</TotalTime>
  <Words>1193</Words>
  <Application>Microsoft Office PowerPoint</Application>
  <PresentationFormat>寬螢幕</PresentationFormat>
  <Paragraphs>116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3" baseType="lpstr">
      <vt:lpstr>Arial</vt:lpstr>
      <vt:lpstr>Consolas</vt:lpstr>
      <vt:lpstr>TYIC</vt:lpstr>
      <vt:lpstr>例外處理</vt:lpstr>
      <vt:lpstr>錯誤</vt:lpstr>
      <vt:lpstr>例外</vt:lpstr>
      <vt:lpstr>例外</vt:lpstr>
      <vt:lpstr>例外處理</vt:lpstr>
      <vt:lpstr>例外處理</vt:lpstr>
      <vt:lpstr>例外處理</vt:lpstr>
      <vt:lpstr>例外拋出</vt:lpstr>
      <vt:lpstr>Throwable</vt:lpstr>
      <vt:lpstr>Throwable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15_例外處理</dc:title>
  <dc:creator>Myster; TYIC</dc:creator>
  <cp:lastModifiedBy>Myster</cp:lastModifiedBy>
  <cp:revision>329</cp:revision>
  <dcterms:created xsi:type="dcterms:W3CDTF">2024-09-08T11:14:09Z</dcterms:created>
  <dcterms:modified xsi:type="dcterms:W3CDTF">2025-02-27T18:02:42Z</dcterms:modified>
</cp:coreProperties>
</file>