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256" r:id="rId2"/>
    <p:sldId id="257" r:id="rId3"/>
    <p:sldId id="258" r:id="rId4"/>
    <p:sldId id="288" r:id="rId5"/>
    <p:sldId id="260" r:id="rId6"/>
    <p:sldId id="263" r:id="rId7"/>
    <p:sldId id="261" r:id="rId8"/>
    <p:sldId id="259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87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FE862-27B1-4F77-AB5B-82457274C927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291F2-01C3-47ED-828D-E40A1F4890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829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291F2-01C3-47ED-828D-E40A1F48907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4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37533373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816199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693397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206599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571C3-BCFD-4718-B098-7F99B85EB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960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bMLilemgCLY0bENyaNE-pXZoiy6PYwLS" TargetMode="External"/><Relationship Id="rId2" Type="http://schemas.openxmlformats.org/officeDocument/2006/relationships/hyperlink" Target="https://zh.minecraft.wiki/w/%E5%91%BD%E4%BB%A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zh.minecraft.wiki/w/%E7%BA%B9%E7%90%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minecraft.wiki/w/File:Missing_Texture_JE4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mp.org/" TargetMode="External"/><Relationship Id="rId2" Type="http://schemas.openxmlformats.org/officeDocument/2006/relationships/hyperlink" Target="https://www.blockbench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arisblue.github.io/minecraft-textures-viewer/#github/malcolmriley/unused-textures/master" TargetMode="External"/><Relationship Id="rId2" Type="http://schemas.openxmlformats.org/officeDocument/2006/relationships/hyperlink" Target="https://github.com/malcolmriley/unused-textur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zh.minecraft.wiki/w/%E6%A8%A1%E5%9E%8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minecraft.wiki/w/File:Missing_Texture_JE4.p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8%AF%AD%E8%A8%8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pKjqfVo_cY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1_first-ite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0B48A-1812-4829-8F89-E6E7D2F5B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專案：物品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33B871-C8D6-44CE-9B7B-EE45521D0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81557512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DDABB-3F2E-45CD-BF79-01AAF605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8B22E8-CEE0-429E-BD68-DF3B58CC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920"/>
            <a:ext cx="10515600" cy="2136775"/>
          </a:xfrm>
        </p:spPr>
        <p:txBody>
          <a:bodyPr>
            <a:normAutofit/>
          </a:bodyPr>
          <a:lstStyle/>
          <a:p>
            <a:r>
              <a:rPr lang="zh-TW" altLang="en-US"/>
              <a:t>實際打開遊戲測試，會發現無法在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創造模式物品欄</a:t>
            </a:r>
            <a:r>
              <a:rPr lang="en-US" altLang="zh-TW">
                <a:solidFill>
                  <a:srgbClr val="00B0F0"/>
                </a:solidFill>
              </a:rPr>
              <a:t>(creative tab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item group)</a:t>
            </a:r>
            <a:r>
              <a:rPr lang="zh-TW" altLang="en-US"/>
              <a:t>找到該物品</a:t>
            </a:r>
            <a:endParaRPr lang="en-US" altLang="zh-TW"/>
          </a:p>
          <a:p>
            <a:r>
              <a:rPr lang="zh-TW" altLang="en-US"/>
              <a:t>這是因為我們並未添加該物品到</a:t>
            </a:r>
            <a:r>
              <a:rPr lang="zh-TW" altLang="en-US">
                <a:solidFill>
                  <a:srgbClr val="00B0F0"/>
                </a:solidFill>
              </a:rPr>
              <a:t>創造模式物品欄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但仍可使用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en-US" altLang="zh-TW">
                <a:solidFill>
                  <a:srgbClr val="00B0F0"/>
                </a:solidFill>
              </a:rPr>
              <a:t>(command)</a:t>
            </a:r>
            <a:r>
              <a:rPr lang="zh-TW" altLang="en-US"/>
              <a:t>直接獲取，使用 </a:t>
            </a:r>
            <a:r>
              <a:rPr lang="en-US" altLang="zh-TW">
                <a:solidFill>
                  <a:srgbClr val="92D050"/>
                </a:solidFill>
              </a:rPr>
              <a:t>give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E77A4C7-F82B-4691-93E5-DE146750B7B1}"/>
              </a:ext>
            </a:extLst>
          </p:cNvPr>
          <p:cNvGrpSpPr/>
          <p:nvPr/>
        </p:nvGrpSpPr>
        <p:grpSpPr>
          <a:xfrm>
            <a:off x="793870" y="2912605"/>
            <a:ext cx="6011349" cy="1098010"/>
            <a:chOff x="793870" y="3922081"/>
            <a:chExt cx="6011349" cy="1098010"/>
          </a:xfrm>
        </p:grpSpPr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264C5960-727C-4734-80B1-D03B72338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227313"/>
              <a:ext cx="5939397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/give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@s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</a:rPr>
                <a:t>tyicmod:tyic_logo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F2B192A-F3FC-45CA-AAE3-A6B3C1AEE703}"/>
                </a:ext>
              </a:extLst>
            </p:cNvPr>
            <p:cNvSpPr txBox="1"/>
            <p:nvPr/>
          </p:nvSpPr>
          <p:spPr>
            <a:xfrm>
              <a:off x="6096000" y="4381201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mccmd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8AA9114-0468-40D8-9E99-1FDE3A1F42CC}"/>
                </a:ext>
              </a:extLst>
            </p:cNvPr>
            <p:cNvSpPr/>
            <p:nvPr/>
          </p:nvSpPr>
          <p:spPr>
            <a:xfrm>
              <a:off x="919161" y="4227313"/>
              <a:ext cx="164308" cy="46166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9C0D697-F5A9-4459-9B56-826C6C107C8D}"/>
                </a:ext>
              </a:extLst>
            </p:cNvPr>
            <p:cNvSpPr txBox="1"/>
            <p:nvPr/>
          </p:nvSpPr>
          <p:spPr>
            <a:xfrm>
              <a:off x="793872" y="4681537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00B0F0"/>
                  </a:solidFill>
                </a:rPr>
                <a:t>斜線開頭代表指令</a:t>
              </a: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9E63A4C-525F-40C0-A300-8869B6489C56}"/>
                </a:ext>
              </a:extLst>
            </p:cNvPr>
            <p:cNvSpPr/>
            <p:nvPr/>
          </p:nvSpPr>
          <p:spPr>
            <a:xfrm>
              <a:off x="1095375" y="4227313"/>
              <a:ext cx="681038" cy="461665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CF53D3C-35AF-49D4-98C0-0C29D29DD367}"/>
                </a:ext>
              </a:extLst>
            </p:cNvPr>
            <p:cNvSpPr txBox="1"/>
            <p:nvPr/>
          </p:nvSpPr>
          <p:spPr>
            <a:xfrm>
              <a:off x="793870" y="3934926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FF00"/>
                  </a:solidFill>
                </a:rPr>
                <a:t>指令名稱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1182C35D-2DC5-43C5-8CBF-7C65DE956F0B}"/>
                </a:ext>
              </a:extLst>
            </p:cNvPr>
            <p:cNvSpPr/>
            <p:nvPr/>
          </p:nvSpPr>
          <p:spPr>
            <a:xfrm>
              <a:off x="1917701" y="4227313"/>
              <a:ext cx="371474" cy="46166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789D948-12BA-46F6-9B65-8382047BBD7C}"/>
                </a:ext>
              </a:extLst>
            </p:cNvPr>
            <p:cNvSpPr txBox="1"/>
            <p:nvPr/>
          </p:nvSpPr>
          <p:spPr>
            <a:xfrm>
              <a:off x="1843604" y="3922081"/>
              <a:ext cx="4961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C000"/>
                  </a:solidFill>
                </a:rPr>
                <a:t>實體選擇器，</a:t>
              </a:r>
              <a:r>
                <a:rPr lang="en-US" altLang="zh-TW" sz="1600">
                  <a:solidFill>
                    <a:srgbClr val="FFC000"/>
                  </a:solidFill>
                </a:rPr>
                <a:t>@s </a:t>
              </a:r>
              <a:r>
                <a:rPr lang="zh-TW" altLang="en-US" sz="1600">
                  <a:solidFill>
                    <a:srgbClr val="FFC000"/>
                  </a:solidFill>
                </a:rPr>
                <a:t>代表指令執行者，</a:t>
              </a:r>
              <a:r>
                <a:rPr lang="en-US" altLang="zh-TW" sz="1600">
                  <a:solidFill>
                    <a:srgbClr val="FFC000"/>
                  </a:solidFill>
                </a:rPr>
                <a:t>@a </a:t>
              </a:r>
              <a:r>
                <a:rPr lang="zh-TW" altLang="en-US" sz="1600">
                  <a:solidFill>
                    <a:srgbClr val="FFC000"/>
                  </a:solidFill>
                </a:rPr>
                <a:t>代表全部玩家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C526BEEB-9C0C-4024-9A92-8808FDBFAE4D}"/>
                </a:ext>
              </a:extLst>
            </p:cNvPr>
            <p:cNvSpPr/>
            <p:nvPr/>
          </p:nvSpPr>
          <p:spPr>
            <a:xfrm>
              <a:off x="2398872" y="4227313"/>
              <a:ext cx="2966877" cy="461665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BECB425-A896-4436-944A-CA7C92A6C8A0}"/>
                </a:ext>
              </a:extLst>
            </p:cNvPr>
            <p:cNvSpPr txBox="1"/>
            <p:nvPr/>
          </p:nvSpPr>
          <p:spPr>
            <a:xfrm>
              <a:off x="3416477" y="4665685"/>
              <a:ext cx="931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92D050"/>
                  </a:solidFill>
                </a:rPr>
                <a:t>物品 </a:t>
              </a:r>
              <a:r>
                <a:rPr lang="en-US" altLang="zh-TW" sz="1600">
                  <a:solidFill>
                    <a:srgbClr val="92D050"/>
                  </a:solidFill>
                </a:rPr>
                <a:t>id</a:t>
              </a:r>
              <a:endParaRPr lang="zh-TW" altLang="en-US" sz="1600">
                <a:solidFill>
                  <a:srgbClr val="92D050"/>
                </a:solidFill>
              </a:endParaRPr>
            </a:p>
          </p:txBody>
        </p:sp>
      </p:grp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2ED69FB3-AAFC-4F53-A6BF-EAA0821A61C5}"/>
              </a:ext>
            </a:extLst>
          </p:cNvPr>
          <p:cNvSpPr txBox="1">
            <a:spLocks/>
          </p:cNvSpPr>
          <p:nvPr/>
        </p:nvSpPr>
        <p:spPr>
          <a:xfrm>
            <a:off x="838200" y="4028305"/>
            <a:ext cx="10515600" cy="2587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直接按下</a:t>
            </a:r>
            <a:r>
              <a:rPr lang="zh-TW" altLang="en-US">
                <a:solidFill>
                  <a:srgbClr val="92D050"/>
                </a:solidFill>
              </a:rPr>
              <a:t>斜線</a:t>
            </a:r>
            <a:r>
              <a:rPr lang="en-US" altLang="zh-TW">
                <a:solidFill>
                  <a:srgbClr val="92D050"/>
                </a:solidFill>
              </a:rPr>
              <a:t>(/)</a:t>
            </a:r>
            <a:r>
              <a:rPr lang="zh-TW" altLang="en-US"/>
              <a:t>即可開始輸入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，或打開文字聊天輸入</a:t>
            </a:r>
            <a:endParaRPr lang="en-US" altLang="zh-TW"/>
          </a:p>
          <a:p>
            <a:r>
              <a:rPr lang="zh-TW" altLang="en-US"/>
              <a:t>輸入指令時，可按 </a:t>
            </a:r>
            <a:r>
              <a:rPr lang="en-US" altLang="zh-TW">
                <a:solidFill>
                  <a:srgbClr val="92D050"/>
                </a:solidFill>
              </a:rPr>
              <a:t>Tab</a:t>
            </a:r>
            <a:r>
              <a:rPr lang="en-US" altLang="zh-TW"/>
              <a:t> 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00B0F0"/>
                </a:solidFill>
              </a:rPr>
              <a:t>自動補全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關於更多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的用法及資訊</a:t>
            </a:r>
            <a:endParaRPr lang="en-US" altLang="zh-TW"/>
          </a:p>
          <a:p>
            <a:r>
              <a:rPr lang="zh-TW" altLang="en-US"/>
              <a:t>請參考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(https://zh.minecraft.wiki/w/%E5%91%BD%E4%BB%A4)</a:t>
            </a:r>
            <a:endParaRPr lang="en-US" altLang="zh-TW"/>
          </a:p>
          <a:p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指令教學影片</a:t>
            </a:r>
            <a:r>
              <a:rPr lang="en-US" altLang="zh-TW" sz="140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(https://youtube.com/playlist?list=PLbMLilemgCLY0bENyaNE-pXZoiy6PYwLS)</a:t>
            </a:r>
            <a:endParaRPr lang="en-US" altLang="zh-TW" sz="1400">
              <a:solidFill>
                <a:srgbClr val="FFC000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6C1102E-F475-4B62-ADA7-C5C1E973F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0835" y="3217837"/>
            <a:ext cx="4027295" cy="4616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00394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36FD2-1CE5-41A9-B69B-2268F27F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71059C-034E-4E55-AB74-DC55D1665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329"/>
            <a:ext cx="6002785" cy="3089930"/>
          </a:xfrm>
        </p:spPr>
        <p:txBody>
          <a:bodyPr/>
          <a:lstStyle/>
          <a:p>
            <a:r>
              <a:rPr lang="zh-TW" altLang="en-US"/>
              <a:t>取得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後可能會發現</a:t>
            </a:r>
            <a:endParaRPr lang="en-US" altLang="zh-TW"/>
          </a:p>
          <a:p>
            <a:r>
              <a:rPr lang="zh-TW" altLang="en-US"/>
              <a:t>其外觀非常奇怪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名稱</a:t>
            </a:r>
            <a:r>
              <a:rPr lang="en-US" altLang="zh-TW">
                <a:solidFill>
                  <a:srgbClr val="00B0F0"/>
                </a:solidFill>
              </a:rPr>
              <a:t>(name)</a:t>
            </a:r>
            <a:r>
              <a:rPr lang="zh-TW" altLang="en-US"/>
              <a:t>也非常奇怪</a:t>
            </a:r>
            <a:endParaRPr lang="en-US" altLang="zh-TW"/>
          </a:p>
          <a:p>
            <a:r>
              <a:rPr lang="zh-TW" altLang="en-US"/>
              <a:t>這是因為我們並沒有設定</a:t>
            </a:r>
            <a:endParaRPr lang="en-US" altLang="zh-TW"/>
          </a:p>
          <a:p>
            <a:r>
              <a:rPr lang="zh-TW" altLang="en-US"/>
              <a:t>該物品的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en-US" altLang="zh-TW">
                <a:solidFill>
                  <a:srgbClr val="00B0F0"/>
                </a:solidFill>
              </a:rPr>
              <a:t>(texture)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名稱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但我們確實成功製作了一個新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326997-AF44-4881-85D8-B7D0D980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6097" y="4604965"/>
            <a:ext cx="5140104" cy="17779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E60FE0D-21BE-41EE-A107-1D339190D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9956" y="1553776"/>
            <a:ext cx="5146244" cy="2704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6442715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5AEE7-4BA6-46C4-A9CE-528291DF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紋理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5935468-6D61-4C01-B3ED-44DCF7EF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en-US" altLang="zh-TW">
                <a:solidFill>
                  <a:srgbClr val="00B0F0"/>
                </a:solidFill>
              </a:rPr>
              <a:t>(texture)</a:t>
            </a:r>
            <a:r>
              <a:rPr lang="zh-TW" altLang="en-US"/>
              <a:t>就是遊戲中一切顯示的圖片</a:t>
            </a:r>
            <a:endParaRPr lang="en-US" altLang="zh-TW"/>
          </a:p>
          <a:p>
            <a:r>
              <a:rPr lang="zh-TW" altLang="en-US"/>
              <a:t>包含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的外觀等幾乎一切的可視元素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都被放置在 </a:t>
            </a:r>
            <a:r>
              <a:rPr lang="en-US" altLang="zh-TW">
                <a:solidFill>
                  <a:srgbClr val="92D050"/>
                </a:solidFill>
              </a:rPr>
              <a:t>assets/namespace/textures</a:t>
            </a:r>
          </a:p>
          <a:p>
            <a:r>
              <a:rPr lang="zh-TW" altLang="en-US"/>
              <a:t>且其下方設有許多子資料夾區分不同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種類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強烈建議參考及模仿原版資源分類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紋理圖片皆採用 </a:t>
            </a:r>
            <a:r>
              <a:rPr lang="en-US" altLang="zh-TW">
                <a:solidFill>
                  <a:srgbClr val="FFFF00"/>
                </a:solidFill>
              </a:rPr>
              <a:t>png </a:t>
            </a:r>
            <a:r>
              <a:rPr lang="zh-TW" altLang="en-US">
                <a:solidFill>
                  <a:srgbClr val="FFFF00"/>
                </a:solidFill>
              </a:rPr>
              <a:t>格式</a:t>
            </a:r>
            <a:r>
              <a:rPr lang="en-US" altLang="zh-TW">
                <a:solidFill>
                  <a:srgbClr val="FFFF00"/>
                </a:solidFill>
              </a:rPr>
              <a:t>(.png </a:t>
            </a:r>
            <a:r>
              <a:rPr lang="zh-TW" altLang="en-US">
                <a:solidFill>
                  <a:srgbClr val="FFFF00"/>
                </a:solidFill>
              </a:rPr>
              <a:t>檔案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若遊戲無法找到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，便會使用右方</a:t>
            </a:r>
            <a:r>
              <a:rPr lang="zh-TW" altLang="en-US">
                <a:solidFill>
                  <a:srgbClr val="00B0F0"/>
                </a:solidFill>
              </a:rPr>
              <a:t>無效紋理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更多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資訊請參考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6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(https://zh.minecraft.wiki/w/%E7%BA%B9%E7%90%86)</a:t>
            </a:r>
            <a:endParaRPr lang="en-US" altLang="zh-TW">
              <a:solidFill>
                <a:srgbClr val="FFC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2779DB-5D98-47D5-A502-B5C77B340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161" y="1825625"/>
            <a:ext cx="1853639" cy="1853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204737C-C98F-499B-BFB9-CBDFE235456C}"/>
              </a:ext>
            </a:extLst>
          </p:cNvPr>
          <p:cNvSpPr txBox="1"/>
          <p:nvPr/>
        </p:nvSpPr>
        <p:spPr>
          <a:xfrm>
            <a:off x="9642150" y="38142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圖自維基百科</a:t>
            </a:r>
            <a:endParaRPr lang="zh-TW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4383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99CA5-318D-4791-84B5-BFC42AF3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紋理繪製軟體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7C7250-1EB4-453E-ADED-EA6EB3861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若想要自行繪製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雖然理論上任何繪圖軟體，包含</a:t>
            </a:r>
            <a:r>
              <a:rPr lang="zh-TW" altLang="en-US">
                <a:solidFill>
                  <a:srgbClr val="92D050"/>
                </a:solidFill>
              </a:rPr>
              <a:t>小畫家</a:t>
            </a:r>
            <a:r>
              <a:rPr lang="zh-TW" altLang="en-US"/>
              <a:t>，皆可用來繪製</a:t>
            </a:r>
            <a:endParaRPr lang="en-US" altLang="zh-TW"/>
          </a:p>
          <a:p>
            <a:r>
              <a:rPr lang="zh-TW" altLang="en-US"/>
              <a:t>但有幾個較為推薦的繪製軟體：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BlockBench</a:t>
            </a:r>
            <a:r>
              <a:rPr lang="zh-TW" altLang="en-US">
                <a:solidFill>
                  <a:srgbClr val="FFFF00"/>
                </a:solidFill>
              </a:rPr>
              <a:t>：一個開源像素編輯器，極度適合 </a:t>
            </a:r>
            <a:r>
              <a:rPr lang="en-US" altLang="zh-TW">
                <a:solidFill>
                  <a:srgbClr val="FFFF00"/>
                </a:solidFill>
              </a:rPr>
              <a:t>Minecraft</a:t>
            </a:r>
          </a:p>
          <a:p>
            <a:r>
              <a:rPr lang="zh-TW" altLang="en-US">
                <a:solidFill>
                  <a:srgbClr val="FFFF00"/>
                </a:solidFill>
              </a:rPr>
              <a:t>官方網站：</a:t>
            </a:r>
            <a:r>
              <a:rPr lang="en-US" altLang="zh-TW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https://www.blockbench.net/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2.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Gimp</a:t>
            </a:r>
            <a:r>
              <a:rPr lang="zh-TW" altLang="en-US">
                <a:solidFill>
                  <a:srgbClr val="FFC000"/>
                </a:solidFill>
              </a:rPr>
              <a:t>：一個廣為人知的開源圖片編輯器，功能極多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官方網站：</a:t>
            </a:r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https://www.gimp.org/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196312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2CC20-5CC1-4255-940F-6F90E553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免費紋理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5CCACF-7BD8-4DDB-9D26-12BA59E85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624"/>
            <a:ext cx="10515600" cy="3717458"/>
          </a:xfrm>
        </p:spPr>
        <p:txBody>
          <a:bodyPr/>
          <a:lstStyle/>
          <a:p>
            <a:r>
              <a:rPr lang="zh-TW" altLang="en-US"/>
              <a:t>若不想自行繪製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可以使用此免費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https://github.com/malcolmriley/unused-textures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線上查看該庫所有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https://oparisblue.github.io/minecraft-textures-viewer/#github/malcolmriley/unused-textures/master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也可自行從網上尋找其他免費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，但須注意版權</a:t>
            </a:r>
          </a:p>
        </p:txBody>
      </p:sp>
    </p:spTree>
    <p:extLst>
      <p:ext uri="{BB962C8B-B14F-4D97-AF65-F5344CB8AC3E}">
        <p14:creationId xmlns:p14="http://schemas.microsoft.com/office/powerpoint/2010/main" val="2878042570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A8A0C-4845-48D4-A798-ACFD9FBC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物品紋理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6785EAE-E5E0-4610-BDAA-5EF2C68D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物品紋理</a:t>
            </a:r>
            <a:r>
              <a:rPr lang="zh-TW" altLang="en-US"/>
              <a:t>放置在 </a:t>
            </a:r>
            <a:r>
              <a:rPr lang="en-US" altLang="zh-TW">
                <a:solidFill>
                  <a:srgbClr val="92D050"/>
                </a:solidFill>
              </a:rPr>
              <a:t>assets/namespace/textures/item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物品紋理</a:t>
            </a:r>
            <a:r>
              <a:rPr lang="zh-TW" altLang="en-US"/>
              <a:t>的圖片長寬比應為 </a:t>
            </a:r>
            <a:r>
              <a:rPr lang="en-US" altLang="zh-TW"/>
              <a:t>1 : 1</a:t>
            </a:r>
            <a:r>
              <a:rPr lang="zh-TW" altLang="en-US"/>
              <a:t>，且像素應為 </a:t>
            </a:r>
            <a:r>
              <a:rPr lang="en-US" altLang="zh-TW"/>
              <a:t>2 </a:t>
            </a:r>
            <a:r>
              <a:rPr lang="zh-TW" altLang="en-US"/>
              <a:t>的次方數</a:t>
            </a:r>
            <a:endParaRPr lang="en-US" altLang="zh-TW"/>
          </a:p>
          <a:p>
            <a:r>
              <a:rPr lang="zh-TW" altLang="en-US"/>
              <a:t>但不建議超過 </a:t>
            </a:r>
            <a:r>
              <a:rPr lang="en-US" altLang="zh-TW">
                <a:solidFill>
                  <a:srgbClr val="92D050"/>
                </a:solidFill>
              </a:rPr>
              <a:t>1024x1024</a:t>
            </a:r>
            <a:r>
              <a:rPr lang="zh-TW" altLang="en-US"/>
              <a:t>，原版物品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則為 </a:t>
            </a:r>
            <a:r>
              <a:rPr lang="en-US" altLang="zh-TW">
                <a:solidFill>
                  <a:srgbClr val="92D050"/>
                </a:solidFill>
              </a:rPr>
              <a:t>16x16</a:t>
            </a:r>
          </a:p>
          <a:p>
            <a:r>
              <a:rPr lang="zh-TW" altLang="en-US"/>
              <a:t>通常會將</a:t>
            </a:r>
            <a:r>
              <a:rPr lang="zh-TW" altLang="en-US">
                <a:solidFill>
                  <a:srgbClr val="00B0F0"/>
                </a:solidFill>
              </a:rPr>
              <a:t>物品紋理</a:t>
            </a:r>
            <a:r>
              <a:rPr lang="zh-TW" altLang="en-US"/>
              <a:t>圖片檔名取為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名稱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如右</a:t>
            </a:r>
            <a:endParaRPr lang="en-US" altLang="zh-TW"/>
          </a:p>
          <a:p>
            <a:r>
              <a:rPr lang="zh-TW" altLang="en-US"/>
              <a:t>檔名：</a:t>
            </a:r>
            <a:r>
              <a:rPr lang="en-US" altLang="zh-TW">
                <a:solidFill>
                  <a:srgbClr val="92D050"/>
                </a:solidFill>
              </a:rPr>
              <a:t>tyic_logo.png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512x512</a:t>
            </a:r>
            <a:endParaRPr lang="zh-TW" altLang="en-US">
              <a:solidFill>
                <a:srgbClr val="92D05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20BB72A-E059-433C-9EF0-21C9FF482BEC}"/>
              </a:ext>
            </a:extLst>
          </p:cNvPr>
          <p:cNvGrpSpPr/>
          <p:nvPr/>
        </p:nvGrpSpPr>
        <p:grpSpPr>
          <a:xfrm>
            <a:off x="7637929" y="3465139"/>
            <a:ext cx="2711824" cy="2711824"/>
            <a:chOff x="4511488" y="3465139"/>
            <a:chExt cx="2711824" cy="271182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E194491-C7DA-47AE-9166-C5B24F09F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1488" y="3465139"/>
              <a:ext cx="2711824" cy="271182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D2E6444-2F1E-4475-83DE-9C61F600B558}"/>
                </a:ext>
              </a:extLst>
            </p:cNvPr>
            <p:cNvSpPr txBox="1"/>
            <p:nvPr/>
          </p:nvSpPr>
          <p:spPr>
            <a:xfrm>
              <a:off x="6038372" y="5915353"/>
              <a:ext cx="1184940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3"/>
                  </a:solidFill>
                </a:rPr>
                <a:t>tyic_logo.png</a:t>
              </a:r>
              <a:endParaRPr lang="zh-TW" altLang="en-US" sz="105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925748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72EA3-6922-4B02-8B62-95417E3A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93EC3-94CE-46BB-8647-727C2CDFC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9286"/>
            <a:ext cx="10515600" cy="359951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決定了樣式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>
                <a:solidFill>
                  <a:srgbClr val="00B0F0"/>
                </a:solidFill>
              </a:rPr>
              <a:t>(model)</a:t>
            </a:r>
            <a:r>
              <a:rPr lang="zh-TW" altLang="en-US"/>
              <a:t>決定了要用哪種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和怎麼顯示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都被放置在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assets/namespace/models</a:t>
            </a:r>
          </a:p>
          <a:p>
            <a:r>
              <a:rPr lang="zh-TW" altLang="en-US">
                <a:solidFill>
                  <a:srgbClr val="FFFF00"/>
                </a:solidFill>
              </a:rPr>
              <a:t>模型皆為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若遊戲無法找到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，便會使用右方</a:t>
            </a:r>
            <a:r>
              <a:rPr lang="zh-TW" altLang="en-US">
                <a:solidFill>
                  <a:srgbClr val="00B0F0"/>
                </a:solidFill>
              </a:rPr>
              <a:t>無效模型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更多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資訊請參考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6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(https://zh.minecraft.wiki/w/%E6%A8%A1%E5%9E%8B)</a:t>
            </a:r>
            <a:endParaRPr lang="en-US" altLang="zh-TW">
              <a:solidFill>
                <a:srgbClr val="FFC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41406C7-DC29-49CE-A341-4E40B79CE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310" y="2039286"/>
            <a:ext cx="2383490" cy="2383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18EA166-C03D-4CF6-B768-8743B8AD1294}"/>
              </a:ext>
            </a:extLst>
          </p:cNvPr>
          <p:cNvSpPr txBox="1"/>
          <p:nvPr/>
        </p:nvSpPr>
        <p:spPr>
          <a:xfrm>
            <a:off x="9377225" y="44767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圖自維基百科</a:t>
            </a:r>
            <a:endParaRPr lang="zh-TW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68350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68CCE-A222-4068-AFDC-AE37A0BD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物品模型</a:t>
            </a:r>
          </a:p>
        </p:txBody>
      </p:sp>
      <p:sp>
        <p:nvSpPr>
          <p:cNvPr id="23" name="內容版面配置區 22">
            <a:extLst>
              <a:ext uri="{FF2B5EF4-FFF2-40B4-BE49-F238E27FC236}">
                <a16:creationId xmlns:a16="http://schemas.microsoft.com/office/drawing/2014/main" id="{18DCD924-2158-4EE2-9FCF-D8C420936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7763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物品模型</a:t>
            </a:r>
            <a:r>
              <a:rPr lang="zh-TW" altLang="en-US"/>
              <a:t>放置在 </a:t>
            </a:r>
            <a:r>
              <a:rPr lang="en-US" altLang="zh-TW">
                <a:solidFill>
                  <a:srgbClr val="92D050"/>
                </a:solidFill>
              </a:rPr>
              <a:t>assets/namespace/models/item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物品模型</a:t>
            </a:r>
            <a:r>
              <a:rPr lang="zh-TW" altLang="en-US"/>
              <a:t>的常見格式如左下</a:t>
            </a:r>
            <a:endParaRPr lang="en-US" altLang="zh-TW"/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layer0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即為</a:t>
            </a:r>
            <a:r>
              <a:rPr lang="en-US" altLang="zh-TW"/>
              <a:t> 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namespace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: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path_to_texture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endParaRPr lang="en-US" altLang="zh-TW">
              <a:solidFill>
                <a:srgbClr val="92D05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範例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模型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tyic_logo.json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如右下</a:t>
            </a:r>
            <a:endParaRPr lang="en-US" altLang="zh-TW">
              <a:latin typeface="+mj-lt"/>
              <a:cs typeface="JetBrains Mono" panose="02000009000000000000" pitchFamily="49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955A5F1-286B-4FE7-9487-8493032C46D8}"/>
              </a:ext>
            </a:extLst>
          </p:cNvPr>
          <p:cNvGrpSpPr/>
          <p:nvPr/>
        </p:nvGrpSpPr>
        <p:grpSpPr>
          <a:xfrm>
            <a:off x="838201" y="4578973"/>
            <a:ext cx="5121384" cy="1661993"/>
            <a:chOff x="5293660" y="2481182"/>
            <a:chExt cx="5121384" cy="166199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4D903FB-014E-4378-9CE7-CD1CE0D0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3660" y="2481182"/>
              <a:ext cx="5121384" cy="166199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"minecraft:item/generated"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"layer0"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</a:t>
              </a:r>
              <a:r>
                <a:rPr lang="en-US" altLang="zh-TW" sz="17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texture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741F9C6-4EDC-4468-8EA9-5ABC2B41D51D}"/>
                </a:ext>
              </a:extLst>
            </p:cNvPr>
            <p:cNvSpPr txBox="1"/>
            <p:nvPr/>
          </p:nvSpPr>
          <p:spPr>
            <a:xfrm>
              <a:off x="9832833" y="383539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json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B49D942-E230-4A90-AFF9-17CF34563C35}"/>
              </a:ext>
            </a:extLst>
          </p:cNvPr>
          <p:cNvGrpSpPr/>
          <p:nvPr/>
        </p:nvGrpSpPr>
        <p:grpSpPr>
          <a:xfrm>
            <a:off x="6480350" y="4578973"/>
            <a:ext cx="4873450" cy="1661993"/>
            <a:chOff x="5543725" y="4197834"/>
            <a:chExt cx="4873450" cy="1661993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09BFF87-4E52-450F-AA19-4C467258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725" y="4197834"/>
              <a:ext cx="4873450" cy="166199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"minecraft:item/generated"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"layer0"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"tyicmod:item/tyic_logo"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FD3BF26-4571-48FE-B02F-2450F431EBCB}"/>
                </a:ext>
              </a:extLst>
            </p:cNvPr>
            <p:cNvSpPr txBox="1"/>
            <p:nvPr/>
          </p:nvSpPr>
          <p:spPr>
            <a:xfrm>
              <a:off x="8841102" y="5552050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tyic_logo.json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764395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C8CE9-9890-401C-A642-23FAFBA2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物品模型映射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0D30DD5-928F-4571-AB82-46C5AB200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829"/>
            <a:ext cx="10515600" cy="564412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決定了要用哪種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en-US" altLang="zh-TW">
                <a:solidFill>
                  <a:srgbClr val="00B0F0"/>
                </a:solidFill>
              </a:rPr>
              <a:t>(item models definition)</a:t>
            </a:r>
          </a:p>
          <a:p>
            <a:r>
              <a:rPr lang="zh-TW" altLang="en-US"/>
              <a:t>決定了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要用哪種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zh-TW" altLang="en-US"/>
              <a:t>都被放置在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assets/namespace/items</a:t>
            </a:r>
          </a:p>
          <a:p>
            <a:r>
              <a:rPr lang="zh-TW" altLang="en-US">
                <a:solidFill>
                  <a:srgbClr val="FFFF00"/>
                </a:solidFill>
              </a:rPr>
              <a:t>物品模型映射皆為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且檔案名稱和物品 </a:t>
            </a:r>
            <a:r>
              <a:rPr lang="en-US" altLang="zh-TW">
                <a:solidFill>
                  <a:srgbClr val="FFFF00"/>
                </a:solidFill>
              </a:rPr>
              <a:t>id </a:t>
            </a:r>
            <a:r>
              <a:rPr lang="zh-TW" altLang="en-US">
                <a:solidFill>
                  <a:srgbClr val="FFFF00"/>
                </a:solidFill>
              </a:rPr>
              <a:t>需相同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zh-TW" altLang="en-US"/>
              <a:t>的常見格式如右上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model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即為</a:t>
            </a:r>
            <a:r>
              <a:rPr lang="en-US" altLang="zh-TW"/>
              <a:t> 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namespace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: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path_to_model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endParaRPr lang="en-US" altLang="zh-TW">
              <a:solidFill>
                <a:srgbClr val="92D05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範例</a:t>
            </a:r>
            <a:r>
              <a:rPr lang="zh-TW" altLang="en-US">
                <a:solidFill>
                  <a:srgbClr val="00B0F0"/>
                </a:solidFill>
              </a:rPr>
              <a:t>物品模型映射 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tyic_logo.json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如右下</a:t>
            </a:r>
            <a:endParaRPr lang="en-US" altLang="zh-TW">
              <a:solidFill>
                <a:srgbClr val="92D05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1A59416-651A-482B-BAC3-D4D9C0E9F06C}"/>
              </a:ext>
            </a:extLst>
          </p:cNvPr>
          <p:cNvGrpSpPr/>
          <p:nvPr/>
        </p:nvGrpSpPr>
        <p:grpSpPr>
          <a:xfrm>
            <a:off x="6356919" y="1923024"/>
            <a:ext cx="4996881" cy="1754326"/>
            <a:chOff x="6905146" y="2051216"/>
            <a:chExt cx="4996881" cy="175432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3D74A24-1D50-4D60-BC3D-A7C823E81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5146" y="2051216"/>
              <a:ext cx="4996881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B11B048-33B6-40DA-8598-FA243BEF307F}"/>
                </a:ext>
              </a:extLst>
            </p:cNvPr>
            <p:cNvSpPr txBox="1"/>
            <p:nvPr/>
          </p:nvSpPr>
          <p:spPr>
            <a:xfrm>
              <a:off x="11268520" y="346698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D6A3930-DC49-4381-9026-FBE6F8D21297}"/>
              </a:ext>
            </a:extLst>
          </p:cNvPr>
          <p:cNvGrpSpPr/>
          <p:nvPr/>
        </p:nvGrpSpPr>
        <p:grpSpPr>
          <a:xfrm>
            <a:off x="6356919" y="3793891"/>
            <a:ext cx="4996881" cy="1754326"/>
            <a:chOff x="6356919" y="3882300"/>
            <a:chExt cx="4996881" cy="1754326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95DBC30-33A7-41B8-8B5D-11DBE275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919" y="3882300"/>
              <a:ext cx="4996881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"tyicmod:item/tyic_logo"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9684CB1-8973-4D4D-A99C-FDBD1DD18CF1}"/>
                </a:ext>
              </a:extLst>
            </p:cNvPr>
            <p:cNvSpPr txBox="1"/>
            <p:nvPr/>
          </p:nvSpPr>
          <p:spPr>
            <a:xfrm>
              <a:off x="9598191" y="5298072"/>
              <a:ext cx="17556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tyic_logo.json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19954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6ACB4-C899-4AB9-8549-763181AB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037E1F-0FD0-4B63-A92A-F7CCF1360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70" y="1972236"/>
            <a:ext cx="6781801" cy="4111906"/>
          </a:xfrm>
        </p:spPr>
        <p:txBody>
          <a:bodyPr>
            <a:normAutofit/>
          </a:bodyPr>
          <a:lstStyle/>
          <a:p>
            <a:r>
              <a:rPr lang="zh-TW" altLang="en-US"/>
              <a:t>當遊戲要</a:t>
            </a:r>
            <a:r>
              <a:rPr lang="zh-TW" altLang="en-US">
                <a:solidFill>
                  <a:srgbClr val="FFC000"/>
                </a:solidFill>
              </a:rPr>
              <a:t>渲染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便會套用與</a:t>
            </a:r>
            <a:r>
              <a:rPr lang="zh-TW" altLang="en-US">
                <a:solidFill>
                  <a:srgbClr val="00B0F0"/>
                </a:solidFill>
              </a:rPr>
              <a:t>物品 </a:t>
            </a:r>
            <a:r>
              <a:rPr lang="en-US" altLang="zh-TW">
                <a:solidFill>
                  <a:srgbClr val="00B0F0"/>
                </a:solidFill>
              </a:rPr>
              <a:t>id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相同的</a:t>
            </a:r>
            <a:r>
              <a:rPr lang="zh-TW" altLang="en-US">
                <a:solidFill>
                  <a:srgbClr val="00B0F0"/>
                </a:solidFill>
              </a:rPr>
              <a:t>物品映射模型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物品映射模型</a:t>
            </a:r>
            <a:r>
              <a:rPr lang="zh-TW" altLang="en-US"/>
              <a:t>則會決定要使用哪個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則會決定要使用和怎麼使用哪個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最終</a:t>
            </a:r>
            <a:r>
              <a:rPr lang="zh-TW" altLang="en-US">
                <a:solidFill>
                  <a:srgbClr val="FFC000"/>
                </a:solidFill>
              </a:rPr>
              <a:t>渲染</a:t>
            </a:r>
            <a:r>
              <a:rPr lang="zh-TW" altLang="en-US"/>
              <a:t>出物品的外觀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設定此三項之後</a:t>
            </a:r>
            <a:endParaRPr lang="en-US" altLang="zh-TW"/>
          </a:p>
          <a:p>
            <a:r>
              <a:rPr lang="zh-TW" altLang="en-US"/>
              <a:t>打開遊戲便能看見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有了想要外觀！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6ECA0A-08DD-4B9F-B6D5-977BE90CDA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7271" y="1517567"/>
            <a:ext cx="4340944" cy="22812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98CF2C3-3D1A-443A-89F7-5BF499E64C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7271" y="4203766"/>
            <a:ext cx="4340944" cy="22812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83003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7BC66-C171-4C3A-8270-E0412788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物品和物品堆疊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C3DCC6-772A-401D-A218-7A30D040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690688"/>
            <a:ext cx="10877550" cy="316143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en-US" altLang="zh-TW">
                <a:solidFill>
                  <a:srgbClr val="00B0F0"/>
                </a:solidFill>
              </a:rPr>
              <a:t>(item)</a:t>
            </a:r>
            <a:r>
              <a:rPr lang="zh-TW" altLang="en-US"/>
              <a:t>是構成 </a:t>
            </a:r>
            <a:r>
              <a:rPr lang="en-US" altLang="zh-TW"/>
              <a:t>Minecraft </a:t>
            </a:r>
            <a:r>
              <a:rPr lang="zh-TW" altLang="en-US"/>
              <a:t>很重要的部分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net.minecraft.item.Item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en-US" altLang="zh-TW">
                <a:solidFill>
                  <a:srgbClr val="00B0F0"/>
                </a:solidFill>
              </a:rPr>
              <a:t>(item stack)</a:t>
            </a:r>
            <a:r>
              <a:rPr lang="zh-TW" altLang="en-US"/>
              <a:t>則是代表一種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及擁有的</a:t>
            </a:r>
            <a:r>
              <a:rPr lang="zh-TW" altLang="en-US">
                <a:solidFill>
                  <a:srgbClr val="00B0F0"/>
                </a:solidFill>
              </a:rPr>
              <a:t>數量</a:t>
            </a:r>
            <a:r>
              <a:rPr lang="en-US" altLang="zh-TW">
                <a:solidFill>
                  <a:srgbClr val="00B0F0"/>
                </a:solidFill>
              </a:rPr>
              <a:t>(count)</a:t>
            </a:r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net.minecraft.item.ItemStack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快捷欄</a:t>
            </a:r>
            <a:r>
              <a:rPr lang="en-US" altLang="zh-TW">
                <a:solidFill>
                  <a:srgbClr val="00B0F0"/>
                </a:solidFill>
              </a:rPr>
              <a:t>(hotbar)</a:t>
            </a:r>
            <a:r>
              <a:rPr lang="zh-TW" altLang="en-US"/>
              <a:t>的前四</a:t>
            </a:r>
            <a:r>
              <a:rPr lang="zh-TW" altLang="en-US">
                <a:solidFill>
                  <a:srgbClr val="00B0F0"/>
                </a:solidFill>
              </a:rPr>
              <a:t>格</a:t>
            </a:r>
            <a:r>
              <a:rPr lang="en-US" altLang="zh-TW">
                <a:solidFill>
                  <a:srgbClr val="00B0F0"/>
                </a:solidFill>
              </a:rPr>
              <a:t>(slot)</a:t>
            </a:r>
            <a:r>
              <a:rPr lang="zh-TW" altLang="en-US"/>
              <a:t>為 </a:t>
            </a:r>
            <a:r>
              <a:rPr lang="en-US" altLang="zh-TW"/>
              <a:t>4 </a:t>
            </a:r>
            <a:r>
              <a:rPr lang="zh-TW" altLang="en-US"/>
              <a:t>個不同的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但前兩格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都是</a:t>
            </a:r>
            <a:r>
              <a:rPr lang="zh-TW" altLang="en-US">
                <a:solidFill>
                  <a:srgbClr val="92D050"/>
                </a:solidFill>
              </a:rPr>
              <a:t>鑽石</a:t>
            </a:r>
            <a:r>
              <a:rPr lang="zh-TW" altLang="en-US"/>
              <a:t>，後兩格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都是</a:t>
            </a:r>
            <a:r>
              <a:rPr lang="zh-TW" altLang="en-US">
                <a:solidFill>
                  <a:srgbClr val="92D050"/>
                </a:solidFill>
              </a:rPr>
              <a:t>雞蛋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042042-DEED-4A8B-9A6F-457C430EF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225" y="4987062"/>
            <a:ext cx="10877550" cy="13184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34190296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8AD5B-FACD-4BEE-8CFD-AF134ECD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國際化與在地化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222C4A-F384-4E21-AD53-9037BEE1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剛剛</a:t>
            </a:r>
            <a:r>
              <a:rPr lang="zh-TW" altLang="en-US">
                <a:solidFill>
                  <a:srgbClr val="00B0F0"/>
                </a:solidFill>
              </a:rPr>
              <a:t>物品名稱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"item.tyicmod.tyic_logo"</a:t>
            </a:r>
          </a:p>
          <a:p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en-US" altLang="zh-TW">
                <a:solidFill>
                  <a:srgbClr val="00B0F0"/>
                </a:solidFill>
              </a:rPr>
              <a:t>(translation key)</a:t>
            </a:r>
          </a:p>
          <a:p>
            <a:r>
              <a:rPr lang="zh-TW" altLang="en-US"/>
              <a:t>用途是在使用者選擇不同語言時，便有不同的翻譯</a:t>
            </a:r>
            <a:endParaRPr lang="en-US" altLang="zh-TW"/>
          </a:p>
          <a:p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國際化</a:t>
            </a:r>
            <a:r>
              <a:rPr lang="en-US" altLang="zh-TW">
                <a:solidFill>
                  <a:srgbClr val="00B0F0"/>
                </a:solidFill>
              </a:rPr>
              <a:t>(internationalization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i18n)</a:t>
            </a:r>
          </a:p>
          <a:p>
            <a:r>
              <a:rPr lang="zh-TW" altLang="en-US"/>
              <a:t>而將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映射</a:t>
            </a:r>
            <a:r>
              <a:rPr lang="en-US" altLang="zh-TW"/>
              <a:t>(</a:t>
            </a:r>
            <a:r>
              <a:rPr lang="zh-TW" altLang="en-US"/>
              <a:t>翻譯</a:t>
            </a:r>
            <a:r>
              <a:rPr lang="en-US" altLang="zh-TW"/>
              <a:t>)</a:t>
            </a:r>
            <a:r>
              <a:rPr lang="zh-TW" altLang="en-US"/>
              <a:t>到各語言文字</a:t>
            </a:r>
            <a:endParaRPr lang="en-US" altLang="zh-TW"/>
          </a:p>
          <a:p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en-US" altLang="zh-TW">
                <a:solidFill>
                  <a:srgbClr val="00B0F0"/>
                </a:solidFill>
              </a:rPr>
              <a:t>(localization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l10n)</a:t>
            </a:r>
            <a:endParaRPr lang="en-US" altLang="zh-TW"/>
          </a:p>
          <a:p>
            <a:r>
              <a:rPr lang="zh-TW" altLang="en-US"/>
              <a:t>當遊戲找不到翻譯時，便會直接使用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預設的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"item.namespace.id"</a:t>
            </a:r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54043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7BAA04-7B63-4F00-BD25-882F530A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國際化與在地化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53B3EB65-A469-4110-B834-A07E0693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594128"/>
            <a:ext cx="10793506" cy="3544234"/>
          </a:xfrm>
        </p:spPr>
        <p:txBody>
          <a:bodyPr>
            <a:normAutofit/>
          </a:bodyPr>
          <a:lstStyle/>
          <a:p>
            <a:r>
              <a:rPr lang="zh-TW" altLang="en-US"/>
              <a:t>所有的</a:t>
            </a:r>
            <a:r>
              <a:rPr lang="zh-TW" altLang="en-US">
                <a:solidFill>
                  <a:srgbClr val="00B0F0"/>
                </a:solidFill>
              </a:rPr>
              <a:t>在地化檔案</a:t>
            </a:r>
            <a:r>
              <a:rPr lang="zh-TW" altLang="en-US"/>
              <a:t>都被放置在 </a:t>
            </a:r>
            <a:r>
              <a:rPr lang="en-US" altLang="zh-TW">
                <a:solidFill>
                  <a:srgbClr val="92D050"/>
                </a:solidFill>
              </a:rPr>
              <a:t>assets/namespace/lang</a:t>
            </a:r>
          </a:p>
          <a:p>
            <a:r>
              <a:rPr lang="zh-TW" altLang="en-US">
                <a:solidFill>
                  <a:srgbClr val="00B0F0"/>
                </a:solidFill>
              </a:rPr>
              <a:t>命名空間</a:t>
            </a:r>
            <a:r>
              <a:rPr lang="zh-TW" altLang="en-US"/>
              <a:t>為何無任何影響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在地化檔案皆為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檔案，且檔案名稱和語言代號需相同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該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檔案為一個物件，鍵為翻譯鍵名，而值為翻譯的字串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語言代號</a:t>
            </a:r>
            <a:r>
              <a:rPr lang="zh-TW" altLang="en-US"/>
              <a:t>有 </a:t>
            </a:r>
            <a:r>
              <a:rPr lang="en-US" altLang="zh-TW">
                <a:solidFill>
                  <a:srgbClr val="92D050"/>
                </a:solidFill>
              </a:rPr>
              <a:t>en_us</a:t>
            </a:r>
            <a:r>
              <a:rPr lang="en-US" altLang="zh-TW"/>
              <a:t>(English(US))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zh_tw</a:t>
            </a:r>
            <a:r>
              <a:rPr lang="en-US" altLang="zh-TW"/>
              <a:t>(</a:t>
            </a:r>
            <a:r>
              <a:rPr lang="zh-TW" altLang="en-US"/>
              <a:t>繁體中文</a:t>
            </a:r>
            <a:r>
              <a:rPr lang="en-US" altLang="zh-TW"/>
              <a:t>(</a:t>
            </a:r>
            <a:r>
              <a:rPr lang="zh-TW" altLang="en-US"/>
              <a:t>台灣</a:t>
            </a:r>
            <a:r>
              <a:rPr lang="en-US" altLang="zh-TW"/>
              <a:t>))</a:t>
            </a: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語言代號</a:t>
            </a:r>
            <a:r>
              <a:rPr lang="zh-TW" altLang="en-US"/>
              <a:t>請參考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6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(https://zh.minecraft.wiki/w/%E8%AF%AD%E8%A8%80)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範例</a:t>
            </a:r>
            <a:r>
              <a:rPr lang="zh-TW" altLang="en-US">
                <a:solidFill>
                  <a:srgbClr val="00B0F0"/>
                </a:solidFill>
              </a:rPr>
              <a:t>在地化檔案 </a:t>
            </a:r>
            <a:r>
              <a:rPr lang="en-US" altLang="zh-TW">
                <a:solidFill>
                  <a:srgbClr val="92D050"/>
                </a:solidFill>
              </a:rPr>
              <a:t>en_us.json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zh_tw.json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如下</a:t>
            </a:r>
            <a:endParaRPr lang="en-US" altLang="zh-TW">
              <a:solidFill>
                <a:srgbClr val="92D05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357EEE6-52FE-4DC7-9D51-6464FB81A483}"/>
              </a:ext>
            </a:extLst>
          </p:cNvPr>
          <p:cNvGrpSpPr/>
          <p:nvPr/>
        </p:nvGrpSpPr>
        <p:grpSpPr>
          <a:xfrm>
            <a:off x="699247" y="5334315"/>
            <a:ext cx="5123518" cy="923330"/>
            <a:chOff x="838200" y="4937592"/>
            <a:chExt cx="5123518" cy="92333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417E8FD-95E2-4331-A370-8FFFE0888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937592"/>
              <a:ext cx="51235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Logo"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119F5F3-E8E9-49F0-9C07-8C81C782154B}"/>
                </a:ext>
              </a:extLst>
            </p:cNvPr>
            <p:cNvSpPr txBox="1"/>
            <p:nvPr/>
          </p:nvSpPr>
          <p:spPr>
            <a:xfrm>
              <a:off x="4927461" y="558345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en_us.json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014EB6E-E110-4488-9A41-7E7E1F2D7E22}"/>
              </a:ext>
            </a:extLst>
          </p:cNvPr>
          <p:cNvGrpSpPr/>
          <p:nvPr/>
        </p:nvGrpSpPr>
        <p:grpSpPr>
          <a:xfrm>
            <a:off x="6414119" y="5333848"/>
            <a:ext cx="5078634" cy="923330"/>
            <a:chOff x="6275166" y="4937125"/>
            <a:chExt cx="5078634" cy="9233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13940A1A-7408-4C54-9EE0-57E824C43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5166" y="4937125"/>
              <a:ext cx="5078634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標誌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FA81304-3B1F-49DF-8569-758C8B50523A}"/>
                </a:ext>
              </a:extLst>
            </p:cNvPr>
            <p:cNvSpPr txBox="1"/>
            <p:nvPr/>
          </p:nvSpPr>
          <p:spPr>
            <a:xfrm>
              <a:off x="10319543" y="558345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zh_tw.json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944138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3A2C5-0D96-4976-893C-D12D20F4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29B8FE-D9C2-4E15-82ED-D96A56C7C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103"/>
            <a:ext cx="5571435" cy="3161646"/>
          </a:xfrm>
        </p:spPr>
        <p:txBody>
          <a:bodyPr/>
          <a:lstStyle/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設定</a:t>
            </a:r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打開遊戲便能發現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在特定語言下有了想要的名稱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右上為 </a:t>
            </a:r>
            <a:r>
              <a:rPr lang="en-US" altLang="zh-TW">
                <a:solidFill>
                  <a:srgbClr val="92D050"/>
                </a:solidFill>
              </a:rPr>
              <a:t>en_us</a:t>
            </a:r>
            <a:r>
              <a:rPr lang="en-US" altLang="zh-TW"/>
              <a:t>(English(US))</a:t>
            </a:r>
          </a:p>
          <a:p>
            <a:r>
              <a:rPr lang="zh-TW" altLang="en-US"/>
              <a:t>右下為 </a:t>
            </a:r>
            <a:r>
              <a:rPr lang="en-US" altLang="zh-TW">
                <a:solidFill>
                  <a:srgbClr val="92D050"/>
                </a:solidFill>
              </a:rPr>
              <a:t>zh_tw</a:t>
            </a:r>
            <a:r>
              <a:rPr lang="en-US" altLang="zh-TW"/>
              <a:t>(</a:t>
            </a:r>
            <a:r>
              <a:rPr lang="zh-TW" altLang="en-US"/>
              <a:t>繁體中文</a:t>
            </a:r>
            <a:r>
              <a:rPr lang="en-US" altLang="zh-TW"/>
              <a:t>(</a:t>
            </a:r>
            <a:r>
              <a:rPr lang="zh-TW" altLang="en-US"/>
              <a:t>台灣</a:t>
            </a:r>
            <a:r>
              <a:rPr lang="en-US" altLang="zh-TW"/>
              <a:t>))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E00182C-BC0B-4256-B4F7-E9C42D954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9635" y="4273942"/>
            <a:ext cx="4944165" cy="1867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736B7F2-DEEA-4300-AAE1-DFC8C01ED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9635" y="1789765"/>
            <a:ext cx="4944165" cy="20481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4425553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4A690-2816-4958-B55B-600D7512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0F2C9-4DF5-47D5-B8E5-C996664EB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129"/>
            <a:ext cx="10515600" cy="3561882"/>
          </a:xfrm>
        </p:spPr>
        <p:txBody>
          <a:bodyPr/>
          <a:lstStyle/>
          <a:p>
            <a:r>
              <a:rPr lang="zh-TW" altLang="en-US"/>
              <a:t>我們可以設計一個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自 </a:t>
            </a:r>
            <a:r>
              <a:rPr lang="en-US" altLang="zh-TW">
                <a:solidFill>
                  <a:srgbClr val="FFFF00"/>
                </a:solidFill>
              </a:rPr>
              <a:t>net.minecraft.item.Item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當中的一些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92D050"/>
                </a:solidFill>
              </a:rPr>
              <a:t>use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useOnBlock</a:t>
            </a:r>
            <a:r>
              <a:rPr lang="en-US" altLang="zh-TW"/>
              <a:t> </a:t>
            </a:r>
            <a:r>
              <a:rPr lang="zh-TW" altLang="en-US"/>
              <a:t>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便能使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的功能變的更加的訂製和豐富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範例：製作一個物品「</a:t>
            </a:r>
            <a:r>
              <a:rPr lang="zh-TW" altLang="en-US">
                <a:solidFill>
                  <a:srgbClr val="92D050"/>
                </a:solidFill>
              </a:rPr>
              <a:t>小刀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使用後對自己造成一點傷害，並損失一點</a:t>
            </a:r>
            <a:r>
              <a:rPr lang="zh-TW" altLang="en-US">
                <a:solidFill>
                  <a:srgbClr val="00B0F0"/>
                </a:solidFill>
              </a:rPr>
              <a:t>耐久度</a:t>
            </a:r>
            <a:r>
              <a:rPr lang="en-US" altLang="zh-TW">
                <a:solidFill>
                  <a:srgbClr val="00B0F0"/>
                </a:solidFill>
              </a:rPr>
              <a:t>(durability)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68752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1DCC9-9284-4521-A2AD-7A80B13F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EE246-8633-486C-998B-AA8EFEC7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68" y="929243"/>
            <a:ext cx="11399274" cy="3657448"/>
          </a:xfrm>
        </p:spPr>
        <p:txBody>
          <a:bodyPr>
            <a:normAutofit/>
          </a:bodyPr>
          <a:lstStyle/>
          <a:p>
            <a:r>
              <a:rPr lang="zh-TW" altLang="en-US" sz="2400"/>
              <a:t>注意涉及到</a:t>
            </a:r>
            <a:r>
              <a:rPr lang="zh-TW" altLang="en-US" sz="2400">
                <a:solidFill>
                  <a:srgbClr val="00B0F0"/>
                </a:solidFill>
              </a:rPr>
              <a:t>邏輯處理</a:t>
            </a:r>
            <a:r>
              <a:rPr lang="zh-TW" altLang="en-US" sz="2400"/>
              <a:t>，只有</a:t>
            </a:r>
            <a:r>
              <a:rPr lang="zh-TW" altLang="en-US" sz="2400">
                <a:solidFill>
                  <a:srgbClr val="00B0F0"/>
                </a:solidFill>
              </a:rPr>
              <a:t>伺服端</a:t>
            </a:r>
            <a:r>
              <a:rPr lang="zh-TW" altLang="en-US" sz="2400"/>
              <a:t>需要進行</a:t>
            </a:r>
            <a:r>
              <a:rPr lang="zh-TW" altLang="en-US" sz="2400">
                <a:solidFill>
                  <a:srgbClr val="00B0F0"/>
                </a:solidFill>
              </a:rPr>
              <a:t>邏輯處理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00B0F0"/>
                </a:solidFill>
              </a:rPr>
              <a:t>客戶端</a:t>
            </a:r>
            <a:r>
              <a:rPr lang="zh-TW" altLang="en-US" sz="2400"/>
              <a:t>不需要進行</a:t>
            </a:r>
            <a:r>
              <a:rPr lang="zh-TW" altLang="en-US" sz="2400">
                <a:solidFill>
                  <a:srgbClr val="00B0F0"/>
                </a:solidFill>
              </a:rPr>
              <a:t>邏輯處理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FFFF00"/>
                </a:solidFill>
              </a:rPr>
              <a:t>net.minecraft.world.World 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代表一個</a:t>
            </a:r>
            <a:r>
              <a:rPr lang="zh-TW" altLang="en-US" sz="2400">
                <a:solidFill>
                  <a:srgbClr val="00B0F0"/>
                </a:solidFill>
              </a:rPr>
              <a:t>世界</a:t>
            </a:r>
            <a:r>
              <a:rPr lang="en-US" altLang="zh-TW" sz="2400">
                <a:solidFill>
                  <a:srgbClr val="00B0F0"/>
                </a:solidFill>
              </a:rPr>
              <a:t>(world)</a:t>
            </a:r>
          </a:p>
          <a:p>
            <a:r>
              <a:rPr lang="zh-TW" altLang="en-US" sz="2400"/>
              <a:t>有許多</a:t>
            </a:r>
            <a:r>
              <a:rPr lang="zh-TW" altLang="en-US" sz="2400">
                <a:solidFill>
                  <a:srgbClr val="00B0F0"/>
                </a:solidFill>
              </a:rPr>
              <a:t>世界</a:t>
            </a:r>
            <a:r>
              <a:rPr lang="zh-TW" altLang="en-US" sz="2400"/>
              <a:t>處理的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，如</a:t>
            </a:r>
            <a:r>
              <a:rPr lang="zh-TW" altLang="en-US" sz="2400">
                <a:solidFill>
                  <a:srgbClr val="00B0F0"/>
                </a:solidFill>
              </a:rPr>
              <a:t>動態方法 </a:t>
            </a:r>
            <a:r>
              <a:rPr lang="en-US" altLang="zh-TW" sz="2400">
                <a:solidFill>
                  <a:srgbClr val="FFC000"/>
                </a:solidFill>
              </a:rPr>
              <a:t>isClient</a:t>
            </a:r>
            <a:r>
              <a:rPr lang="en-US" altLang="zh-TW" sz="2400">
                <a:solidFill>
                  <a:srgbClr val="00B0F0"/>
                </a:solidFill>
              </a:rPr>
              <a:t>() </a:t>
            </a:r>
            <a:r>
              <a:rPr lang="zh-TW" altLang="en-US" sz="2400"/>
              <a:t>可檢測當前是否為</a:t>
            </a:r>
            <a:r>
              <a:rPr lang="zh-TW" altLang="en-US" sz="2400">
                <a:solidFill>
                  <a:srgbClr val="00B0F0"/>
                </a:solidFill>
              </a:rPr>
              <a:t>客戶端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FFFF00"/>
                </a:solidFill>
              </a:rPr>
              <a:t>net.minecraft.util.ActionResult</a:t>
            </a:r>
            <a:r>
              <a:rPr lang="zh-TW" altLang="en-US" sz="2400">
                <a:solidFill>
                  <a:srgbClr val="FFFF00"/>
                </a:solidFill>
              </a:rPr>
              <a:t> </a:t>
            </a:r>
            <a:r>
              <a:rPr lang="zh-TW" altLang="en-US" sz="2400">
                <a:solidFill>
                  <a:srgbClr val="00B0F0"/>
                </a:solidFill>
              </a:rPr>
              <a:t>枚舉類別</a:t>
            </a:r>
            <a:r>
              <a:rPr lang="zh-TW" altLang="en-US" sz="2400"/>
              <a:t>表交互執行結果</a:t>
            </a:r>
          </a:p>
          <a:p>
            <a:r>
              <a:rPr lang="zh-TW" altLang="en-US" sz="2400"/>
              <a:t>主要用於控制手部揮動動畫</a:t>
            </a:r>
            <a:endParaRPr lang="en-US" altLang="zh-TW" sz="2400"/>
          </a:p>
          <a:p>
            <a:r>
              <a:rPr lang="zh-TW" altLang="en-US" sz="2400"/>
              <a:t>常用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有 </a:t>
            </a:r>
            <a:r>
              <a:rPr lang="en-US" altLang="zh-TW" sz="2400">
                <a:solidFill>
                  <a:srgbClr val="92D050"/>
                </a:solidFill>
              </a:rPr>
              <a:t>SUCCESS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FAIL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en-US" altLang="zh-TW" sz="2400">
                <a:solidFill>
                  <a:srgbClr val="92D050"/>
                </a:solidFill>
              </a:rPr>
              <a:t>PASS(</a:t>
            </a:r>
            <a:r>
              <a:rPr lang="zh-TW" altLang="en-US" sz="2400">
                <a:solidFill>
                  <a:srgbClr val="92D050"/>
                </a:solidFill>
              </a:rPr>
              <a:t>沒有發生事情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en-US" altLang="zh-TW" sz="2400">
                <a:solidFill>
                  <a:srgbClr val="92D050"/>
                </a:solidFill>
              </a:rPr>
              <a:t>CONSUME(</a:t>
            </a:r>
            <a:r>
              <a:rPr lang="zh-TW" altLang="en-US" sz="2400">
                <a:solidFill>
                  <a:srgbClr val="92D050"/>
                </a:solidFill>
              </a:rPr>
              <a:t>消耗物品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FBA3628-84AB-4095-8B5E-DA0120C87734}"/>
              </a:ext>
            </a:extLst>
          </p:cNvPr>
          <p:cNvGrpSpPr/>
          <p:nvPr/>
        </p:nvGrpSpPr>
        <p:grpSpPr>
          <a:xfrm>
            <a:off x="395668" y="4577316"/>
            <a:ext cx="11399274" cy="1969770"/>
            <a:chOff x="395668" y="4461906"/>
            <a:chExt cx="11399274" cy="1969770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0FEEF99-BDA0-44EC-A688-86ABC5441C5B}"/>
                </a:ext>
              </a:extLst>
            </p:cNvPr>
            <p:cNvGrpSpPr/>
            <p:nvPr/>
          </p:nvGrpSpPr>
          <p:grpSpPr>
            <a:xfrm>
              <a:off x="395668" y="4461906"/>
              <a:ext cx="11399274" cy="1969770"/>
              <a:chOff x="395668" y="4684247"/>
              <a:chExt cx="11399274" cy="1969770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F0D0B21A-7F5B-42F5-9595-5F729AF97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68" y="4684247"/>
                <a:ext cx="11399274" cy="1969770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package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org.tyic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.tyicmod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.item;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</a:t>
                </a:r>
                <a:r>
                  <a:rPr kumimoji="0" lang="zh-TW" altLang="en-US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(...)</a:t>
                </a:r>
                <a:endPara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2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ModItems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Item </a:t>
                </a:r>
                <a:r>
                  <a:rPr kumimoji="0" lang="en-US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TYIC_LOGO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register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"tyic_logo"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Item::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Item.Settings());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Item 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K</a:t>
                </a:r>
                <a:r>
                  <a:rPr kumimoji="0" lang="en-US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NIFE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register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"knife"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KnifeItem::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Item.Settings().maxCount(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).useCooldown(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).maxDamage(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(...)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zh-TW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D058810-D3D4-4483-9BA1-C2759E913C2E}"/>
                  </a:ext>
                </a:extLst>
              </p:cNvPr>
              <p:cNvSpPr txBox="1"/>
              <p:nvPr/>
            </p:nvSpPr>
            <p:spPr>
              <a:xfrm>
                <a:off x="10318256" y="6346240"/>
                <a:ext cx="1476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400">
                    <a:solidFill>
                      <a:schemeClr val="accent3"/>
                    </a:solidFill>
                  </a:rPr>
                  <a:t>ModItems.java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BFD619-F1CF-420B-B4CA-84FAD7837157}"/>
                </a:ext>
              </a:extLst>
            </p:cNvPr>
            <p:cNvSpPr/>
            <p:nvPr/>
          </p:nvSpPr>
          <p:spPr>
            <a:xfrm>
              <a:off x="8120062" y="5622131"/>
              <a:ext cx="962026" cy="184750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0EA0A9B-D80D-40AB-8225-EA757A4D6D91}"/>
                </a:ext>
              </a:extLst>
            </p:cNvPr>
            <p:cNvSpPr txBox="1"/>
            <p:nvPr/>
          </p:nvSpPr>
          <p:spPr>
            <a:xfrm>
              <a:off x="7763468" y="579292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>
                  <a:solidFill>
                    <a:srgbClr val="00B0F0"/>
                  </a:solidFill>
                </a:rPr>
                <a:t>最大堆疊數量</a:t>
              </a: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D0B2E39C-EB96-4049-96D6-D6B0819B137C}"/>
                </a:ext>
              </a:extLst>
            </p:cNvPr>
            <p:cNvSpPr/>
            <p:nvPr/>
          </p:nvSpPr>
          <p:spPr>
            <a:xfrm>
              <a:off x="9134474" y="5622131"/>
              <a:ext cx="1183782" cy="18475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9E8795E-1792-45D1-9327-E10947839CB8}"/>
                </a:ext>
              </a:extLst>
            </p:cNvPr>
            <p:cNvSpPr txBox="1"/>
            <p:nvPr/>
          </p:nvSpPr>
          <p:spPr>
            <a:xfrm>
              <a:off x="8906268" y="5789218"/>
              <a:ext cx="16401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>
                  <a:solidFill>
                    <a:srgbClr val="FFC000"/>
                  </a:solidFill>
                </a:rPr>
                <a:t>物品使用冷卻</a:t>
              </a:r>
              <a:r>
                <a:rPr lang="en-US" altLang="zh-TW" sz="1400">
                  <a:solidFill>
                    <a:srgbClr val="FFC000"/>
                  </a:solidFill>
                </a:rPr>
                <a:t>(</a:t>
              </a:r>
              <a:r>
                <a:rPr lang="zh-TW" altLang="en-US" sz="1400">
                  <a:solidFill>
                    <a:srgbClr val="FFC000"/>
                  </a:solidFill>
                </a:rPr>
                <a:t>秒</a:t>
              </a:r>
              <a:r>
                <a:rPr lang="en-US" altLang="zh-TW" sz="1400">
                  <a:solidFill>
                    <a:srgbClr val="FFC000"/>
                  </a:solidFill>
                </a:rPr>
                <a:t>)</a:t>
              </a:r>
              <a:endParaRPr lang="zh-TW" altLang="en-US" sz="1400">
                <a:solidFill>
                  <a:srgbClr val="FFC000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FBA6042-088D-4B1C-B5A8-0C8975186264}"/>
                </a:ext>
              </a:extLst>
            </p:cNvPr>
            <p:cNvSpPr txBox="1"/>
            <p:nvPr/>
          </p:nvSpPr>
          <p:spPr>
            <a:xfrm>
              <a:off x="10416709" y="5784853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>
                  <a:solidFill>
                    <a:srgbClr val="92D050"/>
                  </a:solidFill>
                </a:rPr>
                <a:t>最大耐久度</a:t>
              </a: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5851D6A1-9497-4723-824E-3F5CE940636C}"/>
                </a:ext>
              </a:extLst>
            </p:cNvPr>
            <p:cNvSpPr/>
            <p:nvPr/>
          </p:nvSpPr>
          <p:spPr>
            <a:xfrm>
              <a:off x="10403110" y="5622131"/>
              <a:ext cx="1024509" cy="184750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0D57A9A4-22AF-4513-8480-4E3D32386767}"/>
              </a:ext>
            </a:extLst>
          </p:cNvPr>
          <p:cNvGrpSpPr/>
          <p:nvPr/>
        </p:nvGrpSpPr>
        <p:grpSpPr>
          <a:xfrm>
            <a:off x="4685303" y="2694985"/>
            <a:ext cx="7109639" cy="2800767"/>
            <a:chOff x="4685303" y="1788246"/>
            <a:chExt cx="7109639" cy="2800767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15EBF6B2-DBD5-49CF-934D-8D92514D7BA2}"/>
                </a:ext>
              </a:extLst>
            </p:cNvPr>
            <p:cNvGrpSpPr/>
            <p:nvPr/>
          </p:nvGrpSpPr>
          <p:grpSpPr>
            <a:xfrm>
              <a:off x="4685303" y="1788246"/>
              <a:ext cx="7109639" cy="2800767"/>
              <a:chOff x="4685303" y="1962974"/>
              <a:chExt cx="7109639" cy="2800767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132F85B9-3290-4C60-8EB1-80EBD972B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303" y="1962974"/>
                <a:ext cx="7109639" cy="2800767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package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org.tyic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.tyicmod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.item;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(...)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KnifeItem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Item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KnifeItem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(Settings settings) {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(settings);}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ActionResult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use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(World world, PlayerEntity user, Hand hand)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Courier New" panose="02070309020205020404" pitchFamily="49" charset="0"/>
                  </a:rPr>
                  <a:t>邏輯處理只能在伺服端進行，不能在客戶端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Courier New" panose="02070309020205020404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Courier New" panose="02070309020205020404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(world.isClient())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ActionResult.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PASS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user.damage((ServerWorld) world, world.getDamageSources().playerAttack(user),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1f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user.getStackInHand(hand).damage(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user, LivingEntity.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getSlotForHand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(hand));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ActionResult.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SUCCESS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662FE85-DE6F-494C-8C2B-D8F96167E0E9}"/>
                  </a:ext>
                </a:extLst>
              </p:cNvPr>
              <p:cNvSpPr txBox="1"/>
              <p:nvPr/>
            </p:nvSpPr>
            <p:spPr>
              <a:xfrm>
                <a:off x="10218870" y="4454785"/>
                <a:ext cx="15760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400">
                    <a:solidFill>
                      <a:schemeClr val="accent3"/>
                    </a:solidFill>
                  </a:rPr>
                  <a:t>KnifeItem.java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F9960E3F-D93D-45F2-B1DA-24623211281B}"/>
                </a:ext>
              </a:extLst>
            </p:cNvPr>
            <p:cNvSpPr/>
            <p:nvPr/>
          </p:nvSpPr>
          <p:spPr>
            <a:xfrm>
              <a:off x="11306175" y="3686404"/>
              <a:ext cx="192882" cy="184750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6B49F3C-ECEF-4D53-9F97-8A43E776DA63}"/>
                </a:ext>
              </a:extLst>
            </p:cNvPr>
            <p:cNvSpPr txBox="1"/>
            <p:nvPr/>
          </p:nvSpPr>
          <p:spPr>
            <a:xfrm>
              <a:off x="10403110" y="3400099"/>
              <a:ext cx="1281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>
                  <a:solidFill>
                    <a:srgbClr val="00B0F0"/>
                  </a:solidFill>
                </a:rPr>
                <a:t>造成傷害</a:t>
              </a:r>
              <a:r>
                <a:rPr lang="en-US" altLang="zh-TW" sz="1400">
                  <a:solidFill>
                    <a:srgbClr val="00B0F0"/>
                  </a:solidFill>
                </a:rPr>
                <a:t>(</a:t>
              </a:r>
              <a:r>
                <a:rPr lang="zh-TW" altLang="en-US" sz="1400">
                  <a:solidFill>
                    <a:srgbClr val="00B0F0"/>
                  </a:solidFill>
                </a:rPr>
                <a:t>滴</a:t>
              </a:r>
              <a:r>
                <a:rPr lang="en-US" altLang="zh-TW" sz="1400">
                  <a:solidFill>
                    <a:srgbClr val="00B0F0"/>
                  </a:solidFill>
                </a:rPr>
                <a:t>)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EB5E1AA7-8FFF-48FF-8152-D789E852882F}"/>
                </a:ext>
              </a:extLst>
            </p:cNvPr>
            <p:cNvSpPr/>
            <p:nvPr/>
          </p:nvSpPr>
          <p:spPr>
            <a:xfrm>
              <a:off x="7362826" y="3885785"/>
              <a:ext cx="476250" cy="12952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D9C06951-2D20-4F2D-A5D9-60DA9E428066}"/>
                </a:ext>
              </a:extLst>
            </p:cNvPr>
            <p:cNvSpPr txBox="1"/>
            <p:nvPr/>
          </p:nvSpPr>
          <p:spPr>
            <a:xfrm>
              <a:off x="7433083" y="3986765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>
                  <a:solidFill>
                    <a:srgbClr val="FFC000"/>
                  </a:solidFill>
                </a:rPr>
                <a:t>使物品堆疊損失耐久度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99AF38AE-96CB-4E98-AA7F-F4E594E360D3}"/>
                </a:ext>
              </a:extLst>
            </p:cNvPr>
            <p:cNvSpPr/>
            <p:nvPr/>
          </p:nvSpPr>
          <p:spPr>
            <a:xfrm>
              <a:off x="7885499" y="3686404"/>
              <a:ext cx="3287325" cy="184750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494A0C88-FD2F-4B01-86E6-3BB5BAD1DB8E}"/>
                </a:ext>
              </a:extLst>
            </p:cNvPr>
            <p:cNvSpPr txBox="1"/>
            <p:nvPr/>
          </p:nvSpPr>
          <p:spPr>
            <a:xfrm>
              <a:off x="9125218" y="340640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>
                  <a:solidFill>
                    <a:srgbClr val="92D050"/>
                  </a:solidFill>
                </a:rPr>
                <a:t>傷害來源</a:t>
              </a: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4A8AE99B-283D-4A5D-9EE1-3614A0A240F4}"/>
                </a:ext>
              </a:extLst>
            </p:cNvPr>
            <p:cNvSpPr/>
            <p:nvPr/>
          </p:nvSpPr>
          <p:spPr>
            <a:xfrm>
              <a:off x="5356226" y="3695256"/>
              <a:ext cx="876300" cy="167046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C40597D8-99AC-4C9D-B7EF-2F75BC829349}"/>
                </a:ext>
              </a:extLst>
            </p:cNvPr>
            <p:cNvSpPr txBox="1"/>
            <p:nvPr/>
          </p:nvSpPr>
          <p:spPr>
            <a:xfrm>
              <a:off x="4702513" y="3371044"/>
              <a:ext cx="7232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>
                  <a:solidFill>
                    <a:srgbClr val="FFFF00"/>
                  </a:solidFill>
                </a:rPr>
                <a:t>對玩家</a:t>
              </a:r>
              <a:endParaRPr lang="en-US" altLang="zh-TW" sz="1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1400">
                  <a:solidFill>
                    <a:srgbClr val="FFFF00"/>
                  </a:solidFill>
                </a:rPr>
                <a:t>造成</a:t>
              </a:r>
              <a:endParaRPr lang="en-US" altLang="zh-TW" sz="1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1400">
                  <a:solidFill>
                    <a:srgbClr val="FFFF00"/>
                  </a:solidFill>
                </a:rPr>
                <a:t>傷害</a:t>
              </a: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6C10F494-F3C6-496F-9969-49A2314F24B1}"/>
                </a:ext>
              </a:extLst>
            </p:cNvPr>
            <p:cNvSpPr/>
            <p:nvPr/>
          </p:nvSpPr>
          <p:spPr>
            <a:xfrm>
              <a:off x="5356225" y="3883853"/>
              <a:ext cx="1930399" cy="155609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8FE7A640-1429-479B-B9E3-B3C52D16A8B4}"/>
                </a:ext>
              </a:extLst>
            </p:cNvPr>
            <p:cNvSpPr txBox="1"/>
            <p:nvPr/>
          </p:nvSpPr>
          <p:spPr>
            <a:xfrm>
              <a:off x="5356225" y="4201924"/>
              <a:ext cx="162095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>
                  <a:solidFill>
                    <a:srgbClr val="92D050"/>
                  </a:solidFill>
                </a:rPr>
                <a:t>獲取手中物品堆疊</a:t>
              </a:r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ACB5BEF-C9E3-4222-B798-7FC21FA2E0B4}"/>
              </a:ext>
            </a:extLst>
          </p:cNvPr>
          <p:cNvCxnSpPr>
            <a:cxnSpLocks/>
          </p:cNvCxnSpPr>
          <p:nvPr/>
        </p:nvCxnSpPr>
        <p:spPr>
          <a:xfrm>
            <a:off x="5881689" y="4946201"/>
            <a:ext cx="0" cy="15601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69462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EC013-0CF1-403C-9E1D-BFE3ED9E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3" y="1484966"/>
            <a:ext cx="10672482" cy="318140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assets/tyicmod/textures/item/knife.png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16x16</a:t>
            </a:r>
          </a:p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左下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assets/tyicmod/models/item/knife.json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assets/tyicmod/items/knife.json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AA1FD05-4F67-49D8-9B26-68DF990BB688}"/>
              </a:ext>
            </a:extLst>
          </p:cNvPr>
          <p:cNvGrpSpPr/>
          <p:nvPr/>
        </p:nvGrpSpPr>
        <p:grpSpPr>
          <a:xfrm>
            <a:off x="8945956" y="2073030"/>
            <a:ext cx="2434739" cy="2434739"/>
            <a:chOff x="8945956" y="1997822"/>
            <a:chExt cx="2434739" cy="2434739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BEF92337-B3CD-4612-A9CA-997D4764F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45956" y="1997822"/>
              <a:ext cx="2434739" cy="243473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87D6700-29DF-46C8-9A99-CC5D04CBD707}"/>
                </a:ext>
              </a:extLst>
            </p:cNvPr>
            <p:cNvSpPr txBox="1"/>
            <p:nvPr/>
          </p:nvSpPr>
          <p:spPr>
            <a:xfrm>
              <a:off x="10532385" y="4178645"/>
              <a:ext cx="848309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3"/>
                  </a:solidFill>
                </a:rPr>
                <a:t>knife.png</a:t>
              </a:r>
              <a:endParaRPr lang="zh-TW" altLang="en-US" sz="105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EA2B006-26A4-42AA-A2AE-CA2A3A134EC0}"/>
              </a:ext>
            </a:extLst>
          </p:cNvPr>
          <p:cNvGrpSpPr/>
          <p:nvPr/>
        </p:nvGrpSpPr>
        <p:grpSpPr>
          <a:xfrm>
            <a:off x="708213" y="4670614"/>
            <a:ext cx="5123519" cy="1754326"/>
            <a:chOff x="708213" y="4634754"/>
            <a:chExt cx="5123519" cy="1754326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EB2C697-C832-4E98-90AD-3D8F6544F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213" y="4634754"/>
              <a:ext cx="5123518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"minecraft:item/generated"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"layer0"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"tyicmod:item/knife"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F61AF49-24A6-4CC4-9737-BF404664D8C1}"/>
                </a:ext>
              </a:extLst>
            </p:cNvPr>
            <p:cNvSpPr txBox="1"/>
            <p:nvPr/>
          </p:nvSpPr>
          <p:spPr>
            <a:xfrm>
              <a:off x="4653204" y="608130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knife.json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67CD6D1-B988-408D-879B-C617C0935CA4}"/>
              </a:ext>
            </a:extLst>
          </p:cNvPr>
          <p:cNvGrpSpPr/>
          <p:nvPr/>
        </p:nvGrpSpPr>
        <p:grpSpPr>
          <a:xfrm>
            <a:off x="6257176" y="4670614"/>
            <a:ext cx="5123519" cy="1754326"/>
            <a:chOff x="6257176" y="4634754"/>
            <a:chExt cx="5123519" cy="175432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6B838057-1056-4A89-94C5-62C4AC38E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176" y="4634754"/>
              <a:ext cx="5123518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"tyicmod:item/knife"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1B22392-2B5C-4961-985F-BDC03CFF586B}"/>
                </a:ext>
              </a:extLst>
            </p:cNvPr>
            <p:cNvSpPr txBox="1"/>
            <p:nvPr/>
          </p:nvSpPr>
          <p:spPr>
            <a:xfrm>
              <a:off x="10202167" y="607705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knife.json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968772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50A7F-6F09-4877-9A2E-3B35E71B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086E5-6DF5-4F18-B05B-553C6FFC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88" y="1654175"/>
            <a:ext cx="9086850" cy="316283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English(US)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繁體中文</a:t>
            </a:r>
            <a:r>
              <a:rPr lang="en-US" altLang="zh-TW"/>
              <a:t>(</a:t>
            </a:r>
            <a:r>
              <a:rPr lang="zh-TW" altLang="en-US"/>
              <a:t>台灣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F5C4D45-7F37-4D14-8C9C-78DBA0E87866}"/>
              </a:ext>
            </a:extLst>
          </p:cNvPr>
          <p:cNvGrpSpPr/>
          <p:nvPr/>
        </p:nvGrpSpPr>
        <p:grpSpPr>
          <a:xfrm>
            <a:off x="1349188" y="2767281"/>
            <a:ext cx="9086850" cy="1323439"/>
            <a:chOff x="122404" y="2938731"/>
            <a:chExt cx="9086850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B71E966-F616-4141-A5A8-861BCC2B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04" y="2938731"/>
              <a:ext cx="9086850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Logo"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"Knife"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49E121-88D1-43D2-A5DC-1972C3CF950E}"/>
                </a:ext>
              </a:extLst>
            </p:cNvPr>
            <p:cNvSpPr txBox="1"/>
            <p:nvPr/>
          </p:nvSpPr>
          <p:spPr>
            <a:xfrm>
              <a:off x="8030726" y="395439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A843C6C9-CEA9-4253-B66D-8E6DAE89C157}"/>
              </a:ext>
            </a:extLst>
          </p:cNvPr>
          <p:cNvGrpSpPr/>
          <p:nvPr/>
        </p:nvGrpSpPr>
        <p:grpSpPr>
          <a:xfrm>
            <a:off x="1369016" y="4817011"/>
            <a:ext cx="9067022" cy="1323439"/>
            <a:chOff x="142232" y="4988461"/>
            <a:chExt cx="9067022" cy="132343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628EE30-2C49-4A57-8235-7B0F1F4CE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32" y="4988461"/>
              <a:ext cx="9067022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標誌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小刀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EA5D981-6C6D-4A39-86C6-CFD6BDF5A8EB}"/>
                </a:ext>
              </a:extLst>
            </p:cNvPr>
            <p:cNvSpPr txBox="1"/>
            <p:nvPr/>
          </p:nvSpPr>
          <p:spPr>
            <a:xfrm>
              <a:off x="8030726" y="600412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800382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5B3A7-B1BB-4866-93F8-9A046016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F9A21DE-DD40-402C-A4D9-BCABD90F8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2594"/>
            <a:ext cx="10515600" cy="545346"/>
          </a:xfrm>
        </p:spPr>
        <p:txBody>
          <a:bodyPr/>
          <a:lstStyle/>
          <a:p>
            <a:r>
              <a:rPr lang="zh-TW" altLang="en-US"/>
              <a:t>展示影片：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https://youtu.be/MpKjqfVo_cY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208797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04FE6F-D449-482D-AAA1-BE2A0867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創造模式物品欄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4908D0-894A-4A11-80F8-F2E8E0E6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96" y="5459005"/>
            <a:ext cx="6320126" cy="1007075"/>
          </a:xfrm>
        </p:spPr>
        <p:txBody>
          <a:bodyPr>
            <a:normAutofit/>
          </a:bodyPr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Fabric API </a:t>
            </a:r>
            <a:r>
              <a:rPr lang="zh-TW" altLang="en-US"/>
              <a:t>可以輕鬆的</a:t>
            </a:r>
            <a:endParaRPr lang="en-US" altLang="zh-TW"/>
          </a:p>
          <a:p>
            <a:r>
              <a:rPr lang="zh-TW" altLang="en-US"/>
              <a:t>創建和修改</a:t>
            </a:r>
            <a:r>
              <a:rPr lang="zh-TW" altLang="en-US">
                <a:solidFill>
                  <a:srgbClr val="00B0F0"/>
                </a:solidFill>
              </a:rPr>
              <a:t>創造模式物品欄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72061B-6B11-4BB9-8FE7-E78D1197B726}"/>
              </a:ext>
            </a:extLst>
          </p:cNvPr>
          <p:cNvGrpSpPr/>
          <p:nvPr/>
        </p:nvGrpSpPr>
        <p:grpSpPr>
          <a:xfrm>
            <a:off x="650695" y="1054531"/>
            <a:ext cx="10890610" cy="5411549"/>
            <a:chOff x="650695" y="1054531"/>
            <a:chExt cx="10890610" cy="541154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5D84A4F-A9BD-44B1-9DDF-D914E84A8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695" y="1054531"/>
              <a:ext cx="10890610" cy="429348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.item;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ModItemGroups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RegistryKey&lt;ItemGroup&gt;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endParaRPr kumimoji="0" lang="en-US" altLang="zh-TW" sz="13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ITEM_GROUP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"tyic_mod"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item groups."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ITEM_GROUP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FabricItemGroup.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builder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.displayName(Text.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.icon(() 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ItemStack(ModItems.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TYIC_LOGO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.build());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ItemGroupEvents.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modifyEntriesEvent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(ModItemGroups.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.register((itemGroup) -&gt;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itemGroup.add(ModItems.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TYIC_LOGO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itemGroup.add(ModItems.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KNIFE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5D358EF-239A-451E-8EB6-F839E9786148}"/>
                </a:ext>
              </a:extLst>
            </p:cNvPr>
            <p:cNvSpPr txBox="1"/>
            <p:nvPr/>
          </p:nvSpPr>
          <p:spPr>
            <a:xfrm>
              <a:off x="9567685" y="3265203"/>
              <a:ext cx="1973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ModItemGroups.java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684FAE1-B38F-4A6F-92D9-0D65A7571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0823" y="3572980"/>
              <a:ext cx="4570482" cy="289310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"Initializing Tyic Mod."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ModItemGroups.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491D4F0-2CDE-406D-A435-39EEC93FA0BC}"/>
                </a:ext>
              </a:extLst>
            </p:cNvPr>
            <p:cNvSpPr txBox="1"/>
            <p:nvPr/>
          </p:nvSpPr>
          <p:spPr>
            <a:xfrm>
              <a:off x="10164003" y="6158303"/>
              <a:ext cx="1377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TyicMod.java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F66277B-E07F-4DC4-9AE5-9DF1324CD662}"/>
                </a:ext>
              </a:extLst>
            </p:cNvPr>
            <p:cNvSpPr/>
            <p:nvPr/>
          </p:nvSpPr>
          <p:spPr>
            <a:xfrm>
              <a:off x="4614857" y="3896618"/>
              <a:ext cx="2028831" cy="197262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690F792-6D39-4024-8D6E-023B483C4148}"/>
                </a:ext>
              </a:extLst>
            </p:cNvPr>
            <p:cNvSpPr txBox="1"/>
            <p:nvPr/>
          </p:nvSpPr>
          <p:spPr>
            <a:xfrm>
              <a:off x="4639257" y="4067269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>
                  <a:solidFill>
                    <a:srgbClr val="FFC000"/>
                  </a:solidFill>
                </a:rPr>
                <a:t>創造模式物品欄註冊鍵</a:t>
              </a: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B08DE617-8133-4A5E-98EA-93185527E300}"/>
                </a:ext>
              </a:extLst>
            </p:cNvPr>
            <p:cNvSpPr/>
            <p:nvPr/>
          </p:nvSpPr>
          <p:spPr>
            <a:xfrm>
              <a:off x="2262188" y="3302971"/>
              <a:ext cx="4748212" cy="197262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058F24C-6EA4-4020-849F-331B06A244AB}"/>
                </a:ext>
              </a:extLst>
            </p:cNvPr>
            <p:cNvSpPr txBox="1"/>
            <p:nvPr/>
          </p:nvSpPr>
          <p:spPr>
            <a:xfrm>
              <a:off x="6970822" y="3247713"/>
              <a:ext cx="23968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>
                  <a:solidFill>
                    <a:srgbClr val="FFFF00"/>
                  </a:solidFill>
                </a:rPr>
                <a:t>設定顯示名稱為 </a:t>
              </a:r>
              <a:r>
                <a:rPr lang="en-US" altLang="zh-TW" sz="1400">
                  <a:solidFill>
                    <a:srgbClr val="FFFF00"/>
                  </a:solidFill>
                </a:rPr>
                <a:t>i18n</a:t>
              </a:r>
              <a:r>
                <a:rPr lang="zh-TW" altLang="en-US" sz="1400">
                  <a:solidFill>
                    <a:srgbClr val="FFFF00"/>
                  </a:solidFill>
                </a:rPr>
                <a:t> 文字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844AA19-4571-46D7-8945-1B4CE54B2A78}"/>
                </a:ext>
              </a:extLst>
            </p:cNvPr>
            <p:cNvSpPr/>
            <p:nvPr/>
          </p:nvSpPr>
          <p:spPr>
            <a:xfrm>
              <a:off x="2262188" y="3515768"/>
              <a:ext cx="4106862" cy="197262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77C9179-4B63-4577-ABB8-AF80CC05C742}"/>
                </a:ext>
              </a:extLst>
            </p:cNvPr>
            <p:cNvSpPr txBox="1"/>
            <p:nvPr/>
          </p:nvSpPr>
          <p:spPr>
            <a:xfrm>
              <a:off x="4592769" y="4738986"/>
              <a:ext cx="2073003" cy="523220"/>
            </a:xfrm>
            <a:prstGeom prst="rect">
              <a:avLst/>
            </a:prstGeom>
            <a:noFill/>
            <a:ln w="12700">
              <a:solidFill>
                <a:srgbClr val="92D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>
                  <a:solidFill>
                    <a:srgbClr val="92D050"/>
                  </a:solidFill>
                </a:rPr>
                <a:t>設定顯示圖標，需傳入</a:t>
              </a:r>
              <a:endParaRPr lang="en-US" altLang="zh-TW" sz="1400">
                <a:solidFill>
                  <a:srgbClr val="FFFF00"/>
                </a:solidFill>
              </a:endParaRPr>
            </a:p>
            <a:p>
              <a:pPr algn="ctr"/>
              <a:r>
                <a:rPr lang="en-US" altLang="zh-TW" sz="1400">
                  <a:solidFill>
                    <a:srgbClr val="FFFF00"/>
                  </a:solidFill>
                </a:rPr>
                <a:t>Supplier</a:t>
              </a:r>
              <a:r>
                <a:rPr lang="en-US" altLang="zh-TW" sz="1400">
                  <a:solidFill>
                    <a:srgbClr val="00B0F0"/>
                  </a:solidFill>
                </a:rPr>
                <a:t>&lt;</a:t>
              </a:r>
              <a:r>
                <a:rPr lang="en-US" altLang="zh-TW" sz="1400">
                  <a:solidFill>
                    <a:srgbClr val="FFFF00"/>
                  </a:solidFill>
                </a:rPr>
                <a:t>ItemStack</a:t>
              </a:r>
              <a:r>
                <a:rPr lang="en-US" altLang="zh-TW" sz="1400">
                  <a:solidFill>
                    <a:srgbClr val="00B0F0"/>
                  </a:solidFill>
                </a:rPr>
                <a:t>&gt;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0274FC4-D480-424B-A1C7-219A0A62CF02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369050" y="3614399"/>
              <a:ext cx="477278" cy="107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3689A420-B7E7-4B16-9310-928BB1B3744A}"/>
                </a:ext>
              </a:extLst>
            </p:cNvPr>
            <p:cNvCxnSpPr>
              <a:cxnSpLocks/>
            </p:cNvCxnSpPr>
            <p:nvPr/>
          </p:nvCxnSpPr>
          <p:spPr>
            <a:xfrm>
              <a:off x="6839185" y="3612018"/>
              <a:ext cx="0" cy="138857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31640A2F-8FC8-4D69-8096-28E938C48885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>
              <a:off x="6665772" y="5000596"/>
              <a:ext cx="180556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5F9793A4-3F01-435C-8DC6-995A319CD9C6}"/>
                </a:ext>
              </a:extLst>
            </p:cNvPr>
            <p:cNvSpPr/>
            <p:nvPr/>
          </p:nvSpPr>
          <p:spPr>
            <a:xfrm>
              <a:off x="6047354" y="3100550"/>
              <a:ext cx="2312421" cy="197262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8C6BBA9-8601-4041-BB93-72B18C64F9F2}"/>
                </a:ext>
              </a:extLst>
            </p:cNvPr>
            <p:cNvSpPr txBox="1"/>
            <p:nvPr/>
          </p:nvSpPr>
          <p:spPr>
            <a:xfrm>
              <a:off x="8359775" y="3045292"/>
              <a:ext cx="1976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>
                  <a:solidFill>
                    <a:srgbClr val="00B0F0"/>
                  </a:solidFill>
                </a:rPr>
                <a:t>取得建造者</a:t>
              </a:r>
              <a:r>
                <a:rPr lang="en-US" altLang="zh-TW" sz="1400">
                  <a:solidFill>
                    <a:srgbClr val="00B0F0"/>
                  </a:solidFill>
                </a:rPr>
                <a:t>(builder)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E5BA98B5-606A-4E8F-BCD3-B72143D72930}"/>
                </a:ext>
              </a:extLst>
            </p:cNvPr>
            <p:cNvSpPr/>
            <p:nvPr/>
          </p:nvSpPr>
          <p:spPr>
            <a:xfrm>
              <a:off x="2262189" y="3707494"/>
              <a:ext cx="663892" cy="197262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905F181-2222-44B7-AA05-7CF792377BAF}"/>
                </a:ext>
              </a:extLst>
            </p:cNvPr>
            <p:cNvSpPr txBox="1"/>
            <p:nvPr/>
          </p:nvSpPr>
          <p:spPr>
            <a:xfrm>
              <a:off x="663672" y="3652236"/>
              <a:ext cx="1598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>
                  <a:solidFill>
                    <a:srgbClr val="00B0F0"/>
                  </a:solidFill>
                </a:rPr>
                <a:t>建造</a:t>
              </a:r>
              <a:r>
                <a:rPr lang="en-US" altLang="zh-TW" sz="1400">
                  <a:solidFill>
                    <a:srgbClr val="00B0F0"/>
                  </a:solidFill>
                </a:rPr>
                <a:t>(build)</a:t>
              </a:r>
              <a:r>
                <a:rPr lang="zh-TW" altLang="en-US" sz="1400">
                  <a:solidFill>
                    <a:srgbClr val="00B0F0"/>
                  </a:solidFill>
                </a:rPr>
                <a:t>實例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2084346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D02C7-2FD5-4F11-939A-9872FA52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C89D93-2D75-4016-9555-E546B97C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768475"/>
            <a:ext cx="6086475" cy="996575"/>
          </a:xfrm>
        </p:spPr>
        <p:txBody>
          <a:bodyPr/>
          <a:lstStyle/>
          <a:p>
            <a:r>
              <a:rPr lang="zh-TW" altLang="en-US"/>
              <a:t>在地化：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A63AE3-906E-486C-9D41-429B9B764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0876" y="1763426"/>
            <a:ext cx="4705350" cy="435638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9AA0A535-982D-4FE7-B9D1-7DD173E34F3A}"/>
              </a:ext>
            </a:extLst>
          </p:cNvPr>
          <p:cNvGrpSpPr/>
          <p:nvPr/>
        </p:nvGrpSpPr>
        <p:grpSpPr>
          <a:xfrm>
            <a:off x="542924" y="4796374"/>
            <a:ext cx="6086476" cy="1323439"/>
            <a:chOff x="838199" y="4481781"/>
            <a:chExt cx="6086476" cy="1323439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80810673-CAD4-4C7E-A261-BE31F92FF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481781"/>
              <a:ext cx="6086475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標誌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小刀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模組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14D281F-35ED-4A77-9587-FA7AB1B34D95}"/>
                </a:ext>
              </a:extLst>
            </p:cNvPr>
            <p:cNvSpPr txBox="1"/>
            <p:nvPr/>
          </p:nvSpPr>
          <p:spPr>
            <a:xfrm>
              <a:off x="5746147" y="549744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20F752B-C67C-40B8-AA04-110ACEA07A15}"/>
              </a:ext>
            </a:extLst>
          </p:cNvPr>
          <p:cNvGrpSpPr/>
          <p:nvPr/>
        </p:nvGrpSpPr>
        <p:grpSpPr>
          <a:xfrm>
            <a:off x="542925" y="2757487"/>
            <a:ext cx="6086475" cy="1323439"/>
            <a:chOff x="838200" y="2442894"/>
            <a:chExt cx="6086475" cy="132343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4A2DAE5-50C4-4A23-BAF2-18EE99A79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42894"/>
              <a:ext cx="6086474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Mod"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DC49972-A64F-4BB4-940B-6C5BA04AE88C}"/>
                </a:ext>
              </a:extLst>
            </p:cNvPr>
            <p:cNvSpPr txBox="1"/>
            <p:nvPr/>
          </p:nvSpPr>
          <p:spPr>
            <a:xfrm>
              <a:off x="5746147" y="3458556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91E3D27A-B65E-4A7F-8C05-CB3F6B633F9A}"/>
              </a:ext>
            </a:extLst>
          </p:cNvPr>
          <p:cNvSpPr txBox="1">
            <a:spLocks/>
          </p:cNvSpPr>
          <p:nvPr/>
        </p:nvSpPr>
        <p:spPr>
          <a:xfrm>
            <a:off x="542925" y="4192778"/>
            <a:ext cx="6086475" cy="530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</p:spTree>
    <p:extLst>
      <p:ext uri="{BB962C8B-B14F-4D97-AF65-F5344CB8AC3E}">
        <p14:creationId xmlns:p14="http://schemas.microsoft.com/office/powerpoint/2010/main" val="148972376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EAB54-D837-4A46-B9E5-D97E687C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註冊表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632271-C251-403C-8A7E-8E1A4FA79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zh-TW" altLang="en-US"/>
              <a:t>幾乎所有東西都要向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en-US" altLang="zh-TW">
                <a:solidFill>
                  <a:srgbClr val="00B0F0"/>
                </a:solidFill>
              </a:rPr>
              <a:t>(registry)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en-US" altLang="zh-TW">
                <a:solidFill>
                  <a:srgbClr val="FFC000"/>
                </a:solidFill>
              </a:rPr>
              <a:t>(register)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就需要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zh-TW" altLang="en-US"/>
              <a:t>不需要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其目的是為了讓遊戲知道有這東西，以便進行其他處理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每種</a:t>
            </a:r>
            <a:r>
              <a:rPr lang="zh-TW" altLang="en-US">
                <a:solidFill>
                  <a:srgbClr val="00B0F0"/>
                </a:solidFill>
              </a:rPr>
              <a:t>註冊類別</a:t>
            </a:r>
            <a:r>
              <a:rPr lang="zh-TW" altLang="en-US"/>
              <a:t>都有獨立的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，並分為</a:t>
            </a:r>
            <a:r>
              <a:rPr lang="zh-TW" altLang="en-US">
                <a:solidFill>
                  <a:srgbClr val="00B0F0"/>
                </a:solidFill>
              </a:rPr>
              <a:t>靜態註冊表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動態註冊表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靜態註冊表</a:t>
            </a:r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永遠不變的項目</a:t>
            </a:r>
            <a:endParaRPr lang="en-US" altLang="zh-TW"/>
          </a:p>
          <a:p>
            <a:r>
              <a:rPr lang="zh-TW" altLang="en-US"/>
              <a:t>只能在遊戲初始化階段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項目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動態註冊表</a:t>
            </a:r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可能會變更的項目</a:t>
            </a:r>
            <a:endParaRPr lang="en-US" altLang="zh-TW"/>
          </a:p>
          <a:p>
            <a:r>
              <a:rPr lang="zh-TW" altLang="en-US"/>
              <a:t>可以在任何時候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項目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實作 </a:t>
            </a:r>
            <a:r>
              <a:rPr lang="en-US" altLang="zh-TW" sz="2400">
                <a:solidFill>
                  <a:srgbClr val="FFFF00"/>
                </a:solidFill>
              </a:rPr>
              <a:t>net.minecraft.registry.Registry&lt;</a:t>
            </a:r>
            <a:r>
              <a:rPr lang="en-US" altLang="zh-TW" sz="2400">
                <a:solidFill>
                  <a:srgbClr val="FFC000"/>
                </a:solidFill>
              </a:rPr>
              <a:t>T</a:t>
            </a:r>
            <a:r>
              <a:rPr lang="en-US" altLang="zh-TW" sz="2400">
                <a:solidFill>
                  <a:srgbClr val="FFFF00"/>
                </a:solidFill>
              </a:rPr>
              <a:t>&gt;</a:t>
            </a:r>
            <a:r>
              <a:rPr lang="zh-TW" altLang="en-US" sz="2400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8403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DFF6A-2D21-4735-AB34-96D4A208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706"/>
            <a:ext cx="10515600" cy="1144588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https://github.com/TYSHIC/tyicmod/tree/01_first-item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02F0D-A159-42F6-9A12-3D41D04F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註冊表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C6A795C-312C-452A-860A-255FC689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中，不同項目會有唯一的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(registry key)</a:t>
            </a:r>
          </a:p>
          <a:p>
            <a:r>
              <a:rPr lang="zh-TW" altLang="en-US"/>
              <a:t>用於區別及檢索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中的不同項目</a:t>
            </a:r>
            <a:endParaRPr lang="en-US" altLang="zh-TW"/>
          </a:p>
          <a:p>
            <a:r>
              <a:rPr lang="zh-TW" altLang="en-US"/>
              <a:t>欲向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項目</a:t>
            </a:r>
            <a:endParaRPr lang="en-US" altLang="zh-TW"/>
          </a:p>
          <a:p>
            <a:r>
              <a:rPr lang="zh-TW" altLang="en-US"/>
              <a:t>需</a:t>
            </a:r>
            <a:r>
              <a:rPr lang="zh-TW" altLang="en-US">
                <a:solidFill>
                  <a:srgbClr val="FFC000"/>
                </a:solidFill>
              </a:rPr>
              <a:t>呼叫 </a:t>
            </a:r>
            <a:r>
              <a:rPr lang="en-US" altLang="zh-TW" sz="2800">
                <a:solidFill>
                  <a:srgbClr val="FFFF00"/>
                </a:solidFill>
              </a:rPr>
              <a:t>Registry&lt;</a:t>
            </a:r>
            <a:r>
              <a:rPr lang="en-US" altLang="zh-TW" sz="2800">
                <a:solidFill>
                  <a:srgbClr val="FFC000"/>
                </a:solidFill>
              </a:rPr>
              <a:t>T</a:t>
            </a:r>
            <a:r>
              <a:rPr lang="en-US" altLang="zh-TW" sz="2800">
                <a:solidFill>
                  <a:srgbClr val="FFFF00"/>
                </a:solidFill>
              </a:rPr>
              <a:t>&gt;</a:t>
            </a:r>
            <a:r>
              <a:rPr lang="zh-TW" altLang="en-US" sz="2800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register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會返回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的項目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靜態註冊表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位於 </a:t>
            </a:r>
            <a:r>
              <a:rPr lang="en-US" altLang="zh-TW">
                <a:solidFill>
                  <a:srgbClr val="FFFF00"/>
                </a:solidFill>
              </a:rPr>
              <a:t>net.minecraft.registry.Registeries</a:t>
            </a:r>
            <a:r>
              <a:rPr lang="en-US" altLang="zh-TW" sz="2400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979386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21937-4DED-48A9-97AF-1270F191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標識符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1E821-145B-400F-B1BF-5867720C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207"/>
            <a:ext cx="10515600" cy="51372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en-US" altLang="zh-TW">
                <a:solidFill>
                  <a:srgbClr val="00B0F0"/>
                </a:solidFill>
              </a:rPr>
              <a:t>(identifier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id)</a:t>
            </a:r>
          </a:p>
          <a:p>
            <a:r>
              <a:rPr lang="zh-TW" altLang="en-US"/>
              <a:t>由</a:t>
            </a:r>
            <a:r>
              <a:rPr lang="zh-TW" altLang="en-US">
                <a:solidFill>
                  <a:srgbClr val="00B0F0"/>
                </a:solidFill>
              </a:rPr>
              <a:t>命名空間</a:t>
            </a:r>
            <a:r>
              <a:rPr lang="en-US" altLang="zh-TW">
                <a:solidFill>
                  <a:srgbClr val="00B0F0"/>
                </a:solidFill>
              </a:rPr>
              <a:t>(namespace)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en-US" altLang="zh-TW">
                <a:solidFill>
                  <a:srgbClr val="00B0F0"/>
                </a:solidFill>
              </a:rPr>
              <a:t>(path)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00B0F0"/>
                </a:solidFill>
              </a:rPr>
              <a:t>命名空間</a:t>
            </a:r>
            <a:r>
              <a:rPr lang="zh-TW" altLang="en-US"/>
              <a:t>通常為</a:t>
            </a:r>
            <a:r>
              <a:rPr lang="zh-TW" altLang="en-US">
                <a:solidFill>
                  <a:srgbClr val="00B0F0"/>
                </a:solidFill>
              </a:rPr>
              <a:t>模組 </a:t>
            </a:r>
            <a:r>
              <a:rPr lang="en-US" altLang="zh-TW">
                <a:solidFill>
                  <a:srgbClr val="00B0F0"/>
                </a:solidFill>
              </a:rPr>
              <a:t>id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則由小寫英文、</a:t>
            </a:r>
            <a:r>
              <a:rPr lang="zh-TW" altLang="en-US">
                <a:solidFill>
                  <a:srgbClr val="92D050"/>
                </a:solidFill>
              </a:rPr>
              <a:t>下滑線</a:t>
            </a:r>
            <a:r>
              <a:rPr lang="en-US" altLang="zh-TW">
                <a:solidFill>
                  <a:srgbClr val="92D050"/>
                </a:solidFill>
              </a:rPr>
              <a:t>(_)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斜線</a:t>
            </a:r>
            <a:r>
              <a:rPr lang="en-US" altLang="zh-TW">
                <a:solidFill>
                  <a:srgbClr val="92D050"/>
                </a:solidFill>
              </a:rPr>
              <a:t>(/)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在遊戲各處都會使用到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以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表示為 </a:t>
            </a:r>
            <a:r>
              <a:rPr lang="en-US" altLang="zh-TW">
                <a:solidFill>
                  <a:srgbClr val="92D050"/>
                </a:solidFill>
              </a:rPr>
              <a:t>"namespace:path"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雞蛋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以字串表示為 </a:t>
            </a:r>
            <a:r>
              <a:rPr lang="en-US" altLang="zh-TW">
                <a:solidFill>
                  <a:srgbClr val="92D050"/>
                </a:solidFill>
              </a:rPr>
              <a:t>"minecraft:egg"</a:t>
            </a:r>
          </a:p>
          <a:p>
            <a:r>
              <a:rPr lang="zh-TW" altLang="en-US"/>
              <a:t>其在 </a:t>
            </a:r>
            <a:r>
              <a:rPr lang="en-US" altLang="zh-TW"/>
              <a:t>Java </a:t>
            </a:r>
            <a:r>
              <a:rPr lang="zh-TW" altLang="en-US"/>
              <a:t>中處理的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net.minecraft.util.Identifier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，需使用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cs typeface="JetBrains Mono" panose="02000009000000000000" pitchFamily="49" charset="0"/>
              </a:rPr>
              <a:t>of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String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namespace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String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path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)</a:t>
            </a:r>
            <a:r>
              <a:rPr kumimoji="0" lang="en-US" altLang="zh-TW" sz="2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2866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B815D-427A-4BE7-8E6A-F08A11A9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註冊鍵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D539076C-BFEA-41AA-8703-54CF4C8D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166"/>
            <a:ext cx="10515600" cy="520560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(registry key)</a:t>
            </a:r>
            <a:r>
              <a:rPr lang="zh-TW" altLang="en-US"/>
              <a:t>由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以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表示為 </a:t>
            </a:r>
            <a:r>
              <a:rPr lang="en-US" altLang="zh-TW">
                <a:solidFill>
                  <a:srgbClr val="92D050"/>
                </a:solidFill>
              </a:rPr>
              <a:t>"ResourceKey[registry/value]"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雞蛋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以字串表示為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"ResourceKey[minecraft:item/Minecraft:egg]"</a:t>
            </a:r>
          </a:p>
          <a:p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除了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相關事項之外幾乎不會使用到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中處理的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net.minecraft.registry.RegistryKey&lt;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FFFF00"/>
                </a:solidFill>
              </a:rPr>
              <a:t>&gt;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，需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FFC000"/>
                </a:solidFill>
              </a:rPr>
              <a:t>of</a:t>
            </a:r>
            <a:r>
              <a:rPr lang="zh-TW" altLang="en-US">
                <a:solidFill>
                  <a:srgbClr val="FFC000"/>
                </a:solidFill>
              </a:rPr>
              <a:t> 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位於 </a:t>
            </a:r>
            <a:r>
              <a:rPr lang="en-US" altLang="zh-TW" sz="2800">
                <a:solidFill>
                  <a:srgbClr val="FFFF00"/>
                </a:solidFill>
              </a:rPr>
              <a:t>net.minecraft.registry.RegistryKeys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556617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D02CC-BC1E-4E9D-8159-E5C3BBDF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308E25-D21D-4B53-90C1-C798A70A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3928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Item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只有一個</a:t>
            </a:r>
            <a:r>
              <a:rPr lang="zh-TW" altLang="en-US">
                <a:solidFill>
                  <a:srgbClr val="00B0F0"/>
                </a:solidFill>
              </a:rPr>
              <a:t>建構子 </a:t>
            </a:r>
            <a:r>
              <a:rPr lang="en-US" altLang="zh-TW">
                <a:solidFill>
                  <a:srgbClr val="FFFF00"/>
                </a:solidFill>
              </a:rPr>
              <a:t>Item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Item.Settings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settings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FF00"/>
                </a:solidFill>
              </a:rPr>
              <a:t>Item.Settings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/>
              <a:t>是一個用來控制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行為的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最大堆疊大小</a:t>
            </a:r>
            <a:r>
              <a:rPr lang="en-US" altLang="zh-TW">
                <a:solidFill>
                  <a:srgbClr val="00B0F0"/>
                </a:solidFill>
              </a:rPr>
              <a:t>(max stack size</a:t>
            </a:r>
            <a:r>
              <a:rPr lang="zh-TW" altLang="en-US">
                <a:solidFill>
                  <a:srgbClr val="00B0F0"/>
                </a:solidFill>
              </a:rPr>
              <a:t>，預設為 </a:t>
            </a:r>
            <a:r>
              <a:rPr lang="en-US" altLang="zh-TW">
                <a:solidFill>
                  <a:srgbClr val="00B0F0"/>
                </a:solidFill>
              </a:rPr>
              <a:t>64)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冷卻時間</a:t>
            </a:r>
            <a:r>
              <a:rPr lang="en-US" altLang="zh-TW">
                <a:solidFill>
                  <a:srgbClr val="00B0F0"/>
                </a:solidFill>
              </a:rPr>
              <a:t>(cooldown</a:t>
            </a:r>
            <a:r>
              <a:rPr lang="zh-TW" altLang="en-US">
                <a:solidFill>
                  <a:srgbClr val="00B0F0"/>
                </a:solidFill>
              </a:rPr>
              <a:t>，預設無冷卻時間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預設為空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其可以通過</a:t>
            </a:r>
            <a:r>
              <a:rPr lang="zh-TW" altLang="en-US">
                <a:solidFill>
                  <a:srgbClr val="00B0F0"/>
                </a:solidFill>
              </a:rPr>
              <a:t>方法鏈式呼叫</a:t>
            </a:r>
            <a:r>
              <a:rPr lang="en-US" altLang="zh-TW">
                <a:solidFill>
                  <a:srgbClr val="00B0F0"/>
                </a:solidFill>
              </a:rPr>
              <a:t>(method chaining)</a:t>
            </a:r>
            <a:r>
              <a:rPr lang="zh-TW" altLang="en-US"/>
              <a:t>進行設定</a:t>
            </a:r>
            <a:endParaRPr lang="en-US" altLang="zh-TW"/>
          </a:p>
          <a:p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時，一定要設定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，範例如下：</a:t>
            </a:r>
            <a:endParaRPr lang="en-US" altLang="zh-TW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BB62184-3CDD-4FF0-962E-960146907BCF}"/>
              </a:ext>
            </a:extLst>
          </p:cNvPr>
          <p:cNvGrpSpPr/>
          <p:nvPr/>
        </p:nvGrpSpPr>
        <p:grpSpPr>
          <a:xfrm>
            <a:off x="838200" y="5074490"/>
            <a:ext cx="10515600" cy="1077218"/>
            <a:chOff x="838200" y="5074490"/>
            <a:chExt cx="10515600" cy="1077218"/>
          </a:xfrm>
        </p:grpSpPr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DA1A607E-2186-4AB5-ADE9-80612D4AD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074490"/>
              <a:ext cx="105156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RegistryKey&lt;Item&gt;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"example"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settings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Item.Settings().useCooldown(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1.5f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).maxCount(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).registryKey(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56C1367-7F17-4460-AFC6-284443B9DBB0}"/>
                </a:ext>
              </a:extLst>
            </p:cNvPr>
            <p:cNvSpPr txBox="1"/>
            <p:nvPr/>
          </p:nvSpPr>
          <p:spPr>
            <a:xfrm>
              <a:off x="10771589" y="584393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java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140130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73976-8A9D-449A-9F4C-9C65DD4B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6C22C-BDA1-43FB-BC3A-83A6EC63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最簡單的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就是直接創建一個 </a:t>
            </a:r>
            <a:r>
              <a:rPr lang="en-US" altLang="zh-TW">
                <a:solidFill>
                  <a:srgbClr val="FFFF00"/>
                </a:solidFill>
              </a:rPr>
              <a:t>Item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並向遊戲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但為了邏輯分離，因此將物品相關事項放在 </a:t>
            </a:r>
            <a:r>
              <a:rPr lang="en-US" altLang="zh-TW"/>
              <a:t>item </a:t>
            </a:r>
            <a:r>
              <a:rPr lang="zh-TW" altLang="en-US"/>
              <a:t>套件下</a:t>
            </a:r>
            <a:endParaRPr lang="en-US" altLang="zh-TW"/>
          </a:p>
          <a:p>
            <a:r>
              <a:rPr lang="zh-TW" altLang="en-US"/>
              <a:t>物品註冊事項放在該套件下的 </a:t>
            </a:r>
            <a:r>
              <a:rPr lang="en-US" altLang="zh-TW">
                <a:solidFill>
                  <a:srgbClr val="FFFF00"/>
                </a:solidFill>
              </a:rPr>
              <a:t>ModItems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並將</a:t>
            </a:r>
            <a:r>
              <a:rPr lang="zh-TW" altLang="en-US">
                <a:solidFill>
                  <a:srgbClr val="00B0F0"/>
                </a:solidFill>
              </a:rPr>
              <a:t>註冊過程</a:t>
            </a:r>
            <a:r>
              <a:rPr lang="zh-TW" altLang="en-US"/>
              <a:t>做成一個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設定 </a:t>
            </a:r>
            <a:r>
              <a:rPr lang="en-US" altLang="zh-TW">
                <a:solidFill>
                  <a:srgbClr val="FFFF00"/>
                </a:solidFill>
              </a:rPr>
              <a:t>Item.Setting </a:t>
            </a:r>
            <a:r>
              <a:rPr lang="zh-TW" altLang="en-US"/>
              <a:t>實例的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endParaRPr lang="en-US" altLang="zh-TW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向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項目，並將其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r>
              <a:rPr lang="en-US" altLang="zh-TW"/>
              <a:t>(</a:t>
            </a:r>
            <a:r>
              <a:rPr lang="zh-TW" altLang="en-US">
                <a:solidFill>
                  <a:srgbClr val="00B0F0"/>
                </a:solidFill>
              </a:rPr>
              <a:t>註冊項目</a:t>
            </a:r>
            <a:r>
              <a:rPr lang="en-US" altLang="zh-TW"/>
              <a:t>)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函式返回值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之後若要引用該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，如用於比較，只需使用此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r>
              <a:rPr lang="zh-TW" altLang="en-US"/>
              <a:t>即可</a:t>
            </a:r>
            <a:endParaRPr lang="en-US" altLang="zh-TW"/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後會儲存在</a:t>
            </a:r>
            <a:r>
              <a:rPr lang="zh-TW" altLang="en-US">
                <a:solidFill>
                  <a:srgbClr val="00B0F0"/>
                </a:solidFill>
              </a:rPr>
              <a:t>公開靜態欄位</a:t>
            </a:r>
            <a:r>
              <a:rPr lang="zh-TW" altLang="en-US"/>
              <a:t>，方便之後使用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685629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0A4CE-5D63-4C6F-814D-813AFB13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50" y="170524"/>
            <a:ext cx="4562096" cy="1325563"/>
          </a:xfrm>
        </p:spPr>
        <p:txBody>
          <a:bodyPr/>
          <a:lstStyle/>
          <a:p>
            <a:r>
              <a:rPr lang="zh-TW" altLang="en-US"/>
              <a:t>基本物品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6125E-06E1-48A4-98AA-8146C38F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679"/>
            <a:ext cx="3946796" cy="1640658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ModItems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init()</a:t>
            </a: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只是為了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加載 </a:t>
            </a:r>
            <a:r>
              <a:rPr lang="en-US" altLang="zh-TW">
                <a:solidFill>
                  <a:srgbClr val="FFFF00"/>
                </a:solidFill>
              </a:rPr>
              <a:t>ModItems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EED23F6-3842-468E-8861-C236BFEB57C2}"/>
              </a:ext>
            </a:extLst>
          </p:cNvPr>
          <p:cNvGrpSpPr/>
          <p:nvPr/>
        </p:nvGrpSpPr>
        <p:grpSpPr>
          <a:xfrm>
            <a:off x="149550" y="2956337"/>
            <a:ext cx="11912235" cy="3539430"/>
            <a:chOff x="139882" y="2256514"/>
            <a:chExt cx="11912235" cy="35394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A5A7940-623C-4542-890A-ED36A3C14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82" y="2256514"/>
              <a:ext cx="11912235" cy="35394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.item;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ModItems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 </a:t>
              </a:r>
              <a:r>
                <a:rPr kumimoji="0" lang="en-US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TYIC_LOGO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"tyic_logo"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Item::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Function&lt;Item.Settings, Item&gt; itemFunction, Item.Settings settings)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RegistryKey&lt;Item&gt; registryKey = RegistryKey.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registryKey, itemFunction.apply(settings.registryKey(registryKey)));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od </a:t>
              </a:r>
              <a:r>
                <a:rPr lang="en-US" altLang="zh-TW" sz="14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i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tems."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93925C7-3718-448B-ABEE-687FB76542C3}"/>
                </a:ext>
              </a:extLst>
            </p:cNvPr>
            <p:cNvSpPr txBox="1"/>
            <p:nvPr/>
          </p:nvSpPr>
          <p:spPr>
            <a:xfrm>
              <a:off x="10565764" y="5488167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ModItems.java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AEC25A9-FF52-422A-9899-60C73069E2FB}"/>
              </a:ext>
            </a:extLst>
          </p:cNvPr>
          <p:cNvGrpSpPr/>
          <p:nvPr/>
        </p:nvGrpSpPr>
        <p:grpSpPr>
          <a:xfrm>
            <a:off x="4721314" y="170524"/>
            <a:ext cx="7340471" cy="3323987"/>
            <a:chOff x="838200" y="1717903"/>
            <a:chExt cx="7340471" cy="3323987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16819B8-C6BE-4E6C-8F51-CDA24FD86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717903"/>
              <a:ext cx="7340471" cy="332398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LoggerFactory.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"Initializing Tyic </a:t>
              </a:r>
              <a:r>
                <a:rPr lang="en-US" altLang="zh-TW" sz="14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od."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ModItems.</a:t>
              </a:r>
              <a:r>
                <a:rPr lang="en-US" altLang="zh-TW" sz="1400" i="1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FF2C40C-2E11-470B-AD3F-B6DD641A0A65}"/>
                </a:ext>
              </a:extLst>
            </p:cNvPr>
            <p:cNvSpPr txBox="1"/>
            <p:nvPr/>
          </p:nvSpPr>
          <p:spPr>
            <a:xfrm>
              <a:off x="6801371" y="4734113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TyicMod.java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AA92187-C608-430D-922F-1D468AB01A13}"/>
              </a:ext>
            </a:extLst>
          </p:cNvPr>
          <p:cNvSpPr/>
          <p:nvPr/>
        </p:nvSpPr>
        <p:spPr>
          <a:xfrm>
            <a:off x="6410325" y="4941093"/>
            <a:ext cx="5248275" cy="229794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94244C-838A-4027-8D31-61254B9DA3A1}"/>
              </a:ext>
            </a:extLst>
          </p:cNvPr>
          <p:cNvSpPr txBox="1"/>
          <p:nvPr/>
        </p:nvSpPr>
        <p:spPr>
          <a:xfrm>
            <a:off x="7258497" y="513824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設定註冊鍵後創建該物品的實例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2AB456D-29B5-4022-9152-E34F64E4A7ED}"/>
              </a:ext>
            </a:extLst>
          </p:cNvPr>
          <p:cNvSpPr/>
          <p:nvPr/>
        </p:nvSpPr>
        <p:spPr>
          <a:xfrm>
            <a:off x="3471862" y="4941093"/>
            <a:ext cx="1509714" cy="229794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5DB65D8-BD54-4C44-9D87-FF7D6547DC54}"/>
              </a:ext>
            </a:extLst>
          </p:cNvPr>
          <p:cNvSpPr txBox="1"/>
          <p:nvPr/>
        </p:nvSpPr>
        <p:spPr>
          <a:xfrm>
            <a:off x="3788137" y="51382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註冊表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25B7BE1-D9CD-4B0D-B7CE-EF0D692D7437}"/>
              </a:ext>
            </a:extLst>
          </p:cNvPr>
          <p:cNvSpPr/>
          <p:nvPr/>
        </p:nvSpPr>
        <p:spPr>
          <a:xfrm>
            <a:off x="5126340" y="4941093"/>
            <a:ext cx="1107773" cy="229794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203AF9-B723-4CB3-8361-4F026C865D4A}"/>
              </a:ext>
            </a:extLst>
          </p:cNvPr>
          <p:cNvSpPr txBox="1"/>
          <p:nvPr/>
        </p:nvSpPr>
        <p:spPr>
          <a:xfrm>
            <a:off x="5251102" y="51382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註冊鍵</a:t>
            </a:r>
          </a:p>
        </p:txBody>
      </p:sp>
    </p:spTree>
    <p:extLst>
      <p:ext uri="{BB962C8B-B14F-4D97-AF65-F5344CB8AC3E}">
        <p14:creationId xmlns:p14="http://schemas.microsoft.com/office/powerpoint/2010/main" val="3684379951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1638</TotalTime>
  <Words>3378</Words>
  <Application>Microsoft Office PowerPoint</Application>
  <PresentationFormat>寬螢幕</PresentationFormat>
  <Paragraphs>296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TYIC</vt:lpstr>
      <vt:lpstr>Java 專案：物品</vt:lpstr>
      <vt:lpstr>物品和物品堆疊</vt:lpstr>
      <vt:lpstr>註冊表</vt:lpstr>
      <vt:lpstr>註冊表</vt:lpstr>
      <vt:lpstr>標識符</vt:lpstr>
      <vt:lpstr>註冊鍵</vt:lpstr>
      <vt:lpstr>物品類別</vt:lpstr>
      <vt:lpstr>基本物品</vt:lpstr>
      <vt:lpstr>基本物品</vt:lpstr>
      <vt:lpstr>實際測試</vt:lpstr>
      <vt:lpstr>實際測試</vt:lpstr>
      <vt:lpstr>紋理</vt:lpstr>
      <vt:lpstr>紋理繪製軟體</vt:lpstr>
      <vt:lpstr>免費紋理</vt:lpstr>
      <vt:lpstr>物品紋理</vt:lpstr>
      <vt:lpstr>模型</vt:lpstr>
      <vt:lpstr>物品模型</vt:lpstr>
      <vt:lpstr>物品模型映射</vt:lpstr>
      <vt:lpstr>實際測試</vt:lpstr>
      <vt:lpstr>國際化與在地化</vt:lpstr>
      <vt:lpstr>國際化與在地化</vt:lpstr>
      <vt:lpstr>實際測試</vt:lpstr>
      <vt:lpstr>進階物品</vt:lpstr>
      <vt:lpstr>進階物品</vt:lpstr>
      <vt:lpstr>進階物品</vt:lpstr>
      <vt:lpstr>進階物品</vt:lpstr>
      <vt:lpstr>實際測試</vt:lpstr>
      <vt:lpstr>創造模式物品欄</vt:lpstr>
      <vt:lpstr>實際測試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51_Java 專案：物品</dc:title>
  <dc:creator>Myster; TYIC</dc:creator>
  <cp:lastModifiedBy>Myster</cp:lastModifiedBy>
  <cp:revision>927</cp:revision>
  <dcterms:created xsi:type="dcterms:W3CDTF">2025-02-10T16:16:47Z</dcterms:created>
  <dcterms:modified xsi:type="dcterms:W3CDTF">2025-02-27T18:03:46Z</dcterms:modified>
</cp:coreProperties>
</file>