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8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773457139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76358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94211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91765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5044-97D7-4BE0-BCD7-617DADF09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99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KRHa0EJvp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9%85%8D%E6%96%B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115Gs_4IH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3_ta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A0%87%E7%AD%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88%98%E5%88%A9%E5%93%81%E8%A1%A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A47BA-D365-4E10-B9CB-D0132D075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66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專案：</a:t>
            </a:r>
            <a:br>
              <a:rPr lang="en-US" altLang="zh-TW"/>
            </a:br>
            <a:r>
              <a:rPr lang="zh-TW" altLang="en-US"/>
              <a:t>標籤、方塊挖掘、配方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A6A19-91C6-41AA-B80F-9C77DDF75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2344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593600191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8B6F2-0068-40DE-961A-15A46523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方塊挖掘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AA4C0-CA5F-4427-A0C5-8F0908E0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8210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設定：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data/minecraft/tags/block/mineable/pickaxe.json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data/minecraft/tags/block/needs_stone_tool.json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625763-4E13-435E-AD1A-E937D89A4994}"/>
              </a:ext>
            </a:extLst>
          </p:cNvPr>
          <p:cNvSpPr txBox="1">
            <a:spLocks/>
          </p:cNvSpPr>
          <p:nvPr/>
        </p:nvSpPr>
        <p:spPr>
          <a:xfrm>
            <a:off x="838200" y="5594358"/>
            <a:ext cx="10515600" cy="59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https://youtu.be/JKRHa0EJvp8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A991B3C-1F97-4E95-B04A-8667765E87F1}"/>
              </a:ext>
            </a:extLst>
          </p:cNvPr>
          <p:cNvGrpSpPr/>
          <p:nvPr/>
        </p:nvGrpSpPr>
        <p:grpSpPr>
          <a:xfrm>
            <a:off x="6751260" y="3468223"/>
            <a:ext cx="4602542" cy="1938992"/>
            <a:chOff x="6751260" y="3441329"/>
            <a:chExt cx="4602542" cy="19389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8B70137-9821-4471-AB6B-662FEFF23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260" y="3441329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"tyicmod:water_feeder"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C7F73AA-EF8C-4C68-9E47-6DDE5DDA7B4B}"/>
                </a:ext>
              </a:extLst>
            </p:cNvPr>
            <p:cNvSpPr txBox="1"/>
            <p:nvPr/>
          </p:nvSpPr>
          <p:spPr>
            <a:xfrm>
              <a:off x="9082024" y="5072544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needs_stone_tool.json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D920742-4151-45AE-AC75-7836D4E59BEE}"/>
              </a:ext>
            </a:extLst>
          </p:cNvPr>
          <p:cNvGrpSpPr/>
          <p:nvPr/>
        </p:nvGrpSpPr>
        <p:grpSpPr>
          <a:xfrm>
            <a:off x="838200" y="3468223"/>
            <a:ext cx="4602543" cy="1938992"/>
            <a:chOff x="838200" y="3441329"/>
            <a:chExt cx="4602543" cy="193899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3A99B70-86B9-4198-8C74-0A76ADFFB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41329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"tyicmod:water_feeder"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74BEF5-A3C2-47B4-AFC7-5BAFD5A62D3D}"/>
                </a:ext>
              </a:extLst>
            </p:cNvPr>
            <p:cNvSpPr txBox="1"/>
            <p:nvPr/>
          </p:nvSpPr>
          <p:spPr>
            <a:xfrm>
              <a:off x="3168967" y="5072544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mineable/pickaxe.json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75208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0246E-3035-4189-BDD0-C6933F1A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配方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0D0DD44-49F5-45BD-8DED-91AE51AD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235"/>
            <a:ext cx="10515600" cy="363360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en-US" altLang="zh-TW">
                <a:solidFill>
                  <a:srgbClr val="00B0F0"/>
                </a:solidFill>
              </a:rPr>
              <a:t>(recipe)</a:t>
            </a:r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檔案進行設定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92D050"/>
                </a:solidFill>
              </a:rPr>
              <a:t>data/namespace/recipe</a:t>
            </a:r>
          </a:p>
          <a:p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合成</a:t>
            </a:r>
            <a:r>
              <a:rPr lang="en-US" altLang="zh-TW">
                <a:solidFill>
                  <a:srgbClr val="00B0F0"/>
                </a:solidFill>
              </a:rPr>
              <a:t>(crafting)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熔煉</a:t>
            </a:r>
            <a:r>
              <a:rPr lang="en-US" altLang="zh-TW">
                <a:solidFill>
                  <a:srgbClr val="00B0F0"/>
                </a:solidFill>
              </a:rPr>
              <a:t>(smelting)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合成配方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有序</a:t>
            </a:r>
            <a:r>
              <a:rPr lang="en-US" altLang="zh-TW">
                <a:solidFill>
                  <a:srgbClr val="00B0F0"/>
                </a:solidFill>
              </a:rPr>
              <a:t>(shaped)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無序</a:t>
            </a:r>
            <a:r>
              <a:rPr lang="en-US" altLang="zh-TW">
                <a:solidFill>
                  <a:srgbClr val="00B0F0"/>
                </a:solidFill>
              </a:rPr>
              <a:t>(shapeless)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熔煉配方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熔爐</a:t>
            </a:r>
            <a:r>
              <a:rPr lang="en-US" altLang="zh-TW">
                <a:solidFill>
                  <a:srgbClr val="00B0F0"/>
                </a:solidFill>
              </a:rPr>
              <a:t>(smelting)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高爐</a:t>
            </a:r>
            <a:r>
              <a:rPr lang="en-US" altLang="zh-TW">
                <a:solidFill>
                  <a:srgbClr val="00B0F0"/>
                </a:solidFill>
              </a:rPr>
              <a:t>(blasting)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煙燻爐</a:t>
            </a:r>
            <a:r>
              <a:rPr lang="en-US" altLang="zh-TW">
                <a:solidFill>
                  <a:srgbClr val="00B0F0"/>
                </a:solidFill>
              </a:rPr>
              <a:t>(smoking)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營火</a:t>
            </a:r>
            <a:r>
              <a:rPr lang="en-US" altLang="zh-TW">
                <a:solidFill>
                  <a:srgbClr val="00B0F0"/>
                </a:solidFill>
              </a:rPr>
              <a:t>(campfire cooking)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的資訊，請參閱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4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(https://zh.minecraft.wiki/w/%E9%85%8D%E6%96%B9)</a:t>
            </a:r>
            <a:endParaRPr lang="en-US" altLang="zh-TW" sz="12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171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4975F-34D4-4193-8080-F8950FB6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93"/>
            <a:ext cx="10515600" cy="1325563"/>
          </a:xfrm>
        </p:spPr>
        <p:txBody>
          <a:bodyPr/>
          <a:lstStyle/>
          <a:p>
            <a:r>
              <a:rPr lang="zh-TW" altLang="en-US"/>
              <a:t>有序配方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FA86140-42E2-407E-A295-AA792B0D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046"/>
            <a:ext cx="10515600" cy="5500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有序配方即有固定物品擺放順序的配方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有序配方</a:t>
            </a:r>
            <a:r>
              <a:rPr lang="zh-TW" altLang="en-US" sz="2400"/>
              <a:t>的常見格式如右</a:t>
            </a:r>
            <a:endParaRPr lang="en-US" altLang="zh-TW" sz="2400"/>
          </a:p>
          <a:p>
            <a:r>
              <a:rPr lang="zh-TW" altLang="en-US" sz="2400"/>
              <a:t>其中 </a:t>
            </a:r>
            <a:r>
              <a:rPr lang="en-US" altLang="zh-TW" sz="2400">
                <a:solidFill>
                  <a:srgbClr val="92D050"/>
                </a:solidFill>
              </a:rPr>
              <a:t>pattern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字串列表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至多三個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r>
              <a:rPr lang="zh-TW" altLang="en-US" sz="2400"/>
              <a:t>，每個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r>
              <a:rPr lang="zh-TW" altLang="en-US" sz="2400"/>
              <a:t>至多三個</a:t>
            </a:r>
            <a:r>
              <a:rPr lang="zh-TW" altLang="en-US" sz="2400">
                <a:solidFill>
                  <a:srgbClr val="00B0F0"/>
                </a:solidFill>
              </a:rPr>
              <a:t>字元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非常直覺地表示</a:t>
            </a:r>
            <a:r>
              <a:rPr lang="zh-TW" altLang="en-US" sz="2400">
                <a:solidFill>
                  <a:srgbClr val="00B0F0"/>
                </a:solidFill>
              </a:rPr>
              <a:t>合成原料</a:t>
            </a:r>
            <a:r>
              <a:rPr lang="zh-TW" altLang="en-US" sz="2400"/>
              <a:t>的擺放樣式</a:t>
            </a:r>
            <a:endParaRPr lang="en-US" altLang="zh-TW" sz="2400"/>
          </a:p>
          <a:p>
            <a:r>
              <a:rPr lang="zh-TW" altLang="en-US" sz="2400"/>
              <a:t>當中</a:t>
            </a:r>
            <a:r>
              <a:rPr lang="zh-TW" altLang="en-US" sz="2400">
                <a:solidFill>
                  <a:srgbClr val="92D050"/>
                </a:solidFill>
              </a:rPr>
              <a:t>空白</a:t>
            </a:r>
            <a:r>
              <a:rPr lang="zh-TW" altLang="en-US" sz="2400">
                <a:solidFill>
                  <a:srgbClr val="00B0F0"/>
                </a:solidFill>
              </a:rPr>
              <a:t>字元</a:t>
            </a:r>
            <a:r>
              <a:rPr lang="zh-TW" altLang="en-US" sz="2400"/>
              <a:t>表無須放置</a:t>
            </a:r>
            <a:r>
              <a:rPr lang="zh-TW" altLang="en-US" sz="2400">
                <a:solidFill>
                  <a:srgbClr val="00B0F0"/>
                </a:solidFill>
              </a:rPr>
              <a:t>合成原料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其餘每個</a:t>
            </a:r>
            <a:r>
              <a:rPr lang="zh-TW" altLang="en-US" sz="2400">
                <a:solidFill>
                  <a:srgbClr val="00B0F0"/>
                </a:solidFill>
              </a:rPr>
              <a:t>字元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92D050"/>
                </a:solidFill>
              </a:rPr>
              <a:t>key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鍵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key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合成原料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或以</a:t>
            </a:r>
            <a:r>
              <a:rPr lang="zh-TW" altLang="en-US" sz="2400">
                <a:solidFill>
                  <a:srgbClr val="92D050"/>
                </a:solidFill>
              </a:rPr>
              <a:t>井字</a:t>
            </a:r>
            <a:r>
              <a:rPr lang="en-US" altLang="zh-TW" sz="2400">
                <a:solidFill>
                  <a:srgbClr val="92D050"/>
                </a:solidFill>
              </a:rPr>
              <a:t>(#)</a:t>
            </a:r>
            <a:r>
              <a:rPr lang="zh-TW" altLang="en-US" sz="2400"/>
              <a:t>開頭為</a:t>
            </a:r>
            <a:r>
              <a:rPr lang="zh-TW" altLang="en-US" sz="2400">
                <a:solidFill>
                  <a:srgbClr val="00B0F0"/>
                </a:solidFill>
              </a:rPr>
              <a:t>物品標籤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result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id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r>
              <a:rPr lang="zh-TW" altLang="en-US" sz="2400"/>
              <a:t>，表</a:t>
            </a:r>
            <a:r>
              <a:rPr lang="zh-TW" altLang="en-US" sz="2400">
                <a:solidFill>
                  <a:srgbClr val="00B0F0"/>
                </a:solidFill>
              </a:rPr>
              <a:t>合成結果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count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整數</a:t>
            </a:r>
            <a:r>
              <a:rPr lang="zh-TW" altLang="en-US" sz="2400"/>
              <a:t>，表</a:t>
            </a:r>
            <a:r>
              <a:rPr lang="zh-TW" altLang="en-US" sz="2400">
                <a:solidFill>
                  <a:srgbClr val="00B0F0"/>
                </a:solidFill>
              </a:rPr>
              <a:t>合成結果堆疊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數量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7CEF966-495C-4945-99E3-51D15BED357C}"/>
              </a:ext>
            </a:extLst>
          </p:cNvPr>
          <p:cNvGrpSpPr/>
          <p:nvPr/>
        </p:nvGrpSpPr>
        <p:grpSpPr>
          <a:xfrm>
            <a:off x="6905146" y="1001152"/>
            <a:ext cx="4448654" cy="4278094"/>
            <a:chOff x="7453373" y="1561121"/>
            <a:chExt cx="4448654" cy="427809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7A27AA8-C0EB-43E8-B0DE-DB39A8A3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3373" y="1561121"/>
              <a:ext cx="4448654" cy="427809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"pattern"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"key"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key_1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item_identifier_1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key_2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 sz="16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6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result_itemstack_count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7E24443-EB0B-4D55-A78D-FEE97D6648CE}"/>
                </a:ext>
              </a:extLst>
            </p:cNvPr>
            <p:cNvSpPr txBox="1"/>
            <p:nvPr/>
          </p:nvSpPr>
          <p:spPr>
            <a:xfrm>
              <a:off x="11319815" y="5531438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52681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1C9D6-144F-47A6-A00C-27BF5E7E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有序配方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E5E33-23E2-4988-8CC9-671F184D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093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有序配方 </a:t>
            </a:r>
            <a:r>
              <a:rPr lang="en-US" altLang="zh-TW">
                <a:solidFill>
                  <a:srgbClr val="92D050"/>
                </a:solidFill>
              </a:rPr>
              <a:t>crafting/water_feeder.json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C0953E-FAC9-4B9F-AA51-D1387DBF469D}"/>
              </a:ext>
            </a:extLst>
          </p:cNvPr>
          <p:cNvGrpSpPr/>
          <p:nvPr/>
        </p:nvGrpSpPr>
        <p:grpSpPr>
          <a:xfrm>
            <a:off x="838200" y="2357718"/>
            <a:ext cx="4448654" cy="4031873"/>
            <a:chOff x="838200" y="2357718"/>
            <a:chExt cx="4448654" cy="403187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C9C07EE-310B-4480-AFB5-EB1E6456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57718"/>
              <a:ext cx="4448654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"pattern"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"###"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"#I#"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"###"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"key"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"minecraft:copper_block"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"minecraft:iron_ingot"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"tyicmod:water_feeder"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6C5E96A-94F3-4C82-B734-BA7896194888}"/>
                </a:ext>
              </a:extLst>
            </p:cNvPr>
            <p:cNvSpPr txBox="1"/>
            <p:nvPr/>
          </p:nvSpPr>
          <p:spPr>
            <a:xfrm>
              <a:off x="2518147" y="6081814"/>
              <a:ext cx="276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crafting/water_feeder.json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0A02C3A7-6338-42DD-880D-7780D8387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4340" y="2607607"/>
            <a:ext cx="5489460" cy="3532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638300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8C78C-594D-464D-BBDF-72D396EB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95DD7-6B83-4350-9AB9-1F63448B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798"/>
            <a:ext cx="5138807" cy="3416320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無</a:t>
            </a:r>
            <a:r>
              <a:rPr lang="zh-TW" altLang="en-US" sz="2800">
                <a:solidFill>
                  <a:srgbClr val="FFFF00"/>
                </a:solidFill>
              </a:rPr>
              <a:t>序配方即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 sz="2800">
                <a:solidFill>
                  <a:srgbClr val="FFFF00"/>
                </a:solidFill>
              </a:rPr>
              <a:t>沒有固定物品擺放順序的配方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無序</a:t>
            </a:r>
            <a:r>
              <a:rPr lang="zh-TW" altLang="en-US" sz="2800">
                <a:solidFill>
                  <a:srgbClr val="00B0F0"/>
                </a:solidFill>
              </a:rPr>
              <a:t>配方</a:t>
            </a:r>
            <a:r>
              <a:rPr lang="zh-TW" altLang="en-US" sz="2800"/>
              <a:t>的常見格式如右</a:t>
            </a:r>
            <a:endParaRPr lang="en-US" altLang="zh-TW" sz="2800"/>
          </a:p>
          <a:p>
            <a:r>
              <a:rPr lang="zh-TW" altLang="en-US" sz="2800"/>
              <a:t>其中 </a:t>
            </a:r>
            <a:r>
              <a:rPr lang="en-US" altLang="zh-TW" sz="2800">
                <a:solidFill>
                  <a:srgbClr val="92D050"/>
                </a:solidFill>
              </a:rPr>
              <a:t>ingredients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為一</a:t>
            </a:r>
            <a:r>
              <a:rPr lang="zh-TW" altLang="en-US">
                <a:solidFill>
                  <a:srgbClr val="00B0F0"/>
                </a:solidFill>
              </a:rPr>
              <a:t>字串列表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合成原料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 sz="2800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923ACC8-D500-4658-8F5B-23BB8C3D55D2}"/>
              </a:ext>
            </a:extLst>
          </p:cNvPr>
          <p:cNvGrpSpPr/>
          <p:nvPr/>
        </p:nvGrpSpPr>
        <p:grpSpPr>
          <a:xfrm>
            <a:off x="5977007" y="2213798"/>
            <a:ext cx="5376793" cy="3416320"/>
            <a:chOff x="5977007" y="2895580"/>
            <a:chExt cx="5376793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04F64E2-5FC5-41B4-953C-ECDD136EF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007" y="2895580"/>
              <a:ext cx="5376793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eless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result_itemstack_count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11DBB23-5CA9-44AF-B360-AB014E54396F}"/>
                </a:ext>
              </a:extLst>
            </p:cNvPr>
            <p:cNvSpPr txBox="1"/>
            <p:nvPr/>
          </p:nvSpPr>
          <p:spPr>
            <a:xfrm>
              <a:off x="10771588" y="6004123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26905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4035F-D072-4DAC-A093-EB19EBA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60359-B5AD-457F-83B0-96F162E3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32" y="1825625"/>
            <a:ext cx="10840259" cy="585881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無序配方 </a:t>
            </a:r>
            <a:r>
              <a:rPr lang="en-US" altLang="zh-TW">
                <a:solidFill>
                  <a:srgbClr val="92D050"/>
                </a:solidFill>
              </a:rPr>
              <a:t>crafting/tysh_block.json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63D4A0-F6F0-4D72-99C9-F05280F375B0}"/>
              </a:ext>
            </a:extLst>
          </p:cNvPr>
          <p:cNvGrpSpPr/>
          <p:nvPr/>
        </p:nvGrpSpPr>
        <p:grpSpPr>
          <a:xfrm>
            <a:off x="675832" y="2675583"/>
            <a:ext cx="5376793" cy="3416320"/>
            <a:chOff x="838200" y="2738335"/>
            <a:chExt cx="5376793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771E666-7F5A-47CE-BB35-32578B56B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38335"/>
              <a:ext cx="5376793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"minecraft:crafting_shapeless"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"minecraft:gold_block"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"minecraft:purple_dye"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"minecraft:lime_dye"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"tyicmod:tysh_block"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3859226-DA69-41F0-AB9C-0C5288881EB2}"/>
                </a:ext>
              </a:extLst>
            </p:cNvPr>
            <p:cNvSpPr txBox="1"/>
            <p:nvPr/>
          </p:nvSpPr>
          <p:spPr>
            <a:xfrm>
              <a:off x="3645058" y="5846878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crafting/tysh_block.json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ABD91EB-5299-4A06-8CD9-DF45686F9D5C}"/>
              </a:ext>
            </a:extLst>
          </p:cNvPr>
          <p:cNvGrpSpPr/>
          <p:nvPr/>
        </p:nvGrpSpPr>
        <p:grpSpPr>
          <a:xfrm>
            <a:off x="6536549" y="2675583"/>
            <a:ext cx="4979619" cy="3403525"/>
            <a:chOff x="6374257" y="2641724"/>
            <a:chExt cx="4979619" cy="340352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A16BA7E-154D-4A7D-AA7A-B72440762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74257" y="4892840"/>
              <a:ext cx="2453591" cy="11524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7A9E871-CA9B-4114-900B-FBBFFC4A5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74258" y="2641724"/>
              <a:ext cx="4979541" cy="22511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16FED24-7DCB-4B28-9BDD-2E7B3817A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27772" y="4902993"/>
              <a:ext cx="2526104" cy="11422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2097542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8C556-829F-4CB1-AC97-FCA65686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熔煉配方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AFBC15B9-2FBD-468E-953D-57ACA68F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365"/>
            <a:ext cx="10515600" cy="4601788"/>
          </a:xfrm>
        </p:spPr>
        <p:txBody>
          <a:bodyPr>
            <a:normAutofit/>
          </a:bodyPr>
          <a:lstStyle/>
          <a:p>
            <a:r>
              <a:rPr lang="zh-TW" altLang="en-US" sz="2800"/>
              <a:t>所有種類的</a:t>
            </a:r>
            <a:r>
              <a:rPr lang="zh-TW" altLang="en-US" sz="2800">
                <a:solidFill>
                  <a:srgbClr val="00B0F0"/>
                </a:solidFill>
              </a:rPr>
              <a:t>熔煉配方</a:t>
            </a:r>
            <a:r>
              <a:rPr lang="zh-TW" altLang="en-US" sz="2800"/>
              <a:t>格式皆相同</a:t>
            </a:r>
            <a:r>
              <a:rPr lang="zh-TW" altLang="en-US"/>
              <a:t>，常見的</a:t>
            </a:r>
            <a:r>
              <a:rPr lang="zh-TW" altLang="en-US">
                <a:solidFill>
                  <a:srgbClr val="00B0F0"/>
                </a:solidFill>
              </a:rPr>
              <a:t>熔煉配方</a:t>
            </a:r>
            <a:r>
              <a:rPr lang="zh-TW" altLang="en-US"/>
              <a:t>格式如下</a:t>
            </a:r>
            <a:endParaRPr lang="en-US" altLang="zh-TW"/>
          </a:p>
          <a:p>
            <a:r>
              <a:rPr lang="zh-TW" altLang="en-US" sz="2800"/>
              <a:t>其中 </a:t>
            </a:r>
            <a:r>
              <a:rPr lang="en-US" altLang="zh-TW" sz="2800">
                <a:solidFill>
                  <a:srgbClr val="92D050"/>
                </a:solidFill>
              </a:rPr>
              <a:t>type</a:t>
            </a:r>
            <a:r>
              <a:rPr lang="en-US" altLang="zh-TW" sz="2800"/>
              <a:t> </a:t>
            </a:r>
            <a:r>
              <a:rPr lang="zh-TW" altLang="en-US" sz="2800"/>
              <a:t>的值可為</a:t>
            </a:r>
            <a:endParaRPr lang="en-US" altLang="zh-TW" sz="2800"/>
          </a:p>
          <a:p>
            <a:r>
              <a:rPr lang="en-US" altLang="zh-TW" sz="2800">
                <a:solidFill>
                  <a:srgbClr val="92D050"/>
                </a:solidFill>
              </a:rPr>
              <a:t>minecraft:smelting</a:t>
            </a:r>
            <a:r>
              <a:rPr lang="zh-TW" altLang="en-US" sz="2800"/>
              <a:t>、</a:t>
            </a:r>
            <a:endParaRPr lang="en-US" altLang="zh-TW" sz="2800"/>
          </a:p>
          <a:p>
            <a:r>
              <a:rPr lang="en-US" altLang="zh-TW" sz="2800">
                <a:solidFill>
                  <a:srgbClr val="92D050"/>
                </a:solidFill>
              </a:rPr>
              <a:t>minecraft:</a:t>
            </a:r>
            <a:r>
              <a:rPr lang="en-US" altLang="zh-TW">
                <a:solidFill>
                  <a:srgbClr val="92D050"/>
                </a:solidFill>
              </a:rPr>
              <a:t>campfire_cooking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 sz="2800">
                <a:solidFill>
                  <a:srgbClr val="92D050"/>
                </a:solidFill>
              </a:rPr>
              <a:t>minecraft:</a:t>
            </a:r>
            <a:r>
              <a:rPr lang="en-US" altLang="zh-TW">
                <a:solidFill>
                  <a:srgbClr val="92D050"/>
                </a:solidFill>
              </a:rPr>
              <a:t>smoking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 sz="2800">
                <a:solidFill>
                  <a:srgbClr val="92D050"/>
                </a:solidFill>
              </a:rPr>
              <a:t>minecraft:blasting</a:t>
            </a:r>
          </a:p>
          <a:p>
            <a:endParaRPr lang="en-US" altLang="zh-TW" sz="2800">
              <a:solidFill>
                <a:srgbClr val="92D050"/>
              </a:solidFill>
            </a:endParaRPr>
          </a:p>
          <a:p>
            <a:r>
              <a:rPr lang="en-US" altLang="zh-TW" sz="2800">
                <a:solidFill>
                  <a:srgbClr val="92D050"/>
                </a:solidFill>
              </a:rPr>
              <a:t>ingredients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r>
              <a:rPr lang="zh-TW" altLang="en-US" sz="2800"/>
              <a:t>為一</a:t>
            </a:r>
            <a:r>
              <a:rPr lang="zh-TW" altLang="en-US" sz="2800">
                <a:solidFill>
                  <a:srgbClr val="00B0F0"/>
                </a:solidFill>
              </a:rPr>
              <a:t>字串</a:t>
            </a:r>
            <a:r>
              <a:rPr lang="zh-TW" altLang="en-US" sz="2800"/>
              <a:t>，表</a:t>
            </a:r>
            <a:r>
              <a:rPr lang="zh-TW" altLang="en-US" sz="2800">
                <a:solidFill>
                  <a:srgbClr val="00B0F0"/>
                </a:solidFill>
              </a:rPr>
              <a:t>熔煉原料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標識符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en-US" altLang="zh-TW" sz="2800">
                <a:solidFill>
                  <a:srgbClr val="92D050"/>
                </a:solidFill>
              </a:rPr>
              <a:t>experience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r>
              <a:rPr lang="zh-TW" altLang="en-US" sz="2800"/>
              <a:t>為一</a:t>
            </a:r>
            <a:r>
              <a:rPr lang="zh-TW" altLang="en-US">
                <a:solidFill>
                  <a:srgbClr val="00B0F0"/>
                </a:solidFill>
              </a:rPr>
              <a:t>小數</a:t>
            </a:r>
            <a:r>
              <a:rPr lang="zh-TW" altLang="en-US" sz="2800"/>
              <a:t>，表該</a:t>
            </a:r>
            <a:r>
              <a:rPr lang="zh-TW" altLang="en-US">
                <a:solidFill>
                  <a:srgbClr val="00B0F0"/>
                </a:solidFill>
              </a:rPr>
              <a:t>熔煉</a:t>
            </a:r>
            <a:r>
              <a:rPr lang="zh-TW" altLang="en-US"/>
              <a:t>可獲得的經驗值</a:t>
            </a:r>
            <a:endParaRPr lang="en-US" altLang="zh-TW" sz="28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CECE6A7-9532-439C-ABA2-784954061171}"/>
              </a:ext>
            </a:extLst>
          </p:cNvPr>
          <p:cNvGrpSpPr/>
          <p:nvPr/>
        </p:nvGrpSpPr>
        <p:grpSpPr>
          <a:xfrm>
            <a:off x="6736830" y="2372753"/>
            <a:ext cx="4616970" cy="2585323"/>
            <a:chOff x="6736830" y="1825625"/>
            <a:chExt cx="4616970" cy="258532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0D896580-2653-42DF-ADEF-ED94E8443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830" y="1825625"/>
              <a:ext cx="4616970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smelting_recipe_type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"experience"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experience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0DA075D-26AD-4EC6-9443-8B778C461AB6}"/>
                </a:ext>
              </a:extLst>
            </p:cNvPr>
            <p:cNvSpPr txBox="1"/>
            <p:nvPr/>
          </p:nvSpPr>
          <p:spPr>
            <a:xfrm>
              <a:off x="10771588" y="4103171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57421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7AEC1-977B-468E-B26B-2A1DF5F0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熔煉配方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E884C-01D8-4FE8-BA17-5FC28C29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0658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熔煉配方 </a:t>
            </a:r>
            <a:r>
              <a:rPr lang="en-US" altLang="zh-TW">
                <a:solidFill>
                  <a:srgbClr val="92D050"/>
                </a:solidFill>
              </a:rPr>
              <a:t>smelting/pale_moss_block.json</a:t>
            </a:r>
          </a:p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https://youtu.be/a115Gs_4IHQ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4B5642-8DD8-426E-B564-4AB388957B2C}"/>
              </a:ext>
            </a:extLst>
          </p:cNvPr>
          <p:cNvGrpSpPr/>
          <p:nvPr/>
        </p:nvGrpSpPr>
        <p:grpSpPr>
          <a:xfrm>
            <a:off x="3252914" y="3200866"/>
            <a:ext cx="5686172" cy="2862322"/>
            <a:chOff x="838200" y="3254655"/>
            <a:chExt cx="5686172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A477659-62FF-4CEC-834A-160A00AAC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254655"/>
              <a:ext cx="5686172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"minecraft:smelting"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"minecraft:moss_block"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"minecraft:pale_moss_block"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"experience"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20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681FE2-7C36-4C49-B017-A761AEE6813B}"/>
                </a:ext>
              </a:extLst>
            </p:cNvPr>
            <p:cNvSpPr txBox="1"/>
            <p:nvPr/>
          </p:nvSpPr>
          <p:spPr>
            <a:xfrm>
              <a:off x="3457506" y="5809200"/>
              <a:ext cx="3066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smelting/pale_moss_block.json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21237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0378161-741A-40C1-8CE9-D9DB1870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835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https://github.com/TYSHIC/tyicmod/tree/03_tag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1F89A-759A-43C5-A380-56A6ADC8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9EE62CFE-E846-4AB1-ADF1-A6862490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717"/>
            <a:ext cx="10515600" cy="476315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(tag)</a:t>
            </a:r>
            <a:r>
              <a:rPr lang="zh-TW" altLang="en-US"/>
              <a:t>是用於將</a:t>
            </a:r>
            <a:r>
              <a:rPr lang="zh-TW" altLang="en-US">
                <a:solidFill>
                  <a:srgbClr val="00B0F0"/>
                </a:solidFill>
              </a:rPr>
              <a:t>遊戲資源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等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分組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檔案進行設定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92D050"/>
                </a:solidFill>
              </a:rPr>
              <a:t>data/namespace/tags</a:t>
            </a:r>
          </a:p>
          <a:p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子資料夾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會被直接套用至特定種類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子資料夾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分別會直接套用至指定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標籤名稱</a:t>
            </a:r>
            <a:r>
              <a:rPr lang="zh-TW" altLang="en-US"/>
              <a:t>即為該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的資訊</a:t>
            </a:r>
            <a:endParaRPr lang="en-US" altLang="zh-TW"/>
          </a:p>
          <a:p>
            <a:r>
              <a:rPr lang="zh-TW" altLang="en-US"/>
              <a:t>請參閱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22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(https://zh.minecraft.wiki/w/%E6%A0%87%E7%AD%BE)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75574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91192-515F-4075-B2E9-05731B2A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D0FE4-6D5A-44B4-B831-968116E7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的常見格式如右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values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為一</a:t>
            </a:r>
            <a:r>
              <a:rPr lang="zh-TW" altLang="en-US">
                <a:solidFill>
                  <a:srgbClr val="00B0F0"/>
                </a:solidFill>
              </a:rPr>
              <a:t>字串列表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為要被該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標記的資源的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或是以</a:t>
            </a:r>
            <a:r>
              <a:rPr lang="zh-TW" altLang="en-US">
                <a:solidFill>
                  <a:srgbClr val="92D050"/>
                </a:solidFill>
              </a:rPr>
              <a:t>井字</a:t>
            </a:r>
            <a:r>
              <a:rPr lang="en-US" altLang="zh-TW">
                <a:solidFill>
                  <a:srgbClr val="92D050"/>
                </a:solidFill>
              </a:rPr>
              <a:t>(#)</a:t>
            </a:r>
            <a:r>
              <a:rPr lang="zh-TW" altLang="en-US"/>
              <a:t>開頭表示包含另一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本身僅有分組的作用</a:t>
            </a:r>
            <a:endParaRPr lang="en-US" altLang="zh-TW"/>
          </a:p>
          <a:p>
            <a:r>
              <a:rPr lang="zh-TW" altLang="en-US"/>
              <a:t>並無其他實際功用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則此兩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的內容會疊加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ADD635A-E712-4A91-8BFE-87C5ECA02A41}"/>
              </a:ext>
            </a:extLst>
          </p:cNvPr>
          <p:cNvGrpSpPr/>
          <p:nvPr/>
        </p:nvGrpSpPr>
        <p:grpSpPr>
          <a:xfrm>
            <a:off x="8206785" y="2570133"/>
            <a:ext cx="3147015" cy="2862322"/>
            <a:chOff x="7940686" y="3406974"/>
            <a:chExt cx="3147015" cy="286232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F533983-B05A-4AE5-A062-1AC3981E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86" y="3406974"/>
              <a:ext cx="3147015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identifier_1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identifier_2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"#another_tag_1"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    "#another_tag_2"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E139484-CA4B-4884-8D5F-883A735E5195}"/>
                </a:ext>
              </a:extLst>
            </p:cNvPr>
            <p:cNvSpPr txBox="1"/>
            <p:nvPr/>
          </p:nvSpPr>
          <p:spPr>
            <a:xfrm>
              <a:off x="10454193" y="5930742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3"/>
                  </a:solidFill>
                </a:rPr>
                <a:t>json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3028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4D4A-3C03-496B-8605-478DA221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195FC-B222-49E7-9D40-7876FAB8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106"/>
            <a:ext cx="10515600" cy="1603376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data/minecraft/tags/item/chicken_food.json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  <a:endParaRPr lang="en-US" altLang="zh-TW"/>
          </a:p>
          <a:p>
            <a:r>
              <a:rPr lang="zh-TW" altLang="en-US"/>
              <a:t>其使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tyicmod:tyic_logo </a:t>
            </a:r>
            <a:r>
              <a:rPr lang="zh-TW" altLang="en-US"/>
              <a:t>可以用於餵</a:t>
            </a:r>
            <a:r>
              <a:rPr lang="zh-TW" altLang="en-US">
                <a:solidFill>
                  <a:srgbClr val="92D050"/>
                </a:solidFill>
              </a:rPr>
              <a:t>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6943C9-E065-4E03-9938-D27B0358A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76" y="3003458"/>
            <a:ext cx="5734424" cy="3225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96E95CAA-838A-46CE-BAD0-C50FBCD24FC7}"/>
              </a:ext>
            </a:extLst>
          </p:cNvPr>
          <p:cNvGrpSpPr/>
          <p:nvPr/>
        </p:nvGrpSpPr>
        <p:grpSpPr>
          <a:xfrm>
            <a:off x="838200" y="3646769"/>
            <a:ext cx="4092787" cy="1938992"/>
            <a:chOff x="838200" y="3646769"/>
            <a:chExt cx="4092787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937B5F9-F702-4BE6-AA95-C7AB7A4DE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646769"/>
              <a:ext cx="409278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"tyicmod:tyic_logo"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5258FBD-DBDD-467D-B95E-2BEE8E88231B}"/>
                </a:ext>
              </a:extLst>
            </p:cNvPr>
            <p:cNvSpPr txBox="1"/>
            <p:nvPr/>
          </p:nvSpPr>
          <p:spPr>
            <a:xfrm>
              <a:off x="2277696" y="5247207"/>
              <a:ext cx="26532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3"/>
                  </a:solidFill>
                </a:rPr>
                <a:t>item/chicken_food.json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24085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9E6EB-D959-4E30-AC5D-BADE4FF3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戰利品表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06211-3800-4209-B65D-51AF542E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en-US" altLang="zh-TW">
                <a:solidFill>
                  <a:srgbClr val="00B0F0"/>
                </a:solidFill>
              </a:rPr>
              <a:t>(loot table)</a:t>
            </a:r>
            <a:r>
              <a:rPr lang="zh-TW" altLang="en-US"/>
              <a:t>是用於控制各種情況下生成的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FFC000"/>
                </a:solidFill>
              </a:rPr>
              <a:t>破壞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挖掘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時的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r>
              <a:rPr lang="en-US" altLang="zh-TW">
                <a:solidFill>
                  <a:srgbClr val="00B0F0"/>
                </a:solidFill>
              </a:rPr>
              <a:t>(drop)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檔案進行設定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92D050"/>
                </a:solidFill>
              </a:rPr>
              <a:t>data/namespace/loot_table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則後載入的會覆蓋先載入的</a:t>
            </a:r>
            <a:r>
              <a:rPr lang="en-US" altLang="zh-TW"/>
              <a:t>(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比 </a:t>
            </a:r>
            <a:r>
              <a:rPr lang="en-US" altLang="zh-TW"/>
              <a:t>Minecraft </a:t>
            </a:r>
            <a:r>
              <a:rPr lang="zh-TW" altLang="en-US"/>
              <a:t>後載入</a:t>
            </a:r>
            <a:r>
              <a:rPr lang="en-US" altLang="zh-TW"/>
              <a:t>)</a:t>
            </a:r>
          </a:p>
          <a:p>
            <a:r>
              <a:rPr lang="zh-TW" altLang="en-US"/>
              <a:t>更多戰利品表的資訊，請參閱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8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(https://zh.minecraft.wiki/w/%E6%88%98%E5%88%A9%E5%93%81%E8%A1%A8)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4407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04131-9899-42B1-9BAA-4516AA80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6" y="0"/>
            <a:ext cx="7598954" cy="1325563"/>
          </a:xfrm>
        </p:spPr>
        <p:txBody>
          <a:bodyPr/>
          <a:lstStyle/>
          <a:p>
            <a:r>
              <a:rPr lang="zh-TW" altLang="en-US"/>
              <a:t>方塊掉落物戰利品表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47C65-25D2-495D-918B-80F1A64B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45" y="1261490"/>
            <a:ext cx="7598955" cy="5184775"/>
          </a:xfrm>
        </p:spPr>
        <p:txBody>
          <a:bodyPr>
            <a:normAutofit/>
          </a:bodyPr>
          <a:lstStyle/>
          <a:p>
            <a:r>
              <a:rPr lang="zh-TW" altLang="en-US"/>
              <a:t>最簡單的</a:t>
            </a:r>
            <a:r>
              <a:rPr lang="zh-TW" altLang="en-US">
                <a:solidFill>
                  <a:srgbClr val="00B0F0"/>
                </a:solidFill>
              </a:rPr>
              <a:t>方塊掉落物戰利品表</a:t>
            </a:r>
            <a:r>
              <a:rPr lang="zh-TW" altLang="en-US"/>
              <a:t>的格式如右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pools</a:t>
            </a:r>
            <a:r>
              <a:rPr lang="en-US" altLang="zh-TW"/>
              <a:t> </a:t>
            </a:r>
            <a:r>
              <a:rPr lang="zh-TW" altLang="en-US"/>
              <a:t>為一個</a:t>
            </a:r>
            <a:r>
              <a:rPr lang="zh-TW" altLang="en-US">
                <a:solidFill>
                  <a:srgbClr val="00B0F0"/>
                </a:solidFill>
              </a:rPr>
              <a:t>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儲存若干個</a:t>
            </a:r>
            <a:r>
              <a:rPr lang="zh-TW" altLang="en-US">
                <a:solidFill>
                  <a:srgbClr val="00B0F0"/>
                </a:solidFill>
              </a:rPr>
              <a:t>戰利品隨機池</a:t>
            </a:r>
            <a:r>
              <a:rPr lang="en-US" altLang="zh-TW">
                <a:solidFill>
                  <a:srgbClr val="00B0F0"/>
                </a:solidFill>
              </a:rPr>
              <a:t>(loot pool)</a:t>
            </a:r>
          </a:p>
          <a:p>
            <a:r>
              <a:rPr lang="zh-TW" altLang="en-US">
                <a:solidFill>
                  <a:srgbClr val="00B0F0"/>
                </a:solidFill>
              </a:rPr>
              <a:t>隨機池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，其中 </a:t>
            </a:r>
            <a:r>
              <a:rPr lang="en-US" altLang="zh-TW">
                <a:solidFill>
                  <a:srgbClr val="92D050"/>
                </a:solidFill>
              </a:rPr>
              <a:t>entries</a:t>
            </a:r>
            <a:r>
              <a:rPr lang="en-US" altLang="zh-TW"/>
              <a:t> </a:t>
            </a:r>
            <a:r>
              <a:rPr lang="zh-TW" altLang="en-US"/>
              <a:t>為一個</a:t>
            </a:r>
            <a:r>
              <a:rPr lang="zh-TW" altLang="en-US">
                <a:solidFill>
                  <a:srgbClr val="00B0F0"/>
                </a:solidFill>
              </a:rPr>
              <a:t>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儲存若干個</a:t>
            </a:r>
            <a:r>
              <a:rPr lang="zh-TW" altLang="en-US">
                <a:solidFill>
                  <a:srgbClr val="00B0F0"/>
                </a:solidFill>
              </a:rPr>
              <a:t>戰利品抽取項</a:t>
            </a:r>
            <a:r>
              <a:rPr lang="en-US" altLang="zh-TW">
                <a:solidFill>
                  <a:srgbClr val="00B0F0"/>
                </a:solidFill>
              </a:rPr>
              <a:t>(loot pool entry)</a:t>
            </a:r>
          </a:p>
          <a:p>
            <a:r>
              <a:rPr lang="en-US" altLang="zh-TW">
                <a:solidFill>
                  <a:srgbClr val="92D050"/>
                </a:solidFill>
              </a:rPr>
              <a:t>rolls</a:t>
            </a:r>
            <a:r>
              <a:rPr lang="en-US" altLang="zh-TW"/>
              <a:t> </a:t>
            </a:r>
            <a:r>
              <a:rPr lang="zh-TW" altLang="en-US"/>
              <a:t>代表從</a:t>
            </a:r>
            <a:r>
              <a:rPr lang="zh-TW" altLang="en-US">
                <a:solidFill>
                  <a:srgbClr val="00B0F0"/>
                </a:solidFill>
              </a:rPr>
              <a:t>抽取項列表</a:t>
            </a:r>
            <a:r>
              <a:rPr lang="zh-TW" altLang="en-US"/>
              <a:t>中抽取幾次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抽取項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，其中 </a:t>
            </a:r>
            <a:r>
              <a:rPr lang="en-US" altLang="zh-TW">
                <a:solidFill>
                  <a:srgbClr val="92D050"/>
                </a:solidFill>
              </a:rPr>
              <a:t>name</a:t>
            </a:r>
            <a:r>
              <a:rPr lang="en-US" altLang="zh-TW"/>
              <a:t> 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戰利品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每次生成</a:t>
            </a:r>
            <a:r>
              <a:rPr lang="zh-TW" altLang="en-US">
                <a:solidFill>
                  <a:srgbClr val="00B0F0"/>
                </a:solidFill>
              </a:rPr>
              <a:t>戰利品</a:t>
            </a:r>
            <a:r>
              <a:rPr lang="zh-TW" altLang="en-US"/>
              <a:t>時，會依序從每個</a:t>
            </a:r>
            <a:r>
              <a:rPr lang="zh-TW" altLang="en-US">
                <a:solidFill>
                  <a:srgbClr val="00B0F0"/>
                </a:solidFill>
              </a:rPr>
              <a:t>隨機池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獨立隨機抽取</a:t>
            </a:r>
            <a:r>
              <a:rPr lang="zh-TW" altLang="en-US">
                <a:solidFill>
                  <a:srgbClr val="00B0F0"/>
                </a:solidFill>
              </a:rPr>
              <a:t>抽取項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rolls</a:t>
            </a:r>
            <a:r>
              <a:rPr lang="en-US" altLang="zh-TW"/>
              <a:t> </a:t>
            </a:r>
            <a:r>
              <a:rPr lang="zh-TW" altLang="en-US"/>
              <a:t>次，可重複抽取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0AF39D3-3D2E-4932-BE48-9F6A3C96C151}"/>
              </a:ext>
            </a:extLst>
          </p:cNvPr>
          <p:cNvGrpSpPr/>
          <p:nvPr/>
        </p:nvGrpSpPr>
        <p:grpSpPr>
          <a:xfrm>
            <a:off x="7964500" y="472638"/>
            <a:ext cx="3861955" cy="5693866"/>
            <a:chOff x="7964500" y="472638"/>
            <a:chExt cx="3861955" cy="569386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789C624-46D2-4407-A80D-B500CEC96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500" y="472638"/>
              <a:ext cx="3861955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"pools"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pool_1_roll_times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pool_2_roll_times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]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E070583-891C-4A2F-B697-1E768A7C7CC9}"/>
                </a:ext>
              </a:extLst>
            </p:cNvPr>
            <p:cNvSpPr txBox="1"/>
            <p:nvPr/>
          </p:nvSpPr>
          <p:spPr>
            <a:xfrm>
              <a:off x="11244243" y="5858727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82062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32848-5532-4156-8E59-5420E077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87410" cy="1325563"/>
          </a:xfrm>
        </p:spPr>
        <p:txBody>
          <a:bodyPr/>
          <a:lstStyle/>
          <a:p>
            <a:r>
              <a:rPr lang="zh-TW" altLang="en-US"/>
              <a:t>方塊掉落物戰利品表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2FDAFA-1B91-4FEF-9CFF-38FA1B63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4545" cy="1052046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方塊掉落物戰利品表</a:t>
            </a:r>
            <a:r>
              <a:rPr lang="zh-TW" altLang="en-US"/>
              <a:t>如右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blocks/water_feeder.json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A9AD37E-8836-4B27-A828-C6E9CF02C735}"/>
              </a:ext>
            </a:extLst>
          </p:cNvPr>
          <p:cNvGrpSpPr/>
          <p:nvPr/>
        </p:nvGrpSpPr>
        <p:grpSpPr>
          <a:xfrm>
            <a:off x="6725610" y="867279"/>
            <a:ext cx="4628190" cy="5401479"/>
            <a:chOff x="6725610" y="867279"/>
            <a:chExt cx="4628190" cy="540147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3DF67B3-E656-4A47-8379-FD911ED3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610" y="867279"/>
              <a:ext cx="4628190" cy="54014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"pools"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"minecraft:copper_block"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"minecraft:iron_ingot"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]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52C184-C926-4A0B-9226-3EB71A9D3CC3}"/>
                </a:ext>
              </a:extLst>
            </p:cNvPr>
            <p:cNvSpPr txBox="1"/>
            <p:nvPr/>
          </p:nvSpPr>
          <p:spPr>
            <a:xfrm>
              <a:off x="8783865" y="5960981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blocks/water_feeder.json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893752D2-2313-4F90-B9FF-9185D15C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5576"/>
            <a:ext cx="5534545" cy="31131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591999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0FD26-5802-473F-86C4-02720FB4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方塊挖掘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B1BE3-0A44-4A51-AD5A-5DAE3F2A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30"/>
            <a:ext cx="10515600" cy="3379694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方塊挖掘</a:t>
            </a:r>
            <a:r>
              <a:rPr lang="zh-TW" altLang="en-US" sz="2600"/>
              <a:t>還有兩個很重要的事情</a:t>
            </a:r>
            <a:endParaRPr lang="en-US" altLang="zh-TW" sz="2600"/>
          </a:p>
          <a:p>
            <a:r>
              <a:rPr lang="zh-TW" altLang="en-US" sz="2600"/>
              <a:t>就是</a:t>
            </a:r>
            <a:r>
              <a:rPr lang="zh-TW" altLang="en-US" sz="2600">
                <a:solidFill>
                  <a:srgbClr val="00B0F0"/>
                </a:solidFill>
              </a:rPr>
              <a:t>方塊硬度</a:t>
            </a:r>
            <a:r>
              <a:rPr lang="en-US" altLang="zh-TW" sz="2600">
                <a:solidFill>
                  <a:srgbClr val="00B0F0"/>
                </a:solidFill>
              </a:rPr>
              <a:t>(hardness)</a:t>
            </a:r>
            <a:r>
              <a:rPr lang="zh-TW" altLang="en-US" sz="2600"/>
              <a:t>、適合的</a:t>
            </a:r>
            <a:r>
              <a:rPr lang="zh-TW" altLang="en-US" sz="2600">
                <a:solidFill>
                  <a:srgbClr val="00B0F0"/>
                </a:solidFill>
              </a:rPr>
              <a:t>挖掘工具</a:t>
            </a:r>
            <a:r>
              <a:rPr lang="en-US" altLang="zh-TW" sz="2600">
                <a:solidFill>
                  <a:srgbClr val="00B0F0"/>
                </a:solidFill>
              </a:rPr>
              <a:t>(mining tool)</a:t>
            </a:r>
          </a:p>
          <a:p>
            <a:r>
              <a:rPr lang="zh-TW" altLang="en-US" sz="2600"/>
              <a:t>兩者皆影響</a:t>
            </a:r>
            <a:r>
              <a:rPr lang="zh-TW" altLang="en-US" sz="2600">
                <a:solidFill>
                  <a:srgbClr val="00B0F0"/>
                </a:solidFill>
              </a:rPr>
              <a:t>挖掘時間</a:t>
            </a:r>
            <a:r>
              <a:rPr lang="zh-TW" altLang="en-US" sz="2600"/>
              <a:t>，而後者還影響是否掉落</a:t>
            </a:r>
            <a:r>
              <a:rPr lang="zh-TW" altLang="en-US" sz="2600">
                <a:solidFill>
                  <a:srgbClr val="00B0F0"/>
                </a:solidFill>
              </a:rPr>
              <a:t>方塊掉落物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每個</a:t>
            </a:r>
            <a:r>
              <a:rPr lang="zh-TW" altLang="en-US" sz="2600">
                <a:solidFill>
                  <a:srgbClr val="00B0F0"/>
                </a:solidFill>
              </a:rPr>
              <a:t>方塊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方塊硬度</a:t>
            </a:r>
            <a:r>
              <a:rPr lang="zh-TW" altLang="en-US" sz="2600"/>
              <a:t>及是否需要適合的</a:t>
            </a:r>
            <a:r>
              <a:rPr lang="zh-TW" altLang="en-US" sz="2600">
                <a:solidFill>
                  <a:srgbClr val="00B0F0"/>
                </a:solidFill>
              </a:rPr>
              <a:t>挖掘工具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需在</a:t>
            </a:r>
            <a:r>
              <a:rPr lang="zh-TW" altLang="en-US" sz="2600">
                <a:solidFill>
                  <a:srgbClr val="00B0F0"/>
                </a:solidFill>
              </a:rPr>
              <a:t>方塊</a:t>
            </a:r>
            <a:r>
              <a:rPr lang="zh-TW" altLang="en-US" sz="2600">
                <a:solidFill>
                  <a:srgbClr val="FFC000"/>
                </a:solidFill>
              </a:rPr>
              <a:t>註冊</a:t>
            </a:r>
            <a:r>
              <a:rPr lang="zh-TW" altLang="en-US" sz="2600"/>
              <a:t>時</a:t>
            </a:r>
            <a:r>
              <a:rPr lang="zh-TW" altLang="en-US" sz="2600">
                <a:solidFill>
                  <a:srgbClr val="FFC000"/>
                </a:solidFill>
              </a:rPr>
              <a:t>呼叫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FFFF00"/>
                </a:solidFill>
              </a:rPr>
              <a:t>AbstractBlock.Settings</a:t>
            </a:r>
            <a:r>
              <a:rPr lang="zh-TW" altLang="en-US" sz="2600">
                <a:solidFill>
                  <a:srgbClr val="FFFF00"/>
                </a:solidFill>
              </a:rPr>
              <a:t> 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動態方法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>
                <a:solidFill>
                  <a:srgbClr val="FFC000"/>
                </a:solidFill>
              </a:rPr>
              <a:t>strength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en-US" altLang="zh-TW" sz="2600">
                <a:solidFill>
                  <a:srgbClr val="CF8E6D"/>
                </a:solidFill>
              </a:rPr>
              <a:t>float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92D050"/>
                </a:solidFill>
              </a:rPr>
              <a:t>strength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和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FFC000"/>
                </a:solidFill>
              </a:rPr>
              <a:t>requiresTool</a:t>
            </a:r>
            <a:r>
              <a:rPr lang="en-US" altLang="zh-TW" sz="26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 sz="2600"/>
              <a:t>否則該</a:t>
            </a:r>
            <a:r>
              <a:rPr lang="zh-TW" altLang="en-US" sz="2600">
                <a:solidFill>
                  <a:srgbClr val="00B0F0"/>
                </a:solidFill>
              </a:rPr>
              <a:t>方塊</a:t>
            </a:r>
            <a:r>
              <a:rPr lang="zh-TW" altLang="en-US" sz="2600"/>
              <a:t>可以</a:t>
            </a:r>
            <a:r>
              <a:rPr lang="zh-TW" altLang="en-US" sz="2600">
                <a:solidFill>
                  <a:srgbClr val="92D050"/>
                </a:solidFill>
              </a:rPr>
              <a:t>空手</a:t>
            </a:r>
            <a:r>
              <a:rPr lang="zh-TW" altLang="en-US" sz="2600"/>
              <a:t>瞬間</a:t>
            </a:r>
            <a:r>
              <a:rPr lang="zh-TW" altLang="en-US" sz="2600">
                <a:solidFill>
                  <a:srgbClr val="FFC000"/>
                </a:solidFill>
              </a:rPr>
              <a:t>挖掘</a:t>
            </a:r>
            <a:r>
              <a:rPr lang="zh-TW" altLang="en-US" sz="2600"/>
              <a:t>，並且掉落</a:t>
            </a:r>
            <a:r>
              <a:rPr lang="zh-TW" altLang="en-US" sz="2600">
                <a:solidFill>
                  <a:srgbClr val="00B0F0"/>
                </a:solidFill>
              </a:rPr>
              <a:t>方塊掉落物</a:t>
            </a:r>
            <a:endParaRPr lang="en-US" altLang="zh-TW" sz="2600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CF78ACB-5967-43B1-9E2A-E21F935074E4}"/>
              </a:ext>
            </a:extLst>
          </p:cNvPr>
          <p:cNvGrpSpPr/>
          <p:nvPr/>
        </p:nvGrpSpPr>
        <p:grpSpPr>
          <a:xfrm>
            <a:off x="838199" y="4312024"/>
            <a:ext cx="10515599" cy="2246769"/>
            <a:chOff x="838199" y="4265887"/>
            <a:chExt cx="10515599" cy="2246769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A50CC10-DCCD-4B70-B7F4-301CE66D5CA8}"/>
                </a:ext>
              </a:extLst>
            </p:cNvPr>
            <p:cNvGrpSpPr/>
            <p:nvPr/>
          </p:nvGrpSpPr>
          <p:grpSpPr>
            <a:xfrm>
              <a:off x="838199" y="4265887"/>
              <a:ext cx="10515599" cy="2246769"/>
              <a:chOff x="838199" y="4265887"/>
              <a:chExt cx="10515599" cy="2246769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F5D74996-86CC-4F84-89E8-2EC09A0F6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4265887"/>
                <a:ext cx="10515599" cy="224676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org.tyic.tyicmod.block;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ModBlocks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 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WATER_FEEDER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"water_feeder"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WaterFeederBlock::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endPara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AbstractBlock.Settings.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().strength(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).requiresTool());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(...)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282F7D7-BB94-4DBB-800C-0CA9DE3DAD5B}"/>
                  </a:ext>
                </a:extLst>
              </p:cNvPr>
              <p:cNvSpPr txBox="1"/>
              <p:nvPr/>
            </p:nvSpPr>
            <p:spPr>
              <a:xfrm>
                <a:off x="9777726" y="6204879"/>
                <a:ext cx="1576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400">
                    <a:solidFill>
                      <a:schemeClr val="accent3"/>
                    </a:solidFill>
                  </a:rPr>
                  <a:t>ModBlocks.json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C75A691-BA45-4DC4-BD1B-501F60297BA6}"/>
                </a:ext>
              </a:extLst>
            </p:cNvPr>
            <p:cNvSpPr/>
            <p:nvPr/>
          </p:nvSpPr>
          <p:spPr>
            <a:xfrm>
              <a:off x="5161709" y="5816960"/>
              <a:ext cx="2755947" cy="22245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774444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1AB86-0DAF-4A79-9007-E99E23AB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方塊挖掘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76438-7DC7-4F4E-8734-C908AE14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0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適合的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由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data/minecraft/tags/block/mineable</a:t>
            </a:r>
            <a:r>
              <a:rPr lang="en-US" altLang="zh-TW"/>
              <a:t> </a:t>
            </a:r>
            <a:r>
              <a:rPr lang="zh-TW" altLang="en-US"/>
              <a:t>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axe.json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hoe.json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pickaxe.json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shovel.json </a:t>
            </a:r>
            <a:r>
              <a:rPr lang="zh-TW" altLang="en-US"/>
              <a:t>決定</a:t>
            </a:r>
            <a:endParaRPr lang="en-US" altLang="zh-TW"/>
          </a:p>
          <a:p>
            <a:r>
              <a:rPr lang="zh-TW" altLang="en-US"/>
              <a:t>若未設定則沒有合適的挖掘工具</a:t>
            </a:r>
            <a:endParaRPr lang="en-US" altLang="zh-TW"/>
          </a:p>
          <a:p>
            <a:r>
              <a:rPr lang="zh-TW" altLang="en-US"/>
              <a:t>而最低合適的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材質</a:t>
            </a:r>
            <a:r>
              <a:rPr lang="en-US" altLang="zh-TW">
                <a:solidFill>
                  <a:srgbClr val="00B0F0"/>
                </a:solidFill>
              </a:rPr>
              <a:t>(material)</a:t>
            </a:r>
            <a:r>
              <a:rPr lang="zh-TW" altLang="en-US"/>
              <a:t>則由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data/minecraft/tags/block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下的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needs_stone_tool.json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needs_iron_tool.json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needs_diamond_tool.json </a:t>
            </a:r>
            <a:r>
              <a:rPr lang="zh-TW" altLang="en-US"/>
              <a:t>決定</a:t>
            </a:r>
            <a:endParaRPr lang="en-US" altLang="zh-TW"/>
          </a:p>
          <a:p>
            <a:r>
              <a:rPr lang="zh-TW" altLang="en-US"/>
              <a:t>若未設定則表示任何材質的合適的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皆可，不包含</a:t>
            </a:r>
            <a:r>
              <a:rPr lang="zh-TW" altLang="en-US">
                <a:solidFill>
                  <a:srgbClr val="92D050"/>
                </a:solidFill>
              </a:rPr>
              <a:t>空手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挖掘工具材質</a:t>
            </a:r>
            <a:r>
              <a:rPr lang="zh-TW" altLang="en-US"/>
              <a:t>等級：</a:t>
            </a:r>
            <a:r>
              <a:rPr lang="zh-TW" altLang="en-US">
                <a:solidFill>
                  <a:srgbClr val="92D050"/>
                </a:solidFill>
              </a:rPr>
              <a:t>空手</a:t>
            </a:r>
            <a:r>
              <a:rPr lang="zh-TW" altLang="en-US"/>
              <a:t> </a:t>
            </a:r>
            <a:r>
              <a:rPr lang="en-US" altLang="zh-TW"/>
              <a:t>&lt;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木</a:t>
            </a:r>
            <a:r>
              <a:rPr lang="zh-TW" altLang="en-US"/>
              <a:t> </a:t>
            </a:r>
            <a:r>
              <a:rPr lang="en-US" altLang="zh-TW"/>
              <a:t>= </a:t>
            </a:r>
            <a:r>
              <a:rPr lang="zh-TW" altLang="en-US">
                <a:solidFill>
                  <a:srgbClr val="92D050"/>
                </a:solidFill>
              </a:rPr>
              <a:t>金</a:t>
            </a:r>
            <a:r>
              <a:rPr lang="zh-TW" altLang="en-US"/>
              <a:t> </a:t>
            </a:r>
            <a:r>
              <a:rPr lang="en-US" altLang="zh-TW"/>
              <a:t>&lt; </a:t>
            </a:r>
            <a:r>
              <a:rPr lang="zh-TW" altLang="en-US">
                <a:solidFill>
                  <a:srgbClr val="92D050"/>
                </a:solidFill>
              </a:rPr>
              <a:t>石</a:t>
            </a:r>
            <a:r>
              <a:rPr lang="zh-TW" altLang="en-US"/>
              <a:t> </a:t>
            </a:r>
            <a:r>
              <a:rPr lang="en-US" altLang="zh-TW"/>
              <a:t>&lt; </a:t>
            </a:r>
            <a:r>
              <a:rPr lang="zh-TW" altLang="en-US">
                <a:solidFill>
                  <a:srgbClr val="92D050"/>
                </a:solidFill>
              </a:rPr>
              <a:t>鐵</a:t>
            </a:r>
            <a:r>
              <a:rPr lang="zh-TW" altLang="en-US"/>
              <a:t> </a:t>
            </a:r>
            <a:r>
              <a:rPr lang="en-US" altLang="zh-TW"/>
              <a:t>&lt; </a:t>
            </a:r>
            <a:r>
              <a:rPr lang="zh-TW" altLang="en-US">
                <a:solidFill>
                  <a:srgbClr val="92D050"/>
                </a:solidFill>
              </a:rPr>
              <a:t>鑽石</a:t>
            </a:r>
            <a:r>
              <a:rPr lang="zh-TW" altLang="en-US"/>
              <a:t> </a:t>
            </a:r>
            <a:r>
              <a:rPr lang="en-US" altLang="zh-TW"/>
              <a:t>= </a:t>
            </a:r>
            <a:r>
              <a:rPr lang="zh-TW" altLang="en-US">
                <a:solidFill>
                  <a:srgbClr val="92D050"/>
                </a:solidFill>
              </a:rPr>
              <a:t>獄髓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6434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548</TotalTime>
  <Words>1988</Words>
  <Application>Microsoft Office PowerPoint</Application>
  <PresentationFormat>寬螢幕</PresentationFormat>
  <Paragraphs>153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Consolas</vt:lpstr>
      <vt:lpstr>TYIC</vt:lpstr>
      <vt:lpstr>Java 專案： 標籤、方塊挖掘、配方</vt:lpstr>
      <vt:lpstr>標籤</vt:lpstr>
      <vt:lpstr>標籤</vt:lpstr>
      <vt:lpstr>標籤</vt:lpstr>
      <vt:lpstr>戰利品表</vt:lpstr>
      <vt:lpstr>方塊掉落物戰利品表</vt:lpstr>
      <vt:lpstr>方塊掉落物戰利品表</vt:lpstr>
      <vt:lpstr>方塊挖掘</vt:lpstr>
      <vt:lpstr>方塊挖掘</vt:lpstr>
      <vt:lpstr>方塊挖掘</vt:lpstr>
      <vt:lpstr>配方</vt:lpstr>
      <vt:lpstr>有序配方</vt:lpstr>
      <vt:lpstr>有序配方</vt:lpstr>
      <vt:lpstr>無序配方</vt:lpstr>
      <vt:lpstr>無序配方</vt:lpstr>
      <vt:lpstr>熔煉配方</vt:lpstr>
      <vt:lpstr>熔煉配方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53_Java 專案：標籤、方塊挖掘、配方</dc:title>
  <dc:creator>Myster;TYIC</dc:creator>
  <cp:lastModifiedBy>Myster</cp:lastModifiedBy>
  <cp:revision>370</cp:revision>
  <dcterms:created xsi:type="dcterms:W3CDTF">2025-02-21T15:18:39Z</dcterms:created>
  <dcterms:modified xsi:type="dcterms:W3CDTF">2025-02-27T18:04:12Z</dcterms:modified>
</cp:coreProperties>
</file>