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0"/>
  </p:notesMasterIdLst>
  <p:sldIdLst>
    <p:sldId id="261" r:id="rId2"/>
    <p:sldId id="268" r:id="rId3"/>
    <p:sldId id="273" r:id="rId4"/>
    <p:sldId id="260" r:id="rId5"/>
    <p:sldId id="278" r:id="rId6"/>
    <p:sldId id="262" r:id="rId7"/>
    <p:sldId id="263" r:id="rId8"/>
    <p:sldId id="264" r:id="rId9"/>
    <p:sldId id="265" r:id="rId10"/>
    <p:sldId id="277" r:id="rId11"/>
    <p:sldId id="267" r:id="rId12"/>
    <p:sldId id="259" r:id="rId13"/>
    <p:sldId id="270" r:id="rId14"/>
    <p:sldId id="274" r:id="rId15"/>
    <p:sldId id="275" r:id="rId16"/>
    <p:sldId id="276" r:id="rId17"/>
    <p:sldId id="271" r:id="rId18"/>
    <p:sldId id="272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D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51037-9A88-43F8-8062-A2DDD941B0DA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631C-2D4E-4DBB-85B1-E5907F07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77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5631C-2D4E-4DBB-85B1-E5907F07B9E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642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2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461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8532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260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7585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0739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639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8994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7935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74955092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9803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34247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9503567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14584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00315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70130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62157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1779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24685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51040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36045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7C45-C2DB-4926-9E0B-D614978B79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320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survey.stackoverflow.co/2023/#most-popular-technologies-new-collab-tools" TargetMode="Externa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1_first_program/Main.jav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1_first_program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767B1F-FF11-4B94-8217-4D14797E6B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編輯器與</a:t>
            </a:r>
            <a:br>
              <a:rPr lang="en-US" altLang="zh-TW"/>
            </a:br>
            <a:r>
              <a:rPr lang="zh-TW" altLang="en-US"/>
              <a:t>第一個</a:t>
            </a:r>
            <a:r>
              <a:rPr lang="en-US" altLang="zh-TW"/>
              <a:t> Java</a:t>
            </a:r>
            <a:r>
              <a:rPr lang="zh-TW" altLang="en-US"/>
              <a:t> 程式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E4E9DC-0C20-4E9F-8369-9BF2946E7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64689337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33C9041B-DCD7-4271-8B4A-39452ADC2BAA}"/>
              </a:ext>
            </a:extLst>
          </p:cNvPr>
          <p:cNvGrpSpPr/>
          <p:nvPr/>
        </p:nvGrpSpPr>
        <p:grpSpPr>
          <a:xfrm>
            <a:off x="295202" y="1559396"/>
            <a:ext cx="11402860" cy="4834037"/>
            <a:chOff x="295202" y="1559396"/>
            <a:chExt cx="11402860" cy="4834037"/>
          </a:xfrm>
        </p:grpSpPr>
        <p:grpSp>
          <p:nvGrpSpPr>
            <p:cNvPr id="115" name="群組 114">
              <a:extLst>
                <a:ext uri="{FF2B5EF4-FFF2-40B4-BE49-F238E27FC236}">
                  <a16:creationId xmlns:a16="http://schemas.microsoft.com/office/drawing/2014/main" id="{1A46D6A5-33B3-4472-88AC-404A91FA6282}"/>
                </a:ext>
              </a:extLst>
            </p:cNvPr>
            <p:cNvGrpSpPr/>
            <p:nvPr/>
          </p:nvGrpSpPr>
          <p:grpSpPr>
            <a:xfrm>
              <a:off x="9078822" y="1559396"/>
              <a:ext cx="2619240" cy="4834036"/>
              <a:chOff x="9078822" y="1559396"/>
              <a:chExt cx="2619240" cy="4834036"/>
            </a:xfrm>
          </p:grpSpPr>
          <p:pic>
            <p:nvPicPr>
              <p:cNvPr id="110" name="圖片 109">
                <a:extLst>
                  <a:ext uri="{FF2B5EF4-FFF2-40B4-BE49-F238E27FC236}">
                    <a16:creationId xmlns:a16="http://schemas.microsoft.com/office/drawing/2014/main" id="{5CDA09B7-9B9E-4563-B250-E2616873A3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862"/>
              <a:stretch/>
            </p:blipFill>
            <p:spPr>
              <a:xfrm>
                <a:off x="9078822" y="1601041"/>
                <a:ext cx="2619240" cy="4792391"/>
              </a:xfrm>
              <a:custGeom>
                <a:avLst/>
                <a:gdLst>
                  <a:gd name="connsiteX0" fmla="*/ 1 w 2619240"/>
                  <a:gd name="connsiteY0" fmla="*/ 0 h 4792391"/>
                  <a:gd name="connsiteX1" fmla="*/ 2619240 w 2619240"/>
                  <a:gd name="connsiteY1" fmla="*/ 0 h 4792391"/>
                  <a:gd name="connsiteX2" fmla="*/ 2619240 w 2619240"/>
                  <a:gd name="connsiteY2" fmla="*/ 4607725 h 4792391"/>
                  <a:gd name="connsiteX3" fmla="*/ 2619240 w 2619240"/>
                  <a:gd name="connsiteY3" fmla="*/ 4719482 h 4792391"/>
                  <a:gd name="connsiteX4" fmla="*/ 2619240 w 2619240"/>
                  <a:gd name="connsiteY4" fmla="*/ 4792391 h 4792391"/>
                  <a:gd name="connsiteX5" fmla="*/ 0 w 2619240"/>
                  <a:gd name="connsiteY5" fmla="*/ 4792391 h 4792391"/>
                  <a:gd name="connsiteX6" fmla="*/ 0 w 2619240"/>
                  <a:gd name="connsiteY6" fmla="*/ 4607725 h 4792391"/>
                  <a:gd name="connsiteX7" fmla="*/ 1 w 2619240"/>
                  <a:gd name="connsiteY7" fmla="*/ 4607725 h 4792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19240" h="4792391">
                    <a:moveTo>
                      <a:pt x="1" y="0"/>
                    </a:moveTo>
                    <a:lnTo>
                      <a:pt x="2619240" y="0"/>
                    </a:lnTo>
                    <a:lnTo>
                      <a:pt x="2619240" y="4607725"/>
                    </a:lnTo>
                    <a:lnTo>
                      <a:pt x="2619240" y="4719482"/>
                    </a:lnTo>
                    <a:lnTo>
                      <a:pt x="2619240" y="4792391"/>
                    </a:lnTo>
                    <a:lnTo>
                      <a:pt x="0" y="4792391"/>
                    </a:lnTo>
                    <a:lnTo>
                      <a:pt x="0" y="4607725"/>
                    </a:lnTo>
                    <a:lnTo>
                      <a:pt x="1" y="4607725"/>
                    </a:lnTo>
                    <a:close/>
                  </a:path>
                </a:pathLst>
              </a:custGeom>
            </p:spPr>
          </p:pic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516115E9-A143-4D74-BDC5-D5698AA98CAA}"/>
                  </a:ext>
                </a:extLst>
              </p:cNvPr>
              <p:cNvSpPr/>
              <p:nvPr/>
            </p:nvSpPr>
            <p:spPr>
              <a:xfrm>
                <a:off x="9078822" y="1559396"/>
                <a:ext cx="2619240" cy="45719"/>
              </a:xfrm>
              <a:prstGeom prst="rect">
                <a:avLst/>
              </a:prstGeom>
              <a:solidFill>
                <a:srgbClr val="273D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FA1FF675-E2E3-4990-89B4-9EBA7DC2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938" y="1559396"/>
              <a:ext cx="6819306" cy="4070439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1961948-269C-49AC-9606-27F8269F8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13244" y="1559396"/>
              <a:ext cx="1765580" cy="4834037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E4DA029-54E0-4039-911B-8024AA9F3A52}"/>
                </a:ext>
              </a:extLst>
            </p:cNvPr>
            <p:cNvSpPr txBox="1"/>
            <p:nvPr/>
          </p:nvSpPr>
          <p:spPr>
            <a:xfrm>
              <a:off x="493936" y="6024101"/>
              <a:ext cx="3179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2023 Stack Overflow </a:t>
              </a:r>
              <a:r>
                <a:rPr lang="zh-TW" altLang="en-US"/>
                <a:t>調查</a:t>
              </a:r>
            </a:p>
          </p:txBody>
        </p:sp>
        <p:pic>
          <p:nvPicPr>
            <p:cNvPr id="15" name="圖片 14">
              <a:hlinkClick r:id="rId5"/>
              <a:extLst>
                <a:ext uri="{FF2B5EF4-FFF2-40B4-BE49-F238E27FC236}">
                  <a16:creationId xmlns:a16="http://schemas.microsoft.com/office/drawing/2014/main" id="{60C235B3-0977-4325-82CD-974FCB1C8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0366" y="5629835"/>
              <a:ext cx="394266" cy="394266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3AD1BC7B-8696-4D21-A818-E92ACCCCC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3937" y="5612625"/>
              <a:ext cx="1657581" cy="428685"/>
            </a:xfrm>
            <a:prstGeom prst="rect">
              <a:avLst/>
            </a:prstGeom>
          </p:spPr>
        </p:pic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95F0E5DD-6E69-4BD7-9FCF-5ECF9B30B203}"/>
                </a:ext>
              </a:extLst>
            </p:cNvPr>
            <p:cNvSpPr/>
            <p:nvPr/>
          </p:nvSpPr>
          <p:spPr>
            <a:xfrm>
              <a:off x="10318376" y="3688080"/>
              <a:ext cx="457200" cy="19722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1904CA26-C839-401B-A6CD-2F1C0BBB03FF}"/>
                </a:ext>
              </a:extLst>
            </p:cNvPr>
            <p:cNvSpPr/>
            <p:nvPr/>
          </p:nvSpPr>
          <p:spPr>
            <a:xfrm>
              <a:off x="9996677" y="1646761"/>
              <a:ext cx="787864" cy="19722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313D98DE-2E23-4A73-A29B-8746C8DAFE96}"/>
                </a:ext>
              </a:extLst>
            </p:cNvPr>
            <p:cNvSpPr/>
            <p:nvPr/>
          </p:nvSpPr>
          <p:spPr>
            <a:xfrm>
              <a:off x="1147482" y="1735512"/>
              <a:ext cx="1183342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D38C031E-2B45-471F-8234-1886908296D3}"/>
                </a:ext>
              </a:extLst>
            </p:cNvPr>
            <p:cNvSpPr/>
            <p:nvPr/>
          </p:nvSpPr>
          <p:spPr>
            <a:xfrm>
              <a:off x="1606549" y="2929783"/>
              <a:ext cx="740949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482E6613-5721-476A-B697-648B56AE44C1}"/>
                </a:ext>
              </a:extLst>
            </p:cNvPr>
            <p:cNvSpPr/>
            <p:nvPr/>
          </p:nvSpPr>
          <p:spPr>
            <a:xfrm>
              <a:off x="1720850" y="4143104"/>
              <a:ext cx="62664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A4D20F6F-E1B5-486B-A14C-631A4BB554B5}"/>
                </a:ext>
              </a:extLst>
            </p:cNvPr>
            <p:cNvSpPr/>
            <p:nvPr/>
          </p:nvSpPr>
          <p:spPr>
            <a:xfrm>
              <a:off x="506637" y="4535044"/>
              <a:ext cx="182418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F843B7E9-38AF-4B4C-B953-2E606D644D75}"/>
                </a:ext>
              </a:extLst>
            </p:cNvPr>
            <p:cNvSpPr/>
            <p:nvPr/>
          </p:nvSpPr>
          <p:spPr>
            <a:xfrm>
              <a:off x="1562100" y="2535517"/>
              <a:ext cx="78539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8E2934CD-C423-448C-90F4-B386987585EF}"/>
                </a:ext>
              </a:extLst>
            </p:cNvPr>
            <p:cNvSpPr/>
            <p:nvPr/>
          </p:nvSpPr>
          <p:spPr>
            <a:xfrm>
              <a:off x="1504950" y="2124817"/>
              <a:ext cx="84254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46600370-DD7E-4973-B391-6F42ED54412A}"/>
                </a:ext>
              </a:extLst>
            </p:cNvPr>
            <p:cNvSpPr/>
            <p:nvPr/>
          </p:nvSpPr>
          <p:spPr>
            <a:xfrm>
              <a:off x="7589520" y="1614643"/>
              <a:ext cx="42962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20C27844-2668-466F-AB45-F2144A927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390" y="4248018"/>
              <a:ext cx="989159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9AA2389D-7B2F-430A-AF2B-260D231EEE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861" y="2430780"/>
              <a:ext cx="0" cy="181723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CFFF25C4-6A38-4029-8532-CD55B95E3EB5}"/>
                </a:ext>
              </a:extLst>
            </p:cNvPr>
            <p:cNvCxnSpPr>
              <a:cxnSpLocks/>
            </p:cNvCxnSpPr>
            <p:nvPr/>
          </p:nvCxnSpPr>
          <p:spPr>
            <a:xfrm>
              <a:off x="617389" y="2640431"/>
              <a:ext cx="887561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5DAF21C8-AC6C-4ABB-A3CE-3A65EC5EE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2676291"/>
              <a:ext cx="485618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8A4EE1A5-1D45-479D-9C75-5955F30560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2989872"/>
              <a:ext cx="485617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C7B5723D-6969-41C4-BB52-44D1B959DE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4297468"/>
              <a:ext cx="700771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44FC525D-269A-425E-AF71-F3B920FA37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4204" y="2430781"/>
              <a:ext cx="0" cy="3145984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7DEB538E-955C-488B-9A9E-44979DB6030A}"/>
                </a:ext>
              </a:extLst>
            </p:cNvPr>
            <p:cNvCxnSpPr>
              <a:cxnSpLocks/>
            </p:cNvCxnSpPr>
            <p:nvPr/>
          </p:nvCxnSpPr>
          <p:spPr>
            <a:xfrm>
              <a:off x="617389" y="2444077"/>
              <a:ext cx="6284435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A40BFA4B-2FAE-4380-8AF7-1F4AF51F2C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4669" y="5576765"/>
              <a:ext cx="722688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D0DA59F0-C904-4E46-987D-E21154F81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4115549"/>
              <a:ext cx="3300537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70BB80D0-941D-4E27-9BFF-DE055D8C9D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8088" y="2718451"/>
              <a:ext cx="700771" cy="0"/>
            </a:xfrm>
            <a:prstGeom prst="line">
              <a:avLst/>
            </a:prstGeom>
            <a:ln w="38100">
              <a:solidFill>
                <a:srgbClr val="92D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9E426905-1A89-48D5-88CA-8B653853A4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8088" y="2700522"/>
              <a:ext cx="0" cy="1415027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DF0B3DC5-8221-40CD-8504-2E470CDF786F}"/>
                </a:ext>
              </a:extLst>
            </p:cNvPr>
            <p:cNvSpPr txBox="1"/>
            <p:nvPr/>
          </p:nvSpPr>
          <p:spPr>
            <a:xfrm>
              <a:off x="9686600" y="2780199"/>
              <a:ext cx="461665" cy="124649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>
                  <a:solidFill>
                    <a:srgbClr val="92D050"/>
                  </a:solidFill>
                </a:rPr>
                <a:t>同公司產品</a:t>
              </a:r>
            </a:p>
          </p:txBody>
        </p: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3D8BFFC9-9F7C-4387-AC6E-FEA7D9F02A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5" y="3961858"/>
              <a:ext cx="609254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FAB4B86A-A982-4D18-88A8-E0CF9C814C27}"/>
                </a:ext>
              </a:extLst>
            </p:cNvPr>
            <p:cNvSpPr txBox="1"/>
            <p:nvPr/>
          </p:nvSpPr>
          <p:spPr>
            <a:xfrm>
              <a:off x="650302" y="2718451"/>
              <a:ext cx="461665" cy="124649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>
                  <a:solidFill>
                    <a:srgbClr val="00B0F0"/>
                  </a:solidFill>
                </a:rPr>
                <a:t>同核心產品</a:t>
              </a:r>
            </a:p>
          </p:txBody>
        </p:sp>
        <p:sp>
          <p:nvSpPr>
            <p:cNvPr id="91" name="矩形: 圓角 90">
              <a:extLst>
                <a:ext uri="{FF2B5EF4-FFF2-40B4-BE49-F238E27FC236}">
                  <a16:creationId xmlns:a16="http://schemas.microsoft.com/office/drawing/2014/main" id="{55ADB175-DD94-4F5F-B9AA-CE2B1D040472}"/>
                </a:ext>
              </a:extLst>
            </p:cNvPr>
            <p:cNvSpPr/>
            <p:nvPr/>
          </p:nvSpPr>
          <p:spPr>
            <a:xfrm>
              <a:off x="7462838" y="5790509"/>
              <a:ext cx="556310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B77F36C4-6E7D-4E7E-AF73-F799C414B0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202" y="5440323"/>
              <a:ext cx="1523194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A26FE690-1093-45E0-AF9A-A4100DD22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132" y="4074759"/>
              <a:ext cx="0" cy="13566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>
              <a:extLst>
                <a:ext uri="{FF2B5EF4-FFF2-40B4-BE49-F238E27FC236}">
                  <a16:creationId xmlns:a16="http://schemas.microsoft.com/office/drawing/2014/main" id="{05047FD8-4923-45E6-9FE7-498127F389E5}"/>
                </a:ext>
              </a:extLst>
            </p:cNvPr>
            <p:cNvCxnSpPr>
              <a:cxnSpLocks/>
            </p:cNvCxnSpPr>
            <p:nvPr/>
          </p:nvCxnSpPr>
          <p:spPr>
            <a:xfrm>
              <a:off x="1264024" y="3429000"/>
              <a:ext cx="771019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62C9A261-DCE6-44D0-9019-91E7797161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2989" y="3414389"/>
              <a:ext cx="0" cy="66933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單箭頭接點 100">
              <a:extLst>
                <a:ext uri="{FF2B5EF4-FFF2-40B4-BE49-F238E27FC236}">
                  <a16:creationId xmlns:a16="http://schemas.microsoft.com/office/drawing/2014/main" id="{6E4D2338-C06F-450D-BA90-1DEE68290E62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" y="4070601"/>
              <a:ext cx="986752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52DDBF00-F430-47F1-8885-2158D868467D}"/>
                </a:ext>
              </a:extLst>
            </p:cNvPr>
            <p:cNvSpPr txBox="1"/>
            <p:nvPr/>
          </p:nvSpPr>
          <p:spPr>
            <a:xfrm>
              <a:off x="772400" y="504616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FFC000"/>
                  </a:solidFill>
                </a:rPr>
                <a:t>增強</a:t>
              </a:r>
            </a:p>
          </p:txBody>
        </p: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5C15D603-ED01-4D86-A94A-F30B0F9DDC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5" y="3641818"/>
              <a:ext cx="703152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14AE33D-EDA7-4733-97C7-710C6236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4F9E6429-5875-44F9-869B-20297BA0130F}"/>
              </a:ext>
            </a:extLst>
          </p:cNvPr>
          <p:cNvSpPr/>
          <p:nvPr/>
        </p:nvSpPr>
        <p:spPr>
          <a:xfrm>
            <a:off x="4521995" y="3239610"/>
            <a:ext cx="2192571" cy="123042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/>
              <a:t>沒有在榜上：</a:t>
            </a:r>
            <a:endParaRPr lang="en-US" altLang="zh-TW" sz="2400"/>
          </a:p>
          <a:p>
            <a:r>
              <a:rPr lang="en-US" altLang="zh-TW" sz="2400"/>
              <a:t>Dev-C++</a:t>
            </a:r>
          </a:p>
          <a:p>
            <a:r>
              <a:rPr lang="en-US" altLang="zh-TW" sz="2400"/>
              <a:t>Python IDLE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1708501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761F458B-06C0-4585-99E3-9A4CE4E0E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35836" cy="1198454"/>
          </a:xfrm>
        </p:spPr>
        <p:txBody>
          <a:bodyPr>
            <a:normAutofit/>
          </a:bodyPr>
          <a:lstStyle/>
          <a:p>
            <a:r>
              <a:rPr lang="zh-TW" altLang="en-US"/>
              <a:t>讓我們用 </a:t>
            </a:r>
            <a:r>
              <a:rPr lang="en-US" altLang="zh-TW"/>
              <a:t>Notepad++</a:t>
            </a:r>
            <a:r>
              <a:rPr lang="zh-TW" altLang="en-US"/>
              <a:t> 撰寫我們的第一個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  <a:endParaRPr lang="en-US" altLang="zh-TW"/>
          </a:p>
          <a:p>
            <a:r>
              <a:rPr lang="en-US" altLang="zh-TW"/>
              <a:t>Notepad++ </a:t>
            </a:r>
            <a:r>
              <a:rPr lang="zh-TW" altLang="en-US"/>
              <a:t>是個體積小、易使用的文字編輯器</a:t>
            </a:r>
          </a:p>
        </p:txBody>
      </p: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872F9939-2B76-4F08-9AFB-E02C71810502}"/>
              </a:ext>
            </a:extLst>
          </p:cNvPr>
          <p:cNvGrpSpPr/>
          <p:nvPr/>
        </p:nvGrpSpPr>
        <p:grpSpPr>
          <a:xfrm>
            <a:off x="6536080" y="3281458"/>
            <a:ext cx="5052707" cy="2244224"/>
            <a:chOff x="852793" y="2817093"/>
            <a:chExt cx="5052707" cy="2244224"/>
          </a:xfrm>
        </p:grpSpPr>
        <p:sp>
          <p:nvSpPr>
            <p:cNvPr id="84" name="手繪多邊形: 圖案 83">
              <a:extLst>
                <a:ext uri="{FF2B5EF4-FFF2-40B4-BE49-F238E27FC236}">
                  <a16:creationId xmlns:a16="http://schemas.microsoft.com/office/drawing/2014/main" id="{6DAF2514-A196-4C0D-B023-ED2D11CFF0E1}"/>
                </a:ext>
              </a:extLst>
            </p:cNvPr>
            <p:cNvSpPr/>
            <p:nvPr/>
          </p:nvSpPr>
          <p:spPr>
            <a:xfrm>
              <a:off x="853441" y="3387023"/>
              <a:ext cx="5052059" cy="1674294"/>
            </a:xfrm>
            <a:custGeom>
              <a:avLst/>
              <a:gdLst>
                <a:gd name="connsiteX0" fmla="*/ 3221956 w 5052059"/>
                <a:gd name="connsiteY0" fmla="*/ 0 h 1674294"/>
                <a:gd name="connsiteX1" fmla="*/ 3933294 w 5052059"/>
                <a:gd name="connsiteY1" fmla="*/ 0 h 1674294"/>
                <a:gd name="connsiteX2" fmla="*/ 3947159 w 5052059"/>
                <a:gd name="connsiteY2" fmla="*/ 0 h 1674294"/>
                <a:gd name="connsiteX3" fmla="*/ 4210999 w 5052059"/>
                <a:gd name="connsiteY3" fmla="*/ 0 h 1674294"/>
                <a:gd name="connsiteX4" fmla="*/ 4740598 w 5052059"/>
                <a:gd name="connsiteY4" fmla="*/ 0 h 1674294"/>
                <a:gd name="connsiteX5" fmla="*/ 5052058 w 5052059"/>
                <a:gd name="connsiteY5" fmla="*/ 366571 h 1674294"/>
                <a:gd name="connsiteX6" fmla="*/ 5052058 w 5052059"/>
                <a:gd name="connsiteY6" fmla="*/ 1190043 h 1674294"/>
                <a:gd name="connsiteX7" fmla="*/ 5052059 w 5052059"/>
                <a:gd name="connsiteY7" fmla="*/ 1190043 h 1674294"/>
                <a:gd name="connsiteX8" fmla="*/ 5052059 w 5052059"/>
                <a:gd name="connsiteY8" fmla="*/ 1307723 h 1674294"/>
                <a:gd name="connsiteX9" fmla="*/ 4740599 w 5052059"/>
                <a:gd name="connsiteY9" fmla="*/ 1674294 h 1674294"/>
                <a:gd name="connsiteX10" fmla="*/ 4211000 w 5052059"/>
                <a:gd name="connsiteY10" fmla="*/ 1674294 h 1674294"/>
                <a:gd name="connsiteX11" fmla="*/ 3947159 w 5052059"/>
                <a:gd name="connsiteY11" fmla="*/ 1674294 h 1674294"/>
                <a:gd name="connsiteX12" fmla="*/ 3933294 w 5052059"/>
                <a:gd name="connsiteY12" fmla="*/ 1674294 h 1674294"/>
                <a:gd name="connsiteX13" fmla="*/ 841061 w 5052059"/>
                <a:gd name="connsiteY13" fmla="*/ 1674294 h 1674294"/>
                <a:gd name="connsiteX14" fmla="*/ 311462 w 5052059"/>
                <a:gd name="connsiteY14" fmla="*/ 1674294 h 1674294"/>
                <a:gd name="connsiteX15" fmla="*/ 2 w 5052059"/>
                <a:gd name="connsiteY15" fmla="*/ 1307723 h 1674294"/>
                <a:gd name="connsiteX16" fmla="*/ 2 w 5052059"/>
                <a:gd name="connsiteY16" fmla="*/ 1212137 h 1674294"/>
                <a:gd name="connsiteX17" fmla="*/ 1 w 5052059"/>
                <a:gd name="connsiteY17" fmla="*/ 1212137 h 1674294"/>
                <a:gd name="connsiteX18" fmla="*/ 1 w 5052059"/>
                <a:gd name="connsiteY18" fmla="*/ 377589 h 1674294"/>
                <a:gd name="connsiteX19" fmla="*/ 0 w 5052059"/>
                <a:gd name="connsiteY19" fmla="*/ 377589 h 1674294"/>
                <a:gd name="connsiteX20" fmla="*/ 0 w 5052059"/>
                <a:gd name="connsiteY20" fmla="*/ 1536 h 1674294"/>
                <a:gd name="connsiteX21" fmla="*/ 3221956 w 5052059"/>
                <a:gd name="connsiteY21" fmla="*/ 1536 h 167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52059" h="1674294">
                  <a:moveTo>
                    <a:pt x="3221956" y="0"/>
                  </a:moveTo>
                  <a:lnTo>
                    <a:pt x="3933294" y="0"/>
                  </a:lnTo>
                  <a:lnTo>
                    <a:pt x="3947159" y="0"/>
                  </a:lnTo>
                  <a:lnTo>
                    <a:pt x="4210999" y="0"/>
                  </a:lnTo>
                  <a:lnTo>
                    <a:pt x="4740598" y="0"/>
                  </a:lnTo>
                  <a:cubicBezTo>
                    <a:pt x="4912613" y="0"/>
                    <a:pt x="5052058" y="164120"/>
                    <a:pt x="5052058" y="366571"/>
                  </a:cubicBezTo>
                  <a:lnTo>
                    <a:pt x="5052058" y="1190043"/>
                  </a:lnTo>
                  <a:lnTo>
                    <a:pt x="5052059" y="1190043"/>
                  </a:lnTo>
                  <a:lnTo>
                    <a:pt x="5052059" y="1307723"/>
                  </a:lnTo>
                  <a:cubicBezTo>
                    <a:pt x="5052059" y="1510174"/>
                    <a:pt x="4912614" y="1674294"/>
                    <a:pt x="4740599" y="1674294"/>
                  </a:cubicBezTo>
                  <a:lnTo>
                    <a:pt x="4211000" y="1674294"/>
                  </a:lnTo>
                  <a:lnTo>
                    <a:pt x="3947159" y="1674294"/>
                  </a:lnTo>
                  <a:lnTo>
                    <a:pt x="3933294" y="1674294"/>
                  </a:lnTo>
                  <a:lnTo>
                    <a:pt x="841061" y="1674294"/>
                  </a:lnTo>
                  <a:lnTo>
                    <a:pt x="311462" y="1674294"/>
                  </a:lnTo>
                  <a:cubicBezTo>
                    <a:pt x="139447" y="1674294"/>
                    <a:pt x="2" y="1510174"/>
                    <a:pt x="2" y="1307723"/>
                  </a:cubicBezTo>
                  <a:lnTo>
                    <a:pt x="2" y="1212137"/>
                  </a:lnTo>
                  <a:lnTo>
                    <a:pt x="1" y="1212137"/>
                  </a:lnTo>
                  <a:lnTo>
                    <a:pt x="1" y="377589"/>
                  </a:lnTo>
                  <a:lnTo>
                    <a:pt x="0" y="377589"/>
                  </a:lnTo>
                  <a:lnTo>
                    <a:pt x="0" y="1536"/>
                  </a:lnTo>
                  <a:lnTo>
                    <a:pt x="3221956" y="1536"/>
                  </a:lnTo>
                  <a:close/>
                </a:path>
              </a:pathLst>
            </a:custGeom>
            <a:solidFill>
              <a:srgbClr val="CCFFCC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22A283F-DC82-4411-9FBD-BB342F21DD80}"/>
                </a:ext>
              </a:extLst>
            </p:cNvPr>
            <p:cNvSpPr txBox="1"/>
            <p:nvPr/>
          </p:nvSpPr>
          <p:spPr>
            <a:xfrm>
              <a:off x="2862476" y="3429000"/>
              <a:ext cx="304302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作者：侯今吾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(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台灣人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自由開源軟體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曾被票選為最佳開發工具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使用 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C++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 編寫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sng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作者言論很火爆</a:t>
              </a:r>
              <a:endParaRPr kumimoji="0" lang="en-US" altLang="zh-TW" sz="2400" b="0" i="0" u="none" strike="sng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1026" name="Picture 2" descr="undefined">
              <a:extLst>
                <a:ext uri="{FF2B5EF4-FFF2-40B4-BE49-F238E27FC236}">
                  <a16:creationId xmlns:a16="http://schemas.microsoft.com/office/drawing/2014/main" id="{6D3BF477-9005-433A-BE74-846AA07636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101" y="3532880"/>
              <a:ext cx="1867135" cy="1423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87CE8732-8389-421C-BBF9-FBE8820B0C2D}"/>
                </a:ext>
              </a:extLst>
            </p:cNvPr>
            <p:cNvSpPr/>
            <p:nvPr/>
          </p:nvSpPr>
          <p:spPr>
            <a:xfrm>
              <a:off x="852793" y="2817093"/>
              <a:ext cx="2879446" cy="568797"/>
            </a:xfrm>
            <a:custGeom>
              <a:avLst/>
              <a:gdLst>
                <a:gd name="connsiteX0" fmla="*/ 383043 w 2879446"/>
                <a:gd name="connsiteY0" fmla="*/ 0 h 568797"/>
                <a:gd name="connsiteX1" fmla="*/ 958313 w 2879446"/>
                <a:gd name="connsiteY1" fmla="*/ 0 h 568797"/>
                <a:gd name="connsiteX2" fmla="*/ 1921134 w 2879446"/>
                <a:gd name="connsiteY2" fmla="*/ 0 h 568797"/>
                <a:gd name="connsiteX3" fmla="*/ 2496404 w 2879446"/>
                <a:gd name="connsiteY3" fmla="*/ 0 h 568797"/>
                <a:gd name="connsiteX4" fmla="*/ 2496715 w 2879446"/>
                <a:gd name="connsiteY4" fmla="*/ 39 h 568797"/>
                <a:gd name="connsiteX5" fmla="*/ 2567986 w 2879446"/>
                <a:gd name="connsiteY5" fmla="*/ 39 h 568797"/>
                <a:gd name="connsiteX6" fmla="*/ 2879446 w 2879446"/>
                <a:gd name="connsiteY6" fmla="*/ 366610 h 568797"/>
                <a:gd name="connsiteX7" fmla="*/ 2879446 w 2879446"/>
                <a:gd name="connsiteY7" fmla="*/ 476868 h 568797"/>
                <a:gd name="connsiteX8" fmla="*/ 2879446 w 2879446"/>
                <a:gd name="connsiteY8" fmla="*/ 477293 h 568797"/>
                <a:gd name="connsiteX9" fmla="*/ 2879446 w 2879446"/>
                <a:gd name="connsiteY9" fmla="*/ 477294 h 568797"/>
                <a:gd name="connsiteX10" fmla="*/ 2879446 w 2879446"/>
                <a:gd name="connsiteY10" fmla="*/ 497662 h 568797"/>
                <a:gd name="connsiteX11" fmla="*/ 2879446 w 2879446"/>
                <a:gd name="connsiteY11" fmla="*/ 568797 h 568797"/>
                <a:gd name="connsiteX12" fmla="*/ 0 w 2879446"/>
                <a:gd name="connsiteY12" fmla="*/ 568797 h 568797"/>
                <a:gd name="connsiteX13" fmla="*/ 0 w 2879446"/>
                <a:gd name="connsiteY13" fmla="*/ 498455 h 568797"/>
                <a:gd name="connsiteX14" fmla="*/ 0 w 2879446"/>
                <a:gd name="connsiteY14" fmla="*/ 477294 h 568797"/>
                <a:gd name="connsiteX15" fmla="*/ 0 w 2879446"/>
                <a:gd name="connsiteY15" fmla="*/ 477293 h 568797"/>
                <a:gd name="connsiteX16" fmla="*/ 0 w 2879446"/>
                <a:gd name="connsiteY16" fmla="*/ 476868 h 568797"/>
                <a:gd name="connsiteX17" fmla="*/ 0 w 2879446"/>
                <a:gd name="connsiteY17" fmla="*/ 367403 h 568797"/>
                <a:gd name="connsiteX18" fmla="*/ 311460 w 2879446"/>
                <a:gd name="connsiteY18" fmla="*/ 832 h 568797"/>
                <a:gd name="connsiteX19" fmla="*/ 376414 w 2879446"/>
                <a:gd name="connsiteY19" fmla="*/ 832 h 56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79446" h="568797">
                  <a:moveTo>
                    <a:pt x="383043" y="0"/>
                  </a:moveTo>
                  <a:lnTo>
                    <a:pt x="958313" y="0"/>
                  </a:lnTo>
                  <a:lnTo>
                    <a:pt x="1921134" y="0"/>
                  </a:lnTo>
                  <a:lnTo>
                    <a:pt x="2496404" y="0"/>
                  </a:lnTo>
                  <a:lnTo>
                    <a:pt x="2496715" y="39"/>
                  </a:lnTo>
                  <a:lnTo>
                    <a:pt x="2567986" y="39"/>
                  </a:lnTo>
                  <a:cubicBezTo>
                    <a:pt x="2740001" y="39"/>
                    <a:pt x="2879446" y="164159"/>
                    <a:pt x="2879446" y="366610"/>
                  </a:cubicBezTo>
                  <a:lnTo>
                    <a:pt x="2879446" y="476868"/>
                  </a:lnTo>
                  <a:lnTo>
                    <a:pt x="2879446" y="477293"/>
                  </a:lnTo>
                  <a:lnTo>
                    <a:pt x="2879446" y="477294"/>
                  </a:lnTo>
                  <a:lnTo>
                    <a:pt x="2879446" y="497662"/>
                  </a:lnTo>
                  <a:lnTo>
                    <a:pt x="2879446" y="568797"/>
                  </a:lnTo>
                  <a:lnTo>
                    <a:pt x="0" y="568797"/>
                  </a:lnTo>
                  <a:lnTo>
                    <a:pt x="0" y="498455"/>
                  </a:lnTo>
                  <a:lnTo>
                    <a:pt x="0" y="477294"/>
                  </a:lnTo>
                  <a:lnTo>
                    <a:pt x="0" y="477293"/>
                  </a:lnTo>
                  <a:lnTo>
                    <a:pt x="0" y="476868"/>
                  </a:lnTo>
                  <a:lnTo>
                    <a:pt x="0" y="367403"/>
                  </a:lnTo>
                  <a:cubicBezTo>
                    <a:pt x="0" y="164952"/>
                    <a:pt x="139445" y="832"/>
                    <a:pt x="311460" y="832"/>
                  </a:cubicBezTo>
                  <a:lnTo>
                    <a:pt x="376414" y="832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0F4D5B10-6017-4D5C-B794-9BA4DFCA78F5}"/>
                </a:ext>
              </a:extLst>
            </p:cNvPr>
            <p:cNvSpPr txBox="1"/>
            <p:nvPr/>
          </p:nvSpPr>
          <p:spPr>
            <a:xfrm>
              <a:off x="853032" y="2870659"/>
              <a:ext cx="2878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Notepad++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 小百科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pic>
        <p:nvPicPr>
          <p:cNvPr id="52" name="圖片 51">
            <a:extLst>
              <a:ext uri="{FF2B5EF4-FFF2-40B4-BE49-F238E27FC236}">
                <a16:creationId xmlns:a16="http://schemas.microsoft.com/office/drawing/2014/main" id="{95A05459-FEDF-40B0-A3A0-E12E1FCF3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37991"/>
            <a:ext cx="5420605" cy="273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6513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681DD-ADCF-4792-88C3-D755C5AA1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常用快捷鍵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EF9455-ACF1-40EE-9EED-D72C0D6ED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338"/>
            <a:ext cx="10869706" cy="5294032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zh-TW" noProof="1"/>
              <a:t>Ctrl + A</a:t>
            </a:r>
            <a:r>
              <a:rPr lang="en-US" altLang="zh-TW"/>
              <a:t> </a:t>
            </a:r>
            <a:r>
              <a:rPr lang="zh-TW" altLang="en-US"/>
              <a:t>全選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noProof="1"/>
              <a:t>Ctrl + C</a:t>
            </a:r>
            <a:r>
              <a:rPr lang="en-US" altLang="zh-TW"/>
              <a:t> </a:t>
            </a:r>
            <a:r>
              <a:rPr lang="zh-TW" altLang="en-US" dirty="0"/>
              <a:t>複製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/>
              <a:t>Ctrl + V </a:t>
            </a:r>
            <a:r>
              <a:rPr lang="zh-TW" altLang="en-US" dirty="0"/>
              <a:t>貼上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/>
              <a:t>Ctrl + X </a:t>
            </a:r>
            <a:r>
              <a:rPr lang="zh-TW" altLang="en-US" dirty="0"/>
              <a:t>剪下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/>
              <a:t>Ctrl + Z </a:t>
            </a:r>
            <a:r>
              <a:rPr lang="zh-TW" altLang="en-US"/>
              <a:t>復原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/>
              <a:t>Ctrl + S </a:t>
            </a:r>
            <a:r>
              <a:rPr lang="zh-TW" altLang="en-US"/>
              <a:t>存檔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/>
              <a:t>Ctrl + F </a:t>
            </a:r>
            <a:r>
              <a:rPr lang="zh-TW" altLang="en-US"/>
              <a:t>搜尋</a:t>
            </a:r>
            <a:endParaRPr lang="en-US" altLang="zh-TW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 noProof="1"/>
              <a:t>Shift + </a:t>
            </a:r>
            <a:r>
              <a:rPr lang="zh-TW" altLang="en-US" noProof="1"/>
              <a:t>上下左右 選取</a:t>
            </a:r>
            <a:endParaRPr lang="en-US" altLang="zh-TW" noProof="1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/>
              <a:t>Ctrl + Y </a:t>
            </a:r>
            <a:r>
              <a:rPr lang="zh-TW" altLang="en-US"/>
              <a:t>或 </a:t>
            </a:r>
            <a:r>
              <a:rPr lang="en-US" altLang="zh-TW"/>
              <a:t>Ctrl + Shift + Z </a:t>
            </a:r>
            <a:r>
              <a:rPr lang="zh-TW" altLang="en-US"/>
              <a:t>重做</a:t>
            </a:r>
            <a:r>
              <a:rPr lang="en-US" altLang="zh-TW"/>
              <a:t>(</a:t>
            </a:r>
            <a:r>
              <a:rPr lang="zh-TW" altLang="en-US"/>
              <a:t>視編輯程式而定</a:t>
            </a:r>
            <a:r>
              <a:rPr lang="en-US" altLang="zh-TW"/>
              <a:t>)</a:t>
            </a:r>
          </a:p>
          <a:p>
            <a:pPr marL="514350" indent="-514350">
              <a:buAutoNum type="arabicPeriod"/>
            </a:pPr>
            <a:r>
              <a:rPr lang="en-US" altLang="zh-TW" noProof="1"/>
              <a:t>Alt + Tab</a:t>
            </a:r>
            <a:r>
              <a:rPr lang="zh-TW" altLang="en-US"/>
              <a:t> 切換視窗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 noProof="1"/>
              <a:t>Windows</a:t>
            </a:r>
            <a:r>
              <a:rPr lang="zh-TW" altLang="en-US" noProof="1"/>
              <a:t> </a:t>
            </a:r>
            <a:r>
              <a:rPr lang="en-US" altLang="zh-TW" noProof="1"/>
              <a:t>+</a:t>
            </a:r>
            <a:r>
              <a:rPr lang="zh-TW" altLang="en-US" noProof="1"/>
              <a:t> </a:t>
            </a:r>
            <a:r>
              <a:rPr lang="en-US" altLang="zh-TW" noProof="1"/>
              <a:t>V</a:t>
            </a:r>
            <a:r>
              <a:rPr lang="en-US" altLang="zh-TW"/>
              <a:t> Windows </a:t>
            </a:r>
            <a:r>
              <a:rPr lang="zh-TW" altLang="en-US"/>
              <a:t>剪貼</a:t>
            </a:r>
            <a:r>
              <a:rPr lang="zh-TW" altLang="en-US" dirty="0"/>
              <a:t>簿</a:t>
            </a: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B8BB4FBB-AC2B-4455-ABFB-EA45C4B5230E}"/>
              </a:ext>
            </a:extLst>
          </p:cNvPr>
          <p:cNvGrpSpPr/>
          <p:nvPr/>
        </p:nvGrpSpPr>
        <p:grpSpPr>
          <a:xfrm>
            <a:off x="3971365" y="1567891"/>
            <a:ext cx="7953701" cy="2449676"/>
            <a:chOff x="3686175" y="1749425"/>
            <a:chExt cx="8391291" cy="2584450"/>
          </a:xfrm>
        </p:grpSpPr>
        <p:pic>
          <p:nvPicPr>
            <p:cNvPr id="33" name="圖形 32">
              <a:extLst>
                <a:ext uri="{FF2B5EF4-FFF2-40B4-BE49-F238E27FC236}">
                  <a16:creationId xmlns:a16="http://schemas.microsoft.com/office/drawing/2014/main" id="{E3EB3D8A-B34C-44FC-9334-28ADA4B78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3338" b="32744"/>
            <a:stretch/>
          </p:blipFill>
          <p:spPr>
            <a:xfrm>
              <a:off x="3686175" y="1749425"/>
              <a:ext cx="8391291" cy="2584450"/>
            </a:xfrm>
            <a:prstGeom prst="rect">
              <a:avLst/>
            </a:prstGeom>
          </p:spPr>
        </p:pic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33DE3C15-47CA-4452-BBEC-484085149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2006" y="3748087"/>
              <a:ext cx="142875" cy="142875"/>
            </a:xfrm>
            <a:prstGeom prst="rect">
              <a:avLst/>
            </a:prstGeom>
          </p:spPr>
        </p:pic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81E55520-5A43-48FF-A2D7-796D08F5E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0382" y="3748087"/>
              <a:ext cx="142875" cy="142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609800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F3AB24B-3CA6-4811-804E-E905C0A0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347"/>
            <a:ext cx="10515600" cy="483009"/>
          </a:xfrm>
        </p:spPr>
        <p:txBody>
          <a:bodyPr>
            <a:normAutofit/>
          </a:bodyPr>
          <a:lstStyle/>
          <a:p>
            <a:r>
              <a:rPr lang="zh-TW" altLang="en-US"/>
              <a:t>請使用 </a:t>
            </a:r>
            <a:r>
              <a:rPr lang="en-US" altLang="zh-TW"/>
              <a:t>Notepad++ </a:t>
            </a:r>
            <a:r>
              <a:rPr lang="zh-TW" altLang="en-US"/>
              <a:t>「親手」打出下列的程式碼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C1814F8-3CC1-44F7-AF72-F152AE637EEE}"/>
              </a:ext>
            </a:extLst>
          </p:cNvPr>
          <p:cNvGrpSpPr/>
          <p:nvPr/>
        </p:nvGrpSpPr>
        <p:grpSpPr>
          <a:xfrm>
            <a:off x="802481" y="2185706"/>
            <a:ext cx="10587038" cy="4154984"/>
            <a:chOff x="802481" y="2185706"/>
            <a:chExt cx="10587038" cy="4154984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CB26EA14-F1AF-4F85-A5DD-5E14D4E66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481" y="2185706"/>
              <a:ext cx="10587038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類別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(class)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(main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56A8F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Java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5" name="圖片 4">
              <a:hlinkClick r:id="rId3"/>
              <a:extLst>
                <a:ext uri="{FF2B5EF4-FFF2-40B4-BE49-F238E27FC236}">
                  <a16:creationId xmlns:a16="http://schemas.microsoft.com/office/drawing/2014/main" id="{75A21D52-E8EF-46DA-955C-3E4B01D47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5310" y="2185706"/>
              <a:ext cx="584209" cy="571509"/>
            </a:xfrm>
            <a:prstGeom prst="rect">
              <a:avLst/>
            </a:prstGeom>
          </p:spPr>
        </p:pic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2F01F2E4-736E-45E5-A678-36FE233C3C11}"/>
                </a:ext>
              </a:extLst>
            </p:cNvPr>
            <p:cNvSpPr txBox="1"/>
            <p:nvPr/>
          </p:nvSpPr>
          <p:spPr>
            <a:xfrm>
              <a:off x="10698304" y="59713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901676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18F80A-9D65-4B79-9334-54FAE46C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442"/>
            <a:ext cx="10515600" cy="1325563"/>
          </a:xfrm>
        </p:spPr>
        <p:txBody>
          <a:bodyPr/>
          <a:lstStyle/>
          <a:p>
            <a:r>
              <a:rPr lang="zh-TW" altLang="en-US"/>
              <a:t>編譯</a:t>
            </a:r>
            <a:r>
              <a:rPr lang="en-US" altLang="zh-TW"/>
              <a:t>(Compile)</a:t>
            </a:r>
            <a:r>
              <a:rPr lang="zh-TW" altLang="en-US"/>
              <a:t>與執行</a:t>
            </a:r>
            <a:r>
              <a:rPr lang="en-US" altLang="zh-TW"/>
              <a:t>(Run)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B1D3D7-1529-4ADD-BFFC-419E628C8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1" y="1610472"/>
            <a:ext cx="11618258" cy="1592277"/>
          </a:xfrm>
        </p:spPr>
        <p:txBody>
          <a:bodyPr>
            <a:normAutofit/>
          </a:bodyPr>
          <a:lstStyle/>
          <a:p>
            <a:r>
              <a:rPr lang="en-US" altLang="zh-TW"/>
              <a:t>Java</a:t>
            </a:r>
            <a:r>
              <a:rPr lang="zh-TW" altLang="en-US"/>
              <a:t> 是個跨平臺語言，程式編譯後便可以在所有安裝 </a:t>
            </a:r>
            <a:r>
              <a:rPr lang="en-US" altLang="zh-TW"/>
              <a:t>Java</a:t>
            </a:r>
            <a:r>
              <a:rPr lang="zh-TW" altLang="en-US"/>
              <a:t> 的地方執行</a:t>
            </a:r>
            <a:endParaRPr lang="en-US" altLang="zh-TW"/>
          </a:p>
          <a:p>
            <a:r>
              <a:rPr lang="en-US" altLang="zh-TW"/>
              <a:t>Java </a:t>
            </a:r>
            <a:r>
              <a:rPr lang="zh-TW" altLang="en-US"/>
              <a:t>程式須經過編譯器</a:t>
            </a:r>
            <a:r>
              <a:rPr lang="en-US" altLang="zh-TW"/>
              <a:t>(compiler)</a:t>
            </a:r>
            <a:r>
              <a:rPr lang="zh-TW" altLang="en-US"/>
              <a:t>編譯成位元組碼</a:t>
            </a:r>
            <a:r>
              <a:rPr lang="en-US" altLang="zh-TW"/>
              <a:t>(bytecode)</a:t>
            </a:r>
          </a:p>
          <a:p>
            <a:r>
              <a:rPr lang="zh-TW" altLang="en-US"/>
              <a:t>才能被 </a:t>
            </a:r>
            <a:r>
              <a:rPr lang="en-US" altLang="zh-TW"/>
              <a:t>Java</a:t>
            </a:r>
            <a:r>
              <a:rPr lang="zh-TW" altLang="en-US"/>
              <a:t> 虛擬機</a:t>
            </a:r>
            <a:r>
              <a:rPr lang="en-US" altLang="zh-TW"/>
              <a:t>(Java Virtual Machine</a:t>
            </a:r>
            <a:r>
              <a:rPr lang="zh-TW" altLang="en-US"/>
              <a:t>，簡稱</a:t>
            </a:r>
            <a:r>
              <a:rPr lang="en-US" altLang="zh-TW"/>
              <a:t>JVM)</a:t>
            </a:r>
            <a:r>
              <a:rPr lang="zh-TW" altLang="en-US"/>
              <a:t>執行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12469AE-F47A-43DE-B3BC-17373CDD4DD7}"/>
              </a:ext>
            </a:extLst>
          </p:cNvPr>
          <p:cNvGrpSpPr/>
          <p:nvPr/>
        </p:nvGrpSpPr>
        <p:grpSpPr>
          <a:xfrm>
            <a:off x="838200" y="3202749"/>
            <a:ext cx="4952860" cy="1869743"/>
            <a:chOff x="802481" y="3328325"/>
            <a:chExt cx="4952860" cy="1869743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6B287D6C-8D91-457D-B029-97B892F15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481" y="3328325"/>
              <a:ext cx="4952860" cy="186974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類別</a:t>
              </a:r>
              <a:r>
                <a:rPr kumimoji="0" lang="en-US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(class)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(main </a:t>
              </a:r>
              <a:r>
                <a:rPr kumimoji="0" lang="zh-TW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方法</a:t>
              </a:r>
              <a:r>
                <a:rPr kumimoji="0" lang="en-US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56A8F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Java 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1050" b="0" i="1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ABAA4BF6-08AE-485C-BCA0-18B15998B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2187" y="3328325"/>
              <a:ext cx="283154" cy="276999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FB92C758-5E63-45FA-85E0-8697B7225DD2}"/>
                </a:ext>
              </a:extLst>
            </p:cNvPr>
            <p:cNvSpPr txBox="1"/>
            <p:nvPr/>
          </p:nvSpPr>
          <p:spPr>
            <a:xfrm>
              <a:off x="5230838" y="4921069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7BD68E95-72A4-4350-ADE9-8F343DCA82BB}"/>
              </a:ext>
            </a:extLst>
          </p:cNvPr>
          <p:cNvSpPr/>
          <p:nvPr/>
        </p:nvSpPr>
        <p:spPr>
          <a:xfrm>
            <a:off x="5876542" y="3998666"/>
            <a:ext cx="1864625" cy="277907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97973BC-D254-4A82-B5A1-16758E39A521}"/>
              </a:ext>
            </a:extLst>
          </p:cNvPr>
          <p:cNvGrpSpPr/>
          <p:nvPr/>
        </p:nvGrpSpPr>
        <p:grpSpPr>
          <a:xfrm>
            <a:off x="7826826" y="3138769"/>
            <a:ext cx="1487506" cy="2044303"/>
            <a:chOff x="7226188" y="2771286"/>
            <a:chExt cx="2106072" cy="2894408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1CF3208E-A532-43E6-A430-63234CD0C5AD}"/>
                </a:ext>
              </a:extLst>
            </p:cNvPr>
            <p:cNvGrpSpPr/>
            <p:nvPr/>
          </p:nvGrpSpPr>
          <p:grpSpPr>
            <a:xfrm>
              <a:off x="7226188" y="2771286"/>
              <a:ext cx="2106072" cy="2894408"/>
              <a:chOff x="7176098" y="2835265"/>
              <a:chExt cx="3082813" cy="4236758"/>
            </a:xfrm>
          </p:grpSpPr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D08E6DB2-009E-4D6D-AC65-814D99BE2766}"/>
                  </a:ext>
                </a:extLst>
              </p:cNvPr>
              <p:cNvSpPr/>
              <p:nvPr/>
            </p:nvSpPr>
            <p:spPr>
              <a:xfrm>
                <a:off x="7176098" y="2835265"/>
                <a:ext cx="3082813" cy="4236758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052FA7E3-76DF-412D-8B0A-5F8E2B97DD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38824" y="3097991"/>
                <a:ext cx="2557360" cy="2557360"/>
              </a:xfrm>
              <a:prstGeom prst="rect">
                <a:avLst/>
              </a:prstGeom>
            </p:spPr>
          </p:pic>
        </p:grp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BA6AE0E-CCA9-4C21-89FD-723705EC8074}"/>
                </a:ext>
              </a:extLst>
            </p:cNvPr>
            <p:cNvSpPr txBox="1"/>
            <p:nvPr/>
          </p:nvSpPr>
          <p:spPr>
            <a:xfrm>
              <a:off x="7226188" y="4649314"/>
              <a:ext cx="2106072" cy="10022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2"/>
                  </a:solidFill>
                </a:rPr>
                <a:t>Java</a:t>
              </a:r>
            </a:p>
            <a:p>
              <a:pPr algn="ctr"/>
              <a:r>
                <a:rPr lang="en-US" altLang="zh-TW" sz="2000">
                  <a:solidFill>
                    <a:schemeClr val="bg2"/>
                  </a:solidFill>
                </a:rPr>
                <a:t>bytecode</a:t>
              </a:r>
              <a:endParaRPr lang="zh-TW" altLang="en-US" sz="2000">
                <a:solidFill>
                  <a:schemeClr val="bg2"/>
                </a:solidFill>
              </a:endParaRPr>
            </a:p>
          </p:txBody>
        </p:sp>
      </p:grp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0B7CC601-F082-4B53-B660-35463BEFB6E8}"/>
              </a:ext>
            </a:extLst>
          </p:cNvPr>
          <p:cNvSpPr/>
          <p:nvPr/>
        </p:nvSpPr>
        <p:spPr>
          <a:xfrm>
            <a:off x="9476615" y="3998666"/>
            <a:ext cx="1854775" cy="277907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DAD4D107-E684-4366-9C9D-E8109D0E76CA}"/>
              </a:ext>
            </a:extLst>
          </p:cNvPr>
          <p:cNvGrpSpPr/>
          <p:nvPr/>
        </p:nvGrpSpPr>
        <p:grpSpPr>
          <a:xfrm>
            <a:off x="9476615" y="4439684"/>
            <a:ext cx="1658471" cy="2196676"/>
            <a:chOff x="9628093" y="2783675"/>
            <a:chExt cx="2217053" cy="2936529"/>
          </a:xfrm>
        </p:grpSpPr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6522AA41-EB07-4C61-AB72-6A590530AB4D}"/>
                </a:ext>
              </a:extLst>
            </p:cNvPr>
            <p:cNvSpPr/>
            <p:nvPr/>
          </p:nvSpPr>
          <p:spPr>
            <a:xfrm>
              <a:off x="9628093" y="2783675"/>
              <a:ext cx="2217053" cy="293652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5" name="圖形 24">
              <a:extLst>
                <a:ext uri="{FF2B5EF4-FFF2-40B4-BE49-F238E27FC236}">
                  <a16:creationId xmlns:a16="http://schemas.microsoft.com/office/drawing/2014/main" id="{2B9852A7-A7E4-43CF-B401-B0920BC357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27900"/>
            <a:stretch/>
          </p:blipFill>
          <p:spPr>
            <a:xfrm>
              <a:off x="10120670" y="2783675"/>
              <a:ext cx="1231898" cy="1624569"/>
            </a:xfrm>
            <a:prstGeom prst="rect">
              <a:avLst/>
            </a:prstGeom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ED107219-897F-4BB3-943E-BFE54408BD01}"/>
                </a:ext>
              </a:extLst>
            </p:cNvPr>
            <p:cNvSpPr txBox="1"/>
            <p:nvPr/>
          </p:nvSpPr>
          <p:spPr>
            <a:xfrm>
              <a:off x="9843436" y="4362460"/>
              <a:ext cx="1786366" cy="13577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2"/>
                  </a:solidFill>
                </a:rPr>
                <a:t>Java</a:t>
              </a:r>
            </a:p>
            <a:p>
              <a:pPr algn="ctr"/>
              <a:r>
                <a:rPr lang="en-US" altLang="zh-TW" sz="2000">
                  <a:solidFill>
                    <a:schemeClr val="bg2"/>
                  </a:solidFill>
                </a:rPr>
                <a:t>Virtual</a:t>
              </a:r>
            </a:p>
            <a:p>
              <a:pPr algn="ctr"/>
              <a:r>
                <a:rPr lang="en-US" altLang="zh-TW" sz="2000">
                  <a:solidFill>
                    <a:schemeClr val="bg2"/>
                  </a:solidFill>
                </a:rPr>
                <a:t>Machine</a:t>
              </a:r>
              <a:endParaRPr lang="zh-TW" altLang="en-US" sz="2000">
                <a:solidFill>
                  <a:schemeClr val="bg2"/>
                </a:solidFill>
              </a:endParaRPr>
            </a:p>
          </p:txBody>
        </p:sp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3114F1D-F3FE-42FD-9733-13694EAEE64D}"/>
              </a:ext>
            </a:extLst>
          </p:cNvPr>
          <p:cNvSpPr txBox="1"/>
          <p:nvPr/>
        </p:nvSpPr>
        <p:spPr>
          <a:xfrm>
            <a:off x="6096000" y="3528576"/>
            <a:ext cx="148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/>
              <a:t>編譯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98625E0-8FD9-47F6-B63A-42A54891C347}"/>
              </a:ext>
            </a:extLst>
          </p:cNvPr>
          <p:cNvSpPr txBox="1"/>
          <p:nvPr/>
        </p:nvSpPr>
        <p:spPr>
          <a:xfrm>
            <a:off x="9562097" y="3528576"/>
            <a:ext cx="148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/>
              <a:t>執行</a:t>
            </a: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10AE3CC1-5393-4655-997D-CDC257FA6F2B}"/>
              </a:ext>
            </a:extLst>
          </p:cNvPr>
          <p:cNvGrpSpPr/>
          <p:nvPr/>
        </p:nvGrpSpPr>
        <p:grpSpPr>
          <a:xfrm>
            <a:off x="6035389" y="4405718"/>
            <a:ext cx="1658471" cy="1948131"/>
            <a:chOff x="9628093" y="2783675"/>
            <a:chExt cx="2217053" cy="2604272"/>
          </a:xfrm>
        </p:grpSpPr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03616254-89FF-4D88-AFE8-1AD970751966}"/>
                </a:ext>
              </a:extLst>
            </p:cNvPr>
            <p:cNvSpPr/>
            <p:nvPr/>
          </p:nvSpPr>
          <p:spPr>
            <a:xfrm>
              <a:off x="9628093" y="2783675"/>
              <a:ext cx="2217053" cy="260427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3" name="圖形 32">
              <a:extLst>
                <a:ext uri="{FF2B5EF4-FFF2-40B4-BE49-F238E27FC236}">
                  <a16:creationId xmlns:a16="http://schemas.microsoft.com/office/drawing/2014/main" id="{4AB11632-4A85-4C14-92CC-A2A647BF18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27900"/>
            <a:stretch/>
          </p:blipFill>
          <p:spPr>
            <a:xfrm>
              <a:off x="10110319" y="2813277"/>
              <a:ext cx="1252600" cy="1651869"/>
            </a:xfrm>
            <a:prstGeom prst="rect">
              <a:avLst/>
            </a:prstGeom>
          </p:spPr>
        </p:pic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CB5303F6-4C71-4D32-A96D-29BC658933D2}"/>
                </a:ext>
              </a:extLst>
            </p:cNvPr>
            <p:cNvSpPr txBox="1"/>
            <p:nvPr/>
          </p:nvSpPr>
          <p:spPr>
            <a:xfrm>
              <a:off x="9843436" y="4441641"/>
              <a:ext cx="1786366" cy="9463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2"/>
                  </a:solidFill>
                </a:rPr>
                <a:t>Java</a:t>
              </a:r>
            </a:p>
            <a:p>
              <a:pPr algn="ctr"/>
              <a:r>
                <a:rPr lang="en-US" altLang="zh-TW" sz="2000">
                  <a:solidFill>
                    <a:schemeClr val="bg2"/>
                  </a:solidFill>
                </a:rPr>
                <a:t>Compiler</a:t>
              </a:r>
              <a:endParaRPr lang="zh-TW" altLang="en-US" sz="2000">
                <a:solidFill>
                  <a:schemeClr val="bg2"/>
                </a:solidFill>
              </a:endParaRPr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627DEED8-BE54-475A-A9F5-D80C8CB523DF}"/>
              </a:ext>
            </a:extLst>
          </p:cNvPr>
          <p:cNvSpPr txBox="1"/>
          <p:nvPr/>
        </p:nvSpPr>
        <p:spPr>
          <a:xfrm>
            <a:off x="2570877" y="5138247"/>
            <a:ext cx="148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/>
              <a:t>程式碼</a:t>
            </a:r>
          </a:p>
        </p:txBody>
      </p:sp>
    </p:spTree>
    <p:extLst>
      <p:ext uri="{BB962C8B-B14F-4D97-AF65-F5344CB8AC3E}">
        <p14:creationId xmlns:p14="http://schemas.microsoft.com/office/powerpoint/2010/main" val="171261368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8E4DE-F248-4C27-B4CA-52D34138B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補充：編譯與執行</a:t>
            </a:r>
            <a:r>
              <a:rPr lang="en-US" altLang="zh-TW"/>
              <a:t>-C/C++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D8E12A-AD96-45DD-8743-A3247D848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76681"/>
          </a:xfrm>
        </p:spPr>
        <p:txBody>
          <a:bodyPr>
            <a:normAutofit/>
          </a:bodyPr>
          <a:lstStyle/>
          <a:p>
            <a:r>
              <a:rPr lang="en-US" altLang="zh-TW"/>
              <a:t>C/C++</a:t>
            </a:r>
            <a:r>
              <a:rPr lang="zh-TW" altLang="en-US"/>
              <a:t> 程式碼會直接被編譯器編譯成機器碼</a:t>
            </a:r>
            <a:endParaRPr lang="en-US" altLang="zh-TW"/>
          </a:p>
          <a:p>
            <a:r>
              <a:rPr lang="zh-TW" altLang="en-US"/>
              <a:t>所以 </a:t>
            </a:r>
            <a:r>
              <a:rPr lang="en-US" altLang="zh-TW"/>
              <a:t>C/C++ </a:t>
            </a:r>
            <a:r>
              <a:rPr lang="zh-TW" altLang="en-US"/>
              <a:t>無法一次編譯到處執行</a:t>
            </a:r>
            <a:endParaRPr lang="en-US" altLang="zh-TW"/>
          </a:p>
          <a:p>
            <a:r>
              <a:rPr lang="zh-TW" altLang="en-US"/>
              <a:t>只能在同系統、同</a:t>
            </a:r>
            <a:r>
              <a:rPr lang="en-US" altLang="zh-TW"/>
              <a:t>CPU</a:t>
            </a:r>
            <a:r>
              <a:rPr lang="zh-TW" altLang="en-US"/>
              <a:t>指令集</a:t>
            </a:r>
            <a:r>
              <a:rPr lang="en-US" altLang="zh-TW"/>
              <a:t>(Instruction Set)</a:t>
            </a:r>
            <a:r>
              <a:rPr lang="zh-TW" altLang="en-US"/>
              <a:t>的電腦上執行</a:t>
            </a:r>
            <a:endParaRPr lang="en-US" altLang="zh-TW"/>
          </a:p>
          <a:p>
            <a:r>
              <a:rPr lang="zh-TW" altLang="en-US"/>
              <a:t>如在 </a:t>
            </a:r>
            <a:r>
              <a:rPr lang="en-US" altLang="zh-TW"/>
              <a:t>Windows </a:t>
            </a:r>
            <a:r>
              <a:rPr lang="zh-TW" altLang="en-US"/>
              <a:t>上編譯的可執行檔無法在 </a:t>
            </a:r>
            <a:r>
              <a:rPr lang="en-US" altLang="zh-TW"/>
              <a:t>Linux</a:t>
            </a:r>
            <a:r>
              <a:rPr lang="zh-TW" altLang="en-US"/>
              <a:t> 上執行</a:t>
            </a:r>
            <a:endParaRPr lang="en-US" altLang="zh-TW"/>
          </a:p>
          <a:p>
            <a:r>
              <a:rPr lang="zh-TW" altLang="en-US"/>
              <a:t>但在 </a:t>
            </a:r>
            <a:r>
              <a:rPr lang="en-US" altLang="zh-TW"/>
              <a:t>Intel</a:t>
            </a:r>
            <a:r>
              <a:rPr lang="zh-TW" altLang="en-US"/>
              <a:t> </a:t>
            </a:r>
            <a:r>
              <a:rPr lang="en-US" altLang="zh-TW"/>
              <a:t>Core i9 </a:t>
            </a:r>
            <a:r>
              <a:rPr lang="zh-TW" altLang="en-US"/>
              <a:t>上編譯的可執行檔可在 </a:t>
            </a:r>
            <a:r>
              <a:rPr lang="en-US" altLang="zh-TW"/>
              <a:t>AMD Ryzen</a:t>
            </a:r>
            <a:r>
              <a:rPr lang="zh-TW" altLang="en-US"/>
              <a:t> 執行</a:t>
            </a:r>
            <a:endParaRPr lang="en-US" altLang="zh-TW"/>
          </a:p>
          <a:p>
            <a:r>
              <a:rPr lang="zh-TW" altLang="en-US"/>
              <a:t>因為他們皆使用 </a:t>
            </a:r>
            <a:r>
              <a:rPr lang="en-US" altLang="zh-TW"/>
              <a:t>x86_64 (x64</a:t>
            </a:r>
            <a:r>
              <a:rPr lang="zh-TW" altLang="en-US"/>
              <a:t>、</a:t>
            </a:r>
            <a:r>
              <a:rPr lang="en-US" altLang="zh-TW"/>
              <a:t>Intel 64</a:t>
            </a:r>
            <a:r>
              <a:rPr lang="zh-TW" altLang="en-US"/>
              <a:t>、</a:t>
            </a:r>
            <a:r>
              <a:rPr lang="en-US" altLang="zh-TW"/>
              <a:t>AMD 64) </a:t>
            </a:r>
            <a:r>
              <a:rPr lang="zh-TW" altLang="en-US"/>
              <a:t>指令集</a:t>
            </a: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865E45F7-2610-4890-8979-E252CDF0D00F}"/>
              </a:ext>
            </a:extLst>
          </p:cNvPr>
          <p:cNvGrpSpPr/>
          <p:nvPr/>
        </p:nvGrpSpPr>
        <p:grpSpPr>
          <a:xfrm>
            <a:off x="667864" y="5002305"/>
            <a:ext cx="10856271" cy="1281953"/>
            <a:chOff x="932330" y="5002305"/>
            <a:chExt cx="10856271" cy="1281953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F7C2A3B2-8C8F-4563-8CAA-2D1B4BD75AAD}"/>
                </a:ext>
              </a:extLst>
            </p:cNvPr>
            <p:cNvSpPr/>
            <p:nvPr/>
          </p:nvSpPr>
          <p:spPr>
            <a:xfrm>
              <a:off x="932330" y="5002305"/>
              <a:ext cx="1057836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程式碼</a:t>
              </a: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CF191AC4-3AC6-4699-8EA5-77746E500C38}"/>
                </a:ext>
              </a:extLst>
            </p:cNvPr>
            <p:cNvSpPr/>
            <p:nvPr/>
          </p:nvSpPr>
          <p:spPr>
            <a:xfrm>
              <a:off x="2270313" y="5002305"/>
              <a:ext cx="1281953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前置處理</a:t>
              </a: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20D39195-C21C-4F77-A3A1-D47CC89C27CA}"/>
                </a:ext>
              </a:extLst>
            </p:cNvPr>
            <p:cNvSpPr/>
            <p:nvPr/>
          </p:nvSpPr>
          <p:spPr>
            <a:xfrm>
              <a:off x="3832413" y="5002305"/>
              <a:ext cx="869577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編譯</a:t>
              </a: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66890154-D4D0-4E6E-8595-C78E9DB58C8D}"/>
                </a:ext>
              </a:extLst>
            </p:cNvPr>
            <p:cNvSpPr/>
            <p:nvPr/>
          </p:nvSpPr>
          <p:spPr>
            <a:xfrm>
              <a:off x="6577858" y="5002305"/>
              <a:ext cx="869577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組繹</a:t>
              </a: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B39A4502-270D-46FF-9DF9-1299B558669E}"/>
                </a:ext>
              </a:extLst>
            </p:cNvPr>
            <p:cNvSpPr/>
            <p:nvPr/>
          </p:nvSpPr>
          <p:spPr>
            <a:xfrm>
              <a:off x="4982137" y="5002305"/>
              <a:ext cx="1315574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組合語言</a:t>
              </a: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EDC7BE7B-CB03-42B8-BE37-DCF676904461}"/>
                </a:ext>
              </a:extLst>
            </p:cNvPr>
            <p:cNvSpPr/>
            <p:nvPr/>
          </p:nvSpPr>
          <p:spPr>
            <a:xfrm>
              <a:off x="7727582" y="5002305"/>
              <a:ext cx="1315574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目標文件</a:t>
              </a: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9AE53CB5-B27B-46C1-A858-66E8B7A201C3}"/>
                </a:ext>
              </a:extLst>
            </p:cNvPr>
            <p:cNvSpPr/>
            <p:nvPr/>
          </p:nvSpPr>
          <p:spPr>
            <a:xfrm>
              <a:off x="9323303" y="5002305"/>
              <a:ext cx="869577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連結</a:t>
              </a: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BDC36E2F-CBC2-480A-8801-260462DFBC6E}"/>
                </a:ext>
              </a:extLst>
            </p:cNvPr>
            <p:cNvSpPr/>
            <p:nvPr/>
          </p:nvSpPr>
          <p:spPr>
            <a:xfrm>
              <a:off x="10473027" y="5002305"/>
              <a:ext cx="1315574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可執行檔</a:t>
              </a:r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6EA367A8-489D-4AEE-BDCD-5D99A4793090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1990166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60FC1306-B7AA-4346-B7EE-C194FE0AB288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3552266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0CBA4B14-7760-4F31-BE1E-039BF5AB72A9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4701990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903E048F-E710-4796-8F42-C5A9E3146D35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>
              <a:off x="6297711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1B92C281-D739-42D5-A22B-80F264DAD496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7447435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88B50E97-6644-4F1F-8B75-029E9B44F163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9043156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4316EAD5-5243-442E-86AC-1FD3E8063CA5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10192880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F5244CD5-2C82-43D7-9726-92AAB4AC6F86}"/>
                </a:ext>
              </a:extLst>
            </p:cNvPr>
            <p:cNvSpPr/>
            <p:nvPr/>
          </p:nvSpPr>
          <p:spPr>
            <a:xfrm>
              <a:off x="2382371" y="5871881"/>
              <a:ext cx="1057836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標頭檔</a:t>
              </a:r>
            </a:p>
          </p:txBody>
        </p: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12D49094-755A-487F-96F4-2593DBBE6F48}"/>
                </a:ext>
              </a:extLst>
            </p:cNvPr>
            <p:cNvCxnSpPr>
              <a:cxnSpLocks/>
              <a:stCxn id="36" idx="0"/>
              <a:endCxn id="5" idx="2"/>
            </p:cNvCxnSpPr>
            <p:nvPr/>
          </p:nvCxnSpPr>
          <p:spPr>
            <a:xfrm flipV="1">
              <a:off x="2911289" y="5414682"/>
              <a:ext cx="1" cy="45719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2592740-E0AC-491A-A4F0-FFFE2A5455F6}"/>
                </a:ext>
              </a:extLst>
            </p:cNvPr>
            <p:cNvSpPr/>
            <p:nvPr/>
          </p:nvSpPr>
          <p:spPr>
            <a:xfrm>
              <a:off x="8863867" y="5871881"/>
              <a:ext cx="1788450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其他目標文件</a:t>
              </a:r>
            </a:p>
          </p:txBody>
        </p: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575C83EC-31FF-4FA9-BDF8-6B18423CD53C}"/>
                </a:ext>
              </a:extLst>
            </p:cNvPr>
            <p:cNvCxnSpPr>
              <a:cxnSpLocks/>
              <a:stCxn id="41" idx="0"/>
              <a:endCxn id="12" idx="2"/>
            </p:cNvCxnSpPr>
            <p:nvPr/>
          </p:nvCxnSpPr>
          <p:spPr>
            <a:xfrm flipV="1">
              <a:off x="9758092" y="5414682"/>
              <a:ext cx="0" cy="45719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486272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2D4116-361C-433B-AED4-C06925B80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補充：編譯與執行</a:t>
            </a:r>
            <a:r>
              <a:rPr lang="en-US" altLang="zh-TW"/>
              <a:t>-Python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1A87A2-15EE-4D40-97BC-9EC26A44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5908"/>
            <a:ext cx="10663518" cy="2611904"/>
          </a:xfrm>
        </p:spPr>
        <p:txBody>
          <a:bodyPr/>
          <a:lstStyle/>
          <a:p>
            <a:r>
              <a:rPr lang="en-US" altLang="zh-TW"/>
              <a:t>Python </a:t>
            </a:r>
            <a:r>
              <a:rPr lang="zh-TW" altLang="en-US"/>
              <a:t>程式不需要經過編譯</a:t>
            </a:r>
            <a:endParaRPr lang="en-US" altLang="zh-TW"/>
          </a:p>
          <a:p>
            <a:r>
              <a:rPr lang="zh-TW" altLang="en-US"/>
              <a:t>而是經由直譯器</a:t>
            </a:r>
            <a:r>
              <a:rPr lang="en-US" altLang="zh-TW"/>
              <a:t>(interpreter)</a:t>
            </a:r>
            <a:r>
              <a:rPr lang="zh-TW" altLang="en-US"/>
              <a:t>執行一行翻譯一行</a:t>
            </a:r>
            <a:endParaRPr lang="en-US" altLang="zh-TW"/>
          </a:p>
          <a:p>
            <a:r>
              <a:rPr lang="zh-TW" altLang="en-US"/>
              <a:t>所以執行起來速度與效率相較 </a:t>
            </a:r>
            <a:r>
              <a:rPr lang="en-US" altLang="zh-TW"/>
              <a:t>C/C++ </a:t>
            </a:r>
            <a:r>
              <a:rPr lang="zh-TW" altLang="en-US"/>
              <a:t>慢許多</a:t>
            </a:r>
            <a:endParaRPr lang="en-US" altLang="zh-TW"/>
          </a:p>
          <a:p>
            <a:r>
              <a:rPr lang="zh-TW" altLang="en-US"/>
              <a:t>因為執行時花很多時間在翻譯上</a:t>
            </a:r>
            <a:endParaRPr lang="en-US" altLang="zh-TW"/>
          </a:p>
          <a:p>
            <a:r>
              <a:rPr lang="zh-TW" altLang="en-US"/>
              <a:t>類似的語言還有 </a:t>
            </a:r>
            <a:r>
              <a:rPr lang="en-US" altLang="zh-TW"/>
              <a:t>JavaScript</a:t>
            </a:r>
            <a:r>
              <a:rPr lang="zh-TW" altLang="en-US"/>
              <a:t> 等腳本語言</a:t>
            </a:r>
            <a:r>
              <a:rPr lang="en-US" altLang="zh-TW"/>
              <a:t>(Scripting language)</a:t>
            </a:r>
          </a:p>
        </p:txBody>
      </p:sp>
    </p:spTree>
    <p:extLst>
      <p:ext uri="{BB962C8B-B14F-4D97-AF65-F5344CB8AC3E}">
        <p14:creationId xmlns:p14="http://schemas.microsoft.com/office/powerpoint/2010/main" val="210007644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編譯與執行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B4A68A-EEAA-4220-82DB-398B567DD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175"/>
            <a:ext cx="10515600" cy="519223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bash/cmd/PowerShell </a:t>
            </a:r>
            <a:r>
              <a:rPr lang="zh-TW" altLang="en-US"/>
              <a:t>中，依序使用下列指令來編譯和執行：</a:t>
            </a:r>
            <a:endParaRPr lang="en-US" altLang="zh-TW"/>
          </a:p>
        </p:txBody>
      </p:sp>
      <p:sp>
        <p:nvSpPr>
          <p:cNvPr id="15" name="內容版面配置區 3">
            <a:extLst>
              <a:ext uri="{FF2B5EF4-FFF2-40B4-BE49-F238E27FC236}">
                <a16:creationId xmlns:a16="http://schemas.microsoft.com/office/drawing/2014/main" id="{31BCA3FC-A1B5-4E3F-B5C7-9A7B7291BEA2}"/>
              </a:ext>
            </a:extLst>
          </p:cNvPr>
          <p:cNvSpPr txBox="1">
            <a:spLocks/>
          </p:cNvSpPr>
          <p:nvPr/>
        </p:nvSpPr>
        <p:spPr>
          <a:xfrm>
            <a:off x="838200" y="3328643"/>
            <a:ext cx="10515600" cy="519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注意第二條指令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執行程式指令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後面沒有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".java"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喔！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C389A798-7938-4454-98D7-4FE19C1CBE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22" r="1289" b="5339"/>
          <a:stretch/>
        </p:blipFill>
        <p:spPr>
          <a:xfrm>
            <a:off x="838200" y="3847866"/>
            <a:ext cx="10515599" cy="1478949"/>
          </a:xfrm>
          <a:prstGeom prst="rect">
            <a:avLst/>
          </a:prstGeom>
        </p:spPr>
      </p:pic>
      <p:sp>
        <p:nvSpPr>
          <p:cNvPr id="20" name="內容版面配置區 3">
            <a:extLst>
              <a:ext uri="{FF2B5EF4-FFF2-40B4-BE49-F238E27FC236}">
                <a16:creationId xmlns:a16="http://schemas.microsoft.com/office/drawing/2014/main" id="{658C1E58-A47A-44FF-A838-A172BE8D6049}"/>
              </a:ext>
            </a:extLst>
          </p:cNvPr>
          <p:cNvSpPr txBox="1">
            <a:spLocks/>
          </p:cNvSpPr>
          <p:nvPr/>
        </p:nvSpPr>
        <p:spPr>
          <a:xfrm>
            <a:off x="838200" y="5422064"/>
            <a:ext cx="10587038" cy="8993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".\Main.java"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中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"."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指的是「當前資料夾」，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"\"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指的是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「資料夾內的東西」，所以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".\Main.java"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和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"Main.java"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等效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9F7D85FD-96DE-4FA4-93B0-036C34D0AE9F}"/>
              </a:ext>
            </a:extLst>
          </p:cNvPr>
          <p:cNvGrpSpPr/>
          <p:nvPr/>
        </p:nvGrpSpPr>
        <p:grpSpPr>
          <a:xfrm>
            <a:off x="838200" y="2306282"/>
            <a:ext cx="10395446" cy="926246"/>
            <a:chOff x="958353" y="2306282"/>
            <a:chExt cx="10395446" cy="926246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BE856424-8A99-4017-92D8-AD0C405A591C}"/>
                </a:ext>
              </a:extLst>
            </p:cNvPr>
            <p:cNvGrpSpPr/>
            <p:nvPr/>
          </p:nvGrpSpPr>
          <p:grpSpPr>
            <a:xfrm>
              <a:off x="1758573" y="2308335"/>
              <a:ext cx="9595226" cy="885371"/>
              <a:chOff x="1758573" y="2479785"/>
              <a:chExt cx="9595226" cy="885371"/>
            </a:xfrm>
          </p:grpSpPr>
          <p:sp>
            <p:nvSpPr>
              <p:cNvPr id="13" name="Rectangle 2">
                <a:extLst>
                  <a:ext uri="{FF2B5EF4-FFF2-40B4-BE49-F238E27FC236}">
                    <a16:creationId xmlns:a16="http://schemas.microsoft.com/office/drawing/2014/main" id="{422DE6DC-888D-4CE1-AA97-0FB231523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8573" y="2479785"/>
                <a:ext cx="9595226" cy="88537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javac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B2B2B2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Main.java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B2B2B2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Main</a:t>
                </a:r>
                <a:endPara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7C5C2F8A-BC69-47CD-856B-C3579132A857}"/>
                  </a:ext>
                </a:extLst>
              </p:cNvPr>
              <p:cNvSpPr txBox="1"/>
              <p:nvPr/>
            </p:nvSpPr>
            <p:spPr>
              <a:xfrm>
                <a:off x="10662583" y="2995824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bash</a:t>
                </a: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B2A213F-E7C8-4ECE-9CB8-E4A6E12D69E8}"/>
                </a:ext>
              </a:extLst>
            </p:cNvPr>
            <p:cNvSpPr txBox="1"/>
            <p:nvPr/>
          </p:nvSpPr>
          <p:spPr>
            <a:xfrm>
              <a:off x="958353" y="230628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/>
                <a:t>編譯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511DDDC-F40F-4AEA-961A-EE3A70FE251D}"/>
                </a:ext>
              </a:extLst>
            </p:cNvPr>
            <p:cNvSpPr txBox="1"/>
            <p:nvPr/>
          </p:nvSpPr>
          <p:spPr>
            <a:xfrm>
              <a:off x="958353" y="277086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/>
                <a:t>執行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68407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開啟 </a:t>
            </a:r>
            <a:r>
              <a:rPr lang="en-US" altLang="zh-TW"/>
              <a:t>PowerShell/cmd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B4A68A-EEAA-4220-82DB-398B567DD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21"/>
            <a:ext cx="6985000" cy="1603375"/>
          </a:xfrm>
        </p:spPr>
        <p:txBody>
          <a:bodyPr>
            <a:normAutofit/>
          </a:bodyPr>
          <a:lstStyle/>
          <a:p>
            <a:r>
              <a:rPr lang="zh-TW" altLang="en-US"/>
              <a:t>在資料夾位置開啟 </a:t>
            </a:r>
            <a:r>
              <a:rPr lang="en-US" altLang="zh-TW"/>
              <a:t>PowerShell</a:t>
            </a:r>
            <a:r>
              <a:rPr lang="zh-TW" altLang="en-US"/>
              <a:t>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/>
              <a:t>shift + </a:t>
            </a:r>
            <a:r>
              <a:rPr lang="zh-TW" altLang="en-US"/>
              <a:t>右鍵 彈出選單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選擇「在這裡開啟 </a:t>
            </a:r>
            <a:r>
              <a:rPr lang="en-US" altLang="zh-TW"/>
              <a:t>PowerShell</a:t>
            </a:r>
            <a:r>
              <a:rPr lang="zh-TW" altLang="en-US"/>
              <a:t> 視窗」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EEAE90C-0EDC-4037-9B37-D7AD3BDD4154}"/>
              </a:ext>
            </a:extLst>
          </p:cNvPr>
          <p:cNvGrpSpPr/>
          <p:nvPr/>
        </p:nvGrpSpPr>
        <p:grpSpPr>
          <a:xfrm>
            <a:off x="8291759" y="1488486"/>
            <a:ext cx="3281405" cy="4910389"/>
            <a:chOff x="7773369" y="1350106"/>
            <a:chExt cx="2667372" cy="399153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F738BC1D-C416-4AD5-91F3-F1B78583D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3369" y="1350106"/>
              <a:ext cx="2667372" cy="3991532"/>
            </a:xfrm>
            <a:prstGeom prst="rect">
              <a:avLst/>
            </a:prstGeom>
          </p:spPr>
        </p:pic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BD2FB56C-6E98-487F-9692-661AF2CC171E}"/>
                </a:ext>
              </a:extLst>
            </p:cNvPr>
            <p:cNvSpPr/>
            <p:nvPr/>
          </p:nvSpPr>
          <p:spPr>
            <a:xfrm>
              <a:off x="8072471" y="3639127"/>
              <a:ext cx="1694887" cy="16625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8" name="內容版面配置區 3">
            <a:extLst>
              <a:ext uri="{FF2B5EF4-FFF2-40B4-BE49-F238E27FC236}">
                <a16:creationId xmlns:a16="http://schemas.microsoft.com/office/drawing/2014/main" id="{1F0E216D-6C12-47B5-9C9D-9129FB0EFF64}"/>
              </a:ext>
            </a:extLst>
          </p:cNvPr>
          <p:cNvSpPr txBox="1">
            <a:spLocks/>
          </p:cNvSpPr>
          <p:nvPr/>
        </p:nvSpPr>
        <p:spPr>
          <a:xfrm>
            <a:off x="838200" y="3170681"/>
            <a:ext cx="7167420" cy="1093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在資料夾位置開啟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cmd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在上方路徑欄輸入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"cmd"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然後按下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enter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7BD9747-19D3-47AD-9AB9-A5BEC6602F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" t="380" r="420" b="59436"/>
          <a:stretch/>
        </p:blipFill>
        <p:spPr>
          <a:xfrm>
            <a:off x="859631" y="4186238"/>
            <a:ext cx="6988969" cy="2212638"/>
          </a:xfrm>
          <a:prstGeom prst="rect">
            <a:avLst/>
          </a:prstGeom>
        </p:spPr>
      </p:pic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8A466E6A-91E9-4827-9885-50B79A9749FD}"/>
              </a:ext>
            </a:extLst>
          </p:cNvPr>
          <p:cNvSpPr/>
          <p:nvPr/>
        </p:nvSpPr>
        <p:spPr>
          <a:xfrm>
            <a:off x="2681779" y="4576489"/>
            <a:ext cx="2573711" cy="4492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002089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49BBE-F0BA-4F7D-9EA9-F6B7E306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介紹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EAE9083E-3CE9-4A71-9AC2-A7A0B6394D1D}"/>
              </a:ext>
            </a:extLst>
          </p:cNvPr>
          <p:cNvGrpSpPr/>
          <p:nvPr/>
        </p:nvGrpSpPr>
        <p:grpSpPr>
          <a:xfrm>
            <a:off x="1004513" y="1573367"/>
            <a:ext cx="10182974" cy="4689035"/>
            <a:chOff x="1161879" y="1720633"/>
            <a:chExt cx="10182974" cy="4689035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1BA32C1C-9AD4-486E-97F0-2ED23430CEF1}"/>
                </a:ext>
              </a:extLst>
            </p:cNvPr>
            <p:cNvGrpSpPr/>
            <p:nvPr/>
          </p:nvGrpSpPr>
          <p:grpSpPr>
            <a:xfrm>
              <a:off x="1161879" y="1720633"/>
              <a:ext cx="3142207" cy="4689035"/>
              <a:chOff x="1161879" y="1720633"/>
              <a:chExt cx="3142207" cy="4689035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FC8101E3-E152-4C40-8AFA-F659008C3E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5052" y="1720633"/>
                <a:ext cx="2995862" cy="3014330"/>
              </a:xfrm>
              <a:prstGeom prst="rect">
                <a:avLst/>
              </a:prstGeom>
            </p:spPr>
          </p:pic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035F00-734C-43B4-ABC2-CD998B66CDEA}"/>
                  </a:ext>
                </a:extLst>
              </p:cNvPr>
              <p:cNvSpPr txBox="1"/>
              <p:nvPr/>
            </p:nvSpPr>
            <p:spPr>
              <a:xfrm>
                <a:off x="1161879" y="5024673"/>
                <a:ext cx="3142207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之父：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詹姆斯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·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高斯林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(James Gosling)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08A3310E-CD36-48B7-B013-81BB308DCFF5}"/>
                </a:ext>
              </a:extLst>
            </p:cNvPr>
            <p:cNvGrpSpPr/>
            <p:nvPr/>
          </p:nvGrpSpPr>
          <p:grpSpPr>
            <a:xfrm>
              <a:off x="4957178" y="1720633"/>
              <a:ext cx="3416320" cy="4689035"/>
              <a:chOff x="5081413" y="1720633"/>
              <a:chExt cx="3416320" cy="4689035"/>
            </a:xfrm>
          </p:grpSpPr>
          <p:pic>
            <p:nvPicPr>
              <p:cNvPr id="15" name="圖形 14">
                <a:extLst>
                  <a:ext uri="{FF2B5EF4-FFF2-40B4-BE49-F238E27FC236}">
                    <a16:creationId xmlns:a16="http://schemas.microsoft.com/office/drawing/2014/main" id="{D4BCB6E8-1737-4760-9DFF-1AA273C763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21293" y="1720633"/>
                <a:ext cx="1648021" cy="3014330"/>
              </a:xfrm>
              <a:prstGeom prst="rect">
                <a:avLst/>
              </a:prstGeom>
            </p:spPr>
          </p:pic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91B2451-D664-4460-8EEC-71F1D0FCE5B7}"/>
                  </a:ext>
                </a:extLst>
              </p:cNvPr>
              <p:cNvSpPr txBox="1"/>
              <p:nvPr/>
            </p:nvSpPr>
            <p:spPr>
              <a:xfrm>
                <a:off x="5081413" y="5024673"/>
                <a:ext cx="3416320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名稱由來：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創始人想名字時拿著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印度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島的咖啡</a:t>
                </a:r>
              </a:p>
            </p:txBody>
          </p:sp>
        </p:grp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4E4C6B18-34C2-4383-966E-8B5764D28C0A}"/>
                </a:ext>
              </a:extLst>
            </p:cNvPr>
            <p:cNvGrpSpPr/>
            <p:nvPr/>
          </p:nvGrpSpPr>
          <p:grpSpPr>
            <a:xfrm>
              <a:off x="8738049" y="1720633"/>
              <a:ext cx="2606804" cy="4258147"/>
              <a:chOff x="8738049" y="1720633"/>
              <a:chExt cx="2606804" cy="4258147"/>
            </a:xfrm>
          </p:grpSpPr>
          <p:pic>
            <p:nvPicPr>
              <p:cNvPr id="17" name="圖形 16">
                <a:extLst>
                  <a:ext uri="{FF2B5EF4-FFF2-40B4-BE49-F238E27FC236}">
                    <a16:creationId xmlns:a16="http://schemas.microsoft.com/office/drawing/2014/main" id="{F7F0BAA8-BF5C-4067-8AB0-A8D2006D4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204549" y="1720633"/>
                <a:ext cx="1673804" cy="3014330"/>
              </a:xfrm>
              <a:prstGeom prst="rect">
                <a:avLst/>
              </a:prstGeom>
            </p:spPr>
          </p:pic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BC552CE7-9EDC-4886-958E-E285B2791740}"/>
                  </a:ext>
                </a:extLst>
              </p:cNvPr>
              <p:cNvSpPr txBox="1"/>
              <p:nvPr/>
            </p:nvSpPr>
            <p:spPr>
              <a:xfrm>
                <a:off x="8738049" y="5024673"/>
                <a:ext cx="260680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吉祥物：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名叫 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Duke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180208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49BBE-F0BA-4F7D-9EA9-F6B7E306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介紹</a:t>
            </a: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2B958523-A4D0-4A25-AB64-0F2C86C959A5}"/>
              </a:ext>
            </a:extLst>
          </p:cNvPr>
          <p:cNvGrpSpPr/>
          <p:nvPr/>
        </p:nvGrpSpPr>
        <p:grpSpPr>
          <a:xfrm>
            <a:off x="340155" y="2304912"/>
            <a:ext cx="11511690" cy="3034818"/>
            <a:chOff x="508294" y="2419212"/>
            <a:chExt cx="11511690" cy="3034818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5BDE1E55-4350-4576-B178-92B9A759D203}"/>
                </a:ext>
              </a:extLst>
            </p:cNvPr>
            <p:cNvGrpSpPr/>
            <p:nvPr/>
          </p:nvGrpSpPr>
          <p:grpSpPr>
            <a:xfrm>
              <a:off x="508294" y="2419212"/>
              <a:ext cx="3264904" cy="3034818"/>
              <a:chOff x="1119615" y="2492476"/>
              <a:chExt cx="3264904" cy="3034818"/>
            </a:xfrm>
          </p:grpSpPr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78383380-0A55-48E0-A14C-04259058408A}"/>
                  </a:ext>
                </a:extLst>
              </p:cNvPr>
              <p:cNvSpPr txBox="1"/>
              <p:nvPr/>
            </p:nvSpPr>
            <p:spPr>
              <a:xfrm>
                <a:off x="1269129" y="4142299"/>
                <a:ext cx="3036409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創造公司：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昇陽電腦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(Sun)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1995</a:t>
                </a:r>
                <a:r>
                  <a:rPr lang="zh-TW" altLang="en-US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年創造 </a:t>
                </a:r>
                <a:r>
                  <a:rPr lang="en-US" altLang="zh-TW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Java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4" name="圖形 3">
                <a:extLst>
                  <a:ext uri="{FF2B5EF4-FFF2-40B4-BE49-F238E27FC236}">
                    <a16:creationId xmlns:a16="http://schemas.microsoft.com/office/drawing/2014/main" id="{413A00C7-AF0C-44D2-ADB1-8E83D05125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119615" y="2492476"/>
                <a:ext cx="3264904" cy="1417323"/>
              </a:xfrm>
              <a:prstGeom prst="rect">
                <a:avLst/>
              </a:prstGeom>
            </p:spPr>
          </p:pic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4E1E2837-6AE5-46F0-9228-66953E110647}"/>
                </a:ext>
              </a:extLst>
            </p:cNvPr>
            <p:cNvGrpSpPr/>
            <p:nvPr/>
          </p:nvGrpSpPr>
          <p:grpSpPr>
            <a:xfrm>
              <a:off x="3995385" y="2421527"/>
              <a:ext cx="3819503" cy="3032503"/>
              <a:chOff x="4376106" y="2494791"/>
              <a:chExt cx="3819503" cy="3032503"/>
            </a:xfrm>
          </p:grpSpPr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CA3C3D37-E819-48BD-B1B3-D9D462C2F2E7}"/>
                  </a:ext>
                </a:extLst>
              </p:cNvPr>
              <p:cNvSpPr txBox="1"/>
              <p:nvPr/>
            </p:nvSpPr>
            <p:spPr>
              <a:xfrm>
                <a:off x="4507165" y="4142299"/>
                <a:ext cx="3557384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領導組織：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甲骨文公司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(Oracle)</a:t>
                </a:r>
              </a:p>
              <a:p>
                <a:pPr>
                  <a:defRPr/>
                </a:pPr>
                <a:r>
                  <a:rPr lang="en-US" altLang="zh-TW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2010 </a:t>
                </a:r>
                <a:r>
                  <a:rPr lang="zh-TW" altLang="en-US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收購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昇陽電腦</a:t>
                </a:r>
              </a:p>
            </p:txBody>
          </p:sp>
          <p:pic>
            <p:nvPicPr>
              <p:cNvPr id="7" name="圖形 6">
                <a:extLst>
                  <a:ext uri="{FF2B5EF4-FFF2-40B4-BE49-F238E27FC236}">
                    <a16:creationId xmlns:a16="http://schemas.microsoft.com/office/drawing/2014/main" id="{DBE28E99-0FCD-4D4A-B471-E117190893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376106" y="2494791"/>
                <a:ext cx="3819503" cy="1412692"/>
              </a:xfrm>
              <a:prstGeom prst="rect">
                <a:avLst/>
              </a:prstGeom>
            </p:spPr>
          </p:pic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CD8DCCA2-17CE-4C76-ABF3-6CDC8C28657F}"/>
                </a:ext>
              </a:extLst>
            </p:cNvPr>
            <p:cNvGrpSpPr/>
            <p:nvPr/>
          </p:nvGrpSpPr>
          <p:grpSpPr>
            <a:xfrm>
              <a:off x="7673922" y="2421527"/>
              <a:ext cx="4346062" cy="3032503"/>
              <a:chOff x="8075693" y="2494791"/>
              <a:chExt cx="4346062" cy="3032503"/>
            </a:xfrm>
          </p:grpSpPr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760EF96A-19D5-440A-A699-BDD627568934}"/>
                  </a:ext>
                </a:extLst>
              </p:cNvPr>
              <p:cNvSpPr txBox="1"/>
              <p:nvPr/>
            </p:nvSpPr>
            <p:spPr>
              <a:xfrm>
                <a:off x="8075693" y="4142299"/>
                <a:ext cx="4346062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和 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JavaScript 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的關係：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只是當時 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很熱門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JavaScript</a:t>
                </a:r>
                <a:r>
                  <a:rPr lang="zh-TW" altLang="en-US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 就借鑑名字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05A99B82-E274-4BA6-9AF2-D9E7853C5E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51878" y="2494791"/>
                <a:ext cx="1412692" cy="14126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082902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F3AB24B-3CA6-4811-804E-E905C0A0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347"/>
            <a:ext cx="10515600" cy="483009"/>
          </a:xfrm>
        </p:spPr>
        <p:txBody>
          <a:bodyPr/>
          <a:lstStyle/>
          <a:p>
            <a:r>
              <a:rPr lang="zh-TW" altLang="en-US"/>
              <a:t>學習一門程式語言，從 </a:t>
            </a:r>
            <a:r>
              <a:rPr lang="en-US" altLang="zh-TW"/>
              <a:t>Hello World! </a:t>
            </a:r>
            <a:r>
              <a:rPr lang="zh-TW" altLang="en-US"/>
              <a:t>開始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B63C456-8384-45FF-8D3B-B7B4E80ECA6B}"/>
              </a:ext>
            </a:extLst>
          </p:cNvPr>
          <p:cNvGrpSpPr/>
          <p:nvPr/>
        </p:nvGrpSpPr>
        <p:grpSpPr>
          <a:xfrm>
            <a:off x="802481" y="2185706"/>
            <a:ext cx="10587038" cy="4154984"/>
            <a:chOff x="802481" y="2185706"/>
            <a:chExt cx="10587038" cy="4154984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CB26EA14-F1AF-4F85-A5DD-5E14D4E66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481" y="2185706"/>
              <a:ext cx="10587038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類別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(class)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(main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56A8F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Java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5" name="圖片 4">
              <a:hlinkClick r:id="rId3"/>
              <a:extLst>
                <a:ext uri="{FF2B5EF4-FFF2-40B4-BE49-F238E27FC236}">
                  <a16:creationId xmlns:a16="http://schemas.microsoft.com/office/drawing/2014/main" id="{7DF2E5C9-EB5B-401A-92FD-4C3FD1EC6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5310" y="2185706"/>
              <a:ext cx="584209" cy="571509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0158CE3-16D4-4934-89F1-34B39570747F}"/>
                </a:ext>
              </a:extLst>
            </p:cNvPr>
            <p:cNvSpPr txBox="1"/>
            <p:nvPr/>
          </p:nvSpPr>
          <p:spPr>
            <a:xfrm>
              <a:off x="10698304" y="59713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80531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30ABB7-24D9-4D95-917E-3123EA8DB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</a:t>
            </a:r>
            <a:r>
              <a:rPr lang="en-US" altLang="zh-TW"/>
              <a:t>"Hello, World!" </a:t>
            </a:r>
            <a:r>
              <a:rPr lang="zh-TW" altLang="en-US"/>
              <a:t>由來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5DE331-9BAA-4EA1-B367-F21DF06C8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第一次是出現在一本介紹 </a:t>
            </a:r>
            <a:r>
              <a:rPr lang="en-US" altLang="zh-TW"/>
              <a:t>B </a:t>
            </a:r>
            <a:r>
              <a:rPr lang="zh-TW" altLang="en-US"/>
              <a:t>語言的書</a:t>
            </a:r>
            <a:endParaRPr lang="en-US" altLang="zh-TW"/>
          </a:p>
          <a:p>
            <a:r>
              <a:rPr lang="en-US" altLang="zh-TW"/>
              <a:t>《A Tutorial Introduction to the Language B》</a:t>
            </a:r>
          </a:p>
          <a:p>
            <a:r>
              <a:rPr lang="zh-TW" altLang="en-US"/>
              <a:t>用來展示如何使用外部變數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後來 </a:t>
            </a:r>
            <a:r>
              <a:rPr lang="en-US" altLang="zh-TW"/>
              <a:t>B </a:t>
            </a:r>
            <a:r>
              <a:rPr lang="zh-TW" altLang="en-US"/>
              <a:t>語言演變成 </a:t>
            </a:r>
            <a:r>
              <a:rPr lang="en-US" altLang="zh-TW"/>
              <a:t>C </a:t>
            </a:r>
            <a:r>
              <a:rPr lang="zh-TW" altLang="en-US"/>
              <a:t>語言</a:t>
            </a:r>
            <a:endParaRPr lang="en-US" altLang="zh-TW"/>
          </a:p>
          <a:p>
            <a:r>
              <a:rPr lang="zh-TW" altLang="en-US"/>
              <a:t>在</a:t>
            </a:r>
            <a:r>
              <a:rPr lang="it-IT" altLang="zh-TW"/>
              <a:t>《Programming in C: A Tutorial》</a:t>
            </a:r>
            <a:r>
              <a:rPr lang="zh-TW" altLang="en-US"/>
              <a:t>中</a:t>
            </a:r>
            <a:endParaRPr lang="en-US" altLang="zh-TW"/>
          </a:p>
          <a:p>
            <a:r>
              <a:rPr lang="en-US" altLang="zh-TW"/>
              <a:t>"Hello, World!" </a:t>
            </a:r>
            <a:r>
              <a:rPr lang="zh-TW" altLang="en-US"/>
              <a:t>被作為了範例程式碼</a:t>
            </a:r>
            <a:endParaRPr lang="en-US" altLang="zh-TW"/>
          </a:p>
          <a:p>
            <a:r>
              <a:rPr lang="zh-TW" altLang="en-US"/>
              <a:t>爾後大家都開始使用 </a:t>
            </a:r>
            <a:r>
              <a:rPr lang="en-US" altLang="zh-TW"/>
              <a:t>"Hello, World!" </a:t>
            </a:r>
            <a:r>
              <a:rPr lang="zh-TW" altLang="en-US"/>
              <a:t>作為範例程式碼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521605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ED0327-D272-4615-9B52-D27F10169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2065" cy="673131"/>
          </a:xfrm>
        </p:spPr>
        <p:txBody>
          <a:bodyPr>
            <a:normAutofit/>
          </a:bodyPr>
          <a:lstStyle/>
          <a:p>
            <a:r>
              <a:rPr lang="zh-TW" altLang="en-US" sz="3600">
                <a:solidFill>
                  <a:srgbClr val="00B0F0"/>
                </a:solidFill>
              </a:rPr>
              <a:t>要寫在哪裡？用什麼寫？</a:t>
            </a:r>
            <a:endParaRPr lang="en-US" altLang="zh-TW" sz="3600">
              <a:solidFill>
                <a:srgbClr val="00B0F0"/>
              </a:solidFill>
            </a:endParaRPr>
          </a:p>
        </p:txBody>
      </p:sp>
      <p:sp>
        <p:nvSpPr>
          <p:cNvPr id="69" name="內容版面配置區 3">
            <a:extLst>
              <a:ext uri="{FF2B5EF4-FFF2-40B4-BE49-F238E27FC236}">
                <a16:creationId xmlns:a16="http://schemas.microsoft.com/office/drawing/2014/main" id="{24BE228B-E9C8-407B-9991-68DE6371316E}"/>
              </a:ext>
            </a:extLst>
          </p:cNvPr>
          <p:cNvSpPr txBox="1">
            <a:spLocks/>
          </p:cNvSpPr>
          <p:nvPr/>
        </p:nvSpPr>
        <p:spPr>
          <a:xfrm>
            <a:off x="838197" y="2486533"/>
            <a:ext cx="10994681" cy="1723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只要想辦法把程式寫在純文字檔案中即可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所以用「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Windows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記事本」把程式寫在「新增 文字文件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.txt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」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也完全是可以的喔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pic>
        <p:nvPicPr>
          <p:cNvPr id="71" name="圖片 70">
            <a:extLst>
              <a:ext uri="{FF2B5EF4-FFF2-40B4-BE49-F238E27FC236}">
                <a16:creationId xmlns:a16="http://schemas.microsoft.com/office/drawing/2014/main" id="{2FF2AE04-1E6F-4219-BF87-B4AA444BB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540" y="3492374"/>
            <a:ext cx="6550346" cy="318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11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9" name="手繪多邊形: 圖案 58">
            <a:extLst>
              <a:ext uri="{FF2B5EF4-FFF2-40B4-BE49-F238E27FC236}">
                <a16:creationId xmlns:a16="http://schemas.microsoft.com/office/drawing/2014/main" id="{B2F66653-5C5E-43AC-B919-CC11952AEAD2}"/>
              </a:ext>
            </a:extLst>
          </p:cNvPr>
          <p:cNvSpPr/>
          <p:nvPr/>
        </p:nvSpPr>
        <p:spPr>
          <a:xfrm>
            <a:off x="782750" y="1729431"/>
            <a:ext cx="5322305" cy="1170811"/>
          </a:xfrm>
          <a:custGeom>
            <a:avLst/>
            <a:gdLst>
              <a:gd name="connsiteX0" fmla="*/ 554771 w 5322305"/>
              <a:gd name="connsiteY0" fmla="*/ 0 h 1170811"/>
              <a:gd name="connsiteX1" fmla="*/ 622687 w 5322305"/>
              <a:gd name="connsiteY1" fmla="*/ 0 h 1170811"/>
              <a:gd name="connsiteX2" fmla="*/ 622687 w 5322305"/>
              <a:gd name="connsiteY2" fmla="*/ 17 h 1170811"/>
              <a:gd name="connsiteX3" fmla="*/ 1391398 w 5322305"/>
              <a:gd name="connsiteY3" fmla="*/ 17 h 1170811"/>
              <a:gd name="connsiteX4" fmla="*/ 1391495 w 5322305"/>
              <a:gd name="connsiteY4" fmla="*/ 0 h 1170811"/>
              <a:gd name="connsiteX5" fmla="*/ 1936363 w 5322305"/>
              <a:gd name="connsiteY5" fmla="*/ 0 h 1170811"/>
              <a:gd name="connsiteX6" fmla="*/ 2110971 w 5322305"/>
              <a:gd name="connsiteY6" fmla="*/ 0 h 1170811"/>
              <a:gd name="connsiteX7" fmla="*/ 2292774 w 5322305"/>
              <a:gd name="connsiteY7" fmla="*/ 0 h 1170811"/>
              <a:gd name="connsiteX8" fmla="*/ 2292774 w 5322305"/>
              <a:gd name="connsiteY8" fmla="*/ 17 h 1170811"/>
              <a:gd name="connsiteX9" fmla="*/ 2655838 w 5322305"/>
              <a:gd name="connsiteY9" fmla="*/ 17 h 1170811"/>
              <a:gd name="connsiteX10" fmla="*/ 2655838 w 5322305"/>
              <a:gd name="connsiteY10" fmla="*/ 17 h 1170811"/>
              <a:gd name="connsiteX11" fmla="*/ 3289156 w 5322305"/>
              <a:gd name="connsiteY11" fmla="*/ 17 h 1170811"/>
              <a:gd name="connsiteX12" fmla="*/ 3424550 w 5322305"/>
              <a:gd name="connsiteY12" fmla="*/ 17 h 1170811"/>
              <a:gd name="connsiteX13" fmla="*/ 3424553 w 5322305"/>
              <a:gd name="connsiteY13" fmla="*/ 17 h 1170811"/>
              <a:gd name="connsiteX14" fmla="*/ 4144122 w 5322305"/>
              <a:gd name="connsiteY14" fmla="*/ 17 h 1170811"/>
              <a:gd name="connsiteX15" fmla="*/ 4144122 w 5322305"/>
              <a:gd name="connsiteY15" fmla="*/ 17 h 1170811"/>
              <a:gd name="connsiteX16" fmla="*/ 5322305 w 5322305"/>
              <a:gd name="connsiteY16" fmla="*/ 17 h 1170811"/>
              <a:gd name="connsiteX17" fmla="*/ 5322305 w 5322305"/>
              <a:gd name="connsiteY17" fmla="*/ 1170796 h 1170811"/>
              <a:gd name="connsiteX18" fmla="*/ 4144122 w 5322305"/>
              <a:gd name="connsiteY18" fmla="*/ 1170796 h 1170811"/>
              <a:gd name="connsiteX19" fmla="*/ 4144122 w 5322305"/>
              <a:gd name="connsiteY19" fmla="*/ 1170797 h 1170811"/>
              <a:gd name="connsiteX20" fmla="*/ 3024662 w 5322305"/>
              <a:gd name="connsiteY20" fmla="*/ 1170797 h 1170811"/>
              <a:gd name="connsiteX21" fmla="*/ 3024662 w 5322305"/>
              <a:gd name="connsiteY21" fmla="*/ 1170796 h 1170811"/>
              <a:gd name="connsiteX22" fmla="*/ 3023961 w 5322305"/>
              <a:gd name="connsiteY22" fmla="*/ 1170796 h 1170811"/>
              <a:gd name="connsiteX23" fmla="*/ 2655838 w 5322305"/>
              <a:gd name="connsiteY23" fmla="*/ 1170796 h 1170811"/>
              <a:gd name="connsiteX24" fmla="*/ 2655838 w 5322305"/>
              <a:gd name="connsiteY24" fmla="*/ 1170797 h 1170811"/>
              <a:gd name="connsiteX25" fmla="*/ 2292774 w 5322305"/>
              <a:gd name="connsiteY25" fmla="*/ 1170797 h 1170811"/>
              <a:gd name="connsiteX26" fmla="*/ 2292774 w 5322305"/>
              <a:gd name="connsiteY26" fmla="*/ 1170811 h 1170811"/>
              <a:gd name="connsiteX27" fmla="*/ 2110971 w 5322305"/>
              <a:gd name="connsiteY27" fmla="*/ 1170811 h 1170811"/>
              <a:gd name="connsiteX28" fmla="*/ 1536378 w 5322305"/>
              <a:gd name="connsiteY28" fmla="*/ 1170811 h 1170811"/>
              <a:gd name="connsiteX29" fmla="*/ 991511 w 5322305"/>
              <a:gd name="connsiteY29" fmla="*/ 1170811 h 1170811"/>
              <a:gd name="connsiteX30" fmla="*/ 991511 w 5322305"/>
              <a:gd name="connsiteY30" fmla="*/ 1170796 h 1170811"/>
              <a:gd name="connsiteX31" fmla="*/ 990810 w 5322305"/>
              <a:gd name="connsiteY31" fmla="*/ 1170796 h 1170811"/>
              <a:gd name="connsiteX32" fmla="*/ 622687 w 5322305"/>
              <a:gd name="connsiteY32" fmla="*/ 1170796 h 1170811"/>
              <a:gd name="connsiteX33" fmla="*/ 622687 w 5322305"/>
              <a:gd name="connsiteY33" fmla="*/ 1170811 h 1170811"/>
              <a:gd name="connsiteX34" fmla="*/ 0 w 5322305"/>
              <a:gd name="connsiteY34" fmla="*/ 1170811 h 1170811"/>
              <a:gd name="connsiteX35" fmla="*/ 0 w 5322305"/>
              <a:gd name="connsiteY35" fmla="*/ 539875 h 1170811"/>
              <a:gd name="connsiteX36" fmla="*/ 9190 w 5322305"/>
              <a:gd name="connsiteY36" fmla="*/ 448706 h 1170811"/>
              <a:gd name="connsiteX37" fmla="*/ 447036 w 5322305"/>
              <a:gd name="connsiteY37" fmla="*/ 10860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322305" h="1170811">
                <a:moveTo>
                  <a:pt x="554771" y="0"/>
                </a:moveTo>
                <a:lnTo>
                  <a:pt x="622687" y="0"/>
                </a:lnTo>
                <a:lnTo>
                  <a:pt x="622687" y="17"/>
                </a:lnTo>
                <a:lnTo>
                  <a:pt x="1391398" y="17"/>
                </a:lnTo>
                <a:lnTo>
                  <a:pt x="1391495" y="0"/>
                </a:lnTo>
                <a:lnTo>
                  <a:pt x="1936363" y="0"/>
                </a:lnTo>
                <a:lnTo>
                  <a:pt x="2110971" y="0"/>
                </a:lnTo>
                <a:lnTo>
                  <a:pt x="2292774" y="0"/>
                </a:lnTo>
                <a:lnTo>
                  <a:pt x="2292774" y="17"/>
                </a:lnTo>
                <a:lnTo>
                  <a:pt x="2655838" y="17"/>
                </a:lnTo>
                <a:lnTo>
                  <a:pt x="2655838" y="17"/>
                </a:lnTo>
                <a:lnTo>
                  <a:pt x="3289156" y="17"/>
                </a:lnTo>
                <a:lnTo>
                  <a:pt x="3424550" y="17"/>
                </a:lnTo>
                <a:lnTo>
                  <a:pt x="3424553" y="17"/>
                </a:lnTo>
                <a:lnTo>
                  <a:pt x="4144122" y="17"/>
                </a:lnTo>
                <a:lnTo>
                  <a:pt x="4144122" y="17"/>
                </a:lnTo>
                <a:lnTo>
                  <a:pt x="5322305" y="17"/>
                </a:lnTo>
                <a:lnTo>
                  <a:pt x="5322305" y="1170796"/>
                </a:lnTo>
                <a:lnTo>
                  <a:pt x="4144122" y="1170796"/>
                </a:lnTo>
                <a:lnTo>
                  <a:pt x="4144122" y="1170797"/>
                </a:lnTo>
                <a:lnTo>
                  <a:pt x="3024662" y="1170797"/>
                </a:lnTo>
                <a:lnTo>
                  <a:pt x="3024662" y="1170796"/>
                </a:lnTo>
                <a:lnTo>
                  <a:pt x="3023961" y="1170796"/>
                </a:lnTo>
                <a:lnTo>
                  <a:pt x="2655838" y="1170796"/>
                </a:lnTo>
                <a:lnTo>
                  <a:pt x="2655838" y="1170797"/>
                </a:lnTo>
                <a:lnTo>
                  <a:pt x="2292774" y="1170797"/>
                </a:lnTo>
                <a:lnTo>
                  <a:pt x="2292774" y="1170811"/>
                </a:lnTo>
                <a:lnTo>
                  <a:pt x="2110971" y="1170811"/>
                </a:lnTo>
                <a:lnTo>
                  <a:pt x="1536378" y="1170811"/>
                </a:lnTo>
                <a:lnTo>
                  <a:pt x="991511" y="1170811"/>
                </a:lnTo>
                <a:lnTo>
                  <a:pt x="991511" y="1170796"/>
                </a:lnTo>
                <a:lnTo>
                  <a:pt x="990810" y="1170796"/>
                </a:lnTo>
                <a:lnTo>
                  <a:pt x="622687" y="1170796"/>
                </a:lnTo>
                <a:lnTo>
                  <a:pt x="622687" y="1170811"/>
                </a:lnTo>
                <a:lnTo>
                  <a:pt x="0" y="1170811"/>
                </a:lnTo>
                <a:lnTo>
                  <a:pt x="0" y="539875"/>
                </a:lnTo>
                <a:lnTo>
                  <a:pt x="9190" y="448706"/>
                </a:lnTo>
                <a:cubicBezTo>
                  <a:pt x="54163" y="228933"/>
                  <a:pt x="227263" y="55832"/>
                  <a:pt x="447036" y="1086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(text editor)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55" name="手繪多邊形: 圖案 54">
            <a:extLst>
              <a:ext uri="{FF2B5EF4-FFF2-40B4-BE49-F238E27FC236}">
                <a16:creationId xmlns:a16="http://schemas.microsoft.com/office/drawing/2014/main" id="{5F34081B-DB12-4B80-8E87-A2E7A2797FDB}"/>
              </a:ext>
            </a:extLst>
          </p:cNvPr>
          <p:cNvSpPr/>
          <p:nvPr/>
        </p:nvSpPr>
        <p:spPr>
          <a:xfrm>
            <a:off x="6093602" y="2892429"/>
            <a:ext cx="5322305" cy="3406416"/>
          </a:xfrm>
          <a:custGeom>
            <a:avLst/>
            <a:gdLst>
              <a:gd name="connsiteX0" fmla="*/ 0 w 5322305"/>
              <a:gd name="connsiteY0" fmla="*/ 0 h 3406416"/>
              <a:gd name="connsiteX1" fmla="*/ 5322305 w 5322305"/>
              <a:gd name="connsiteY1" fmla="*/ 0 h 3406416"/>
              <a:gd name="connsiteX2" fmla="*/ 5322305 w 5322305"/>
              <a:gd name="connsiteY2" fmla="*/ 2866540 h 3406416"/>
              <a:gd name="connsiteX3" fmla="*/ 5313115 w 5322305"/>
              <a:gd name="connsiteY3" fmla="*/ 2957709 h 3406416"/>
              <a:gd name="connsiteX4" fmla="*/ 4875269 w 5322305"/>
              <a:gd name="connsiteY4" fmla="*/ 3395555 h 3406416"/>
              <a:gd name="connsiteX5" fmla="*/ 4767524 w 5322305"/>
              <a:gd name="connsiteY5" fmla="*/ 3406416 h 3406416"/>
              <a:gd name="connsiteX6" fmla="*/ 0 w 5322305"/>
              <a:gd name="connsiteY6" fmla="*/ 3406416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2305" h="3406416">
                <a:moveTo>
                  <a:pt x="0" y="0"/>
                </a:moveTo>
                <a:lnTo>
                  <a:pt x="5322305" y="0"/>
                </a:lnTo>
                <a:lnTo>
                  <a:pt x="5322305" y="2866540"/>
                </a:lnTo>
                <a:lnTo>
                  <a:pt x="5313115" y="2957709"/>
                </a:lnTo>
                <a:cubicBezTo>
                  <a:pt x="5268142" y="3177482"/>
                  <a:pt x="5095042" y="3350583"/>
                  <a:pt x="4875269" y="3395555"/>
                </a:cubicBezTo>
                <a:lnTo>
                  <a:pt x="4767524" y="3406416"/>
                </a:lnTo>
                <a:lnTo>
                  <a:pt x="0" y="3406416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通常是針對特定的程式語言設計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並且整合了許多東西，包含：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文字編輯器、除錯器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(debugger)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自動組建工具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(build automation)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，部分還有版本控制系統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(Version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Control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System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PyCharm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Visual Studio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Code::Blocks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Dev-C++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Eclipse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IntelliJ IDEA</a:t>
            </a:r>
          </a:p>
        </p:txBody>
      </p:sp>
      <p:sp>
        <p:nvSpPr>
          <p:cNvPr id="64" name="手繪多邊形: 圖案 63">
            <a:extLst>
              <a:ext uri="{FF2B5EF4-FFF2-40B4-BE49-F238E27FC236}">
                <a16:creationId xmlns:a16="http://schemas.microsoft.com/office/drawing/2014/main" id="{AA4EDEC6-8E80-411B-97A1-9C35C3D01867}"/>
              </a:ext>
            </a:extLst>
          </p:cNvPr>
          <p:cNvSpPr/>
          <p:nvPr/>
        </p:nvSpPr>
        <p:spPr>
          <a:xfrm flipH="1">
            <a:off x="776094" y="2899101"/>
            <a:ext cx="5324196" cy="3406416"/>
          </a:xfrm>
          <a:custGeom>
            <a:avLst/>
            <a:gdLst>
              <a:gd name="connsiteX0" fmla="*/ 5324196 w 5324196"/>
              <a:gd name="connsiteY0" fmla="*/ 0 h 3406416"/>
              <a:gd name="connsiteX1" fmla="*/ 2737726 w 5324196"/>
              <a:gd name="connsiteY1" fmla="*/ 0 h 3406416"/>
              <a:gd name="connsiteX2" fmla="*/ 2737726 w 5324196"/>
              <a:gd name="connsiteY2" fmla="*/ 1014 h 3406416"/>
              <a:gd name="connsiteX3" fmla="*/ 1509644 w 5324196"/>
              <a:gd name="connsiteY3" fmla="*/ 1014 h 3406416"/>
              <a:gd name="connsiteX4" fmla="*/ 1336745 w 5324196"/>
              <a:gd name="connsiteY4" fmla="*/ 1014 h 3406416"/>
              <a:gd name="connsiteX5" fmla="*/ 1891 w 5324196"/>
              <a:gd name="connsiteY5" fmla="*/ 1014 h 3406416"/>
              <a:gd name="connsiteX6" fmla="*/ 1891 w 5324196"/>
              <a:gd name="connsiteY6" fmla="*/ 2235620 h 3406416"/>
              <a:gd name="connsiteX7" fmla="*/ 0 w 5324196"/>
              <a:gd name="connsiteY7" fmla="*/ 2235620 h 3406416"/>
              <a:gd name="connsiteX8" fmla="*/ 0 w 5324196"/>
              <a:gd name="connsiteY8" fmla="*/ 3406399 h 3406416"/>
              <a:gd name="connsiteX9" fmla="*/ 1891 w 5324196"/>
              <a:gd name="connsiteY9" fmla="*/ 3406399 h 3406416"/>
              <a:gd name="connsiteX10" fmla="*/ 1891 w 5324196"/>
              <a:gd name="connsiteY10" fmla="*/ 3406414 h 3406416"/>
              <a:gd name="connsiteX11" fmla="*/ 1332361 w 5324196"/>
              <a:gd name="connsiteY11" fmla="*/ 3406414 h 3406416"/>
              <a:gd name="connsiteX12" fmla="*/ 1509644 w 5324196"/>
              <a:gd name="connsiteY12" fmla="*/ 3406414 h 3406416"/>
              <a:gd name="connsiteX13" fmla="*/ 2734876 w 5324196"/>
              <a:gd name="connsiteY13" fmla="*/ 3406414 h 3406416"/>
              <a:gd name="connsiteX14" fmla="*/ 2734876 w 5324196"/>
              <a:gd name="connsiteY14" fmla="*/ 3406416 h 3406416"/>
              <a:gd name="connsiteX15" fmla="*/ 3029531 w 5324196"/>
              <a:gd name="connsiteY15" fmla="*/ 3406416 h 3406416"/>
              <a:gd name="connsiteX16" fmla="*/ 3211334 w 5324196"/>
              <a:gd name="connsiteY16" fmla="*/ 3406416 h 3406416"/>
              <a:gd name="connsiteX17" fmla="*/ 3385942 w 5324196"/>
              <a:gd name="connsiteY17" fmla="*/ 3406416 h 3406416"/>
              <a:gd name="connsiteX18" fmla="*/ 3930810 w 5324196"/>
              <a:gd name="connsiteY18" fmla="*/ 3406416 h 3406416"/>
              <a:gd name="connsiteX19" fmla="*/ 4400049 w 5324196"/>
              <a:gd name="connsiteY19" fmla="*/ 3406416 h 3406416"/>
              <a:gd name="connsiteX20" fmla="*/ 4400461 w 5324196"/>
              <a:gd name="connsiteY20" fmla="*/ 3406399 h 3406416"/>
              <a:gd name="connsiteX21" fmla="*/ 4699618 w 5324196"/>
              <a:gd name="connsiteY21" fmla="*/ 3406399 h 3406416"/>
              <a:gd name="connsiteX22" fmla="*/ 4699618 w 5324196"/>
              <a:gd name="connsiteY22" fmla="*/ 3406416 h 3406416"/>
              <a:gd name="connsiteX23" fmla="*/ 4767534 w 5324196"/>
              <a:gd name="connsiteY23" fmla="*/ 3406416 h 3406416"/>
              <a:gd name="connsiteX24" fmla="*/ 4875269 w 5324196"/>
              <a:gd name="connsiteY24" fmla="*/ 3395556 h 3406416"/>
              <a:gd name="connsiteX25" fmla="*/ 5313115 w 5324196"/>
              <a:gd name="connsiteY25" fmla="*/ 2957710 h 3406416"/>
              <a:gd name="connsiteX26" fmla="*/ 5322305 w 5324196"/>
              <a:gd name="connsiteY26" fmla="*/ 2866541 h 3406416"/>
              <a:gd name="connsiteX27" fmla="*/ 5322305 w 5324196"/>
              <a:gd name="connsiteY27" fmla="*/ 2667054 h 3406416"/>
              <a:gd name="connsiteX28" fmla="*/ 5324196 w 5324196"/>
              <a:gd name="connsiteY28" fmla="*/ 2651735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324196" h="3406416">
                <a:moveTo>
                  <a:pt x="5324196" y="0"/>
                </a:moveTo>
                <a:lnTo>
                  <a:pt x="2737726" y="0"/>
                </a:lnTo>
                <a:lnTo>
                  <a:pt x="2737726" y="1014"/>
                </a:lnTo>
                <a:lnTo>
                  <a:pt x="1509644" y="1014"/>
                </a:lnTo>
                <a:lnTo>
                  <a:pt x="1336745" y="1014"/>
                </a:lnTo>
                <a:lnTo>
                  <a:pt x="1891" y="1014"/>
                </a:lnTo>
                <a:lnTo>
                  <a:pt x="1891" y="2235620"/>
                </a:lnTo>
                <a:lnTo>
                  <a:pt x="0" y="2235620"/>
                </a:lnTo>
                <a:lnTo>
                  <a:pt x="0" y="3406399"/>
                </a:lnTo>
                <a:lnTo>
                  <a:pt x="1891" y="3406399"/>
                </a:lnTo>
                <a:lnTo>
                  <a:pt x="1891" y="3406414"/>
                </a:lnTo>
                <a:lnTo>
                  <a:pt x="1332361" y="3406414"/>
                </a:lnTo>
                <a:lnTo>
                  <a:pt x="1509644" y="3406414"/>
                </a:lnTo>
                <a:lnTo>
                  <a:pt x="2734876" y="3406414"/>
                </a:lnTo>
                <a:lnTo>
                  <a:pt x="2734876" y="3406416"/>
                </a:lnTo>
                <a:lnTo>
                  <a:pt x="3029531" y="3406416"/>
                </a:lnTo>
                <a:lnTo>
                  <a:pt x="3211334" y="3406416"/>
                </a:lnTo>
                <a:lnTo>
                  <a:pt x="3385942" y="3406416"/>
                </a:lnTo>
                <a:lnTo>
                  <a:pt x="3930810" y="3406416"/>
                </a:lnTo>
                <a:lnTo>
                  <a:pt x="4400049" y="3406416"/>
                </a:lnTo>
                <a:lnTo>
                  <a:pt x="4400461" y="3406399"/>
                </a:lnTo>
                <a:lnTo>
                  <a:pt x="4699618" y="3406399"/>
                </a:lnTo>
                <a:lnTo>
                  <a:pt x="4699618" y="3406416"/>
                </a:lnTo>
                <a:lnTo>
                  <a:pt x="4767534" y="3406416"/>
                </a:lnTo>
                <a:lnTo>
                  <a:pt x="4875269" y="3395556"/>
                </a:lnTo>
                <a:cubicBezTo>
                  <a:pt x="5095042" y="3350584"/>
                  <a:pt x="5268142" y="3177483"/>
                  <a:pt x="5313115" y="2957710"/>
                </a:cubicBezTo>
                <a:lnTo>
                  <a:pt x="5322305" y="2866541"/>
                </a:lnTo>
                <a:lnTo>
                  <a:pt x="5322305" y="2667054"/>
                </a:lnTo>
                <a:lnTo>
                  <a:pt x="5324196" y="2651735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顧名思義，用來編輯文字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不限於程式語言，想寫什麼都可以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nano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emacs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notepad(Windows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有些還可以加入插件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(plugin)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實現有自動補全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(auto-complete)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Neovim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Notepad++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Python IDLE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Atom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VScode</a:t>
            </a:r>
          </a:p>
        </p:txBody>
      </p:sp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BAADF7A2-0A97-4D21-A287-49A9A78FB2EC}"/>
              </a:ext>
            </a:extLst>
          </p:cNvPr>
          <p:cNvSpPr/>
          <p:nvPr/>
        </p:nvSpPr>
        <p:spPr>
          <a:xfrm flipH="1">
            <a:off x="6093602" y="1729430"/>
            <a:ext cx="5322305" cy="1170811"/>
          </a:xfrm>
          <a:custGeom>
            <a:avLst/>
            <a:gdLst>
              <a:gd name="connsiteX0" fmla="*/ 4144122 w 5322305"/>
              <a:gd name="connsiteY0" fmla="*/ 0 h 1170811"/>
              <a:gd name="connsiteX1" fmla="*/ 3424647 w 5322305"/>
              <a:gd name="connsiteY1" fmla="*/ 0 h 1170811"/>
              <a:gd name="connsiteX2" fmla="*/ 3424550 w 5322305"/>
              <a:gd name="connsiteY2" fmla="*/ 17 h 1170811"/>
              <a:gd name="connsiteX3" fmla="*/ 3289156 w 5322305"/>
              <a:gd name="connsiteY3" fmla="*/ 17 h 1170811"/>
              <a:gd name="connsiteX4" fmla="*/ 2655838 w 5322305"/>
              <a:gd name="connsiteY4" fmla="*/ 17 h 1170811"/>
              <a:gd name="connsiteX5" fmla="*/ 2655838 w 5322305"/>
              <a:gd name="connsiteY5" fmla="*/ 0 h 1170811"/>
              <a:gd name="connsiteX6" fmla="*/ 2110971 w 5322305"/>
              <a:gd name="connsiteY6" fmla="*/ 0 h 1170811"/>
              <a:gd name="connsiteX7" fmla="*/ 1936363 w 5322305"/>
              <a:gd name="connsiteY7" fmla="*/ 0 h 1170811"/>
              <a:gd name="connsiteX8" fmla="*/ 1391495 w 5322305"/>
              <a:gd name="connsiteY8" fmla="*/ 0 h 1170811"/>
              <a:gd name="connsiteX9" fmla="*/ 1391398 w 5322305"/>
              <a:gd name="connsiteY9" fmla="*/ 17 h 1170811"/>
              <a:gd name="connsiteX10" fmla="*/ 622687 w 5322305"/>
              <a:gd name="connsiteY10" fmla="*/ 17 h 1170811"/>
              <a:gd name="connsiteX11" fmla="*/ 622687 w 5322305"/>
              <a:gd name="connsiteY11" fmla="*/ 0 h 1170811"/>
              <a:gd name="connsiteX12" fmla="*/ 554771 w 5322305"/>
              <a:gd name="connsiteY12" fmla="*/ 0 h 1170811"/>
              <a:gd name="connsiteX13" fmla="*/ 447036 w 5322305"/>
              <a:gd name="connsiteY13" fmla="*/ 10860 h 1170811"/>
              <a:gd name="connsiteX14" fmla="*/ 9190 w 5322305"/>
              <a:gd name="connsiteY14" fmla="*/ 448706 h 1170811"/>
              <a:gd name="connsiteX15" fmla="*/ 0 w 5322305"/>
              <a:gd name="connsiteY15" fmla="*/ 539875 h 1170811"/>
              <a:gd name="connsiteX16" fmla="*/ 0 w 5322305"/>
              <a:gd name="connsiteY16" fmla="*/ 1170811 h 1170811"/>
              <a:gd name="connsiteX17" fmla="*/ 622687 w 5322305"/>
              <a:gd name="connsiteY17" fmla="*/ 1170811 h 1170811"/>
              <a:gd name="connsiteX18" fmla="*/ 622687 w 5322305"/>
              <a:gd name="connsiteY18" fmla="*/ 1170796 h 1170811"/>
              <a:gd name="connsiteX19" fmla="*/ 990810 w 5322305"/>
              <a:gd name="connsiteY19" fmla="*/ 1170796 h 1170811"/>
              <a:gd name="connsiteX20" fmla="*/ 991511 w 5322305"/>
              <a:gd name="connsiteY20" fmla="*/ 1170796 h 1170811"/>
              <a:gd name="connsiteX21" fmla="*/ 991511 w 5322305"/>
              <a:gd name="connsiteY21" fmla="*/ 1170811 h 1170811"/>
              <a:gd name="connsiteX22" fmla="*/ 1536378 w 5322305"/>
              <a:gd name="connsiteY22" fmla="*/ 1170811 h 1170811"/>
              <a:gd name="connsiteX23" fmla="*/ 2110971 w 5322305"/>
              <a:gd name="connsiteY23" fmla="*/ 1170811 h 1170811"/>
              <a:gd name="connsiteX24" fmla="*/ 2655838 w 5322305"/>
              <a:gd name="connsiteY24" fmla="*/ 1170811 h 1170811"/>
              <a:gd name="connsiteX25" fmla="*/ 2655838 w 5322305"/>
              <a:gd name="connsiteY25" fmla="*/ 1170796 h 1170811"/>
              <a:gd name="connsiteX26" fmla="*/ 3023961 w 5322305"/>
              <a:gd name="connsiteY26" fmla="*/ 1170796 h 1170811"/>
              <a:gd name="connsiteX27" fmla="*/ 3024662 w 5322305"/>
              <a:gd name="connsiteY27" fmla="*/ 1170796 h 1170811"/>
              <a:gd name="connsiteX28" fmla="*/ 3024662 w 5322305"/>
              <a:gd name="connsiteY28" fmla="*/ 1170811 h 1170811"/>
              <a:gd name="connsiteX29" fmla="*/ 4144122 w 5322305"/>
              <a:gd name="connsiteY29" fmla="*/ 1170811 h 1170811"/>
              <a:gd name="connsiteX30" fmla="*/ 4144122 w 5322305"/>
              <a:gd name="connsiteY30" fmla="*/ 1170796 h 1170811"/>
              <a:gd name="connsiteX31" fmla="*/ 5322305 w 5322305"/>
              <a:gd name="connsiteY31" fmla="*/ 1170796 h 1170811"/>
              <a:gd name="connsiteX32" fmla="*/ 5322305 w 5322305"/>
              <a:gd name="connsiteY32" fmla="*/ 17 h 1170811"/>
              <a:gd name="connsiteX33" fmla="*/ 4144122 w 5322305"/>
              <a:gd name="connsiteY33" fmla="*/ 17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22305" h="1170811">
                <a:moveTo>
                  <a:pt x="4144122" y="0"/>
                </a:moveTo>
                <a:lnTo>
                  <a:pt x="3424647" y="0"/>
                </a:lnTo>
                <a:lnTo>
                  <a:pt x="3424550" y="17"/>
                </a:lnTo>
                <a:lnTo>
                  <a:pt x="3289156" y="17"/>
                </a:lnTo>
                <a:lnTo>
                  <a:pt x="2655838" y="17"/>
                </a:lnTo>
                <a:lnTo>
                  <a:pt x="2655838" y="0"/>
                </a:lnTo>
                <a:lnTo>
                  <a:pt x="2110971" y="0"/>
                </a:lnTo>
                <a:lnTo>
                  <a:pt x="1936363" y="0"/>
                </a:lnTo>
                <a:lnTo>
                  <a:pt x="1391495" y="0"/>
                </a:lnTo>
                <a:lnTo>
                  <a:pt x="1391398" y="17"/>
                </a:lnTo>
                <a:lnTo>
                  <a:pt x="622687" y="17"/>
                </a:lnTo>
                <a:lnTo>
                  <a:pt x="622687" y="0"/>
                </a:lnTo>
                <a:lnTo>
                  <a:pt x="554771" y="0"/>
                </a:lnTo>
                <a:lnTo>
                  <a:pt x="447036" y="10860"/>
                </a:lnTo>
                <a:cubicBezTo>
                  <a:pt x="227263" y="55832"/>
                  <a:pt x="54163" y="228933"/>
                  <a:pt x="9190" y="448706"/>
                </a:cubicBezTo>
                <a:lnTo>
                  <a:pt x="0" y="539875"/>
                </a:lnTo>
                <a:lnTo>
                  <a:pt x="0" y="1170811"/>
                </a:lnTo>
                <a:lnTo>
                  <a:pt x="622687" y="1170811"/>
                </a:lnTo>
                <a:lnTo>
                  <a:pt x="622687" y="1170796"/>
                </a:lnTo>
                <a:lnTo>
                  <a:pt x="990810" y="1170796"/>
                </a:lnTo>
                <a:lnTo>
                  <a:pt x="991511" y="1170796"/>
                </a:lnTo>
                <a:lnTo>
                  <a:pt x="991511" y="1170811"/>
                </a:lnTo>
                <a:lnTo>
                  <a:pt x="1536378" y="1170811"/>
                </a:lnTo>
                <a:lnTo>
                  <a:pt x="2110971" y="1170811"/>
                </a:lnTo>
                <a:lnTo>
                  <a:pt x="2655838" y="1170811"/>
                </a:lnTo>
                <a:lnTo>
                  <a:pt x="2655838" y="1170796"/>
                </a:lnTo>
                <a:lnTo>
                  <a:pt x="3023961" y="1170796"/>
                </a:lnTo>
                <a:lnTo>
                  <a:pt x="3024662" y="1170796"/>
                </a:lnTo>
                <a:lnTo>
                  <a:pt x="3024662" y="1170811"/>
                </a:lnTo>
                <a:lnTo>
                  <a:pt x="4144122" y="1170811"/>
                </a:lnTo>
                <a:lnTo>
                  <a:pt x="4144122" y="1170796"/>
                </a:lnTo>
                <a:lnTo>
                  <a:pt x="5322305" y="1170796"/>
                </a:lnTo>
                <a:lnTo>
                  <a:pt x="5322305" y="17"/>
                </a:lnTo>
                <a:lnTo>
                  <a:pt x="4144122" y="17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整合式開發環境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(Integrated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Development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Environment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IDE)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6EF49CE-180F-4BB6-8367-58B7A15F2BE7}"/>
              </a:ext>
            </a:extLst>
          </p:cNvPr>
          <p:cNvSpPr/>
          <p:nvPr/>
        </p:nvSpPr>
        <p:spPr>
          <a:xfrm>
            <a:off x="10221362" y="1186005"/>
            <a:ext cx="1693753" cy="883818"/>
          </a:xfrm>
          <a:prstGeom prst="roundRect">
            <a:avLst/>
          </a:prstGeom>
          <a:solidFill>
            <a:srgbClr val="CCEC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不易上手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7F73429-E3C6-4487-9677-2AAEDEA43F8F}"/>
              </a:ext>
            </a:extLst>
          </p:cNvPr>
          <p:cNvSpPr/>
          <p:nvPr/>
        </p:nvSpPr>
        <p:spPr>
          <a:xfrm>
            <a:off x="276885" y="1186005"/>
            <a:ext cx="1693753" cy="883818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功能少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易上手</a:t>
            </a:r>
          </a:p>
        </p:txBody>
      </p:sp>
    </p:spTree>
    <p:extLst>
      <p:ext uri="{BB962C8B-B14F-4D97-AF65-F5344CB8AC3E}">
        <p14:creationId xmlns:p14="http://schemas.microsoft.com/office/powerpoint/2010/main" val="2051606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9" name="手繪多邊形: 圖案 58">
            <a:extLst>
              <a:ext uri="{FF2B5EF4-FFF2-40B4-BE49-F238E27FC236}">
                <a16:creationId xmlns:a16="http://schemas.microsoft.com/office/drawing/2014/main" id="{B2F66653-5C5E-43AC-B919-CC11952AEAD2}"/>
              </a:ext>
            </a:extLst>
          </p:cNvPr>
          <p:cNvSpPr/>
          <p:nvPr/>
        </p:nvSpPr>
        <p:spPr>
          <a:xfrm>
            <a:off x="782750" y="1729431"/>
            <a:ext cx="5322305" cy="1170811"/>
          </a:xfrm>
          <a:custGeom>
            <a:avLst/>
            <a:gdLst>
              <a:gd name="connsiteX0" fmla="*/ 554771 w 5322305"/>
              <a:gd name="connsiteY0" fmla="*/ 0 h 1170811"/>
              <a:gd name="connsiteX1" fmla="*/ 622687 w 5322305"/>
              <a:gd name="connsiteY1" fmla="*/ 0 h 1170811"/>
              <a:gd name="connsiteX2" fmla="*/ 622687 w 5322305"/>
              <a:gd name="connsiteY2" fmla="*/ 17 h 1170811"/>
              <a:gd name="connsiteX3" fmla="*/ 1391398 w 5322305"/>
              <a:gd name="connsiteY3" fmla="*/ 17 h 1170811"/>
              <a:gd name="connsiteX4" fmla="*/ 1391495 w 5322305"/>
              <a:gd name="connsiteY4" fmla="*/ 0 h 1170811"/>
              <a:gd name="connsiteX5" fmla="*/ 1936363 w 5322305"/>
              <a:gd name="connsiteY5" fmla="*/ 0 h 1170811"/>
              <a:gd name="connsiteX6" fmla="*/ 2110971 w 5322305"/>
              <a:gd name="connsiteY6" fmla="*/ 0 h 1170811"/>
              <a:gd name="connsiteX7" fmla="*/ 2292774 w 5322305"/>
              <a:gd name="connsiteY7" fmla="*/ 0 h 1170811"/>
              <a:gd name="connsiteX8" fmla="*/ 2292774 w 5322305"/>
              <a:gd name="connsiteY8" fmla="*/ 17 h 1170811"/>
              <a:gd name="connsiteX9" fmla="*/ 2655838 w 5322305"/>
              <a:gd name="connsiteY9" fmla="*/ 17 h 1170811"/>
              <a:gd name="connsiteX10" fmla="*/ 2655838 w 5322305"/>
              <a:gd name="connsiteY10" fmla="*/ 17 h 1170811"/>
              <a:gd name="connsiteX11" fmla="*/ 3289156 w 5322305"/>
              <a:gd name="connsiteY11" fmla="*/ 17 h 1170811"/>
              <a:gd name="connsiteX12" fmla="*/ 3424550 w 5322305"/>
              <a:gd name="connsiteY12" fmla="*/ 17 h 1170811"/>
              <a:gd name="connsiteX13" fmla="*/ 3424553 w 5322305"/>
              <a:gd name="connsiteY13" fmla="*/ 17 h 1170811"/>
              <a:gd name="connsiteX14" fmla="*/ 4144122 w 5322305"/>
              <a:gd name="connsiteY14" fmla="*/ 17 h 1170811"/>
              <a:gd name="connsiteX15" fmla="*/ 4144122 w 5322305"/>
              <a:gd name="connsiteY15" fmla="*/ 17 h 1170811"/>
              <a:gd name="connsiteX16" fmla="*/ 5322305 w 5322305"/>
              <a:gd name="connsiteY16" fmla="*/ 17 h 1170811"/>
              <a:gd name="connsiteX17" fmla="*/ 5322305 w 5322305"/>
              <a:gd name="connsiteY17" fmla="*/ 1170796 h 1170811"/>
              <a:gd name="connsiteX18" fmla="*/ 4144122 w 5322305"/>
              <a:gd name="connsiteY18" fmla="*/ 1170796 h 1170811"/>
              <a:gd name="connsiteX19" fmla="*/ 4144122 w 5322305"/>
              <a:gd name="connsiteY19" fmla="*/ 1170797 h 1170811"/>
              <a:gd name="connsiteX20" fmla="*/ 3024662 w 5322305"/>
              <a:gd name="connsiteY20" fmla="*/ 1170797 h 1170811"/>
              <a:gd name="connsiteX21" fmla="*/ 3024662 w 5322305"/>
              <a:gd name="connsiteY21" fmla="*/ 1170796 h 1170811"/>
              <a:gd name="connsiteX22" fmla="*/ 3023961 w 5322305"/>
              <a:gd name="connsiteY22" fmla="*/ 1170796 h 1170811"/>
              <a:gd name="connsiteX23" fmla="*/ 2655838 w 5322305"/>
              <a:gd name="connsiteY23" fmla="*/ 1170796 h 1170811"/>
              <a:gd name="connsiteX24" fmla="*/ 2655838 w 5322305"/>
              <a:gd name="connsiteY24" fmla="*/ 1170797 h 1170811"/>
              <a:gd name="connsiteX25" fmla="*/ 2292774 w 5322305"/>
              <a:gd name="connsiteY25" fmla="*/ 1170797 h 1170811"/>
              <a:gd name="connsiteX26" fmla="*/ 2292774 w 5322305"/>
              <a:gd name="connsiteY26" fmla="*/ 1170811 h 1170811"/>
              <a:gd name="connsiteX27" fmla="*/ 2110971 w 5322305"/>
              <a:gd name="connsiteY27" fmla="*/ 1170811 h 1170811"/>
              <a:gd name="connsiteX28" fmla="*/ 1536378 w 5322305"/>
              <a:gd name="connsiteY28" fmla="*/ 1170811 h 1170811"/>
              <a:gd name="connsiteX29" fmla="*/ 991511 w 5322305"/>
              <a:gd name="connsiteY29" fmla="*/ 1170811 h 1170811"/>
              <a:gd name="connsiteX30" fmla="*/ 991511 w 5322305"/>
              <a:gd name="connsiteY30" fmla="*/ 1170796 h 1170811"/>
              <a:gd name="connsiteX31" fmla="*/ 990810 w 5322305"/>
              <a:gd name="connsiteY31" fmla="*/ 1170796 h 1170811"/>
              <a:gd name="connsiteX32" fmla="*/ 622687 w 5322305"/>
              <a:gd name="connsiteY32" fmla="*/ 1170796 h 1170811"/>
              <a:gd name="connsiteX33" fmla="*/ 622687 w 5322305"/>
              <a:gd name="connsiteY33" fmla="*/ 1170811 h 1170811"/>
              <a:gd name="connsiteX34" fmla="*/ 0 w 5322305"/>
              <a:gd name="connsiteY34" fmla="*/ 1170811 h 1170811"/>
              <a:gd name="connsiteX35" fmla="*/ 0 w 5322305"/>
              <a:gd name="connsiteY35" fmla="*/ 539875 h 1170811"/>
              <a:gd name="connsiteX36" fmla="*/ 9190 w 5322305"/>
              <a:gd name="connsiteY36" fmla="*/ 448706 h 1170811"/>
              <a:gd name="connsiteX37" fmla="*/ 447036 w 5322305"/>
              <a:gd name="connsiteY37" fmla="*/ 10860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322305" h="1170811">
                <a:moveTo>
                  <a:pt x="554771" y="0"/>
                </a:moveTo>
                <a:lnTo>
                  <a:pt x="622687" y="0"/>
                </a:lnTo>
                <a:lnTo>
                  <a:pt x="622687" y="17"/>
                </a:lnTo>
                <a:lnTo>
                  <a:pt x="1391398" y="17"/>
                </a:lnTo>
                <a:lnTo>
                  <a:pt x="1391495" y="0"/>
                </a:lnTo>
                <a:lnTo>
                  <a:pt x="1936363" y="0"/>
                </a:lnTo>
                <a:lnTo>
                  <a:pt x="2110971" y="0"/>
                </a:lnTo>
                <a:lnTo>
                  <a:pt x="2292774" y="0"/>
                </a:lnTo>
                <a:lnTo>
                  <a:pt x="2292774" y="17"/>
                </a:lnTo>
                <a:lnTo>
                  <a:pt x="2655838" y="17"/>
                </a:lnTo>
                <a:lnTo>
                  <a:pt x="2655838" y="17"/>
                </a:lnTo>
                <a:lnTo>
                  <a:pt x="3289156" y="17"/>
                </a:lnTo>
                <a:lnTo>
                  <a:pt x="3424550" y="17"/>
                </a:lnTo>
                <a:lnTo>
                  <a:pt x="3424553" y="17"/>
                </a:lnTo>
                <a:lnTo>
                  <a:pt x="4144122" y="17"/>
                </a:lnTo>
                <a:lnTo>
                  <a:pt x="4144122" y="17"/>
                </a:lnTo>
                <a:lnTo>
                  <a:pt x="5322305" y="17"/>
                </a:lnTo>
                <a:lnTo>
                  <a:pt x="5322305" y="1170796"/>
                </a:lnTo>
                <a:lnTo>
                  <a:pt x="4144122" y="1170796"/>
                </a:lnTo>
                <a:lnTo>
                  <a:pt x="4144122" y="1170797"/>
                </a:lnTo>
                <a:lnTo>
                  <a:pt x="3024662" y="1170797"/>
                </a:lnTo>
                <a:lnTo>
                  <a:pt x="3024662" y="1170796"/>
                </a:lnTo>
                <a:lnTo>
                  <a:pt x="3023961" y="1170796"/>
                </a:lnTo>
                <a:lnTo>
                  <a:pt x="2655838" y="1170796"/>
                </a:lnTo>
                <a:lnTo>
                  <a:pt x="2655838" y="1170797"/>
                </a:lnTo>
                <a:lnTo>
                  <a:pt x="2292774" y="1170797"/>
                </a:lnTo>
                <a:lnTo>
                  <a:pt x="2292774" y="1170811"/>
                </a:lnTo>
                <a:lnTo>
                  <a:pt x="2110971" y="1170811"/>
                </a:lnTo>
                <a:lnTo>
                  <a:pt x="1536378" y="1170811"/>
                </a:lnTo>
                <a:lnTo>
                  <a:pt x="991511" y="1170811"/>
                </a:lnTo>
                <a:lnTo>
                  <a:pt x="991511" y="1170796"/>
                </a:lnTo>
                <a:lnTo>
                  <a:pt x="990810" y="1170796"/>
                </a:lnTo>
                <a:lnTo>
                  <a:pt x="622687" y="1170796"/>
                </a:lnTo>
                <a:lnTo>
                  <a:pt x="622687" y="1170811"/>
                </a:lnTo>
                <a:lnTo>
                  <a:pt x="0" y="1170811"/>
                </a:lnTo>
                <a:lnTo>
                  <a:pt x="0" y="539875"/>
                </a:lnTo>
                <a:lnTo>
                  <a:pt x="9190" y="448706"/>
                </a:lnTo>
                <a:cubicBezTo>
                  <a:pt x="54163" y="228933"/>
                  <a:pt x="227263" y="55832"/>
                  <a:pt x="447036" y="1086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(text editor)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4" name="手繪多邊形: 圖案 63">
            <a:extLst>
              <a:ext uri="{FF2B5EF4-FFF2-40B4-BE49-F238E27FC236}">
                <a16:creationId xmlns:a16="http://schemas.microsoft.com/office/drawing/2014/main" id="{AA4EDEC6-8E80-411B-97A1-9C35C3D01867}"/>
              </a:ext>
            </a:extLst>
          </p:cNvPr>
          <p:cNvSpPr/>
          <p:nvPr/>
        </p:nvSpPr>
        <p:spPr>
          <a:xfrm flipH="1">
            <a:off x="776094" y="2899101"/>
            <a:ext cx="5324196" cy="3406416"/>
          </a:xfrm>
          <a:custGeom>
            <a:avLst/>
            <a:gdLst>
              <a:gd name="connsiteX0" fmla="*/ 5324196 w 5324196"/>
              <a:gd name="connsiteY0" fmla="*/ 0 h 3406416"/>
              <a:gd name="connsiteX1" fmla="*/ 2737726 w 5324196"/>
              <a:gd name="connsiteY1" fmla="*/ 0 h 3406416"/>
              <a:gd name="connsiteX2" fmla="*/ 2737726 w 5324196"/>
              <a:gd name="connsiteY2" fmla="*/ 1014 h 3406416"/>
              <a:gd name="connsiteX3" fmla="*/ 1509644 w 5324196"/>
              <a:gd name="connsiteY3" fmla="*/ 1014 h 3406416"/>
              <a:gd name="connsiteX4" fmla="*/ 1336745 w 5324196"/>
              <a:gd name="connsiteY4" fmla="*/ 1014 h 3406416"/>
              <a:gd name="connsiteX5" fmla="*/ 1891 w 5324196"/>
              <a:gd name="connsiteY5" fmla="*/ 1014 h 3406416"/>
              <a:gd name="connsiteX6" fmla="*/ 1891 w 5324196"/>
              <a:gd name="connsiteY6" fmla="*/ 2235620 h 3406416"/>
              <a:gd name="connsiteX7" fmla="*/ 0 w 5324196"/>
              <a:gd name="connsiteY7" fmla="*/ 2235620 h 3406416"/>
              <a:gd name="connsiteX8" fmla="*/ 0 w 5324196"/>
              <a:gd name="connsiteY8" fmla="*/ 3406399 h 3406416"/>
              <a:gd name="connsiteX9" fmla="*/ 1891 w 5324196"/>
              <a:gd name="connsiteY9" fmla="*/ 3406399 h 3406416"/>
              <a:gd name="connsiteX10" fmla="*/ 1891 w 5324196"/>
              <a:gd name="connsiteY10" fmla="*/ 3406414 h 3406416"/>
              <a:gd name="connsiteX11" fmla="*/ 1332361 w 5324196"/>
              <a:gd name="connsiteY11" fmla="*/ 3406414 h 3406416"/>
              <a:gd name="connsiteX12" fmla="*/ 1509644 w 5324196"/>
              <a:gd name="connsiteY12" fmla="*/ 3406414 h 3406416"/>
              <a:gd name="connsiteX13" fmla="*/ 2734876 w 5324196"/>
              <a:gd name="connsiteY13" fmla="*/ 3406414 h 3406416"/>
              <a:gd name="connsiteX14" fmla="*/ 2734876 w 5324196"/>
              <a:gd name="connsiteY14" fmla="*/ 3406416 h 3406416"/>
              <a:gd name="connsiteX15" fmla="*/ 3029531 w 5324196"/>
              <a:gd name="connsiteY15" fmla="*/ 3406416 h 3406416"/>
              <a:gd name="connsiteX16" fmla="*/ 3211334 w 5324196"/>
              <a:gd name="connsiteY16" fmla="*/ 3406416 h 3406416"/>
              <a:gd name="connsiteX17" fmla="*/ 3385942 w 5324196"/>
              <a:gd name="connsiteY17" fmla="*/ 3406416 h 3406416"/>
              <a:gd name="connsiteX18" fmla="*/ 3930810 w 5324196"/>
              <a:gd name="connsiteY18" fmla="*/ 3406416 h 3406416"/>
              <a:gd name="connsiteX19" fmla="*/ 4400049 w 5324196"/>
              <a:gd name="connsiteY19" fmla="*/ 3406416 h 3406416"/>
              <a:gd name="connsiteX20" fmla="*/ 4400461 w 5324196"/>
              <a:gd name="connsiteY20" fmla="*/ 3406399 h 3406416"/>
              <a:gd name="connsiteX21" fmla="*/ 4699618 w 5324196"/>
              <a:gd name="connsiteY21" fmla="*/ 3406399 h 3406416"/>
              <a:gd name="connsiteX22" fmla="*/ 4699618 w 5324196"/>
              <a:gd name="connsiteY22" fmla="*/ 3406416 h 3406416"/>
              <a:gd name="connsiteX23" fmla="*/ 4767534 w 5324196"/>
              <a:gd name="connsiteY23" fmla="*/ 3406416 h 3406416"/>
              <a:gd name="connsiteX24" fmla="*/ 4875269 w 5324196"/>
              <a:gd name="connsiteY24" fmla="*/ 3395556 h 3406416"/>
              <a:gd name="connsiteX25" fmla="*/ 5313115 w 5324196"/>
              <a:gd name="connsiteY25" fmla="*/ 2957710 h 3406416"/>
              <a:gd name="connsiteX26" fmla="*/ 5322305 w 5324196"/>
              <a:gd name="connsiteY26" fmla="*/ 2866541 h 3406416"/>
              <a:gd name="connsiteX27" fmla="*/ 5322305 w 5324196"/>
              <a:gd name="connsiteY27" fmla="*/ 2667054 h 3406416"/>
              <a:gd name="connsiteX28" fmla="*/ 5324196 w 5324196"/>
              <a:gd name="connsiteY28" fmla="*/ 2651735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324196" h="3406416">
                <a:moveTo>
                  <a:pt x="5324196" y="0"/>
                </a:moveTo>
                <a:lnTo>
                  <a:pt x="2737726" y="0"/>
                </a:lnTo>
                <a:lnTo>
                  <a:pt x="2737726" y="1014"/>
                </a:lnTo>
                <a:lnTo>
                  <a:pt x="1509644" y="1014"/>
                </a:lnTo>
                <a:lnTo>
                  <a:pt x="1336745" y="1014"/>
                </a:lnTo>
                <a:lnTo>
                  <a:pt x="1891" y="1014"/>
                </a:lnTo>
                <a:lnTo>
                  <a:pt x="1891" y="2235620"/>
                </a:lnTo>
                <a:lnTo>
                  <a:pt x="0" y="2235620"/>
                </a:lnTo>
                <a:lnTo>
                  <a:pt x="0" y="3406399"/>
                </a:lnTo>
                <a:lnTo>
                  <a:pt x="1891" y="3406399"/>
                </a:lnTo>
                <a:lnTo>
                  <a:pt x="1891" y="3406414"/>
                </a:lnTo>
                <a:lnTo>
                  <a:pt x="1332361" y="3406414"/>
                </a:lnTo>
                <a:lnTo>
                  <a:pt x="1509644" y="3406414"/>
                </a:lnTo>
                <a:lnTo>
                  <a:pt x="2734876" y="3406414"/>
                </a:lnTo>
                <a:lnTo>
                  <a:pt x="2734876" y="3406416"/>
                </a:lnTo>
                <a:lnTo>
                  <a:pt x="3029531" y="3406416"/>
                </a:lnTo>
                <a:lnTo>
                  <a:pt x="3211334" y="3406416"/>
                </a:lnTo>
                <a:lnTo>
                  <a:pt x="3385942" y="3406416"/>
                </a:lnTo>
                <a:lnTo>
                  <a:pt x="3930810" y="3406416"/>
                </a:lnTo>
                <a:lnTo>
                  <a:pt x="4400049" y="3406416"/>
                </a:lnTo>
                <a:lnTo>
                  <a:pt x="4400461" y="3406399"/>
                </a:lnTo>
                <a:lnTo>
                  <a:pt x="4699618" y="3406399"/>
                </a:lnTo>
                <a:lnTo>
                  <a:pt x="4699618" y="3406416"/>
                </a:lnTo>
                <a:lnTo>
                  <a:pt x="4767534" y="3406416"/>
                </a:lnTo>
                <a:lnTo>
                  <a:pt x="4875269" y="3395556"/>
                </a:lnTo>
                <a:cubicBezTo>
                  <a:pt x="5095042" y="3350584"/>
                  <a:pt x="5268142" y="3177483"/>
                  <a:pt x="5313115" y="2957710"/>
                </a:cubicBezTo>
                <a:lnTo>
                  <a:pt x="5322305" y="2866541"/>
                </a:lnTo>
                <a:lnTo>
                  <a:pt x="5322305" y="2667054"/>
                </a:lnTo>
                <a:lnTo>
                  <a:pt x="5324196" y="2651735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顧名思義，用來編輯文字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不限於程式語言，想寫什麼都可以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nano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emacs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notepad(Windows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有些還可以加入插件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(plugin)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實現有自動補全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(auto-complete)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Neovim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Notepad++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Python IDLE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Atom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VScode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7F73429-E3C6-4487-9677-2AAEDEA43F8F}"/>
              </a:ext>
            </a:extLst>
          </p:cNvPr>
          <p:cNvSpPr/>
          <p:nvPr/>
        </p:nvSpPr>
        <p:spPr>
          <a:xfrm>
            <a:off x="276885" y="1186005"/>
            <a:ext cx="1693753" cy="883818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功能少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易上手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B99904-FBBB-4D54-8F74-CEC9E926EE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302"/>
          <a:stretch/>
        </p:blipFill>
        <p:spPr>
          <a:xfrm>
            <a:off x="6678583" y="1349189"/>
            <a:ext cx="5006276" cy="235930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1328C0B-D208-4786-B17A-2E8D13BE8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818" y="3816093"/>
            <a:ext cx="5006276" cy="2951567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3CAC09E7-9B13-40DC-8EC7-33A125D44853}"/>
              </a:ext>
            </a:extLst>
          </p:cNvPr>
          <p:cNvSpPr/>
          <p:nvPr/>
        </p:nvSpPr>
        <p:spPr>
          <a:xfrm>
            <a:off x="2688879" y="5567882"/>
            <a:ext cx="1095470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ADB14E2-EE2B-4C2C-A24C-97E3078BEDFF}"/>
              </a:ext>
            </a:extLst>
          </p:cNvPr>
          <p:cNvSpPr/>
          <p:nvPr/>
        </p:nvSpPr>
        <p:spPr>
          <a:xfrm>
            <a:off x="4600739" y="5936699"/>
            <a:ext cx="1095470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282E3E2-18BD-4929-A227-AD00F83AC6AE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3784349" y="2528843"/>
            <a:ext cx="2894234" cy="31793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C9F2006-9565-41F1-8391-396D103DB0EA}"/>
              </a:ext>
            </a:extLst>
          </p:cNvPr>
          <p:cNvCxnSpPr>
            <a:stCxn id="13" idx="3"/>
            <a:endCxn id="6" idx="1"/>
          </p:cNvCxnSpPr>
          <p:nvPr/>
        </p:nvCxnSpPr>
        <p:spPr>
          <a:xfrm flipV="1">
            <a:off x="5696209" y="5291877"/>
            <a:ext cx="977609" cy="785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336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5" name="手繪多邊形: 圖案 54">
            <a:extLst>
              <a:ext uri="{FF2B5EF4-FFF2-40B4-BE49-F238E27FC236}">
                <a16:creationId xmlns:a16="http://schemas.microsoft.com/office/drawing/2014/main" id="{5F34081B-DB12-4B80-8E87-A2E7A2797FDB}"/>
              </a:ext>
            </a:extLst>
          </p:cNvPr>
          <p:cNvSpPr/>
          <p:nvPr/>
        </p:nvSpPr>
        <p:spPr>
          <a:xfrm>
            <a:off x="6093602" y="2899101"/>
            <a:ext cx="5322305" cy="3406416"/>
          </a:xfrm>
          <a:custGeom>
            <a:avLst/>
            <a:gdLst>
              <a:gd name="connsiteX0" fmla="*/ 0 w 5322305"/>
              <a:gd name="connsiteY0" fmla="*/ 0 h 3406416"/>
              <a:gd name="connsiteX1" fmla="*/ 5322305 w 5322305"/>
              <a:gd name="connsiteY1" fmla="*/ 0 h 3406416"/>
              <a:gd name="connsiteX2" fmla="*/ 5322305 w 5322305"/>
              <a:gd name="connsiteY2" fmla="*/ 2866540 h 3406416"/>
              <a:gd name="connsiteX3" fmla="*/ 5313115 w 5322305"/>
              <a:gd name="connsiteY3" fmla="*/ 2957709 h 3406416"/>
              <a:gd name="connsiteX4" fmla="*/ 4875269 w 5322305"/>
              <a:gd name="connsiteY4" fmla="*/ 3395555 h 3406416"/>
              <a:gd name="connsiteX5" fmla="*/ 4767524 w 5322305"/>
              <a:gd name="connsiteY5" fmla="*/ 3406416 h 3406416"/>
              <a:gd name="connsiteX6" fmla="*/ 0 w 5322305"/>
              <a:gd name="connsiteY6" fmla="*/ 3406416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2305" h="3406416">
                <a:moveTo>
                  <a:pt x="0" y="0"/>
                </a:moveTo>
                <a:lnTo>
                  <a:pt x="5322305" y="0"/>
                </a:lnTo>
                <a:lnTo>
                  <a:pt x="5322305" y="2866540"/>
                </a:lnTo>
                <a:lnTo>
                  <a:pt x="5313115" y="2957709"/>
                </a:lnTo>
                <a:cubicBezTo>
                  <a:pt x="5268142" y="3177482"/>
                  <a:pt x="5095042" y="3350583"/>
                  <a:pt x="4875269" y="3395555"/>
                </a:cubicBezTo>
                <a:lnTo>
                  <a:pt x="4767524" y="3406416"/>
                </a:lnTo>
                <a:lnTo>
                  <a:pt x="0" y="3406416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通常是針對特定的程式語言設計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並且整合了許多東西，包含：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文字編輯器、除錯器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(debugger)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自動組建工具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(build automation)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，部分還有版本控制系統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(Version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Control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System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PyCharm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Visual Studio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Code::Blocks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Dev-C++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Eclipse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IntelliJ IDEA</a:t>
            </a:r>
          </a:p>
        </p:txBody>
      </p:sp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BAADF7A2-0A97-4D21-A287-49A9A78FB2EC}"/>
              </a:ext>
            </a:extLst>
          </p:cNvPr>
          <p:cNvSpPr/>
          <p:nvPr/>
        </p:nvSpPr>
        <p:spPr>
          <a:xfrm flipH="1">
            <a:off x="6093602" y="1729430"/>
            <a:ext cx="5322305" cy="1170811"/>
          </a:xfrm>
          <a:custGeom>
            <a:avLst/>
            <a:gdLst>
              <a:gd name="connsiteX0" fmla="*/ 4144122 w 5322305"/>
              <a:gd name="connsiteY0" fmla="*/ 0 h 1170811"/>
              <a:gd name="connsiteX1" fmla="*/ 3424647 w 5322305"/>
              <a:gd name="connsiteY1" fmla="*/ 0 h 1170811"/>
              <a:gd name="connsiteX2" fmla="*/ 3424550 w 5322305"/>
              <a:gd name="connsiteY2" fmla="*/ 17 h 1170811"/>
              <a:gd name="connsiteX3" fmla="*/ 3289156 w 5322305"/>
              <a:gd name="connsiteY3" fmla="*/ 17 h 1170811"/>
              <a:gd name="connsiteX4" fmla="*/ 2655838 w 5322305"/>
              <a:gd name="connsiteY4" fmla="*/ 17 h 1170811"/>
              <a:gd name="connsiteX5" fmla="*/ 2655838 w 5322305"/>
              <a:gd name="connsiteY5" fmla="*/ 0 h 1170811"/>
              <a:gd name="connsiteX6" fmla="*/ 2110971 w 5322305"/>
              <a:gd name="connsiteY6" fmla="*/ 0 h 1170811"/>
              <a:gd name="connsiteX7" fmla="*/ 1936363 w 5322305"/>
              <a:gd name="connsiteY7" fmla="*/ 0 h 1170811"/>
              <a:gd name="connsiteX8" fmla="*/ 1391495 w 5322305"/>
              <a:gd name="connsiteY8" fmla="*/ 0 h 1170811"/>
              <a:gd name="connsiteX9" fmla="*/ 1391398 w 5322305"/>
              <a:gd name="connsiteY9" fmla="*/ 17 h 1170811"/>
              <a:gd name="connsiteX10" fmla="*/ 622687 w 5322305"/>
              <a:gd name="connsiteY10" fmla="*/ 17 h 1170811"/>
              <a:gd name="connsiteX11" fmla="*/ 622687 w 5322305"/>
              <a:gd name="connsiteY11" fmla="*/ 0 h 1170811"/>
              <a:gd name="connsiteX12" fmla="*/ 554771 w 5322305"/>
              <a:gd name="connsiteY12" fmla="*/ 0 h 1170811"/>
              <a:gd name="connsiteX13" fmla="*/ 447036 w 5322305"/>
              <a:gd name="connsiteY13" fmla="*/ 10860 h 1170811"/>
              <a:gd name="connsiteX14" fmla="*/ 9190 w 5322305"/>
              <a:gd name="connsiteY14" fmla="*/ 448706 h 1170811"/>
              <a:gd name="connsiteX15" fmla="*/ 0 w 5322305"/>
              <a:gd name="connsiteY15" fmla="*/ 539875 h 1170811"/>
              <a:gd name="connsiteX16" fmla="*/ 0 w 5322305"/>
              <a:gd name="connsiteY16" fmla="*/ 1170811 h 1170811"/>
              <a:gd name="connsiteX17" fmla="*/ 622687 w 5322305"/>
              <a:gd name="connsiteY17" fmla="*/ 1170811 h 1170811"/>
              <a:gd name="connsiteX18" fmla="*/ 622687 w 5322305"/>
              <a:gd name="connsiteY18" fmla="*/ 1170796 h 1170811"/>
              <a:gd name="connsiteX19" fmla="*/ 990810 w 5322305"/>
              <a:gd name="connsiteY19" fmla="*/ 1170796 h 1170811"/>
              <a:gd name="connsiteX20" fmla="*/ 991511 w 5322305"/>
              <a:gd name="connsiteY20" fmla="*/ 1170796 h 1170811"/>
              <a:gd name="connsiteX21" fmla="*/ 991511 w 5322305"/>
              <a:gd name="connsiteY21" fmla="*/ 1170811 h 1170811"/>
              <a:gd name="connsiteX22" fmla="*/ 1536378 w 5322305"/>
              <a:gd name="connsiteY22" fmla="*/ 1170811 h 1170811"/>
              <a:gd name="connsiteX23" fmla="*/ 2110971 w 5322305"/>
              <a:gd name="connsiteY23" fmla="*/ 1170811 h 1170811"/>
              <a:gd name="connsiteX24" fmla="*/ 2655838 w 5322305"/>
              <a:gd name="connsiteY24" fmla="*/ 1170811 h 1170811"/>
              <a:gd name="connsiteX25" fmla="*/ 2655838 w 5322305"/>
              <a:gd name="connsiteY25" fmla="*/ 1170796 h 1170811"/>
              <a:gd name="connsiteX26" fmla="*/ 3023961 w 5322305"/>
              <a:gd name="connsiteY26" fmla="*/ 1170796 h 1170811"/>
              <a:gd name="connsiteX27" fmla="*/ 3024662 w 5322305"/>
              <a:gd name="connsiteY27" fmla="*/ 1170796 h 1170811"/>
              <a:gd name="connsiteX28" fmla="*/ 3024662 w 5322305"/>
              <a:gd name="connsiteY28" fmla="*/ 1170811 h 1170811"/>
              <a:gd name="connsiteX29" fmla="*/ 4144122 w 5322305"/>
              <a:gd name="connsiteY29" fmla="*/ 1170811 h 1170811"/>
              <a:gd name="connsiteX30" fmla="*/ 4144122 w 5322305"/>
              <a:gd name="connsiteY30" fmla="*/ 1170796 h 1170811"/>
              <a:gd name="connsiteX31" fmla="*/ 5322305 w 5322305"/>
              <a:gd name="connsiteY31" fmla="*/ 1170796 h 1170811"/>
              <a:gd name="connsiteX32" fmla="*/ 5322305 w 5322305"/>
              <a:gd name="connsiteY32" fmla="*/ 17 h 1170811"/>
              <a:gd name="connsiteX33" fmla="*/ 4144122 w 5322305"/>
              <a:gd name="connsiteY33" fmla="*/ 17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22305" h="1170811">
                <a:moveTo>
                  <a:pt x="4144122" y="0"/>
                </a:moveTo>
                <a:lnTo>
                  <a:pt x="3424647" y="0"/>
                </a:lnTo>
                <a:lnTo>
                  <a:pt x="3424550" y="17"/>
                </a:lnTo>
                <a:lnTo>
                  <a:pt x="3289156" y="17"/>
                </a:lnTo>
                <a:lnTo>
                  <a:pt x="2655838" y="17"/>
                </a:lnTo>
                <a:lnTo>
                  <a:pt x="2655838" y="0"/>
                </a:lnTo>
                <a:lnTo>
                  <a:pt x="2110971" y="0"/>
                </a:lnTo>
                <a:lnTo>
                  <a:pt x="1936363" y="0"/>
                </a:lnTo>
                <a:lnTo>
                  <a:pt x="1391495" y="0"/>
                </a:lnTo>
                <a:lnTo>
                  <a:pt x="1391398" y="17"/>
                </a:lnTo>
                <a:lnTo>
                  <a:pt x="622687" y="17"/>
                </a:lnTo>
                <a:lnTo>
                  <a:pt x="622687" y="0"/>
                </a:lnTo>
                <a:lnTo>
                  <a:pt x="554771" y="0"/>
                </a:lnTo>
                <a:lnTo>
                  <a:pt x="447036" y="10860"/>
                </a:lnTo>
                <a:cubicBezTo>
                  <a:pt x="227263" y="55832"/>
                  <a:pt x="54163" y="228933"/>
                  <a:pt x="9190" y="448706"/>
                </a:cubicBezTo>
                <a:lnTo>
                  <a:pt x="0" y="539875"/>
                </a:lnTo>
                <a:lnTo>
                  <a:pt x="0" y="1170811"/>
                </a:lnTo>
                <a:lnTo>
                  <a:pt x="622687" y="1170811"/>
                </a:lnTo>
                <a:lnTo>
                  <a:pt x="622687" y="1170796"/>
                </a:lnTo>
                <a:lnTo>
                  <a:pt x="990810" y="1170796"/>
                </a:lnTo>
                <a:lnTo>
                  <a:pt x="991511" y="1170796"/>
                </a:lnTo>
                <a:lnTo>
                  <a:pt x="991511" y="1170811"/>
                </a:lnTo>
                <a:lnTo>
                  <a:pt x="1536378" y="1170811"/>
                </a:lnTo>
                <a:lnTo>
                  <a:pt x="2110971" y="1170811"/>
                </a:lnTo>
                <a:lnTo>
                  <a:pt x="2655838" y="1170811"/>
                </a:lnTo>
                <a:lnTo>
                  <a:pt x="2655838" y="1170796"/>
                </a:lnTo>
                <a:lnTo>
                  <a:pt x="3023961" y="1170796"/>
                </a:lnTo>
                <a:lnTo>
                  <a:pt x="3024662" y="1170796"/>
                </a:lnTo>
                <a:lnTo>
                  <a:pt x="3024662" y="1170811"/>
                </a:lnTo>
                <a:lnTo>
                  <a:pt x="4144122" y="1170811"/>
                </a:lnTo>
                <a:lnTo>
                  <a:pt x="4144122" y="1170796"/>
                </a:lnTo>
                <a:lnTo>
                  <a:pt x="5322305" y="1170796"/>
                </a:lnTo>
                <a:lnTo>
                  <a:pt x="5322305" y="17"/>
                </a:lnTo>
                <a:lnTo>
                  <a:pt x="4144122" y="17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整合式開發環境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(Integrated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Development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Environment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IDE)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6EF49CE-180F-4BB6-8367-58B7A15F2BE7}"/>
              </a:ext>
            </a:extLst>
          </p:cNvPr>
          <p:cNvSpPr/>
          <p:nvPr/>
        </p:nvSpPr>
        <p:spPr>
          <a:xfrm>
            <a:off x="10221362" y="1186005"/>
            <a:ext cx="1693753" cy="883818"/>
          </a:xfrm>
          <a:prstGeom prst="roundRect">
            <a:avLst/>
          </a:prstGeom>
          <a:solidFill>
            <a:srgbClr val="CCEC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不易上手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6339B5-9A0F-43F2-935C-CA8DBB53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0" y="2069823"/>
            <a:ext cx="5645357" cy="3367127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4E982B2-4371-4C2C-AD4E-69702C040AEF}"/>
              </a:ext>
            </a:extLst>
          </p:cNvPr>
          <p:cNvSpPr/>
          <p:nvPr/>
        </p:nvSpPr>
        <p:spPr>
          <a:xfrm>
            <a:off x="8384131" y="5929742"/>
            <a:ext cx="2212152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68FBF13-DC69-4651-B36F-3609966D2281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flipH="1" flipV="1">
            <a:off x="5821377" y="3753387"/>
            <a:ext cx="2562754" cy="23166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8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2E5EBF5-EAA2-4FAB-A3C0-6E914B17EAE8}" vid="{2D8CCBD1-B73A-4486-8538-2045EDEC74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766</TotalTime>
  <Words>1322</Words>
  <Application>Microsoft Office PowerPoint</Application>
  <PresentationFormat>寬螢幕</PresentationFormat>
  <Paragraphs>194</Paragraphs>
  <Slides>18</Slides>
  <Notes>10</Notes>
  <HiddenSlides>3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Arial</vt:lpstr>
      <vt:lpstr>Calibri</vt:lpstr>
      <vt:lpstr>Consolas</vt:lpstr>
      <vt:lpstr>TYIC</vt:lpstr>
      <vt:lpstr>編輯器與 第一個 Java 程式</vt:lpstr>
      <vt:lpstr>Java 介紹</vt:lpstr>
      <vt:lpstr>Java 介紹</vt:lpstr>
      <vt:lpstr>第一個 Java 程式</vt:lpstr>
      <vt:lpstr>補充："Hello, World!" 由來</vt:lpstr>
      <vt:lpstr>編輯器</vt:lpstr>
      <vt:lpstr>編輯器</vt:lpstr>
      <vt:lpstr>編輯器</vt:lpstr>
      <vt:lpstr>編輯器</vt:lpstr>
      <vt:lpstr>編輯器</vt:lpstr>
      <vt:lpstr>第一個 Java 程式</vt:lpstr>
      <vt:lpstr>常用快捷鍵</vt:lpstr>
      <vt:lpstr>第一個 Java 程式</vt:lpstr>
      <vt:lpstr>編譯(Compile)與執行(Run)</vt:lpstr>
      <vt:lpstr>補充：編譯與執行-C/C++</vt:lpstr>
      <vt:lpstr>補充：編譯與執行-Python</vt:lpstr>
      <vt:lpstr>編譯與執行</vt:lpstr>
      <vt:lpstr>開啟 PowerShell/cmd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03_編輯器與第一個 Java 程式</dc:title>
  <dc:creator>TYIC</dc:creator>
  <cp:lastModifiedBy>Jacky Chiu</cp:lastModifiedBy>
  <cp:revision>203</cp:revision>
  <dcterms:created xsi:type="dcterms:W3CDTF">2024-07-05T16:42:16Z</dcterms:created>
  <dcterms:modified xsi:type="dcterms:W3CDTF">2024-07-15T14:57:58Z</dcterms:modified>
</cp:coreProperties>
</file>