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8E6D"/>
    <a:srgbClr val="C68869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3165908226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DC07F-519C-49CA-AA44-B985B88C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4FAF03-5463-4183-9F65-A1E11FD43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673CEE49-E682-4987-B5C6-44AC5441606B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30FE2C57-B7B9-4C62-97C3-180398C5D84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B6D0D332-58F6-44F7-8B06-11E5EF864545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7C1B046E-D8B9-4FA8-A126-F87F0D813BB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2002472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BA0FB70-3691-4CFB-B11C-DCA42F242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3DC9D4-0B7C-43C6-9ED5-146AB071F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C07E68E1-74E8-4B75-8BF6-3AD8D3EC35C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A141965-84F2-41A3-BCDC-079B065A2E3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34401409-FF0A-4514-8915-53F19DD1309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FB25D919-C7D1-4A41-8D37-72F630F4A97B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9299306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73395146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4EFEB44B-B18F-472F-97B4-61D1CE94D3C7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02E92B5-4BB1-4E6F-A32C-6E1A69B65B9E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312276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68223-9832-40C6-9F3C-AE20E7AB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A52283-8089-4430-AD3E-3D1C2559F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FD7123E0-421B-4835-AD6B-2FDC040BCC5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13C5E04-2F03-430B-BA13-D3137E372625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C4CC887B-C0A8-4A82-9A58-FE8B0FAD3FD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6B740742-BB51-4CCB-AA18-2F0900F32D3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3694747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909132-6CD8-4DB4-8922-349AAC7C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255D59-E76E-4ADA-A943-4A398DF94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909BA4-D9F5-4D3A-8AF7-74A531478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260865D4-10BE-42AB-942E-8A6A7231E07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086F29C3-C792-4CB1-A6F8-A95D8E6D4CB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EF7FE82B-39CB-4D43-85C1-1888CFE5720D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C49BA910-B89D-480D-839D-27EA45309D92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6893013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1A8C4-296D-438B-8D76-3F8B57A7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56BB08-0AE2-466A-A236-AF0465E55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F7F7E7-C7E3-438A-9287-5ABE84A43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DD36D3E-55E7-4DE3-A367-2D7A37528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C2AB8B4-F49C-4138-953D-5AA69A9F2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頁尾版面配置區 4">
            <a:extLst>
              <a:ext uri="{FF2B5EF4-FFF2-40B4-BE49-F238E27FC236}">
                <a16:creationId xmlns:a16="http://schemas.microsoft.com/office/drawing/2014/main" id="{EE0D0455-DB77-4E86-9A44-7A5FDD1DD41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1" name="投影片編號版面配置區 5">
            <a:extLst>
              <a:ext uri="{FF2B5EF4-FFF2-40B4-BE49-F238E27FC236}">
                <a16:creationId xmlns:a16="http://schemas.microsoft.com/office/drawing/2014/main" id="{61BEB5C0-CA6F-4D05-A5B1-D9B3326D213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頁尾版面配置區 4">
            <a:extLst>
              <a:ext uri="{FF2B5EF4-FFF2-40B4-BE49-F238E27FC236}">
                <a16:creationId xmlns:a16="http://schemas.microsoft.com/office/drawing/2014/main" id="{605C848C-2FFE-453B-B32A-6EEEAD465B71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BA25B8BA-C96A-4CF8-B988-C05CD53A476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456354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E74B65-EAF7-495F-B1FC-F79D9D03475E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9D527980-0A68-41A1-8AEA-310C2B75595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564576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DE9530A3-8E8B-4035-8447-3C54676CB58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1767755-B60F-4671-8CA1-A778B3D23A2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7113877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F8213-F1BD-48FF-9D09-6E26FB79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E10944-F816-4D3C-9D55-2000BE13A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490BF7-1244-48E3-92BD-9B7BCFA0C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62A376CE-D98D-486D-A1FC-0FAA7CB56CB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2DE69523-299D-4C3A-A754-1550C8F5D7F7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5C61AB5E-1760-475F-A1B8-061721352C7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E366190-11AD-4701-810E-B13A72A655B0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3205771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35801-9853-4F81-918E-E55C3335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CCBC987-FAA7-4264-8CC0-2E6F221D3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13A0E9-5B1A-476F-B87A-DD123DA8B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7B7B89AD-AB9E-48F8-B85F-14FF932E8842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62D3499-D09D-4E37-BE04-5CFD293C109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98EB7A71-ECA5-4881-9036-A2C34C4BD790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9F2AF6F-1679-4208-AC9D-B2480349397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429118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AB0FC-FBA1-45DE-AF26-7CA8B77F33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55416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imperialviolet.org/2014/02/22/applebug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07_if_else/Main.jav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069C8A-89D5-4D7F-9FCB-63DCA1CE92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流程控制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45AB9A3-36B1-43F3-BF52-F1990A726D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87361533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11AF8B-E3FD-4A87-B3EA-1DE26898E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流程控制</a:t>
            </a:r>
            <a:r>
              <a:rPr lang="en-US" altLang="zh-TW"/>
              <a:t>(Flow</a:t>
            </a:r>
            <a:r>
              <a:rPr lang="zh-TW" altLang="en-US"/>
              <a:t> </a:t>
            </a:r>
            <a:r>
              <a:rPr lang="en-US" altLang="zh-TW"/>
              <a:t>Control)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E51D10-DF16-4C4F-B0AA-A4FF46CE9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84532"/>
            <a:ext cx="10515600" cy="2616386"/>
          </a:xfrm>
        </p:spPr>
        <p:txBody>
          <a:bodyPr>
            <a:normAutofit/>
          </a:bodyPr>
          <a:lstStyle/>
          <a:p>
            <a:r>
              <a:rPr lang="zh-TW" altLang="en-US"/>
              <a:t>流程控制，顧名思義，就是控制程式執行的流程、順序</a:t>
            </a:r>
            <a:endParaRPr lang="en-US" altLang="zh-TW"/>
          </a:p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中，能控制流程的有：</a:t>
            </a:r>
            <a:endParaRPr lang="en-US" altLang="zh-TW"/>
          </a:p>
          <a:p>
            <a:r>
              <a:rPr lang="en-US" altLang="zh-TW">
                <a:solidFill>
                  <a:srgbClr val="C68869"/>
                </a:solidFill>
              </a:rPr>
              <a:t>if...else</a:t>
            </a:r>
            <a:r>
              <a:rPr lang="zh-TW" altLang="en-US"/>
              <a:t>、</a:t>
            </a:r>
            <a:r>
              <a:rPr lang="en-US" altLang="zh-TW">
                <a:solidFill>
                  <a:srgbClr val="C68869"/>
                </a:solidFill>
              </a:rPr>
              <a:t>switch</a:t>
            </a:r>
            <a:r>
              <a:rPr lang="zh-TW" altLang="en-US"/>
              <a:t>、</a:t>
            </a:r>
            <a:r>
              <a:rPr lang="en-US" altLang="zh-TW">
                <a:solidFill>
                  <a:srgbClr val="C68869"/>
                </a:solidFill>
              </a:rPr>
              <a:t>for</a:t>
            </a:r>
            <a:r>
              <a:rPr lang="zh-TW" altLang="en-US"/>
              <a:t>、</a:t>
            </a:r>
            <a:r>
              <a:rPr lang="en-US" altLang="zh-TW">
                <a:solidFill>
                  <a:srgbClr val="C68869"/>
                </a:solidFill>
              </a:rPr>
              <a:t>while</a:t>
            </a:r>
            <a:r>
              <a:rPr lang="zh-TW" altLang="en-US"/>
              <a:t>、</a:t>
            </a:r>
            <a:r>
              <a:rPr lang="en-US" altLang="zh-TW">
                <a:solidFill>
                  <a:srgbClr val="C68869"/>
                </a:solidFill>
              </a:rPr>
              <a:t>continue</a:t>
            </a:r>
            <a:r>
              <a:rPr lang="zh-TW" altLang="en-US"/>
              <a:t>、</a:t>
            </a:r>
            <a:r>
              <a:rPr lang="en-US" altLang="zh-TW">
                <a:solidFill>
                  <a:srgbClr val="C68869"/>
                </a:solidFill>
              </a:rPr>
              <a:t>break</a:t>
            </a:r>
          </a:p>
          <a:p>
            <a:r>
              <a:rPr lang="zh-TW" altLang="en-US"/>
              <a:t>這些是</a:t>
            </a:r>
            <a:r>
              <a:rPr lang="zh-TW" altLang="en-US">
                <a:solidFill>
                  <a:srgbClr val="00B0F0"/>
                </a:solidFill>
              </a:rPr>
              <a:t>控制流程陳述式</a:t>
            </a:r>
            <a:r>
              <a:rPr lang="en-US" altLang="zh-TW">
                <a:solidFill>
                  <a:srgbClr val="00B0F0"/>
                </a:solidFill>
              </a:rPr>
              <a:t>(control flow statement)</a:t>
            </a:r>
          </a:p>
          <a:p>
            <a:r>
              <a:rPr lang="zh-TW" altLang="en-US"/>
              <a:t>與表達陳述式和宣告陳述式不同的是，流程控制陳述式不用分號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7423013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1FD3C19A-4E6E-4C41-AF84-F89099F85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if...else</a:t>
            </a:r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7630FEA-FE39-43C0-9746-E29E4DC5F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860"/>
            <a:ext cx="10515600" cy="586018"/>
          </a:xfrm>
        </p:spPr>
        <p:txBody>
          <a:bodyPr/>
          <a:lstStyle/>
          <a:p>
            <a:r>
              <a:rPr lang="en-US" altLang="zh-TW">
                <a:solidFill>
                  <a:srgbClr val="CF8E6D"/>
                </a:solidFill>
              </a:rPr>
              <a:t>if...else</a:t>
            </a:r>
            <a:r>
              <a:rPr lang="en-US" altLang="zh-TW"/>
              <a:t> </a:t>
            </a:r>
            <a:r>
              <a:rPr lang="zh-TW" altLang="en-US"/>
              <a:t>是用來處理在特定情況下才執行的程式碼</a:t>
            </a:r>
            <a:endParaRPr lang="en-US" altLang="zh-TW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91E3E378-14EB-461F-8898-F3953FF481DA}"/>
              </a:ext>
            </a:extLst>
          </p:cNvPr>
          <p:cNvGrpSpPr/>
          <p:nvPr/>
        </p:nvGrpSpPr>
        <p:grpSpPr>
          <a:xfrm>
            <a:off x="838200" y="2022132"/>
            <a:ext cx="10515600" cy="1938992"/>
            <a:chOff x="838200" y="2273144"/>
            <a:chExt cx="10515600" cy="193899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077A1BF-5E07-4DE7-B84C-FE9569813F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273144"/>
              <a:ext cx="10515600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條件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lang="zh-TW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lang="en-US" altLang="zh-TW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lang="zh-TW" altLang="zh-TW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965BAAED-C60E-4C78-9E7E-94A982989BF5}"/>
                </a:ext>
              </a:extLst>
            </p:cNvPr>
            <p:cNvSpPr txBox="1"/>
            <p:nvPr/>
          </p:nvSpPr>
          <p:spPr>
            <a:xfrm>
              <a:off x="10662585" y="384280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6" name="內容版面配置區 4">
            <a:extLst>
              <a:ext uri="{FF2B5EF4-FFF2-40B4-BE49-F238E27FC236}">
                <a16:creationId xmlns:a16="http://schemas.microsoft.com/office/drawing/2014/main" id="{ACA6B748-F3B2-4F3E-BDDA-6F3C54ED1257}"/>
              </a:ext>
            </a:extLst>
          </p:cNvPr>
          <p:cNvSpPr txBox="1">
            <a:spLocks/>
          </p:cNvSpPr>
          <p:nvPr/>
        </p:nvSpPr>
        <p:spPr>
          <a:xfrm>
            <a:off x="838200" y="4052880"/>
            <a:ext cx="10515600" cy="2126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中，一對大括號表示一個</a:t>
            </a:r>
            <a:r>
              <a:rPr lang="zh-TW" altLang="en-US">
                <a:solidFill>
                  <a:srgbClr val="FFC000"/>
                </a:solidFill>
              </a:rPr>
              <a:t>區塊</a:t>
            </a:r>
            <a:r>
              <a:rPr lang="en-US" altLang="zh-TW">
                <a:solidFill>
                  <a:srgbClr val="FFC000"/>
                </a:solidFill>
              </a:rPr>
              <a:t>(block)</a:t>
            </a:r>
          </a:p>
          <a:p>
            <a:r>
              <a:rPr lang="zh-TW" altLang="en-US">
                <a:solidFill>
                  <a:srgbClr val="00B0F0"/>
                </a:solidFill>
              </a:rPr>
              <a:t>當條件為真時才會執行 </a:t>
            </a:r>
            <a:r>
              <a:rPr lang="en-US" altLang="zh-TW">
                <a:solidFill>
                  <a:srgbClr val="CF8E6D"/>
                </a:solidFill>
              </a:rPr>
              <a:t>if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後方區塊的程式碼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否則就會執行 </a:t>
            </a:r>
            <a:r>
              <a:rPr lang="en-US" altLang="zh-TW">
                <a:solidFill>
                  <a:srgbClr val="CF8E6D"/>
                </a:solidFill>
              </a:rPr>
              <a:t>else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後方區塊裡的程式碼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CF8E6D"/>
                </a:solidFill>
              </a:rPr>
              <a:t>else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部分可以省略，省略時如果條件不為真就不會做任何事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67330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F22927-736B-4AE5-A615-BA5C96778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261"/>
            <a:ext cx="10515600" cy="1325563"/>
          </a:xfrm>
        </p:spPr>
        <p:txBody>
          <a:bodyPr/>
          <a:lstStyle/>
          <a:p>
            <a:r>
              <a:rPr lang="en-US" altLang="zh-TW"/>
              <a:t>if...else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1B565D-3481-4524-8A78-5F335557D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3670"/>
            <a:ext cx="10515600" cy="1511453"/>
          </a:xfrm>
        </p:spPr>
        <p:txBody>
          <a:bodyPr>
            <a:normAutofit/>
          </a:bodyPr>
          <a:lstStyle/>
          <a:p>
            <a:r>
              <a:rPr lang="zh-TW" altLang="en-US"/>
              <a:t>若 </a:t>
            </a:r>
            <a:r>
              <a:rPr lang="en-US" altLang="zh-TW">
                <a:solidFill>
                  <a:srgbClr val="CF8E6D"/>
                </a:solidFill>
              </a:rPr>
              <a:t>if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else</a:t>
            </a:r>
            <a:r>
              <a:rPr lang="en-US" altLang="zh-TW"/>
              <a:t> </a:t>
            </a:r>
            <a:r>
              <a:rPr lang="zh-TW" altLang="en-US"/>
              <a:t>後方的區塊內只有一行陳述式</a:t>
            </a:r>
            <a:endParaRPr lang="en-US" altLang="zh-TW"/>
          </a:p>
          <a:p>
            <a:r>
              <a:rPr lang="zh-TW" altLang="en-US"/>
              <a:t>則可以不寫程式碼區塊，直接寫陳述式</a:t>
            </a:r>
            <a:endParaRPr lang="en-US" altLang="zh-TW"/>
          </a:p>
          <a:p>
            <a:r>
              <a:rPr lang="zh-TW" altLang="en-US"/>
              <a:t>所以可以撰寫下方這種 </a:t>
            </a:r>
            <a:r>
              <a:rPr lang="en-US" altLang="zh-TW">
                <a:solidFill>
                  <a:srgbClr val="CF8E6D"/>
                </a:solidFill>
              </a:rPr>
              <a:t>if...else if...else </a:t>
            </a:r>
            <a:r>
              <a:rPr lang="zh-TW" altLang="en-US"/>
              <a:t>的語法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196DA119-CEC5-4DA0-8106-F17E5F15A58B}"/>
              </a:ext>
            </a:extLst>
          </p:cNvPr>
          <p:cNvGrpSpPr/>
          <p:nvPr/>
        </p:nvGrpSpPr>
        <p:grpSpPr>
          <a:xfrm>
            <a:off x="838200" y="2865123"/>
            <a:ext cx="10515600" cy="2246769"/>
            <a:chOff x="838200" y="2119255"/>
            <a:chExt cx="10515600" cy="2246769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B0DEA525-3089-462C-8056-8B3106D3C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119255"/>
              <a:ext cx="10515600" cy="224676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條件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條件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lang="zh-TW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20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lang="en-US" altLang="zh-TW" sz="20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lang="zh-TW" altLang="zh-TW" sz="20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C926599-9FFB-4E4A-A17F-C828934F71F7}"/>
                </a:ext>
              </a:extLst>
            </p:cNvPr>
            <p:cNvSpPr txBox="1"/>
            <p:nvPr/>
          </p:nvSpPr>
          <p:spPr>
            <a:xfrm>
              <a:off x="10662585" y="399669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F38FDA9B-8ADF-4112-99D9-4DE6AFB43784}"/>
              </a:ext>
            </a:extLst>
          </p:cNvPr>
          <p:cNvSpPr txBox="1">
            <a:spLocks/>
          </p:cNvSpPr>
          <p:nvPr/>
        </p:nvSpPr>
        <p:spPr>
          <a:xfrm>
            <a:off x="838200" y="5255583"/>
            <a:ext cx="10515600" cy="1102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但除非是 </a:t>
            </a:r>
            <a:r>
              <a:rPr lang="en-US" altLang="zh-TW">
                <a:solidFill>
                  <a:srgbClr val="CF8E6D"/>
                </a:solidFill>
              </a:rPr>
              <a:t>if...else if...else </a:t>
            </a:r>
            <a:r>
              <a:rPr lang="zh-TW" altLang="en-US"/>
              <a:t>的語法</a:t>
            </a:r>
            <a:endParaRPr lang="en-US" altLang="zh-TW"/>
          </a:p>
          <a:p>
            <a:r>
              <a:rPr lang="zh-TW" altLang="en-US"/>
              <a:t>否則強烈建議使用區塊，避免閱讀錯誤</a:t>
            </a:r>
            <a:endParaRPr lang="en-US" altLang="zh-TW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B601A77E-6C25-400C-94E1-4F799DD9607F}"/>
              </a:ext>
            </a:extLst>
          </p:cNvPr>
          <p:cNvGrpSpPr/>
          <p:nvPr/>
        </p:nvGrpSpPr>
        <p:grpSpPr>
          <a:xfrm>
            <a:off x="9177242" y="6123076"/>
            <a:ext cx="2225216" cy="394266"/>
            <a:chOff x="9177242" y="6123076"/>
            <a:chExt cx="2225216" cy="394266"/>
          </a:xfrm>
        </p:grpSpPr>
        <p:pic>
          <p:nvPicPr>
            <p:cNvPr id="9" name="圖片 8">
              <a:hlinkClick r:id="rId2"/>
              <a:extLst>
                <a:ext uri="{FF2B5EF4-FFF2-40B4-BE49-F238E27FC236}">
                  <a16:creationId xmlns:a16="http://schemas.microsoft.com/office/drawing/2014/main" id="{1A6F007A-0476-499C-B9F9-2AF4E9911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192" y="6123076"/>
              <a:ext cx="394266" cy="394266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90551BA1-EF11-4114-8C33-B5ED08FEFB95}"/>
                </a:ext>
              </a:extLst>
            </p:cNvPr>
            <p:cNvSpPr txBox="1"/>
            <p:nvPr/>
          </p:nvSpPr>
          <p:spPr>
            <a:xfrm>
              <a:off x="9177242" y="6135543"/>
              <a:ext cx="1830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CVE-2014-1266</a:t>
              </a:r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783858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5E2D51-FD52-404F-8316-062868EF9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if...else</a:t>
            </a:r>
            <a:endParaRPr lang="zh-TW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E297E17-56BB-418D-B55B-653CAC680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165" y="1599545"/>
            <a:ext cx="7530354" cy="4770537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import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java.util.Scanner;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public class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Main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public static void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main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(String[] args)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Scanner scanner =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new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Scanner(System.</a:t>
            </a:r>
            <a:r>
              <a:rPr kumimoji="0" lang="zh-TW" altLang="zh-TW" sz="16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in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String input = scanner.next();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if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(input.equals(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回憶過去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System.</a:t>
            </a:r>
            <a:r>
              <a:rPr kumimoji="0" lang="zh-TW" altLang="zh-TW" sz="16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out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.println(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痛苦的相思忘不了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}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else if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(input.equals(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想念你的笑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System.</a:t>
            </a:r>
            <a:r>
              <a:rPr kumimoji="0" lang="zh-TW" altLang="zh-TW" sz="16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out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.println(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想念你的外套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}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else if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(input.equals(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怎麼忍心怪你犯了錯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System.</a:t>
            </a:r>
            <a:r>
              <a:rPr kumimoji="0" lang="zh-TW" altLang="zh-TW" sz="16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out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.println(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是我給你自由過了火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}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else if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(input.equals(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我願變成童話裡你愛的那個天使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System.</a:t>
            </a:r>
            <a:r>
              <a:rPr kumimoji="0" lang="zh-TW" altLang="zh-TW" sz="16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out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.println(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張開雙手變成翅膀守護你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}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else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System.</a:t>
            </a:r>
            <a:r>
              <a:rPr kumimoji="0" lang="zh-TW" altLang="zh-TW" sz="16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out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.println(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我不知道下一句是什麼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}</a:t>
            </a:r>
            <a:endParaRPr kumimoji="0" lang="zh-TW" altLang="zh-TW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6FF9DA4-B64F-4919-AD0A-841D2296A78C}"/>
              </a:ext>
            </a:extLst>
          </p:cNvPr>
          <p:cNvSpPr txBox="1"/>
          <p:nvPr/>
        </p:nvSpPr>
        <p:spPr>
          <a:xfrm>
            <a:off x="7363012" y="6031528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>
                <a:solidFill>
                  <a:schemeClr val="accent3"/>
                </a:solidFill>
              </a:rPr>
              <a:t>java</a:t>
            </a:r>
            <a:endParaRPr lang="zh-TW" altLang="en-US" sz="1600">
              <a:solidFill>
                <a:schemeClr val="accent3"/>
              </a:solidFill>
            </a:endParaRPr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D2A357CB-DAE0-47CA-8973-FE12F90781FE}"/>
              </a:ext>
            </a:extLst>
          </p:cNvPr>
          <p:cNvGrpSpPr/>
          <p:nvPr/>
        </p:nvGrpSpPr>
        <p:grpSpPr>
          <a:xfrm>
            <a:off x="8247529" y="5723751"/>
            <a:ext cx="3478306" cy="646331"/>
            <a:chOff x="8247529" y="5723751"/>
            <a:chExt cx="3478306" cy="646331"/>
          </a:xfrm>
        </p:grpSpPr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id="{956CA72A-04CE-40B0-A035-B5F1980C72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29" y="5723751"/>
              <a:ext cx="3478306" cy="64633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我是真的不能控制我自己</a:t>
              </a:r>
              <a:endParaRPr lang="en-US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我不知道下一句是什麼</a:t>
              </a: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8B843205-C983-44FC-91A2-BB52B600B9C9}"/>
                </a:ext>
              </a:extLst>
            </p:cNvPr>
            <p:cNvSpPr txBox="1"/>
            <p:nvPr/>
          </p:nvSpPr>
          <p:spPr>
            <a:xfrm>
              <a:off x="10944852" y="6062305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86737C67-C19B-4571-AB15-531DD60B25A0}"/>
              </a:ext>
            </a:extLst>
          </p:cNvPr>
          <p:cNvGrpSpPr/>
          <p:nvPr/>
        </p:nvGrpSpPr>
        <p:grpSpPr>
          <a:xfrm>
            <a:off x="8247529" y="4691416"/>
            <a:ext cx="3478306" cy="646331"/>
            <a:chOff x="8247529" y="4691416"/>
            <a:chExt cx="3478306" cy="646331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AA08C088-8654-4B63-9F68-E1E4AE6A9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29" y="4691416"/>
              <a:ext cx="3478306" cy="64633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我願變成童話裡你愛的那個天使</a:t>
              </a:r>
              <a:endParaRPr lang="en-US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張開雙手變成翅膀守護你</a:t>
              </a: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04569F1C-92AF-4C50-A3F9-221CAC80B78E}"/>
                </a:ext>
              </a:extLst>
            </p:cNvPr>
            <p:cNvSpPr txBox="1"/>
            <p:nvPr/>
          </p:nvSpPr>
          <p:spPr>
            <a:xfrm>
              <a:off x="10944852" y="5014581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D247D294-D368-435E-8E7E-5D1ABDE66479}"/>
              </a:ext>
            </a:extLst>
          </p:cNvPr>
          <p:cNvGrpSpPr/>
          <p:nvPr/>
        </p:nvGrpSpPr>
        <p:grpSpPr>
          <a:xfrm>
            <a:off x="8247530" y="3659080"/>
            <a:ext cx="3478306" cy="646331"/>
            <a:chOff x="8247530" y="3659080"/>
            <a:chExt cx="3478306" cy="646331"/>
          </a:xfrm>
        </p:grpSpPr>
        <p:sp>
          <p:nvSpPr>
            <p:cNvPr id="10" name="Rectangle 1">
              <a:extLst>
                <a:ext uri="{FF2B5EF4-FFF2-40B4-BE49-F238E27FC236}">
                  <a16:creationId xmlns:a16="http://schemas.microsoft.com/office/drawing/2014/main" id="{5864E777-D9E7-4073-965A-ED91F89B5E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30" y="3659080"/>
              <a:ext cx="3478306" cy="64633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怎麼忍心怪你犯了錯</a:t>
              </a: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是我給你自由過了火</a:t>
              </a:r>
              <a:endParaRPr kumimoji="0" lang="zh-TW" altLang="en-US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3304EBCE-9C64-4365-BBBA-D68F1C37899A}"/>
                </a:ext>
              </a:extLst>
            </p:cNvPr>
            <p:cNvSpPr txBox="1"/>
            <p:nvPr/>
          </p:nvSpPr>
          <p:spPr>
            <a:xfrm>
              <a:off x="10944851" y="3982245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C55B7D1C-1694-4A9E-A1DE-3981E885BB1A}"/>
              </a:ext>
            </a:extLst>
          </p:cNvPr>
          <p:cNvGrpSpPr/>
          <p:nvPr/>
        </p:nvGrpSpPr>
        <p:grpSpPr>
          <a:xfrm>
            <a:off x="8247530" y="2626744"/>
            <a:ext cx="3478306" cy="646331"/>
            <a:chOff x="8247530" y="2626744"/>
            <a:chExt cx="3478306" cy="646331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AF221432-49DD-4637-813E-ED5E565D4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30" y="2626744"/>
              <a:ext cx="3478306" cy="64633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想念你的笑</a:t>
              </a: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想念你的外套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7814AE20-F1B0-43F6-95ED-ECFF9A0D498F}"/>
                </a:ext>
              </a:extLst>
            </p:cNvPr>
            <p:cNvSpPr txBox="1"/>
            <p:nvPr/>
          </p:nvSpPr>
          <p:spPr>
            <a:xfrm>
              <a:off x="10944852" y="2965298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95B3A224-0B7A-4A11-9A85-6A58B5D8FE25}"/>
              </a:ext>
            </a:extLst>
          </p:cNvPr>
          <p:cNvGrpSpPr/>
          <p:nvPr/>
        </p:nvGrpSpPr>
        <p:grpSpPr>
          <a:xfrm>
            <a:off x="8247530" y="1594408"/>
            <a:ext cx="3478306" cy="646331"/>
            <a:chOff x="8247530" y="1594408"/>
            <a:chExt cx="3478306" cy="646331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AAC7B894-7748-4F29-B148-A73D8B2FE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30" y="1594408"/>
              <a:ext cx="3478306" cy="64633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回憶過去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痛苦的相思忘不了</a:t>
              </a: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9F855788-454B-4C73-9DA5-52D6F89F2EB4}"/>
                </a:ext>
              </a:extLst>
            </p:cNvPr>
            <p:cNvSpPr txBox="1"/>
            <p:nvPr/>
          </p:nvSpPr>
          <p:spPr>
            <a:xfrm>
              <a:off x="10944852" y="1931460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</a:p>
          </p:txBody>
        </p:sp>
      </p:grpSp>
      <p:pic>
        <p:nvPicPr>
          <p:cNvPr id="24" name="圖片 23">
            <a:hlinkClick r:id="rId2"/>
            <a:extLst>
              <a:ext uri="{FF2B5EF4-FFF2-40B4-BE49-F238E27FC236}">
                <a16:creationId xmlns:a16="http://schemas.microsoft.com/office/drawing/2014/main" id="{A175219C-789C-485B-9A24-33ED5ABB9A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324" y="1603301"/>
            <a:ext cx="484195" cy="47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29830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90D48B-04BB-455A-BAB0-B5F22859E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switch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B28AA8-5CA4-4B6E-8FA8-048CAD518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077965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E2D9765B-27E6-4F7D-BDAB-2CD480706C35}" vid="{D1D4527B-6C29-4E80-850E-305C16F473B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587</TotalTime>
  <Words>562</Words>
  <Application>Microsoft Office PowerPoint</Application>
  <PresentationFormat>寬螢幕</PresentationFormat>
  <Paragraphs>44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9" baseType="lpstr">
      <vt:lpstr>Arial</vt:lpstr>
      <vt:lpstr>Consolas</vt:lpstr>
      <vt:lpstr>TYIC</vt:lpstr>
      <vt:lpstr>流程控制</vt:lpstr>
      <vt:lpstr>流程控制(Flow Control)</vt:lpstr>
      <vt:lpstr>if...else</vt:lpstr>
      <vt:lpstr>if...else</vt:lpstr>
      <vt:lpstr>if...else</vt:lpstr>
      <vt:lpstr>switch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Jacky Chiu</dc:creator>
  <cp:lastModifiedBy>Jacky Chiu</cp:lastModifiedBy>
  <cp:revision>84</cp:revision>
  <dcterms:created xsi:type="dcterms:W3CDTF">2024-07-12T16:14:45Z</dcterms:created>
  <dcterms:modified xsi:type="dcterms:W3CDTF">2024-07-16T14:31:28Z</dcterms:modified>
</cp:coreProperties>
</file>