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72" r:id="rId7"/>
    <p:sldId id="262" r:id="rId8"/>
    <p:sldId id="263" r:id="rId9"/>
    <p:sldId id="259" r:id="rId10"/>
    <p:sldId id="265" r:id="rId11"/>
    <p:sldId id="264" r:id="rId12"/>
    <p:sldId id="266" r:id="rId13"/>
    <p:sldId id="270" r:id="rId14"/>
    <p:sldId id="267" r:id="rId15"/>
    <p:sldId id="268" r:id="rId16"/>
    <p:sldId id="269" r:id="rId17"/>
    <p:sldId id="271" r:id="rId18"/>
    <p:sldId id="273" r:id="rId19"/>
    <p:sldId id="275" r:id="rId20"/>
    <p:sldId id="274" r:id="rId21"/>
    <p:sldId id="284" r:id="rId22"/>
    <p:sldId id="282" r:id="rId23"/>
    <p:sldId id="286" r:id="rId24"/>
    <p:sldId id="285" r:id="rId25"/>
    <p:sldId id="283" r:id="rId26"/>
    <p:sldId id="287" r:id="rId27"/>
    <p:sldId id="28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406596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358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393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9622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7F6A-53B6-4678-8617-6C6EB3F0F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023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96%B9%E5%9D%97%E7%8A%B6%E6%80%8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Z3dOSH5-y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2_first-bloc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6459-5A51-4566-8AF6-8473E8FA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專案：方塊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BBA40A-CA54-420E-863F-D4B8CDCC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622889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B98E3-28F8-48A1-8217-778FE4B8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方塊物品類別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9A555-1292-4720-8403-291F888E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Block </a:t>
            </a:r>
            <a:r>
              <a:rPr lang="en-US" altLang="zh-TW">
                <a:solidFill>
                  <a:srgbClr val="92D05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Item.Settings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而因為 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本質上其實也是一種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所以跟其他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方式一樣</a:t>
            </a:r>
            <a:endParaRPr lang="en-US" altLang="zh-TW"/>
          </a:p>
          <a:p>
            <a:r>
              <a:rPr lang="zh-TW" altLang="en-US"/>
              <a:t>故直接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之前寫好的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register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即可</a:t>
            </a:r>
            <a:endParaRPr lang="en-US" altLang="zh-TW"/>
          </a:p>
          <a:p>
            <a:r>
              <a:rPr lang="zh-TW" altLang="en-US"/>
              <a:t>若之後需要取得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只須呼叫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asItem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即可</a:t>
            </a:r>
            <a:endParaRPr lang="en-US" altLang="zh-TW"/>
          </a:p>
          <a:p>
            <a:r>
              <a:rPr lang="zh-TW" altLang="en-US"/>
              <a:t>故不須將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額外儲存起來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26007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CAE69-2759-4202-A3DA-8193226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6EFA9-F63C-45FF-9DE5-E0C117DB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85" y="1024711"/>
            <a:ext cx="11909030" cy="2023289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中加入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的部分</a:t>
            </a:r>
            <a:endParaRPr lang="en-US" altLang="zh-TW"/>
          </a:p>
          <a:p>
            <a:r>
              <a:rPr lang="zh-TW" altLang="en-US"/>
              <a:t>注意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Item.Setting 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 </a:t>
            </a:r>
            <a:r>
              <a:rPr lang="en-US" altLang="zh-TW" sz="2400">
                <a:solidFill>
                  <a:srgbClr val="FFC000"/>
                </a:solidFill>
              </a:rPr>
              <a:t>useBlockPrefixedTranslationKey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使用與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相同的預設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  <a:endParaRPr lang="en-US" altLang="zh-TW"/>
          </a:p>
          <a:p>
            <a:r>
              <a:rPr lang="zh-TW" altLang="en-US"/>
              <a:t>否則其會使用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"item.namespace.id"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33934F-F11B-4020-959C-F3260A7B0F20}"/>
              </a:ext>
            </a:extLst>
          </p:cNvPr>
          <p:cNvGrpSpPr/>
          <p:nvPr/>
        </p:nvGrpSpPr>
        <p:grpSpPr>
          <a:xfrm>
            <a:off x="141485" y="3124180"/>
            <a:ext cx="11909029" cy="3416320"/>
            <a:chOff x="141485" y="3124180"/>
            <a:chExt cx="11909029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93B1C05-FCB6-4D99-A4B0-8723CB52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85" y="3124180"/>
              <a:ext cx="11909029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 block = 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(id, (itemSettings) -&gt;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BlockItem(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itemSettings),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Item.Settings().useBlockPrefixedTranslationKey());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0C0819B-41AE-4191-B68E-0FD844B34C23}"/>
                </a:ext>
              </a:extLst>
            </p:cNvPr>
            <p:cNvSpPr txBox="1"/>
            <p:nvPr/>
          </p:nvSpPr>
          <p:spPr>
            <a:xfrm>
              <a:off x="10474442" y="6232723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5106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1D93B-B559-40E9-8D24-E416D5D9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D42EF-4718-4B4E-BD90-2860160A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3413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無須再設定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但仍須設定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直接使用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assets/tyicmod/items/tysh_block.json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9B10D6A-DBAA-42CD-A311-3DB77E8B11CA}"/>
              </a:ext>
            </a:extLst>
          </p:cNvPr>
          <p:cNvGrpSpPr/>
          <p:nvPr/>
        </p:nvGrpSpPr>
        <p:grpSpPr>
          <a:xfrm>
            <a:off x="3252914" y="4391493"/>
            <a:ext cx="5686172" cy="1938992"/>
            <a:chOff x="3252914" y="4391493"/>
            <a:chExt cx="5686172" cy="193899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5E00EB7-48A9-40F2-A72D-5117268A3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914" y="4391493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0D1730E-267F-43CD-971D-4BD57B0B699E}"/>
                </a:ext>
              </a:extLst>
            </p:cNvPr>
            <p:cNvSpPr txBox="1"/>
            <p:nvPr/>
          </p:nvSpPr>
          <p:spPr>
            <a:xfrm>
              <a:off x="7263626" y="6022708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tysh_block.json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5520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2EBEB-1F92-4B24-8641-64C43251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34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3C5A7-E4AA-47BE-90CD-E0039E52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491"/>
            <a:ext cx="10515600" cy="517525"/>
          </a:xfrm>
        </p:spPr>
        <p:txBody>
          <a:bodyPr/>
          <a:lstStyle/>
          <a:p>
            <a:r>
              <a:rPr lang="zh-TW" altLang="en-US"/>
              <a:t>也可以將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加入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08F33C9-298C-477C-B1D2-D02B393A9207}"/>
              </a:ext>
            </a:extLst>
          </p:cNvPr>
          <p:cNvGrpSpPr/>
          <p:nvPr/>
        </p:nvGrpSpPr>
        <p:grpSpPr>
          <a:xfrm>
            <a:off x="1282823" y="1622683"/>
            <a:ext cx="9626353" cy="4832092"/>
            <a:chOff x="1282823" y="1622683"/>
            <a:chExt cx="9626353" cy="48320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B09A927-454C-4764-BA0A-6BC725203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823" y="1622683"/>
              <a:ext cx="9626353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ModItemGroups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RegistryKey&lt;ItemGroup&gt;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RegistryKey.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item groups."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FabricItemGroup.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.displayName(Text.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.icon(() 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.build());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ItemGroupEvents.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modifyEntriesEvent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(ModItemGroups.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.register((itemGroup) 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KNIFE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itemGroup.add(ModBlocks.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B882B63-713C-4642-B71E-A4B1B21CF156}"/>
                </a:ext>
              </a:extLst>
            </p:cNvPr>
            <p:cNvSpPr txBox="1"/>
            <p:nvPr/>
          </p:nvSpPr>
          <p:spPr>
            <a:xfrm>
              <a:off x="8935558" y="6146998"/>
              <a:ext cx="1973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ModItemGroups.java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2892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6C128-2B45-482A-992D-BCF2ACDB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20756-D207-4080-A3AC-A263C65F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851379"/>
            <a:ext cx="11029948" cy="488950"/>
          </a:xfrm>
        </p:spPr>
        <p:txBody>
          <a:bodyPr/>
          <a:lstStyle/>
          <a:p>
            <a:r>
              <a:rPr lang="zh-TW" altLang="en-US"/>
              <a:t>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點擊</a:t>
            </a:r>
            <a:r>
              <a:rPr lang="zh-TW" altLang="en-US">
                <a:solidFill>
                  <a:srgbClr val="92D050"/>
                </a:solidFill>
              </a:rPr>
              <a:t>滑鼠中鍵</a:t>
            </a:r>
            <a:r>
              <a:rPr lang="zh-TW" altLang="en-US"/>
              <a:t>，可直接取得對應的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0BDA50-9BB6-40D4-94A4-9B2E6D11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07016"/>
            <a:ext cx="7019923" cy="3689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96FA61-FBF2-4C03-A405-FFBF084C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6" y="2513012"/>
            <a:ext cx="3800474" cy="3683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6280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B802B-5620-4BFD-B125-CBD9424F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06B2E-F95A-441B-B78D-9B1AAF84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798468"/>
            <a:ext cx="10865224" cy="41774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en-US" altLang="zh-TW">
                <a:solidFill>
                  <a:srgbClr val="00B0F0"/>
                </a:solidFill>
              </a:rPr>
              <a:t>(blockstate)</a:t>
            </a:r>
            <a:r>
              <a:rPr lang="zh-TW" altLang="en-US"/>
              <a:t>是用來描述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的一些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en-US" altLang="zh-TW">
                <a:solidFill>
                  <a:srgbClr val="00B0F0"/>
                </a:solidFill>
              </a:rPr>
              <a:t>(property)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半磚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92D050"/>
                </a:solidFill>
              </a:rPr>
              <a:t>上半磚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下半磚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門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開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關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階梯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含水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不含水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方塊朝向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92D050"/>
                </a:solidFill>
              </a:rPr>
              <a:t>方向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所有的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可參見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2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(https://zh.minecraft.wiki/w/%E6%96%B9%E5%9D%97%E7%8A%B6%E6%80%81)</a:t>
            </a:r>
            <a:endParaRPr lang="en-US" altLang="zh-TW" sz="1200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net.minecraft.block.BlockState</a:t>
            </a:r>
          </a:p>
          <a:p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net.minecraft.state.property.Property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位於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net.minecraft.state.property.Properties</a:t>
            </a:r>
          </a:p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92D050"/>
                </a:solidFill>
              </a:rPr>
              <a:t>方塊朝向方向</a:t>
            </a:r>
            <a:r>
              <a:rPr lang="en-US" altLang="zh-TW">
                <a:solidFill>
                  <a:srgbClr val="92D050"/>
                </a:solidFill>
              </a:rPr>
              <a:t>(facing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direction)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462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D50D9-7ED9-44A4-BD5C-E93C5182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A955C82-E4A1-4105-8019-D3D2564E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729"/>
            <a:ext cx="10515600" cy="2073742"/>
          </a:xfrm>
        </p:spPr>
        <p:txBody>
          <a:bodyPr/>
          <a:lstStyle/>
          <a:p>
            <a:r>
              <a:rPr lang="zh-TW" altLang="en-US"/>
              <a:t>與物品一樣，我們可以設計一個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自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當中的一些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onUse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onUseWithItem</a:t>
            </a:r>
            <a:r>
              <a:rPr lang="en-US" altLang="zh-TW"/>
              <a:t> </a:t>
            </a:r>
            <a:r>
              <a:rPr lang="zh-TW" altLang="en-US"/>
              <a:t>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便能使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的功能變的更加的訂製和豐富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99058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D7293-0692-408B-B56A-E702C2A5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F409E-9F7B-4549-A037-ADEB3B43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115"/>
            <a:ext cx="10515600" cy="4135626"/>
          </a:xfrm>
        </p:spPr>
        <p:txBody>
          <a:bodyPr>
            <a:normAutofit/>
          </a:bodyPr>
          <a:lstStyle/>
          <a:p>
            <a:r>
              <a:rPr lang="zh-TW" altLang="en-US"/>
              <a:t>範例：製作一個方塊「注水器」</a:t>
            </a:r>
            <a:endParaRPr lang="en-US" altLang="zh-TW"/>
          </a:p>
          <a:p>
            <a:r>
              <a:rPr lang="zh-TW" altLang="en-US"/>
              <a:t>有一面為出水口，其他面為</a:t>
            </a:r>
            <a:r>
              <a:rPr lang="zh-TW" altLang="en-US">
                <a:solidFill>
                  <a:srgbClr val="92D050"/>
                </a:solidFill>
              </a:rPr>
              <a:t>銅方塊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出水口要朝向放置的</a:t>
            </a:r>
            <a:r>
              <a:rPr lang="zh-TW" altLang="en-US">
                <a:solidFill>
                  <a:srgbClr val="00B0F0"/>
                </a:solidFill>
              </a:rPr>
              <a:t>玩家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92D050"/>
                </a:solidFill>
              </a:rPr>
              <a:t>注水器</a:t>
            </a:r>
            <a:r>
              <a:rPr lang="zh-TW" altLang="en-US"/>
              <a:t>相鄰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，且手持特定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對其出水口面右鍵使用時</a:t>
            </a:r>
            <a:endParaRPr lang="en-US" altLang="zh-TW"/>
          </a:p>
          <a:p>
            <a:r>
              <a:rPr lang="zh-TW" altLang="en-US"/>
              <a:t>將該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轉換為特定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zh-TW" altLang="en-US"/>
              <a:t>一次轉換一個：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泥土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泥巴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蒼白苔蘚方塊 </a:t>
            </a:r>
            <a:r>
              <a:rPr lang="en-US" altLang="zh-TW">
                <a:solidFill>
                  <a:srgbClr val="92D050"/>
                </a:solidFill>
              </a:rPr>
              <a:t>-&gt;</a:t>
            </a:r>
            <a:r>
              <a:rPr lang="zh-TW" altLang="en-US">
                <a:solidFill>
                  <a:srgbClr val="92D050"/>
                </a:solidFill>
              </a:rPr>
              <a:t> 苔蘚方塊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蒼白覆地苔蘚 </a:t>
            </a:r>
            <a:r>
              <a:rPr lang="en-US" altLang="zh-TW">
                <a:solidFill>
                  <a:srgbClr val="92D050"/>
                </a:solidFill>
              </a:rPr>
              <a:t>-&gt;</a:t>
            </a:r>
            <a:r>
              <a:rPr lang="zh-TW" altLang="en-US">
                <a:solidFill>
                  <a:srgbClr val="92D050"/>
                </a:solidFill>
              </a:rPr>
              <a:t> 覆地苔蘚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280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52AF-A723-4761-94E7-1B086BF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40136DD6-83B0-4517-8F5F-2CD26025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945944"/>
            <a:ext cx="10793506" cy="2052323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，則需要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appendProperties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builder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Property</a:t>
            </a:r>
            <a:r>
              <a:rPr lang="en-US" altLang="zh-TW">
                <a:solidFill>
                  <a:srgbClr val="00B0F0"/>
                </a:solidFill>
              </a:rPr>
              <a:t>&lt;?&gt;...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properties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且須在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設定</a:t>
            </a:r>
            <a:r>
              <a:rPr lang="zh-TW" altLang="en-US">
                <a:solidFill>
                  <a:srgbClr val="00B0F0"/>
                </a:solidFill>
              </a:rPr>
              <a:t>預設方塊狀態</a:t>
            </a:r>
            <a:r>
              <a:rPr lang="zh-TW" altLang="en-US"/>
              <a:t>，設定各</a:t>
            </a:r>
            <a:r>
              <a:rPr lang="zh-TW" altLang="en-US">
                <a:solidFill>
                  <a:srgbClr val="00B0F0"/>
                </a:solidFill>
              </a:rPr>
              <a:t>新屬性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BlockState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C000"/>
                </a:solidFill>
              </a:rPr>
              <a:t>with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用於更改特定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5B6BE90-80A0-49D5-A0B0-19A9147C4E68}"/>
              </a:ext>
            </a:extLst>
          </p:cNvPr>
          <p:cNvGrpSpPr/>
          <p:nvPr/>
        </p:nvGrpSpPr>
        <p:grpSpPr>
          <a:xfrm>
            <a:off x="699246" y="2998267"/>
            <a:ext cx="10793508" cy="3539430"/>
            <a:chOff x="3741211" y="2172462"/>
            <a:chExt cx="10793508" cy="35394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F120ED0-4F80-4066-B6C3-0D45DFF8B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211" y="2172462"/>
              <a:ext cx="10793508" cy="35394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WaterFeederBlock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EnumProperty&lt;Direction&gt;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Properties.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WaterFeederBlock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 settings)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.setDefaultState(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stateManager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.getDefaultState().with(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Direction.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NORTH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appendProperties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(StateManager.Builder&lt;Block, BlockState&gt; builder)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builder.add(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C96F3AF-7AD5-4539-A319-07E31AC482E3}"/>
                </a:ext>
              </a:extLst>
            </p:cNvPr>
            <p:cNvSpPr txBox="1"/>
            <p:nvPr/>
          </p:nvSpPr>
          <p:spPr>
            <a:xfrm>
              <a:off x="12056154" y="5434893"/>
              <a:ext cx="24785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3"/>
                  </a:solidFill>
                </a:rPr>
                <a:t>WaterFeederBlock.java (2/3)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4B45ED-956D-4FFF-B771-CE73F97CA29B}"/>
              </a:ext>
            </a:extLst>
          </p:cNvPr>
          <p:cNvSpPr txBox="1"/>
          <p:nvPr/>
        </p:nvSpPr>
        <p:spPr>
          <a:xfrm>
            <a:off x="6744437" y="5209137"/>
            <a:ext cx="3625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>
                <a:solidFill>
                  <a:srgbClr val="FFFF00"/>
                </a:solidFill>
              </a:rPr>
              <a:t>通常會將主要面面朝方向設為北方</a:t>
            </a:r>
            <a:endParaRPr lang="en-US" altLang="zh-TW" sz="1800">
              <a:solidFill>
                <a:srgbClr val="FFFF00"/>
              </a:solidFill>
            </a:endParaRPr>
          </a:p>
          <a:p>
            <a:pPr algn="ctr"/>
            <a:r>
              <a:rPr lang="zh-TW" altLang="en-US" sz="1800">
                <a:solidFill>
                  <a:srgbClr val="FFFF00"/>
                </a:solidFill>
              </a:rPr>
              <a:t>這樣方塊物品渲染才能看見該面</a:t>
            </a:r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6EC431E-DB17-45B1-92D5-C31E0362DBD5}"/>
              </a:ext>
            </a:extLst>
          </p:cNvPr>
          <p:cNvSpPr/>
          <p:nvPr/>
        </p:nvSpPr>
        <p:spPr>
          <a:xfrm>
            <a:off x="7080996" y="5001205"/>
            <a:ext cx="2952004" cy="20793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7153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735F2-08DF-4A89-89FC-1FD525BE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F623F49B-FA87-4446-B7BD-8054E5A3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058"/>
            <a:ext cx="10515600" cy="2718614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FFFF00"/>
                </a:solidFill>
              </a:rPr>
              <a:t>BlockState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getPlacementState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ItemPlacementContext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ctx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會在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放置時被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，用於取得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放置時的</a:t>
            </a:r>
            <a:r>
              <a:rPr lang="zh-TW" altLang="en-US" sz="2400">
                <a:solidFill>
                  <a:srgbClr val="00B0F0"/>
                </a:solidFill>
              </a:rPr>
              <a:t>方塊狀態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其中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ItemPlacementContext 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帶有許多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被放置時的資訊</a:t>
            </a:r>
            <a:endParaRPr lang="en-US" altLang="zh-TW" sz="2400"/>
          </a:p>
          <a:p>
            <a:r>
              <a:rPr lang="zh-TW" altLang="en-US" sz="2400"/>
              <a:t>如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放置的</a:t>
            </a:r>
            <a:r>
              <a:rPr lang="zh-TW" altLang="en-US" sz="2400">
                <a:solidFill>
                  <a:srgbClr val="00B0F0"/>
                </a:solidFill>
              </a:rPr>
              <a:t>座標</a:t>
            </a:r>
            <a:r>
              <a:rPr lang="en-US" altLang="zh-TW" sz="2400">
                <a:solidFill>
                  <a:srgbClr val="00B0F0"/>
                </a:solidFill>
              </a:rPr>
              <a:t>(position</a:t>
            </a:r>
            <a:r>
              <a:rPr lang="zh-TW" altLang="en-US" sz="2400">
                <a:solidFill>
                  <a:srgbClr val="00B0F0"/>
                </a:solidFill>
              </a:rPr>
              <a:t>、</a:t>
            </a:r>
            <a:r>
              <a:rPr lang="en-US" altLang="zh-TW" sz="2400">
                <a:solidFill>
                  <a:srgbClr val="00B0F0"/>
                </a:solidFill>
              </a:rPr>
              <a:t>coordinate)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玩家</a:t>
            </a:r>
            <a:r>
              <a:rPr lang="zh-TW" altLang="en-US" sz="2400"/>
              <a:t>朝向的</a:t>
            </a:r>
            <a:r>
              <a:rPr lang="zh-TW" altLang="en-US" sz="2400">
                <a:solidFill>
                  <a:srgbClr val="00B0F0"/>
                </a:solidFill>
              </a:rPr>
              <a:t>方向</a:t>
            </a:r>
            <a:r>
              <a:rPr lang="zh-TW" altLang="en-US" sz="2400"/>
              <a:t>等</a:t>
            </a:r>
            <a:endParaRPr lang="en-US" altLang="zh-TW" sz="2400"/>
          </a:p>
          <a:p>
            <a:r>
              <a:rPr lang="zh-TW" altLang="en-US" sz="2400"/>
              <a:t>對於有 </a:t>
            </a:r>
            <a:r>
              <a:rPr lang="en-US" altLang="zh-TW" sz="2400">
                <a:solidFill>
                  <a:srgbClr val="92D050"/>
                </a:solidFill>
              </a:rPr>
              <a:t>FACING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屬性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，建議</a:t>
            </a:r>
            <a:r>
              <a:rPr lang="zh-TW" altLang="en-US" sz="2400">
                <a:solidFill>
                  <a:srgbClr val="00B0F0"/>
                </a:solidFill>
              </a:rPr>
              <a:t>覆寫 </a:t>
            </a:r>
            <a:r>
              <a:rPr lang="en-US" altLang="zh-TW" sz="2400">
                <a:solidFill>
                  <a:srgbClr val="92D050"/>
                </a:solidFill>
              </a:rPr>
              <a:t>rotate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mirror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且此二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內容通常固定為下方所示，用於</a:t>
            </a:r>
            <a:r>
              <a:rPr lang="zh-TW" altLang="en-US" sz="2400">
                <a:solidFill>
                  <a:srgbClr val="92D050"/>
                </a:solidFill>
              </a:rPr>
              <a:t>結構方塊</a:t>
            </a:r>
            <a:r>
              <a:rPr lang="zh-TW" altLang="en-US" sz="2400"/>
              <a:t>等功能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401F00A-E7E0-4266-85B3-14C032B26E0F}"/>
              </a:ext>
            </a:extLst>
          </p:cNvPr>
          <p:cNvGrpSpPr/>
          <p:nvPr/>
        </p:nvGrpSpPr>
        <p:grpSpPr>
          <a:xfrm>
            <a:off x="838200" y="3639672"/>
            <a:ext cx="10515600" cy="2893100"/>
            <a:chOff x="838200" y="3711389"/>
            <a:chExt cx="10515600" cy="2893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C331430-6C5C-457F-9334-3145373E64CB}"/>
                </a:ext>
              </a:extLst>
            </p:cNvPr>
            <p:cNvGrpSpPr/>
            <p:nvPr/>
          </p:nvGrpSpPr>
          <p:grpSpPr>
            <a:xfrm>
              <a:off x="838200" y="3711389"/>
              <a:ext cx="10515600" cy="2893100"/>
              <a:chOff x="3449759" y="2495626"/>
              <a:chExt cx="10515600" cy="2893100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9F1C0553-1F84-4C63-8C08-EFF64626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9759" y="2495626"/>
                <a:ext cx="10515600" cy="2893100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getPlacementState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(ItemPlacementContext ctx)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this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.getDefaultState().with(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ctx.getPlayerLookDirection().getOpposite());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rotate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(BlockState state, BlockRotation rotation)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state.with(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rotation.rotate(state.get(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mirror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(BlockState state, BlockMirror mirror)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state.rotate(mirror.getRotation(state.get(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endParaRPr kumimoji="0" lang="zh-TW" altLang="zh-TW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701EF4C-EB6A-4373-81D5-7F7833056607}"/>
                  </a:ext>
                </a:extLst>
              </p:cNvPr>
              <p:cNvSpPr txBox="1"/>
              <p:nvPr/>
            </p:nvSpPr>
            <p:spPr>
              <a:xfrm>
                <a:off x="11789763" y="5134810"/>
                <a:ext cx="21755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050">
                    <a:solidFill>
                      <a:schemeClr val="accent3"/>
                    </a:solidFill>
                  </a:rPr>
                  <a:t>WaterFeederBlock.java (2/3)</a:t>
                </a:r>
                <a:endParaRPr lang="zh-TW" altLang="en-US" sz="105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E6DD7E8-8933-448E-8DD1-DC7473F5E218}"/>
                </a:ext>
              </a:extLst>
            </p:cNvPr>
            <p:cNvSpPr txBox="1"/>
            <p:nvPr/>
          </p:nvSpPr>
          <p:spPr>
            <a:xfrm>
              <a:off x="2605741" y="4381500"/>
              <a:ext cx="683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>
                  <a:solidFill>
                    <a:srgbClr val="FFFF00"/>
                  </a:solidFill>
                </a:rPr>
                <a:t>玩家放置注水器時，注水器應朝玩家的反向，出水口才會面向玩家</a:t>
              </a:r>
              <a:endParaRPr lang="en-US" altLang="zh-TW" sz="1800">
                <a:solidFill>
                  <a:srgbClr val="FFFF00"/>
                </a:solidFill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5687842-1353-48D2-B477-39BFE5005CF4}"/>
                </a:ext>
              </a:extLst>
            </p:cNvPr>
            <p:cNvSpPr/>
            <p:nvPr/>
          </p:nvSpPr>
          <p:spPr>
            <a:xfrm>
              <a:off x="2242296" y="4173568"/>
              <a:ext cx="7194552" cy="207932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3259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17F9F-F905-4528-A211-1B1BC44F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06DBB-CD9A-4EDD-BA4A-1D02F860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800"/>
            <a:ext cx="10515600" cy="413562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en-US" altLang="zh-TW">
                <a:solidFill>
                  <a:srgbClr val="00B0F0"/>
                </a:solidFill>
              </a:rPr>
              <a:t>(block)</a:t>
            </a:r>
            <a:r>
              <a:rPr lang="zh-TW" altLang="en-US"/>
              <a:t>也是構成 </a:t>
            </a:r>
            <a:r>
              <a:rPr lang="en-US" altLang="zh-TW"/>
              <a:t>Minecraft </a:t>
            </a:r>
            <a:r>
              <a:rPr lang="zh-TW" altLang="en-US"/>
              <a:t>很重要的部分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en-US" altLang="zh-TW">
                <a:solidFill>
                  <a:srgbClr val="00B0F0"/>
                </a:solidFill>
              </a:rPr>
              <a:t>(block item)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物品型態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都有對應的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鑽石磚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泥土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可以沒有對應的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火方塊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net.minecraft.item.BlockItem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</a:p>
          <a:p>
            <a:r>
              <a:rPr lang="zh-TW" altLang="en-US"/>
              <a:t>並且當對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使用</a:t>
            </a:r>
            <a:r>
              <a:rPr lang="en-US" altLang="zh-TW"/>
              <a:t>(</a:t>
            </a:r>
            <a:r>
              <a:rPr lang="zh-TW" altLang="en-US"/>
              <a:t>右擊</a:t>
            </a:r>
            <a:r>
              <a:rPr lang="en-US" altLang="zh-TW"/>
              <a:t>)</a:t>
            </a:r>
            <a:r>
              <a:rPr lang="zh-TW" altLang="en-US"/>
              <a:t>時，會放置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6301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52AF-A723-4761-94E7-1B086BF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70117066-1F78-423D-86EA-409EF691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33"/>
            <a:ext cx="10515600" cy="532801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BlockHitResult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帶有許多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玩家</a:t>
            </a:r>
            <a:r>
              <a:rPr lang="zh-TW" altLang="en-US"/>
              <a:t>交互時的資訊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1C127BE-C529-494D-8B80-047770F3E418}"/>
              </a:ext>
            </a:extLst>
          </p:cNvPr>
          <p:cNvGrpSpPr/>
          <p:nvPr/>
        </p:nvGrpSpPr>
        <p:grpSpPr>
          <a:xfrm>
            <a:off x="863637" y="1853601"/>
            <a:ext cx="10464724" cy="4524315"/>
            <a:chOff x="863637" y="1872651"/>
            <a:chExt cx="10464724" cy="4524315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EFA1ECF-436E-4C12-8FD4-D79816F15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37" y="1872651"/>
              <a:ext cx="10464724" cy="452431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nextToWater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BlockPos pos)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(Direction direction : Direction.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(world.getBlockState(pos.offset(direction)).isOf(Blocks.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Map&lt;Item, Item&gt;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Map.&lt;Item, Item&gt;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DIRT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MUD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PALE_MOSS_BLOCK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MOSS_BLOCK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PALE_MOSS_CARPET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MOSS_CARPET</a:t>
              </a:r>
              <a:b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onUseWithItem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BlockState state, World world, BlockPos pos,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              PlayerEntity player, Hand hand, BlockHitResult hit)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 || hit.getSide() != state.get(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!nextToWater(world, pos))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 item = stack.getItem();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.containsKey(item))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itemStack = ItemUsage.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exchangeStack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(stack, player,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.get(item)));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player.setStackInHand(hand, itemStack);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.withNewHandStack(itemStack);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BCDB14A-B2FF-4E95-A63E-31ACAB86433A}"/>
                </a:ext>
              </a:extLst>
            </p:cNvPr>
            <p:cNvSpPr txBox="1"/>
            <p:nvPr/>
          </p:nvSpPr>
          <p:spPr>
            <a:xfrm>
              <a:off x="9239328" y="6150745"/>
              <a:ext cx="20890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00">
                  <a:solidFill>
                    <a:schemeClr val="accent3"/>
                  </a:solidFill>
                </a:rPr>
                <a:t>WaterFeederBlock.java (3/3)</a:t>
              </a:r>
              <a:endParaRPr lang="zh-TW" altLang="en-US" sz="1000">
                <a:solidFill>
                  <a:schemeClr val="accent3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02C4B59-4B41-4EB8-9E47-8155B3653F2F}"/>
                </a:ext>
              </a:extLst>
            </p:cNvPr>
            <p:cNvSpPr/>
            <p:nvPr/>
          </p:nvSpPr>
          <p:spPr>
            <a:xfrm>
              <a:off x="1593850" y="5410409"/>
              <a:ext cx="8047831" cy="390315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9124C98-3F84-49A8-8137-FB2ADE7E4580}"/>
                </a:ext>
              </a:extLst>
            </p:cNvPr>
            <p:cNvSpPr txBox="1"/>
            <p:nvPr/>
          </p:nvSpPr>
          <p:spPr>
            <a:xfrm>
              <a:off x="6493909" y="5050863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>
                  <a:solidFill>
                    <a:srgbClr val="FFC000"/>
                  </a:solidFill>
                </a:rPr>
                <a:t>消耗某一物品堆疊並獲得新物品堆疊</a:t>
              </a:r>
              <a:endParaRPr lang="en-US" altLang="zh-TW" sz="18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2030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401DA98-2E12-464E-97FC-CCD2336E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assets/tyicmod/textures/blcok/water_feeder.png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1E47EE9-2847-4D79-8F57-76BC3FC916AD}"/>
              </a:ext>
            </a:extLst>
          </p:cNvPr>
          <p:cNvGrpSpPr/>
          <p:nvPr/>
        </p:nvGrpSpPr>
        <p:grpSpPr>
          <a:xfrm>
            <a:off x="4351338" y="2809875"/>
            <a:ext cx="3489324" cy="3489324"/>
            <a:chOff x="8420494" y="1547568"/>
            <a:chExt cx="3489324" cy="348932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03133E0-61B5-4AC0-AC27-3BCB89A7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494" y="1547568"/>
              <a:ext cx="3489324" cy="34893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87D6700-29DF-46C8-9A99-CC5D04CBD707}"/>
                </a:ext>
              </a:extLst>
            </p:cNvPr>
            <p:cNvSpPr txBox="1"/>
            <p:nvPr/>
          </p:nvSpPr>
          <p:spPr>
            <a:xfrm>
              <a:off x="10545341" y="4782976"/>
              <a:ext cx="1364477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water_feeder.png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09380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6391"/>
            <a:ext cx="10869708" cy="207340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assets/tyicmod/models/block/water_feeder.json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assets/tyicmod/items/water_feeder.json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67CD6D1-B988-408D-879B-C617C0935CA4}"/>
              </a:ext>
            </a:extLst>
          </p:cNvPr>
          <p:cNvGrpSpPr/>
          <p:nvPr/>
        </p:nvGrpSpPr>
        <p:grpSpPr>
          <a:xfrm>
            <a:off x="6115940" y="4159997"/>
            <a:ext cx="5363368" cy="1754326"/>
            <a:chOff x="6137251" y="4634754"/>
            <a:chExt cx="5363368" cy="175432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6B838057-1056-4A89-94C5-62C4AC38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51" y="4634754"/>
              <a:ext cx="536336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:block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/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water_feeder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1B22392-2B5C-4961-985F-BDC03CFF586B}"/>
                </a:ext>
              </a:extLst>
            </p:cNvPr>
            <p:cNvSpPr txBox="1"/>
            <p:nvPr/>
          </p:nvSpPr>
          <p:spPr>
            <a:xfrm>
              <a:off x="9626388" y="6077059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4C4940-ACD4-40B3-99BA-0CCC56A3EAF0}"/>
              </a:ext>
            </a:extLst>
          </p:cNvPr>
          <p:cNvGrpSpPr/>
          <p:nvPr/>
        </p:nvGrpSpPr>
        <p:grpSpPr>
          <a:xfrm>
            <a:off x="609600" y="3605999"/>
            <a:ext cx="5157181" cy="2862322"/>
            <a:chOff x="691381" y="3558374"/>
            <a:chExt cx="5157181" cy="2862322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1D1BDB71-ED55-4388-8EAD-752311B0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81" y="3558374"/>
              <a:ext cx="515718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"particle"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"down"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"up"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"north"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"west"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"east"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99D3D56-BC98-4FFA-853E-47B4B841A73B}"/>
                </a:ext>
              </a:extLst>
            </p:cNvPr>
            <p:cNvSpPr txBox="1"/>
            <p:nvPr/>
          </p:nvSpPr>
          <p:spPr>
            <a:xfrm>
              <a:off x="3974331" y="6112919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6877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C425E77-8764-4C2D-8F3A-39C45A16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8" y="996486"/>
            <a:ext cx="10372164" cy="5595004"/>
          </a:xfrm>
        </p:spPr>
        <p:txBody>
          <a:bodyPr>
            <a:normAutofit/>
          </a:bodyPr>
          <a:lstStyle/>
          <a:p>
            <a:r>
              <a:rPr lang="zh-TW" altLang="en-US"/>
              <a:t>對於需要因不同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產生不同變化的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中明定各種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所使用的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以及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的旋轉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variants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候選模型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候選模型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 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x </a:t>
            </a:r>
            <a:r>
              <a:rPr lang="zh-TW" altLang="en-US"/>
              <a:t>或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y 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分別為</a:t>
            </a:r>
            <a:endParaRPr lang="en-US" altLang="zh-TW"/>
          </a:p>
          <a:p>
            <a:r>
              <a:rPr lang="zh-TW" altLang="en-US"/>
              <a:t>對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x </a:t>
            </a:r>
            <a:r>
              <a:rPr lang="zh-TW" altLang="en-US">
                <a:solidFill>
                  <a:srgbClr val="00B0F0"/>
                </a:solidFill>
              </a:rPr>
              <a:t>軸</a:t>
            </a:r>
            <a:r>
              <a:rPr lang="zh-TW" altLang="en-US"/>
              <a:t>或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y </a:t>
            </a:r>
            <a:r>
              <a:rPr lang="zh-TW" altLang="en-US">
                <a:solidFill>
                  <a:srgbClr val="00B0F0"/>
                </a:solidFill>
              </a:rPr>
              <a:t>軸</a:t>
            </a:r>
            <a:r>
              <a:rPr lang="zh-TW" altLang="en-US"/>
              <a:t>旋轉角度</a:t>
            </a:r>
            <a:endParaRPr lang="en-US" altLang="zh-TW"/>
          </a:p>
          <a:p>
            <a:r>
              <a:rPr lang="zh-TW" altLang="en-US"/>
              <a:t>須為 </a:t>
            </a:r>
            <a:r>
              <a:rPr lang="en-US" altLang="zh-TW">
                <a:solidFill>
                  <a:srgbClr val="92D050"/>
                </a:solidFill>
              </a:rPr>
              <a:t>90 </a:t>
            </a:r>
            <a:r>
              <a:rPr lang="zh-TW" altLang="en-US"/>
              <a:t>的倍數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F950FF9-A861-42F2-8D43-FDD8BC790B6D}"/>
              </a:ext>
            </a:extLst>
          </p:cNvPr>
          <p:cNvGrpSpPr/>
          <p:nvPr/>
        </p:nvGrpSpPr>
        <p:grpSpPr>
          <a:xfrm>
            <a:off x="6230699" y="2113341"/>
            <a:ext cx="5051383" cy="4478149"/>
            <a:chOff x="6639522" y="1189926"/>
            <a:chExt cx="5051383" cy="447814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9E916D0-8582-49EC-84B2-AF23EDA0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522" y="1189926"/>
              <a:ext cx="5051383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property1=value1,property2=value1,...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x_axis_rotate_degree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property1=value2,property2=value1,...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y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property1=value1,property2=value2,...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property1=value2,property2=value2,...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x_axis_rotate_degree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y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216DAE-1968-40A6-AD1B-5C56AD273A21}"/>
                </a:ext>
              </a:extLst>
            </p:cNvPr>
            <p:cNvSpPr txBox="1"/>
            <p:nvPr/>
          </p:nvSpPr>
          <p:spPr>
            <a:xfrm>
              <a:off x="11108694" y="536029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66315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793608"/>
            <a:ext cx="5693749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2" y="3191435"/>
            <a:ext cx="5693749" cy="166492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assets/tyicmod/blockstates</a:t>
            </a:r>
          </a:p>
          <a:p>
            <a:r>
              <a:rPr lang="en-US" altLang="zh-TW">
                <a:solidFill>
                  <a:srgbClr val="92D050"/>
                </a:solidFill>
              </a:rPr>
              <a:t>/block/water_feeder.json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F950FF9-A861-42F2-8D43-FDD8BC790B6D}"/>
              </a:ext>
            </a:extLst>
          </p:cNvPr>
          <p:cNvGrpSpPr/>
          <p:nvPr/>
        </p:nvGrpSpPr>
        <p:grpSpPr>
          <a:xfrm>
            <a:off x="6522981" y="266596"/>
            <a:ext cx="4839786" cy="6324808"/>
            <a:chOff x="6639522" y="266596"/>
            <a:chExt cx="4839786" cy="632480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9E916D0-8582-49EC-84B2-AF23EDA0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522" y="266596"/>
              <a:ext cx="4839786" cy="632480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"facing=down"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"facing=east"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"facing=north"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"facing=south"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180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"facing=up"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270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"facing=west"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270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216DAE-1968-40A6-AD1B-5C56AD273A21}"/>
                </a:ext>
              </a:extLst>
            </p:cNvPr>
            <p:cNvSpPr txBox="1"/>
            <p:nvPr/>
          </p:nvSpPr>
          <p:spPr>
            <a:xfrm>
              <a:off x="9605077" y="6283627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74802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0A7F-6F09-4877-9A2E-3B35E71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086E5-6DF5-4F18-B05B-553C6FF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88" y="1654175"/>
            <a:ext cx="9086850" cy="3162836"/>
          </a:xfrm>
        </p:spPr>
        <p:txBody>
          <a:bodyPr/>
          <a:lstStyle/>
          <a:p>
            <a:r>
              <a:rPr lang="zh-TW" altLang="en-US"/>
              <a:t>在地化：</a:t>
            </a:r>
            <a:endParaRPr lang="en-US" altLang="zh-TW"/>
          </a:p>
          <a:p>
            <a:r>
              <a:rPr lang="en-US" altLang="zh-TW"/>
              <a:t>English(US)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5C4D45-7F37-4D14-8C9C-78DBA0E87866}"/>
              </a:ext>
            </a:extLst>
          </p:cNvPr>
          <p:cNvGrpSpPr/>
          <p:nvPr/>
        </p:nvGrpSpPr>
        <p:grpSpPr>
          <a:xfrm>
            <a:off x="1349188" y="2767281"/>
            <a:ext cx="9086850" cy="1323439"/>
            <a:chOff x="122404" y="2938731"/>
            <a:chExt cx="9086850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B71E966-F616-4141-A5A8-861BCC2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938731"/>
              <a:ext cx="9086850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20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"block.tyicmod.water_feeder"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"Water Feeder"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9E121-88D1-43D2-A5DC-1972C3CF950E}"/>
                </a:ext>
              </a:extLst>
            </p:cNvPr>
            <p:cNvSpPr txBox="1"/>
            <p:nvPr/>
          </p:nvSpPr>
          <p:spPr>
            <a:xfrm>
              <a:off x="8030726" y="395439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843C6C9-CEA9-4253-B66D-8E6DAE89C157}"/>
              </a:ext>
            </a:extLst>
          </p:cNvPr>
          <p:cNvGrpSpPr/>
          <p:nvPr/>
        </p:nvGrpSpPr>
        <p:grpSpPr>
          <a:xfrm>
            <a:off x="1369016" y="4817011"/>
            <a:ext cx="9067022" cy="1323439"/>
            <a:chOff x="142232" y="4988461"/>
            <a:chExt cx="9067022" cy="132343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628EE30-2C49-4A57-8235-7B0F1F4C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" y="4988461"/>
              <a:ext cx="9067022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20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"block.tyicmod.water_feeder"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注水器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A5D981-6C6D-4A39-86C6-CFD6BDF5A8EB}"/>
                </a:ext>
              </a:extLst>
            </p:cNvPr>
            <p:cNvSpPr txBox="1"/>
            <p:nvPr/>
          </p:nvSpPr>
          <p:spPr>
            <a:xfrm>
              <a:off x="8030726" y="600412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0038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97E6E-E9C1-4BFC-B3B3-6F37BB4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2D128-264C-4D5F-913F-E151E3E2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9223"/>
            <a:ext cx="10515600" cy="549742"/>
          </a:xfrm>
        </p:spPr>
        <p:txBody>
          <a:bodyPr/>
          <a:lstStyle/>
          <a:p>
            <a:r>
              <a:rPr lang="zh-TW" altLang="en-US"/>
              <a:t>影片連結：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https://youtu.be/TZ3dOSH5-y0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1120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1" y="2856706"/>
            <a:ext cx="10703858" cy="1144588"/>
          </a:xfrm>
        </p:spPr>
        <p:txBody>
          <a:bodyPr>
            <a:normAutofit/>
          </a:bodyPr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https://github.com/TYSHIC/tyicmod/tree/02_first-block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9DC2E-70A6-4A3F-BD93-BC5F9D81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7A6A5-A8BB-466C-B4E6-340431B7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00"/>
            <a:ext cx="10515600" cy="3615670"/>
          </a:xfrm>
        </p:spPr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是一個用來控制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行為的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亮度</a:t>
            </a:r>
            <a:r>
              <a:rPr lang="en-US" altLang="zh-TW">
                <a:solidFill>
                  <a:srgbClr val="00B0F0"/>
                </a:solidFill>
              </a:rPr>
              <a:t>(luminance</a:t>
            </a:r>
            <a:r>
              <a:rPr lang="zh-TW" altLang="en-US">
                <a:solidFill>
                  <a:srgbClr val="00B0F0"/>
                </a:solidFill>
              </a:rPr>
              <a:t>，預設為 </a:t>
            </a:r>
            <a:r>
              <a:rPr lang="en-US" altLang="zh-TW">
                <a:solidFill>
                  <a:srgbClr val="00B0F0"/>
                </a:solidFill>
              </a:rPr>
              <a:t>0)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其無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，需透過呼叫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FFC000"/>
                </a:solidFill>
              </a:rPr>
              <a:t>create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其可以通過</a:t>
            </a:r>
            <a:r>
              <a:rPr lang="zh-TW" altLang="en-US">
                <a:solidFill>
                  <a:srgbClr val="00B0F0"/>
                </a:solidFill>
              </a:rPr>
              <a:t>方法鏈式呼叫</a:t>
            </a:r>
            <a:r>
              <a:rPr lang="zh-TW" altLang="en-US"/>
              <a:t>進行設定</a:t>
            </a:r>
            <a:endParaRPr lang="en-US" altLang="zh-TW"/>
          </a:p>
          <a:p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時，一定要設定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59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2ECB709D-B2D5-45C8-97D5-3FDE20DA55BF}"/>
              </a:ext>
            </a:extLst>
          </p:cNvPr>
          <p:cNvGrpSpPr/>
          <p:nvPr/>
        </p:nvGrpSpPr>
        <p:grpSpPr>
          <a:xfrm>
            <a:off x="353883" y="3352800"/>
            <a:ext cx="11484234" cy="3046988"/>
            <a:chOff x="353883" y="3352800"/>
            <a:chExt cx="11484234" cy="304698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5510191-F68C-4BAC-9F55-5604B47A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83" y="3352800"/>
              <a:ext cx="11484234" cy="304698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271B6-8438-4C4D-BE9E-C348186C7756}"/>
                </a:ext>
              </a:extLst>
            </p:cNvPr>
            <p:cNvSpPr txBox="1"/>
            <p:nvPr/>
          </p:nvSpPr>
          <p:spPr>
            <a:xfrm>
              <a:off x="10262045" y="6092011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B2DD338-92BF-4D4D-AF4F-A12500D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ED320-9190-4A9C-A48E-DAE261A6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84" y="1485900"/>
            <a:ext cx="7221528" cy="1612504"/>
          </a:xfrm>
        </p:spPr>
        <p:txBody>
          <a:bodyPr>
            <a:normAutofit/>
          </a:bodyPr>
          <a:lstStyle/>
          <a:p>
            <a:r>
              <a:rPr lang="zh-TW" altLang="en-US"/>
              <a:t>類似於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，基本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創建一個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並向遊戲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故直接複製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的程式碼並修改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2F9172B-5220-4578-AC0E-6559CF9B01B4}"/>
              </a:ext>
            </a:extLst>
          </p:cNvPr>
          <p:cNvGrpSpPr/>
          <p:nvPr/>
        </p:nvGrpSpPr>
        <p:grpSpPr>
          <a:xfrm>
            <a:off x="7575412" y="1249363"/>
            <a:ext cx="4262705" cy="2862322"/>
            <a:chOff x="7575412" y="1249363"/>
            <a:chExt cx="4262705" cy="286232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1496C91-5FCD-432C-8D1C-7F5538C8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5412" y="1249363"/>
              <a:ext cx="4262705" cy="286232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Mod."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ModItemGroups.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61D4FEF-E58B-4454-9005-189A2D06B51B}"/>
                </a:ext>
              </a:extLst>
            </p:cNvPr>
            <p:cNvSpPr txBox="1"/>
            <p:nvPr/>
          </p:nvSpPr>
          <p:spPr>
            <a:xfrm>
              <a:off x="10460817" y="380390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6166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B6F28-3ECD-4AD9-ACAD-56763B71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64BE1-1B0A-4100-870B-55F1972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749425"/>
            <a:ext cx="11010900" cy="1684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assets/tyicmod/textures/block/tysh_block.png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256x256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assets/tyicmod/models/block/tysh_block.json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C86077-9296-4765-8817-CEC065DEC8CC}"/>
              </a:ext>
            </a:extLst>
          </p:cNvPr>
          <p:cNvGrpSpPr/>
          <p:nvPr/>
        </p:nvGrpSpPr>
        <p:grpSpPr>
          <a:xfrm>
            <a:off x="1428750" y="3462338"/>
            <a:ext cx="2667000" cy="2667000"/>
            <a:chOff x="8686800" y="2752725"/>
            <a:chExt cx="2667000" cy="2667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BF43B5-21EA-4530-AAF8-A7DFF10C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6800" y="2752725"/>
              <a:ext cx="2667000" cy="2667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CE9492A-7C98-42F9-B96B-656B3A3B237F}"/>
                </a:ext>
              </a:extLst>
            </p:cNvPr>
            <p:cNvSpPr txBox="1"/>
            <p:nvPr/>
          </p:nvSpPr>
          <p:spPr>
            <a:xfrm>
              <a:off x="10136800" y="5165809"/>
              <a:ext cx="1217000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tyic_block.png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E25D18-01D4-48FC-9A2B-7A191440F4D8}"/>
              </a:ext>
            </a:extLst>
          </p:cNvPr>
          <p:cNvGrpSpPr/>
          <p:nvPr/>
        </p:nvGrpSpPr>
        <p:grpSpPr>
          <a:xfrm>
            <a:off x="5210428" y="3826342"/>
            <a:ext cx="5686172" cy="1938992"/>
            <a:chOff x="5210428" y="3826342"/>
            <a:chExt cx="5686172" cy="193899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813D360-6EB1-4CC6-913F-F76457D5A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428" y="3826342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687727E-5849-4F06-97B9-2D5FEA70FB0B}"/>
                </a:ext>
              </a:extLst>
            </p:cNvPr>
            <p:cNvSpPr txBox="1"/>
            <p:nvPr/>
          </p:nvSpPr>
          <p:spPr>
            <a:xfrm>
              <a:off x="9028781" y="5426780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tyic_block.json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788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3102F-1A3B-4BBC-B925-32318133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方塊模型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A5333740-E8AF-46EB-9C62-3C33A64F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1149256"/>
            <a:ext cx="11098306" cy="307806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方塊模型</a:t>
            </a:r>
            <a:r>
              <a:rPr lang="zh-TW" altLang="en-US"/>
              <a:t>常見的形式如下，其中 </a:t>
            </a:r>
            <a:r>
              <a:rPr lang="en-US" altLang="zh-TW">
                <a:solidFill>
                  <a:srgbClr val="92D050"/>
                </a:solidFill>
              </a:rPr>
              <a:t>parent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方塊父模型</a:t>
            </a:r>
            <a:r>
              <a:rPr lang="zh-TW" altLang="en-US"/>
              <a:t>有 </a:t>
            </a:r>
            <a:r>
              <a:rPr lang="en-US" altLang="zh-TW">
                <a:solidFill>
                  <a:srgbClr val="00B0F0"/>
                </a:solidFill>
              </a:rPr>
              <a:t>minecraft:block/block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minecraft:block/cube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minecraft:block/cube_all</a:t>
            </a:r>
          </a:p>
          <a:p>
            <a:r>
              <a:rPr lang="en-US" altLang="zh-TW">
                <a:solidFill>
                  <a:srgbClr val="92D050"/>
                </a:solidFill>
              </a:rPr>
              <a:t>textures</a:t>
            </a:r>
            <a:r>
              <a:rPr lang="zh-TW" altLang="en-US">
                <a:solidFill>
                  <a:srgbClr val="00B0F0"/>
                </a:solidFill>
              </a:rPr>
              <a:t> 物件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en-US" altLang="zh-TW">
                <a:solidFill>
                  <a:srgbClr val="00B0F0"/>
                </a:solidFill>
              </a:rPr>
              <a:t>(texture variable)</a:t>
            </a:r>
            <a:r>
              <a:rPr lang="zh-TW" altLang="en-US"/>
              <a:t>名稱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紋理變數，若為紋理變數須以井字</a:t>
            </a:r>
            <a:r>
              <a:rPr lang="en-US" altLang="zh-TW">
                <a:solidFill>
                  <a:srgbClr val="00B0F0"/>
                </a:solidFill>
              </a:rPr>
              <a:t>(#)</a:t>
            </a:r>
            <a:r>
              <a:rPr lang="zh-TW" altLang="en-US">
                <a:solidFill>
                  <a:srgbClr val="00B0F0"/>
                </a:solidFill>
              </a:rPr>
              <a:t>開頭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zh-TW" altLang="en-US"/>
              <a:t>的種類與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有關，具體可參考原版</a:t>
            </a:r>
            <a:r>
              <a:rPr lang="zh-TW" altLang="en-US">
                <a:solidFill>
                  <a:srgbClr val="00B0F0"/>
                </a:solidFill>
              </a:rPr>
              <a:t>方塊模型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54E92A7-0713-4B07-B99A-8079BDA7DD3F}"/>
              </a:ext>
            </a:extLst>
          </p:cNvPr>
          <p:cNvGrpSpPr/>
          <p:nvPr/>
        </p:nvGrpSpPr>
        <p:grpSpPr>
          <a:xfrm>
            <a:off x="7084289" y="4555891"/>
            <a:ext cx="4560864" cy="1569660"/>
            <a:chOff x="7084289" y="4520031"/>
            <a:chExt cx="4560864" cy="1569660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694E21C-3406-4BCF-BF48-A965E579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4289" y="4520031"/>
              <a:ext cx="456086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FD3D32-85A9-4D45-85E2-43EAAC292329}"/>
                </a:ext>
              </a:extLst>
            </p:cNvPr>
            <p:cNvSpPr txBox="1"/>
            <p:nvPr/>
          </p:nvSpPr>
          <p:spPr>
            <a:xfrm>
              <a:off x="10186100" y="5812692"/>
              <a:ext cx="1459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tysh_block.json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9D9AD94-9DD4-41A7-9451-A17FD648DC96}"/>
              </a:ext>
            </a:extLst>
          </p:cNvPr>
          <p:cNvGrpSpPr/>
          <p:nvPr/>
        </p:nvGrpSpPr>
        <p:grpSpPr>
          <a:xfrm>
            <a:off x="546847" y="4313421"/>
            <a:ext cx="6244017" cy="2062103"/>
            <a:chOff x="546847" y="4277561"/>
            <a:chExt cx="6244017" cy="2062103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896C88-425A-4592-B076-F77B773B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47" y="4277561"/>
              <a:ext cx="624401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path_to_parent_model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C4F475-F331-437A-AED6-36CD03537C51}"/>
                </a:ext>
              </a:extLst>
            </p:cNvPr>
            <p:cNvSpPr txBox="1"/>
            <p:nvPr/>
          </p:nvSpPr>
          <p:spPr>
            <a:xfrm>
              <a:off x="6266361" y="606266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1726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8A924-FAEA-4906-B4E0-FCE61FE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方塊狀態映射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AA4D2-0F6B-4758-97A2-64B2D733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37" y="977899"/>
            <a:ext cx="11347088" cy="56419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本身並沒有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與之相似的是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en-US" altLang="zh-TW">
                <a:solidFill>
                  <a:srgbClr val="00B0F0"/>
                </a:solidFill>
              </a:rPr>
              <a:t>(blockstates definition)</a:t>
            </a:r>
          </a:p>
          <a:p>
            <a:r>
              <a:rPr lang="zh-TW" altLang="en-US"/>
              <a:t>其決定了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要用哪種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assets/namespace/blockstates</a:t>
            </a:r>
          </a:p>
          <a:p>
            <a:r>
              <a:rPr lang="zh-TW" altLang="en-US">
                <a:solidFill>
                  <a:srgbClr val="FFFF00"/>
                </a:solidFill>
              </a:rPr>
              <a:t>方塊狀態映射皆為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且檔案名稱和方塊 </a:t>
            </a:r>
            <a:r>
              <a:rPr lang="en-US" altLang="zh-TW">
                <a:solidFill>
                  <a:srgbClr val="FFFF00"/>
                </a:solidFill>
              </a:rPr>
              <a:t>id </a:t>
            </a:r>
            <a:r>
              <a:rPr lang="zh-TW" altLang="en-US">
                <a:solidFill>
                  <a:srgbClr val="FFFF00"/>
                </a:solidFill>
              </a:rPr>
              <a:t>需相同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一個最基本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如右上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path_to_model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方塊狀態映射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tysh_block.json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4289F1-A578-4822-B61C-E945D79BB298}"/>
              </a:ext>
            </a:extLst>
          </p:cNvPr>
          <p:cNvGrpSpPr/>
          <p:nvPr/>
        </p:nvGrpSpPr>
        <p:grpSpPr>
          <a:xfrm>
            <a:off x="6971379" y="2030630"/>
            <a:ext cx="4785284" cy="1815882"/>
            <a:chOff x="6971379" y="2030630"/>
            <a:chExt cx="4785284" cy="181588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BEF6AA58-8272-42BF-AF99-53B2E1CE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9" y="203063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44C8534-A034-4031-AA3B-7F11D8F80278}"/>
                </a:ext>
              </a:extLst>
            </p:cNvPr>
            <p:cNvSpPr txBox="1"/>
            <p:nvPr/>
          </p:nvSpPr>
          <p:spPr>
            <a:xfrm>
              <a:off x="11123155" y="35079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5292B72-78BD-4AD9-A87C-6B39266FFF69}"/>
              </a:ext>
            </a:extLst>
          </p:cNvPr>
          <p:cNvGrpSpPr/>
          <p:nvPr/>
        </p:nvGrpSpPr>
        <p:grpSpPr>
          <a:xfrm>
            <a:off x="6971378" y="4123520"/>
            <a:ext cx="4785284" cy="1815882"/>
            <a:chOff x="6971378" y="4123520"/>
            <a:chExt cx="4785284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52F66F25-6C12-47B6-AF2D-A29C5BF9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8" y="412352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F64776A-CB48-4996-87DB-10C68D18FAF0}"/>
                </a:ext>
              </a:extLst>
            </p:cNvPr>
            <p:cNvSpPr txBox="1"/>
            <p:nvPr/>
          </p:nvSpPr>
          <p:spPr>
            <a:xfrm>
              <a:off x="9888843" y="5600848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tysh_block.json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9525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2FF37-B79A-4F04-BE26-CDB3B42B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4705B51B-93F1-482C-85BD-A261A493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310"/>
            <a:ext cx="10515600" cy="21560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預設的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左下：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r>
              <a:rPr lang="zh-TW" altLang="en-US"/>
              <a:t>右下：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68D9A14-07F8-4C96-BC78-347B7BA55779}"/>
              </a:ext>
            </a:extLst>
          </p:cNvPr>
          <p:cNvGrpSpPr/>
          <p:nvPr/>
        </p:nvGrpSpPr>
        <p:grpSpPr>
          <a:xfrm>
            <a:off x="6266329" y="4340277"/>
            <a:ext cx="5087471" cy="1569660"/>
            <a:chOff x="6266329" y="3981685"/>
            <a:chExt cx="5087471" cy="15696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363896A-DD32-411B-BBF8-41769076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329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模組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小刀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方塊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571A88C-5F62-46EA-88D3-2A008F9549CA}"/>
                </a:ext>
              </a:extLst>
            </p:cNvPr>
            <p:cNvSpPr txBox="1"/>
            <p:nvPr/>
          </p:nvSpPr>
          <p:spPr>
            <a:xfrm>
              <a:off x="10175272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6E40D7-3E2E-41D5-BB2E-FDF3321F3E22}"/>
              </a:ext>
            </a:extLst>
          </p:cNvPr>
          <p:cNvGrpSpPr/>
          <p:nvPr/>
        </p:nvGrpSpPr>
        <p:grpSpPr>
          <a:xfrm>
            <a:off x="838200" y="4340277"/>
            <a:ext cx="5087471" cy="1569660"/>
            <a:chOff x="838200" y="3981685"/>
            <a:chExt cx="5087471" cy="156966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213AFA6-80A7-429E-A9E9-9149C799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EFCC3BA-7D4E-4D78-B195-B70AAD1723A7}"/>
                </a:ext>
              </a:extLst>
            </p:cNvPr>
            <p:cNvSpPr txBox="1"/>
            <p:nvPr/>
          </p:nvSpPr>
          <p:spPr>
            <a:xfrm>
              <a:off x="4747143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9799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6BFDC-823E-4898-B646-687E788F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7"/>
            <a:ext cx="10515600" cy="1325563"/>
          </a:xfrm>
        </p:spPr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BFA7FB6-B7E9-4CF8-9AD8-A0FCCAA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01664"/>
            <a:ext cx="10896598" cy="558707"/>
          </a:xfrm>
        </p:spPr>
        <p:txBody>
          <a:bodyPr/>
          <a:lstStyle/>
          <a:p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92D050"/>
                </a:solidFill>
              </a:rPr>
              <a:t>setblock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直接放置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42674A2-B888-4E16-AED8-C55105EF283B}"/>
              </a:ext>
            </a:extLst>
          </p:cNvPr>
          <p:cNvGrpSpPr/>
          <p:nvPr/>
        </p:nvGrpSpPr>
        <p:grpSpPr>
          <a:xfrm>
            <a:off x="647702" y="1430494"/>
            <a:ext cx="9844221" cy="1123428"/>
            <a:chOff x="793872" y="3896663"/>
            <a:chExt cx="9844221" cy="1123428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B8035F68-D5B1-4C23-9DE5-4F9908D3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58090"/>
              <a:ext cx="576592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/setblock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~ ~2 ~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</a:rPr>
                <a:t>tyicmod:tysh_block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25D3FB-88E7-4758-A4C3-BA5E60BBF47B}"/>
                </a:ext>
              </a:extLst>
            </p:cNvPr>
            <p:cNvSpPr txBox="1"/>
            <p:nvPr/>
          </p:nvSpPr>
          <p:spPr>
            <a:xfrm>
              <a:off x="5987721" y="438120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mccmd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3381EF9-CCC3-4F19-AB1C-48978BB029CC}"/>
                </a:ext>
              </a:extLst>
            </p:cNvPr>
            <p:cNvSpPr/>
            <p:nvPr/>
          </p:nvSpPr>
          <p:spPr>
            <a:xfrm>
              <a:off x="906461" y="4258090"/>
              <a:ext cx="164308" cy="4001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390429F-2423-4671-B557-16BEA4632B21}"/>
                </a:ext>
              </a:extLst>
            </p:cNvPr>
            <p:cNvSpPr txBox="1"/>
            <p:nvPr/>
          </p:nvSpPr>
          <p:spPr>
            <a:xfrm>
              <a:off x="793872" y="468153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00B0F0"/>
                  </a:solidFill>
                </a:rPr>
                <a:t>斜線開頭代表指令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307AA35-0A11-418B-81AE-0F035A367FEE}"/>
                </a:ext>
              </a:extLst>
            </p:cNvPr>
            <p:cNvSpPr/>
            <p:nvPr/>
          </p:nvSpPr>
          <p:spPr>
            <a:xfrm>
              <a:off x="1082675" y="4258090"/>
              <a:ext cx="1111811" cy="40011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964C13A-46A1-43EE-BD56-E99E4E2294AA}"/>
                </a:ext>
              </a:extLst>
            </p:cNvPr>
            <p:cNvSpPr txBox="1"/>
            <p:nvPr/>
          </p:nvSpPr>
          <p:spPr>
            <a:xfrm>
              <a:off x="1288237" y="3934926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FF00"/>
                  </a:solidFill>
                </a:rPr>
                <a:t>指令名稱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67C95CD-693F-42D3-92AA-86811C3C2591}"/>
                </a:ext>
              </a:extLst>
            </p:cNvPr>
            <p:cNvSpPr/>
            <p:nvPr/>
          </p:nvSpPr>
          <p:spPr>
            <a:xfrm>
              <a:off x="2287990" y="4258090"/>
              <a:ext cx="909355" cy="40011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74D6F51-DF28-496E-A5E4-866B97673B2D}"/>
                </a:ext>
              </a:extLst>
            </p:cNvPr>
            <p:cNvSpPr txBox="1"/>
            <p:nvPr/>
          </p:nvSpPr>
          <p:spPr>
            <a:xfrm>
              <a:off x="2486503" y="3896663"/>
              <a:ext cx="8151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C000"/>
                  </a:solidFill>
                </a:rPr>
                <a:t>座標，分別為 </a:t>
              </a:r>
              <a:r>
                <a:rPr lang="en-US" altLang="zh-TW" sz="1600">
                  <a:solidFill>
                    <a:srgbClr val="FFC000"/>
                  </a:solidFill>
                </a:rPr>
                <a:t>x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y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z</a:t>
              </a:r>
              <a:r>
                <a:rPr lang="zh-TW" altLang="en-US" sz="1600">
                  <a:solidFill>
                    <a:srgbClr val="FFC000"/>
                  </a:solidFill>
                </a:rPr>
                <a:t>，波浪號</a:t>
              </a:r>
              <a:r>
                <a:rPr lang="en-US" altLang="zh-TW" sz="1600">
                  <a:solidFill>
                    <a:srgbClr val="FFC000"/>
                  </a:solidFill>
                </a:rPr>
                <a:t>(~)</a:t>
              </a:r>
              <a:r>
                <a:rPr lang="zh-TW" altLang="en-US" sz="1600">
                  <a:solidFill>
                    <a:srgbClr val="FFC000"/>
                  </a:solidFill>
                </a:rPr>
                <a:t>表示執行者所在的座標，波浪號後方接數字表偏移量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2AD10F55-2346-4ABD-8BC5-12A5C455196C}"/>
                </a:ext>
              </a:extLst>
            </p:cNvPr>
            <p:cNvSpPr/>
            <p:nvPr/>
          </p:nvSpPr>
          <p:spPr>
            <a:xfrm>
              <a:off x="3290849" y="4258090"/>
              <a:ext cx="2554495" cy="40011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0EC3FE3-94C2-4615-8A70-41673ADCD65A}"/>
                </a:ext>
              </a:extLst>
            </p:cNvPr>
            <p:cNvSpPr txBox="1"/>
            <p:nvPr/>
          </p:nvSpPr>
          <p:spPr>
            <a:xfrm>
              <a:off x="4913679" y="4665685"/>
              <a:ext cx="931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92D050"/>
                  </a:solidFill>
                </a:rPr>
                <a:t>方塊 </a:t>
              </a:r>
              <a:r>
                <a:rPr lang="en-US" altLang="zh-TW" sz="1600">
                  <a:solidFill>
                    <a:srgbClr val="92D050"/>
                  </a:solidFill>
                </a:rPr>
                <a:t>id</a:t>
              </a:r>
              <a:endParaRPr lang="zh-TW" altLang="en-US" sz="1600">
                <a:solidFill>
                  <a:srgbClr val="92D050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C4190C-9526-49C6-B62E-C90C2120B39A}"/>
              </a:ext>
            </a:extLst>
          </p:cNvPr>
          <p:cNvSpPr txBox="1">
            <a:spLocks/>
          </p:cNvSpPr>
          <p:nvPr/>
        </p:nvSpPr>
        <p:spPr>
          <a:xfrm>
            <a:off x="838200" y="3533072"/>
            <a:ext cx="10559930" cy="110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6715465-EC81-4035-9CD0-44DC7AF19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9"/>
          <a:stretch/>
        </p:blipFill>
        <p:spPr>
          <a:xfrm>
            <a:off x="6707690" y="1790647"/>
            <a:ext cx="4836608" cy="400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內容版面配置區 28">
            <a:extLst>
              <a:ext uri="{FF2B5EF4-FFF2-40B4-BE49-F238E27FC236}">
                <a16:creationId xmlns:a16="http://schemas.microsoft.com/office/drawing/2014/main" id="{3DD2DE89-08D2-4006-89BF-C54601BC4061}"/>
              </a:ext>
            </a:extLst>
          </p:cNvPr>
          <p:cNvSpPr txBox="1">
            <a:spLocks/>
          </p:cNvSpPr>
          <p:nvPr/>
        </p:nvSpPr>
        <p:spPr>
          <a:xfrm>
            <a:off x="647700" y="2602396"/>
            <a:ext cx="7353301" cy="253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成功放置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後就可以盡情欣賞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然而當嘗試使用 </a:t>
            </a:r>
            <a:r>
              <a:rPr lang="en-US" altLang="zh-TW">
                <a:solidFill>
                  <a:srgbClr val="92D050"/>
                </a:solidFill>
              </a:rPr>
              <a:t>give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獲取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會發現遊戲找不到該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這是因為剛剛的程式碼只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而並沒有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326E1760-5798-419F-8EB3-5C671B28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r="30235" b="15075"/>
          <a:stretch/>
        </p:blipFill>
        <p:spPr>
          <a:xfrm>
            <a:off x="8001001" y="2602396"/>
            <a:ext cx="3543298" cy="3873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1CFED27-916C-4D77-8537-683CE8687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1"/>
          <a:stretch/>
        </p:blipFill>
        <p:spPr>
          <a:xfrm>
            <a:off x="647700" y="5180544"/>
            <a:ext cx="7038975" cy="1294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1912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1081</TotalTime>
  <Words>3471</Words>
  <Application>Microsoft Office PowerPoint</Application>
  <PresentationFormat>寬螢幕</PresentationFormat>
  <Paragraphs>213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Arial</vt:lpstr>
      <vt:lpstr>Consolas</vt:lpstr>
      <vt:lpstr>TYIC</vt:lpstr>
      <vt:lpstr>Java 專案：方塊</vt:lpstr>
      <vt:lpstr>方塊</vt:lpstr>
      <vt:lpstr>方塊類別</vt:lpstr>
      <vt:lpstr>基本方塊</vt:lpstr>
      <vt:lpstr>基本方塊</vt:lpstr>
      <vt:lpstr>方塊模型</vt:lpstr>
      <vt:lpstr>方塊狀態映射</vt:lpstr>
      <vt:lpstr>基本方塊</vt:lpstr>
      <vt:lpstr>實際測試</vt:lpstr>
      <vt:lpstr>方塊物品類別</vt:lpstr>
      <vt:lpstr>設定方塊物品</vt:lpstr>
      <vt:lpstr>設定方塊物品</vt:lpstr>
      <vt:lpstr>設定方塊物品</vt:lpstr>
      <vt:lpstr>實際測試</vt:lpstr>
      <vt:lpstr>方塊狀態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實際測試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52_Java 專案：方塊</dc:title>
  <dc:creator>TYIC</dc:creator>
  <cp:lastModifiedBy>Myster</cp:lastModifiedBy>
  <cp:revision>536</cp:revision>
  <dcterms:created xsi:type="dcterms:W3CDTF">2025-02-16T09:29:06Z</dcterms:created>
  <dcterms:modified xsi:type="dcterms:W3CDTF">2025-02-20T16:20:02Z</dcterms:modified>
</cp:coreProperties>
</file>