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6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BCBEC4"/>
    <a:srgbClr val="C6886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16590822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20024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9299306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3395146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12276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369474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893013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456354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564576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711387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3205771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2911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AB0FC-FBA1-45DE-AF26-7CA8B77F331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5541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imperialviolet.org/2014/02/22/applebug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7_if_else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08_switch/Main3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69C8A-89D5-4D7F-9FCB-63DCA1CE92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45AB9A3-36B1-43F3-BF52-F1990A726D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87361533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01E2C9-AE7A-41C7-85FE-93B611A22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三元運算、</a:t>
            </a:r>
            <a:r>
              <a:rPr lang="en-US" altLang="zh-TW"/>
              <a:t>if...else</a:t>
            </a:r>
            <a:r>
              <a:rPr lang="zh-TW" altLang="en-US"/>
              <a:t>、</a:t>
            </a:r>
            <a:r>
              <a:rPr lang="en-US" altLang="zh-TW"/>
              <a:t>switch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41C48-CA97-4983-B5C2-C0EA6674B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44206"/>
            <a:ext cx="10515600" cy="541057"/>
          </a:xfrm>
        </p:spPr>
        <p:txBody>
          <a:bodyPr/>
          <a:lstStyle/>
          <a:p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有許多相似之處，但仍有不同：</a:t>
            </a:r>
          </a:p>
        </p:txBody>
      </p:sp>
      <p:grpSp>
        <p:nvGrpSpPr>
          <p:cNvPr id="99" name="群組 98">
            <a:extLst>
              <a:ext uri="{FF2B5EF4-FFF2-40B4-BE49-F238E27FC236}">
                <a16:creationId xmlns:a16="http://schemas.microsoft.com/office/drawing/2014/main" id="{DC386C43-E36C-43D1-94EF-26BE77F4AE01}"/>
              </a:ext>
            </a:extLst>
          </p:cNvPr>
          <p:cNvGrpSpPr/>
          <p:nvPr/>
        </p:nvGrpSpPr>
        <p:grpSpPr>
          <a:xfrm>
            <a:off x="809353" y="2733648"/>
            <a:ext cx="10573294" cy="2012742"/>
            <a:chOff x="809353" y="2564551"/>
            <a:chExt cx="10573294" cy="2012742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50D38397-BC97-4636-BBEF-FA7F9C6A32D2}"/>
                </a:ext>
              </a:extLst>
            </p:cNvPr>
            <p:cNvSpPr/>
            <p:nvPr/>
          </p:nvSpPr>
          <p:spPr>
            <a:xfrm>
              <a:off x="809353" y="3746296"/>
              <a:ext cx="10573294" cy="760484"/>
            </a:xfrm>
            <a:custGeom>
              <a:avLst/>
              <a:gdLst>
                <a:gd name="connsiteX0" fmla="*/ 0 w 10573294"/>
                <a:gd name="connsiteY0" fmla="*/ 0 h 760484"/>
                <a:gd name="connsiteX1" fmla="*/ 10573294 w 10573294"/>
                <a:gd name="connsiteY1" fmla="*/ 0 h 760484"/>
                <a:gd name="connsiteX2" fmla="*/ 10573294 w 10573294"/>
                <a:gd name="connsiteY2" fmla="*/ 171300 h 760484"/>
                <a:gd name="connsiteX3" fmla="*/ 9984110 w 10573294"/>
                <a:gd name="connsiteY3" fmla="*/ 760484 h 760484"/>
                <a:gd name="connsiteX4" fmla="*/ 9747601 w 10573294"/>
                <a:gd name="connsiteY4" fmla="*/ 760484 h 760484"/>
                <a:gd name="connsiteX5" fmla="*/ 9653026 w 10573294"/>
                <a:gd name="connsiteY5" fmla="*/ 760484 h 760484"/>
                <a:gd name="connsiteX6" fmla="*/ 5322492 w 10573294"/>
                <a:gd name="connsiteY6" fmla="*/ 760484 h 760484"/>
                <a:gd name="connsiteX7" fmla="*/ 5250802 w 10573294"/>
                <a:gd name="connsiteY7" fmla="*/ 760484 h 760484"/>
                <a:gd name="connsiteX8" fmla="*/ 5085983 w 10573294"/>
                <a:gd name="connsiteY8" fmla="*/ 760484 h 760484"/>
                <a:gd name="connsiteX9" fmla="*/ 4991408 w 10573294"/>
                <a:gd name="connsiteY9" fmla="*/ 760484 h 760484"/>
                <a:gd name="connsiteX10" fmla="*/ 589184 w 10573294"/>
                <a:gd name="connsiteY10" fmla="*/ 760484 h 760484"/>
                <a:gd name="connsiteX11" fmla="*/ 0 w 10573294"/>
                <a:gd name="connsiteY11" fmla="*/ 171300 h 76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573294" h="760484">
                  <a:moveTo>
                    <a:pt x="0" y="0"/>
                  </a:moveTo>
                  <a:lnTo>
                    <a:pt x="10573294" y="0"/>
                  </a:lnTo>
                  <a:lnTo>
                    <a:pt x="10573294" y="171300"/>
                  </a:lnTo>
                  <a:cubicBezTo>
                    <a:pt x="10573294" y="496697"/>
                    <a:pt x="10309507" y="760484"/>
                    <a:pt x="9984110" y="760484"/>
                  </a:cubicBezTo>
                  <a:lnTo>
                    <a:pt x="9747601" y="760484"/>
                  </a:lnTo>
                  <a:lnTo>
                    <a:pt x="9653026" y="760484"/>
                  </a:lnTo>
                  <a:lnTo>
                    <a:pt x="5322492" y="760484"/>
                  </a:lnTo>
                  <a:lnTo>
                    <a:pt x="5250802" y="760484"/>
                  </a:lnTo>
                  <a:lnTo>
                    <a:pt x="5085983" y="760484"/>
                  </a:lnTo>
                  <a:lnTo>
                    <a:pt x="4991408" y="760484"/>
                  </a:lnTo>
                  <a:lnTo>
                    <a:pt x="589184" y="760484"/>
                  </a:lnTo>
                  <a:cubicBezTo>
                    <a:pt x="263787" y="760484"/>
                    <a:pt x="0" y="496697"/>
                    <a:pt x="0" y="17130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6" name="手繪多邊形: 圖案 55">
              <a:extLst>
                <a:ext uri="{FF2B5EF4-FFF2-40B4-BE49-F238E27FC236}">
                  <a16:creationId xmlns:a16="http://schemas.microsoft.com/office/drawing/2014/main" id="{9BD91F9C-0355-4F46-9CAE-380CD936D374}"/>
                </a:ext>
              </a:extLst>
            </p:cNvPr>
            <p:cNvSpPr/>
            <p:nvPr/>
          </p:nvSpPr>
          <p:spPr>
            <a:xfrm>
              <a:off x="809353" y="3245772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3" name="手繪多邊形: 圖案 92">
              <a:extLst>
                <a:ext uri="{FF2B5EF4-FFF2-40B4-BE49-F238E27FC236}">
                  <a16:creationId xmlns:a16="http://schemas.microsoft.com/office/drawing/2014/main" id="{793BC179-5DF7-4886-A755-B66AFADCB3EC}"/>
                </a:ext>
              </a:extLst>
            </p:cNvPr>
            <p:cNvSpPr/>
            <p:nvPr/>
          </p:nvSpPr>
          <p:spPr>
            <a:xfrm>
              <a:off x="809353" y="2564551"/>
              <a:ext cx="10573294" cy="659876"/>
            </a:xfrm>
            <a:custGeom>
              <a:avLst/>
              <a:gdLst>
                <a:gd name="connsiteX0" fmla="*/ 589184 w 10573294"/>
                <a:gd name="connsiteY0" fmla="*/ 0 h 659876"/>
                <a:gd name="connsiteX1" fmla="*/ 4991408 w 10573294"/>
                <a:gd name="connsiteY1" fmla="*/ 0 h 659876"/>
                <a:gd name="connsiteX2" fmla="*/ 5085983 w 10573294"/>
                <a:gd name="connsiteY2" fmla="*/ 0 h 659876"/>
                <a:gd name="connsiteX3" fmla="*/ 5250802 w 10573294"/>
                <a:gd name="connsiteY3" fmla="*/ 0 h 659876"/>
                <a:gd name="connsiteX4" fmla="*/ 5322492 w 10573294"/>
                <a:gd name="connsiteY4" fmla="*/ 0 h 659876"/>
                <a:gd name="connsiteX5" fmla="*/ 9653026 w 10573294"/>
                <a:gd name="connsiteY5" fmla="*/ 0 h 659876"/>
                <a:gd name="connsiteX6" fmla="*/ 9747601 w 10573294"/>
                <a:gd name="connsiteY6" fmla="*/ 0 h 659876"/>
                <a:gd name="connsiteX7" fmla="*/ 9984110 w 10573294"/>
                <a:gd name="connsiteY7" fmla="*/ 0 h 659876"/>
                <a:gd name="connsiteX8" fmla="*/ 10573294 w 10573294"/>
                <a:gd name="connsiteY8" fmla="*/ 589184 h 659876"/>
                <a:gd name="connsiteX9" fmla="*/ 10573294 w 10573294"/>
                <a:gd name="connsiteY9" fmla="*/ 619318 h 659876"/>
                <a:gd name="connsiteX10" fmla="*/ 10573294 w 10573294"/>
                <a:gd name="connsiteY10" fmla="*/ 631072 h 659876"/>
                <a:gd name="connsiteX11" fmla="*/ 10573294 w 10573294"/>
                <a:gd name="connsiteY11" fmla="*/ 659876 h 659876"/>
                <a:gd name="connsiteX12" fmla="*/ 0 w 10573294"/>
                <a:gd name="connsiteY12" fmla="*/ 659876 h 659876"/>
                <a:gd name="connsiteX13" fmla="*/ 0 w 10573294"/>
                <a:gd name="connsiteY13" fmla="*/ 631072 h 659876"/>
                <a:gd name="connsiteX14" fmla="*/ 0 w 10573294"/>
                <a:gd name="connsiteY14" fmla="*/ 619318 h 659876"/>
                <a:gd name="connsiteX15" fmla="*/ 0 w 10573294"/>
                <a:gd name="connsiteY15" fmla="*/ 589184 h 659876"/>
                <a:gd name="connsiteX16" fmla="*/ 589184 w 10573294"/>
                <a:gd name="connsiteY16" fmla="*/ 0 h 659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573294" h="659876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659876"/>
                  </a:lnTo>
                  <a:lnTo>
                    <a:pt x="0" y="65987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2C9CDF1D-70B6-453F-95BD-9ED681389C49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3233852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B9C708A-5152-4F8E-9C1D-169DEABAE588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4E6120F-4625-4567-806A-C2707CE32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500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97BAF2AE-ABBE-4904-B153-CB425080760F}"/>
                </a:ext>
              </a:extLst>
            </p:cNvPr>
            <p:cNvSpPr txBox="1"/>
            <p:nvPr/>
          </p:nvSpPr>
          <p:spPr>
            <a:xfrm>
              <a:off x="5370720" y="3930962"/>
              <a:ext cx="26468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依條件執行陳述式</a:t>
              </a: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C2F6A977-32A0-4C11-A43A-377DEA754F45}"/>
                </a:ext>
              </a:extLst>
            </p:cNvPr>
            <p:cNvSpPr txBox="1"/>
            <p:nvPr/>
          </p:nvSpPr>
          <p:spPr>
            <a:xfrm>
              <a:off x="6140161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4B1D8A05-42A0-453B-B0CA-3665A97AA9C6}"/>
                </a:ext>
              </a:extLst>
            </p:cNvPr>
            <p:cNvSpPr txBox="1"/>
            <p:nvPr/>
          </p:nvSpPr>
          <p:spPr>
            <a:xfrm>
              <a:off x="3114014" y="2668369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三元運算</a:t>
              </a: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BF85F5D7-13B0-4541-9E33-3C95885A2007}"/>
                </a:ext>
              </a:extLst>
            </p:cNvPr>
            <p:cNvSpPr txBox="1"/>
            <p:nvPr/>
          </p:nvSpPr>
          <p:spPr>
            <a:xfrm>
              <a:off x="2668379" y="3930962"/>
              <a:ext cx="23391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依條件傳回結果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460293AE-0587-4C7B-8715-16F957798337}"/>
                </a:ext>
              </a:extLst>
            </p:cNvPr>
            <p:cNvSpPr txBox="1"/>
            <p:nvPr/>
          </p:nvSpPr>
          <p:spPr>
            <a:xfrm>
              <a:off x="3283932" y="3268392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表達式</a:t>
              </a:r>
            </a:p>
          </p:txBody>
        </p: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6007000F-F87D-46E4-96A2-9C860703B1B6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7CE99175-745C-4669-846F-C928D051CAC9}"/>
                </a:ext>
              </a:extLst>
            </p:cNvPr>
            <p:cNvSpPr txBox="1"/>
            <p:nvPr/>
          </p:nvSpPr>
          <p:spPr>
            <a:xfrm>
              <a:off x="1234802" y="266836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B74BF9C8-D236-4103-AE9F-EFBED59F8076}"/>
                </a:ext>
              </a:extLst>
            </p:cNvPr>
            <p:cNvSpPr txBox="1"/>
            <p:nvPr/>
          </p:nvSpPr>
          <p:spPr>
            <a:xfrm>
              <a:off x="1234802" y="39309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301EA63-62D9-4214-88F1-A12F4B644B41}"/>
                </a:ext>
              </a:extLst>
            </p:cNvPr>
            <p:cNvSpPr txBox="1"/>
            <p:nvPr/>
          </p:nvSpPr>
          <p:spPr>
            <a:xfrm>
              <a:off x="1234802" y="326839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類型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15EB3493-DDA5-451B-A689-A0501C1285DA}"/>
                </a:ext>
              </a:extLst>
            </p:cNvPr>
            <p:cNvSpPr txBox="1"/>
            <p:nvPr/>
          </p:nvSpPr>
          <p:spPr>
            <a:xfrm>
              <a:off x="5837194" y="2668369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if...else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6B9E5706-EEE0-4404-8A00-112F302FD50B}"/>
                </a:ext>
              </a:extLst>
            </p:cNvPr>
            <p:cNvCxnSpPr>
              <a:cxnSpLocks/>
            </p:cNvCxnSpPr>
            <p:nvPr/>
          </p:nvCxnSpPr>
          <p:spPr>
            <a:xfrm>
              <a:off x="8128214" y="2564551"/>
              <a:ext cx="0" cy="194222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5CA59110-5669-4BE8-BA42-BB7FF822F202}"/>
                </a:ext>
              </a:extLst>
            </p:cNvPr>
            <p:cNvSpPr txBox="1"/>
            <p:nvPr/>
          </p:nvSpPr>
          <p:spPr>
            <a:xfrm>
              <a:off x="8292865" y="3746296"/>
              <a:ext cx="295465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依傳入值執行陳述式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或傳回結果</a:t>
              </a:r>
            </a:p>
          </p:txBody>
        </p:sp>
        <p:sp>
          <p:nvSpPr>
            <p:cNvPr id="82" name="文字方塊 81">
              <a:extLst>
                <a:ext uri="{FF2B5EF4-FFF2-40B4-BE49-F238E27FC236}">
                  <a16:creationId xmlns:a16="http://schemas.microsoft.com/office/drawing/2014/main" id="{B5AA2C37-3EB7-4681-967F-E6ABD3770E14}"/>
                </a:ext>
              </a:extLst>
            </p:cNvPr>
            <p:cNvSpPr txBox="1"/>
            <p:nvPr/>
          </p:nvSpPr>
          <p:spPr>
            <a:xfrm>
              <a:off x="8430722" y="3268392"/>
              <a:ext cx="26789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陳述式 或 表達式</a:t>
              </a: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53250788-9D3B-4843-AE26-E19844918F4F}"/>
                </a:ext>
              </a:extLst>
            </p:cNvPr>
            <p:cNvSpPr txBox="1"/>
            <p:nvPr/>
          </p:nvSpPr>
          <p:spPr>
            <a:xfrm>
              <a:off x="9168104" y="2668369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switch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100" name="內容版面配置區 2">
            <a:extLst>
              <a:ext uri="{FF2B5EF4-FFF2-40B4-BE49-F238E27FC236}">
                <a16:creationId xmlns:a16="http://schemas.microsoft.com/office/drawing/2014/main" id="{DCC4F648-A031-48CD-8898-B344801FEF0C}"/>
              </a:ext>
            </a:extLst>
          </p:cNvPr>
          <p:cNvSpPr txBox="1">
            <a:spLocks/>
          </p:cNvSpPr>
          <p:nvPr/>
        </p:nvSpPr>
        <p:spPr>
          <a:xfrm>
            <a:off x="838200" y="4994776"/>
            <a:ext cx="10515600" cy="10990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作為陳述式時可以與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互換</a:t>
            </a:r>
            <a:endParaRPr lang="en-US" altLang="zh-TW"/>
          </a:p>
          <a:p>
            <a:r>
              <a:rPr lang="zh-TW" altLang="en-US"/>
              <a:t>而作為表達式時可以與</a:t>
            </a:r>
            <a:r>
              <a:rPr lang="zh-TW" altLang="en-US">
                <a:solidFill>
                  <a:srgbClr val="CF8E6D"/>
                </a:solidFill>
              </a:rPr>
              <a:t>三元運算</a:t>
            </a:r>
            <a:r>
              <a:rPr lang="zh-TW" altLang="en-US"/>
              <a:t>互換</a:t>
            </a:r>
          </a:p>
        </p:txBody>
      </p:sp>
    </p:spTree>
    <p:extLst>
      <p:ext uri="{BB962C8B-B14F-4D97-AF65-F5344CB8AC3E}">
        <p14:creationId xmlns:p14="http://schemas.microsoft.com/office/powerpoint/2010/main" val="3304813927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4B1C9A-8D7E-40A5-8232-75E712B1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for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A0742A-15BC-4017-86F9-E4A180706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7414"/>
            <a:ext cx="10515600" cy="48726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是用來重複執行某些程式碼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D0FC592-FD95-4EC3-BA43-A466FD5BC7C9}"/>
              </a:ext>
            </a:extLst>
          </p:cNvPr>
          <p:cNvGrpSpPr/>
          <p:nvPr/>
        </p:nvGrpSpPr>
        <p:grpSpPr>
          <a:xfrm>
            <a:off x="838200" y="1604683"/>
            <a:ext cx="10515600" cy="1200329"/>
            <a:chOff x="838200" y="2642475"/>
            <a:chExt cx="1051560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179E55B0-94BF-45EC-BDFF-7B54F29EC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642475"/>
              <a:ext cx="1051560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for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初始化變數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執行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修改變數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8F6F41E-4515-40E4-B97F-112983E91B75}"/>
                </a:ext>
              </a:extLst>
            </p:cNvPr>
            <p:cNvSpPr txBox="1"/>
            <p:nvPr/>
          </p:nvSpPr>
          <p:spPr>
            <a:xfrm>
              <a:off x="10662585" y="34734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3DEBBDA7-F539-469B-8272-F7D642A8E113}"/>
              </a:ext>
            </a:extLst>
          </p:cNvPr>
          <p:cNvSpPr txBox="1">
            <a:spLocks/>
          </p:cNvSpPr>
          <p:nvPr/>
        </p:nvSpPr>
        <p:spPr>
          <a:xfrm>
            <a:off x="838200" y="2885694"/>
            <a:ext cx="10515600" cy="3515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其中，</a:t>
            </a:r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皆可省略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初始化變數</a:t>
            </a:r>
            <a:r>
              <a:rPr lang="zh-TW" altLang="en-US"/>
              <a:t>可以是宣告或是賦值，也可以是其他表達式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執行條件</a:t>
            </a:r>
            <a:r>
              <a:rPr lang="zh-TW" altLang="en-US"/>
              <a:t>為真時才會繼續執行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迴圈，否則跳出 </a:t>
            </a:r>
            <a:r>
              <a:rPr lang="en-US" altLang="zh-TW">
                <a:solidFill>
                  <a:srgbClr val="CF8E6D"/>
                </a:solidFill>
              </a:rPr>
              <a:t>for</a:t>
            </a:r>
            <a:r>
              <a:rPr lang="en-US" altLang="zh-TW"/>
              <a:t> </a:t>
            </a:r>
            <a:r>
              <a:rPr lang="zh-TW" altLang="en-US"/>
              <a:t>迴圈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修改變數</a:t>
            </a:r>
            <a:r>
              <a:rPr lang="zh-TW" altLang="en-US"/>
              <a:t>可以是賦值，或是其他表達式</a:t>
            </a:r>
            <a:endParaRPr lang="en-US" altLang="zh-TW"/>
          </a:p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for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則可以不寫程式碼區塊，直接寫陳述式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1151709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AF8B-E3FD-4A87-B3EA-1DE26898E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流程控制</a:t>
            </a:r>
            <a:r>
              <a:rPr lang="en-US" altLang="zh-TW"/>
              <a:t>(Flow</a:t>
            </a:r>
            <a:r>
              <a:rPr lang="zh-TW" altLang="en-US"/>
              <a:t> </a:t>
            </a:r>
            <a:r>
              <a:rPr lang="en-US" altLang="zh-TW"/>
              <a:t>Control)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51D10-DF16-4C4F-B0AA-A4FF46CE9F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4532"/>
            <a:ext cx="10515600" cy="2616386"/>
          </a:xfrm>
        </p:spPr>
        <p:txBody>
          <a:bodyPr>
            <a:normAutofit/>
          </a:bodyPr>
          <a:lstStyle/>
          <a:p>
            <a:r>
              <a:rPr lang="zh-TW" altLang="en-US"/>
              <a:t>流程控制，顧名思義，就是控制程式執行的流程、順序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中，能控制流程的有：</a:t>
            </a:r>
            <a:endParaRPr lang="en-US" altLang="zh-TW"/>
          </a:p>
          <a:p>
            <a:r>
              <a:rPr lang="en-US" altLang="zh-TW">
                <a:solidFill>
                  <a:srgbClr val="C68869"/>
                </a:solidFill>
              </a:rPr>
              <a:t>if...else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switch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for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while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continue</a:t>
            </a:r>
            <a:r>
              <a:rPr lang="zh-TW" altLang="en-US"/>
              <a:t>、</a:t>
            </a:r>
            <a:r>
              <a:rPr lang="en-US" altLang="zh-TW">
                <a:solidFill>
                  <a:srgbClr val="C68869"/>
                </a:solidFill>
              </a:rPr>
              <a:t>break</a:t>
            </a:r>
          </a:p>
          <a:p>
            <a:r>
              <a:rPr lang="zh-TW" altLang="en-US"/>
              <a:t>這些是</a:t>
            </a:r>
            <a:r>
              <a:rPr lang="zh-TW" altLang="en-US">
                <a:solidFill>
                  <a:srgbClr val="00B0F0"/>
                </a:solidFill>
              </a:rPr>
              <a:t>控制流程陳述式</a:t>
            </a:r>
            <a:r>
              <a:rPr lang="en-US" altLang="zh-TW">
                <a:solidFill>
                  <a:srgbClr val="00B0F0"/>
                </a:solidFill>
              </a:rPr>
              <a:t>(control flow statement)</a:t>
            </a:r>
          </a:p>
          <a:p>
            <a:r>
              <a:rPr lang="zh-TW" altLang="en-US"/>
              <a:t>與表達陳述式和宣告陳述式不同的是，流程控制陳述式不用分號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7423013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1FD3C19A-4E6E-4C41-AF84-F89099F8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A7630FEA-FE39-43C0-9746-E29E4DC5F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1860"/>
            <a:ext cx="10515600" cy="58601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if...else</a:t>
            </a:r>
            <a:r>
              <a:rPr lang="en-US" altLang="zh-TW"/>
              <a:t> </a:t>
            </a:r>
            <a:r>
              <a:rPr lang="zh-TW" altLang="en-US"/>
              <a:t>是用來處理在特定情況下才執行的程式碼</a:t>
            </a:r>
            <a:endParaRPr lang="en-US" altLang="zh-TW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91E3E378-14EB-461F-8898-F3953FF481DA}"/>
              </a:ext>
            </a:extLst>
          </p:cNvPr>
          <p:cNvGrpSpPr/>
          <p:nvPr/>
        </p:nvGrpSpPr>
        <p:grpSpPr>
          <a:xfrm>
            <a:off x="838200" y="2022132"/>
            <a:ext cx="10515600" cy="1938992"/>
            <a:chOff x="838200" y="2273144"/>
            <a:chExt cx="10515600" cy="19389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077A1BF-5E07-4DE7-B84C-FE9569813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273144"/>
              <a:ext cx="1051560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4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965BAAED-C60E-4C78-9E7E-94A982989BF5}"/>
                </a:ext>
              </a:extLst>
            </p:cNvPr>
            <p:cNvSpPr txBox="1"/>
            <p:nvPr/>
          </p:nvSpPr>
          <p:spPr>
            <a:xfrm>
              <a:off x="10662585" y="384280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ACA6B748-F3B2-4F3E-BDDA-6F3C54ED1257}"/>
              </a:ext>
            </a:extLst>
          </p:cNvPr>
          <p:cNvSpPr txBox="1">
            <a:spLocks/>
          </p:cNvSpPr>
          <p:nvPr/>
        </p:nvSpPr>
        <p:spPr>
          <a:xfrm>
            <a:off x="838200" y="4052880"/>
            <a:ext cx="10515600" cy="21262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中，一對大括號表示一個</a:t>
            </a:r>
            <a:r>
              <a:rPr lang="zh-TW" altLang="en-US">
                <a:solidFill>
                  <a:srgbClr val="FFC000"/>
                </a:solidFill>
              </a:rPr>
              <a:t>區塊</a:t>
            </a:r>
            <a:r>
              <a:rPr lang="en-US" altLang="zh-TW">
                <a:solidFill>
                  <a:srgbClr val="FFC000"/>
                </a:solidFill>
              </a:rPr>
              <a:t>(block)</a:t>
            </a:r>
          </a:p>
          <a:p>
            <a:r>
              <a:rPr lang="zh-TW" altLang="en-US">
                <a:solidFill>
                  <a:srgbClr val="00B0F0"/>
                </a:solidFill>
              </a:rPr>
              <a:t>當條件為真時才會執行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否則就會執行 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後方區塊裡的程式碼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部分可以省略，省略時如果條件不為真就不會做任何事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67330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22927-736B-4AE5-A615-BA5C9677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261"/>
            <a:ext cx="10515600" cy="1325563"/>
          </a:xfrm>
        </p:spPr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1B565D-3481-4524-8A78-5F335557D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670"/>
            <a:ext cx="10515600" cy="1511453"/>
          </a:xfrm>
        </p:spPr>
        <p:txBody>
          <a:bodyPr>
            <a:normAutofit/>
          </a:bodyPr>
          <a:lstStyle/>
          <a:p>
            <a:r>
              <a:rPr lang="zh-TW" altLang="en-US"/>
              <a:t>若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else</a:t>
            </a:r>
            <a:r>
              <a:rPr lang="en-US" altLang="zh-TW"/>
              <a:t> </a:t>
            </a:r>
            <a:r>
              <a:rPr lang="zh-TW" altLang="en-US"/>
              <a:t>後方的區塊內只有一行陳述式</a:t>
            </a:r>
            <a:endParaRPr lang="en-US" altLang="zh-TW"/>
          </a:p>
          <a:p>
            <a:r>
              <a:rPr lang="zh-TW" altLang="en-US"/>
              <a:t>則可以不寫程式碼區塊，直接寫陳述式</a:t>
            </a:r>
            <a:endParaRPr lang="en-US" altLang="zh-TW"/>
          </a:p>
          <a:p>
            <a:r>
              <a:rPr lang="zh-TW" altLang="en-US"/>
              <a:t>所以可以撰寫下方這種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96DA119-CEC5-4DA0-8106-F17E5F15A58B}"/>
              </a:ext>
            </a:extLst>
          </p:cNvPr>
          <p:cNvGrpSpPr/>
          <p:nvPr/>
        </p:nvGrpSpPr>
        <p:grpSpPr>
          <a:xfrm>
            <a:off x="838200" y="2865123"/>
            <a:ext cx="10515600" cy="2246769"/>
            <a:chOff x="838200" y="2119255"/>
            <a:chExt cx="10515600" cy="224676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0DEA525-3089-462C-8056-8B3106D3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119255"/>
              <a:ext cx="10515600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lang="zh-TW" altLang="zh-TW" sz="20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C926599-9FFB-4E4A-A17F-C828934F71F7}"/>
                </a:ext>
              </a:extLst>
            </p:cNvPr>
            <p:cNvSpPr txBox="1"/>
            <p:nvPr/>
          </p:nvSpPr>
          <p:spPr>
            <a:xfrm>
              <a:off x="10662585" y="399669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8FDA9B-8ADF-4112-99D9-4DE6AFB43784}"/>
              </a:ext>
            </a:extLst>
          </p:cNvPr>
          <p:cNvSpPr txBox="1">
            <a:spLocks/>
          </p:cNvSpPr>
          <p:nvPr/>
        </p:nvSpPr>
        <p:spPr>
          <a:xfrm>
            <a:off x="838200" y="5255583"/>
            <a:ext cx="10515600" cy="1102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但除非是 </a:t>
            </a:r>
            <a:r>
              <a:rPr lang="en-US" altLang="zh-TW">
                <a:solidFill>
                  <a:srgbClr val="CF8E6D"/>
                </a:solidFill>
              </a:rPr>
              <a:t>if...else if...else </a:t>
            </a:r>
            <a:r>
              <a:rPr lang="zh-TW" altLang="en-US"/>
              <a:t>的語法</a:t>
            </a:r>
            <a:endParaRPr lang="en-US" altLang="zh-TW"/>
          </a:p>
          <a:p>
            <a:r>
              <a:rPr lang="zh-TW" altLang="en-US"/>
              <a:t>否則強烈建議使用區塊，避免閱讀錯誤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B601A77E-6C25-400C-94E1-4F799DD9607F}"/>
              </a:ext>
            </a:extLst>
          </p:cNvPr>
          <p:cNvGrpSpPr/>
          <p:nvPr/>
        </p:nvGrpSpPr>
        <p:grpSpPr>
          <a:xfrm>
            <a:off x="9177242" y="6123076"/>
            <a:ext cx="2225216" cy="394266"/>
            <a:chOff x="9177242" y="6123076"/>
            <a:chExt cx="2225216" cy="394266"/>
          </a:xfrm>
        </p:grpSpPr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A6F007A-0476-499C-B9F9-2AF4E9911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8192" y="6123076"/>
              <a:ext cx="394266" cy="394266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0551BA1-EF11-4114-8C33-B5ED08FEFB95}"/>
                </a:ext>
              </a:extLst>
            </p:cNvPr>
            <p:cNvSpPr txBox="1"/>
            <p:nvPr/>
          </p:nvSpPr>
          <p:spPr>
            <a:xfrm>
              <a:off x="9177242" y="613554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CVE-2014-1266</a:t>
              </a:r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5783858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5E2D51-FD52-404F-8316-062868EF9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if...else</a:t>
            </a:r>
            <a:endParaRPr lang="zh-TW" altLang="en-US"/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D2A357CB-DAE0-47CA-8973-FE12F90781FE}"/>
              </a:ext>
            </a:extLst>
          </p:cNvPr>
          <p:cNvGrpSpPr/>
          <p:nvPr/>
        </p:nvGrpSpPr>
        <p:grpSpPr>
          <a:xfrm>
            <a:off x="8247529" y="5723751"/>
            <a:ext cx="3478306" cy="646331"/>
            <a:chOff x="8247529" y="5723751"/>
            <a:chExt cx="3478306" cy="646331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956CA72A-04CE-40B0-A035-B5F1980C7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5723751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我是真的不能控制我自己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B843205-C983-44FC-91A2-BB52B600B9C9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6737C67-C19B-4571-AB15-531DD60B25A0}"/>
              </a:ext>
            </a:extLst>
          </p:cNvPr>
          <p:cNvGrpSpPr/>
          <p:nvPr/>
        </p:nvGrpSpPr>
        <p:grpSpPr>
          <a:xfrm>
            <a:off x="8247529" y="4691416"/>
            <a:ext cx="3478306" cy="646331"/>
            <a:chOff x="8247529" y="4691416"/>
            <a:chExt cx="347830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A08C088-8654-4B63-9F68-E1E4AE6A92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29" y="4691416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我願變成童話裡你愛的那個天使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張開雙手變成翅膀守護你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04569F1C-92AF-4C50-A3F9-221CAC80B78E}"/>
                </a:ext>
              </a:extLst>
            </p:cNvPr>
            <p:cNvSpPr txBox="1"/>
            <p:nvPr/>
          </p:nvSpPr>
          <p:spPr>
            <a:xfrm>
              <a:off x="10845465" y="501458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D247D294-D368-435E-8E7E-5D1ABDE66479}"/>
              </a:ext>
            </a:extLst>
          </p:cNvPr>
          <p:cNvGrpSpPr/>
          <p:nvPr/>
        </p:nvGrpSpPr>
        <p:grpSpPr>
          <a:xfrm>
            <a:off x="8247530" y="3659080"/>
            <a:ext cx="3478306" cy="646331"/>
            <a:chOff x="8247530" y="3659080"/>
            <a:chExt cx="3478306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864E777-D9E7-4073-965A-ED91F89B5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3659080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怎麼忍心怪你犯了錯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304EBCE-9C64-4365-BBBA-D68F1C37899A}"/>
                </a:ext>
              </a:extLst>
            </p:cNvPr>
            <p:cNvSpPr txBox="1"/>
            <p:nvPr/>
          </p:nvSpPr>
          <p:spPr>
            <a:xfrm>
              <a:off x="10845464" y="398224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C55B7D1C-1694-4A9E-A1DE-3981E885BB1A}"/>
              </a:ext>
            </a:extLst>
          </p:cNvPr>
          <p:cNvGrpSpPr/>
          <p:nvPr/>
        </p:nvGrpSpPr>
        <p:grpSpPr>
          <a:xfrm>
            <a:off x="8247530" y="2626744"/>
            <a:ext cx="3478306" cy="646331"/>
            <a:chOff x="8247530" y="2626744"/>
            <a:chExt cx="3478306" cy="64633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AF221432-49DD-4637-813E-ED5E565D4C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2626744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想念你的笑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想念你的外套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814AE20-F1B0-43F6-95ED-ECFF9A0D498F}"/>
                </a:ext>
              </a:extLst>
            </p:cNvPr>
            <p:cNvSpPr txBox="1"/>
            <p:nvPr/>
          </p:nvSpPr>
          <p:spPr>
            <a:xfrm>
              <a:off x="10845464" y="296529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95B3A224-0B7A-4A11-9A85-6A58B5D8FE25}"/>
              </a:ext>
            </a:extLst>
          </p:cNvPr>
          <p:cNvGrpSpPr/>
          <p:nvPr/>
        </p:nvGrpSpPr>
        <p:grpSpPr>
          <a:xfrm>
            <a:off x="8247530" y="1594408"/>
            <a:ext cx="3478306" cy="646331"/>
            <a:chOff x="8247530" y="1594408"/>
            <a:chExt cx="3478306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AC7B894-7748-4F29-B148-A73D8B2FE7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47530" y="1594408"/>
              <a:ext cx="3478306" cy="64633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回憶過去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痛苦的相思忘不了</a:t>
              </a: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9F855788-454B-4C73-9DA5-52D6F89F2EB4}"/>
                </a:ext>
              </a:extLst>
            </p:cNvPr>
            <p:cNvSpPr txBox="1"/>
            <p:nvPr/>
          </p:nvSpPr>
          <p:spPr>
            <a:xfrm>
              <a:off x="10845463" y="193146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E4DB2DCC-280A-493E-8ED3-BB53B3873919}"/>
              </a:ext>
            </a:extLst>
          </p:cNvPr>
          <p:cNvGrpSpPr/>
          <p:nvPr/>
        </p:nvGrpSpPr>
        <p:grpSpPr>
          <a:xfrm>
            <a:off x="466165" y="1599545"/>
            <a:ext cx="7530354" cy="4770537"/>
            <a:chOff x="466165" y="1599545"/>
            <a:chExt cx="7530354" cy="477053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E297E17-56BB-418D-B55B-653CAC680C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165" y="1599545"/>
              <a:ext cx="7530354" cy="477053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(input.equals(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6FF9DA4-B64F-4919-AD0A-841D2296A78C}"/>
                </a:ext>
              </a:extLst>
            </p:cNvPr>
            <p:cNvSpPr txBox="1"/>
            <p:nvPr/>
          </p:nvSpPr>
          <p:spPr>
            <a:xfrm>
              <a:off x="7363012" y="603152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A175219C-789C-485B-9A24-33ED5ABB9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2324" y="1603301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529830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90D48B-04BB-455A-BAB0-B5F22859E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7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28AA8-5CA4-4B6E-8FA8-048CAD518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2454"/>
            <a:ext cx="10515600" cy="491787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的作用是根據不同的傳入值做不同的事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F800FCD-9533-43D6-9E69-DBE5324A0C15}"/>
              </a:ext>
            </a:extLst>
          </p:cNvPr>
          <p:cNvGrpSpPr/>
          <p:nvPr/>
        </p:nvGrpSpPr>
        <p:grpSpPr>
          <a:xfrm>
            <a:off x="838199" y="1828602"/>
            <a:ext cx="10515599" cy="3046988"/>
            <a:chOff x="838199" y="2505670"/>
            <a:chExt cx="10515599" cy="3046988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B1463C64-A78C-483B-964D-C1452569C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505670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傳入值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條件值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9619BF5-D5DF-48C9-8B10-27F1D0B4E6C9}"/>
                </a:ext>
              </a:extLst>
            </p:cNvPr>
            <p:cNvSpPr txBox="1"/>
            <p:nvPr/>
          </p:nvSpPr>
          <p:spPr>
            <a:xfrm>
              <a:off x="10662583" y="518332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1AC35B3-079D-4BFF-8EBA-7C6F762C2B4D}"/>
              </a:ext>
            </a:extLst>
          </p:cNvPr>
          <p:cNvSpPr txBox="1">
            <a:spLocks/>
          </p:cNvSpPr>
          <p:nvPr/>
        </p:nvSpPr>
        <p:spPr>
          <a:xfrm>
            <a:off x="838200" y="4969951"/>
            <a:ext cx="10515600" cy="1522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可以有若干個，而 </a:t>
            </a:r>
            <a:r>
              <a:rPr lang="en-US" altLang="zh-TW">
                <a:solidFill>
                  <a:srgbClr val="CF8E6D"/>
                </a:solidFill>
              </a:rPr>
              <a:t>default</a:t>
            </a:r>
            <a:r>
              <a:rPr lang="en-US" altLang="zh-TW"/>
              <a:t> </a:t>
            </a:r>
            <a:r>
              <a:rPr lang="zh-TW" altLang="en-US"/>
              <a:t>可以省略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當傳入值和某個條件值相等時，便會從相等的條件值那行開始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往下執行直到 </a:t>
            </a:r>
            <a:r>
              <a:rPr lang="en-US" altLang="zh-TW">
                <a:solidFill>
                  <a:srgbClr val="00B0F0"/>
                </a:solidFill>
              </a:rPr>
              <a:t>switch</a:t>
            </a:r>
            <a:r>
              <a:rPr lang="zh-TW" altLang="en-US">
                <a:solidFill>
                  <a:srgbClr val="00B0F0"/>
                </a:solidFill>
              </a:rPr>
              <a:t> 結束，而不管中間的條件值是否相等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779657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D80CA8-876E-4217-A9BD-AB9CEFF4E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 </a:t>
            </a:r>
            <a:r>
              <a:rPr lang="zh-TW" altLang="en-US"/>
              <a:t>流程控制陳述式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278B13C-F600-4BCE-95AC-AD0A926D8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524"/>
            <a:ext cx="4479973" cy="5262978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zh-TW" altLang="en-US"/>
              <a:t>可以使用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  <a:p>
            <a:r>
              <a:rPr lang="zh-TW" altLang="en-US"/>
              <a:t>讓 </a:t>
            </a:r>
            <a:r>
              <a:rPr lang="en-US" altLang="zh-TW">
                <a:solidFill>
                  <a:srgbClr val="CF8E6D"/>
                </a:solidFill>
              </a:rPr>
              <a:t>switch </a:t>
            </a:r>
            <a:r>
              <a:rPr lang="zh-TW" altLang="en-US"/>
              <a:t>立刻結束</a:t>
            </a:r>
            <a:endParaRPr lang="en-US" altLang="zh-TW"/>
          </a:p>
          <a:p>
            <a:r>
              <a:rPr lang="zh-TW" altLang="en-US"/>
              <a:t>從而避免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一直往下執行的情況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與上個程式碼同樣的功能</a:t>
            </a:r>
            <a:endParaRPr lang="en-US" altLang="zh-TW"/>
          </a:p>
          <a:p>
            <a:r>
              <a:rPr lang="zh-TW" altLang="en-US"/>
              <a:t>在這種情況下寫成 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</a:p>
          <a:p>
            <a:r>
              <a:rPr lang="zh-TW" altLang="en-US"/>
              <a:t>比剛剛的 </a:t>
            </a:r>
            <a:r>
              <a:rPr lang="en-US" altLang="zh-TW">
                <a:solidFill>
                  <a:srgbClr val="CF8E6D"/>
                </a:solidFill>
              </a:rPr>
              <a:t>if...else</a:t>
            </a:r>
          </a:p>
          <a:p>
            <a:r>
              <a:rPr lang="zh-TW" altLang="en-US"/>
              <a:t>更容易閱讀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A17FF8E8-D036-4AB1-81B1-0DB6E9915839}"/>
              </a:ext>
            </a:extLst>
          </p:cNvPr>
          <p:cNvGrpSpPr/>
          <p:nvPr/>
        </p:nvGrpSpPr>
        <p:grpSpPr>
          <a:xfrm>
            <a:off x="5318173" y="1067524"/>
            <a:ext cx="6035627" cy="5262979"/>
            <a:chOff x="5318173" y="1067524"/>
            <a:chExt cx="6035627" cy="5262979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6F64937-1DBF-4691-A37D-6499BF473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8173" y="1067524"/>
              <a:ext cx="6035627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934357D-51E0-4583-B0C6-C0D66334D64B}"/>
                </a:ext>
              </a:extLst>
            </p:cNvPr>
            <p:cNvSpPr txBox="1"/>
            <p:nvPr/>
          </p:nvSpPr>
          <p:spPr>
            <a:xfrm>
              <a:off x="10720293" y="599194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D1571D73-5792-4CA0-B822-81FDDCCCC9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9605" y="1067524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433498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7E18DF-9DB1-4B7D-97F2-06AC3646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7463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流程控制陳述式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884952-0D84-4BD3-864B-96751F05D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4" y="1095019"/>
            <a:ext cx="10954870" cy="2031431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14 </a:t>
            </a:r>
            <a:r>
              <a:rPr lang="zh-TW" altLang="en-US"/>
              <a:t>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支援了一個 </a:t>
            </a:r>
            <a:r>
              <a:rPr lang="en-US" altLang="zh-TW">
                <a:solidFill>
                  <a:srgbClr val="CF8E6D"/>
                </a:solidFill>
              </a:rPr>
              <a:t>case</a:t>
            </a:r>
            <a:r>
              <a:rPr lang="en-US" altLang="zh-TW"/>
              <a:t> </a:t>
            </a:r>
            <a:r>
              <a:rPr lang="zh-TW" altLang="en-US"/>
              <a:t>多個條件值</a:t>
            </a:r>
            <a:endParaRPr lang="en-US" altLang="zh-TW"/>
          </a:p>
          <a:p>
            <a:r>
              <a:rPr lang="zh-TW" altLang="en-US"/>
              <a:t>以及可以使用</a:t>
            </a:r>
            <a:r>
              <a:rPr lang="zh-TW" altLang="en-US">
                <a:solidFill>
                  <a:srgbClr val="00B0F0"/>
                </a:solidFill>
              </a:rPr>
              <a:t>箭頭 </a:t>
            </a:r>
            <a:r>
              <a:rPr lang="en-US" altLang="zh-TW">
                <a:solidFill>
                  <a:srgbClr val="00B0F0"/>
                </a:solidFill>
              </a:rPr>
              <a:t>"-&gt;" </a:t>
            </a:r>
            <a:r>
              <a:rPr lang="zh-TW" altLang="en-US"/>
              <a:t>來替代冒號，但兩者不可混用</a:t>
            </a:r>
            <a:endParaRPr lang="en-US" altLang="zh-TW"/>
          </a:p>
          <a:p>
            <a:r>
              <a:rPr lang="zh-TW" altLang="en-US"/>
              <a:t>若使用箭頭，</a:t>
            </a:r>
            <a:r>
              <a:rPr lang="en-US" altLang="zh-TW">
                <a:solidFill>
                  <a:srgbClr val="CF8E6D"/>
                </a:solidFill>
              </a:rPr>
              <a:t>switch</a:t>
            </a:r>
            <a:r>
              <a:rPr lang="en-US" altLang="zh-TW"/>
              <a:t> </a:t>
            </a:r>
            <a:r>
              <a:rPr lang="zh-TW" altLang="en-US"/>
              <a:t>只會執行相等條件值箭頭後方的區塊或陳述式</a:t>
            </a:r>
            <a:endParaRPr lang="en-US" altLang="zh-TW"/>
          </a:p>
          <a:p>
            <a:r>
              <a:rPr lang="zh-TW" altLang="en-US"/>
              <a:t>而不會像是用冒號時會一直往下執行，也就不需要 </a:t>
            </a:r>
            <a:r>
              <a:rPr lang="en-US" altLang="zh-TW">
                <a:solidFill>
                  <a:srgbClr val="CF8E6D"/>
                </a:solidFill>
              </a:rPr>
              <a:t>break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B641A17-831C-4732-997F-CBFC91FD5926}"/>
              </a:ext>
            </a:extLst>
          </p:cNvPr>
          <p:cNvGrpSpPr/>
          <p:nvPr/>
        </p:nvGrpSpPr>
        <p:grpSpPr>
          <a:xfrm>
            <a:off x="618566" y="3126450"/>
            <a:ext cx="10957110" cy="3323987"/>
            <a:chOff x="398930" y="3285761"/>
            <a:chExt cx="10957110" cy="332398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DC15DEC-9117-43D5-A324-CB1FAA9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30" y="3285761"/>
              <a:ext cx="10954869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E0B7474-531C-4DFF-97F9-7458F4C526AB}"/>
                </a:ext>
              </a:extLst>
            </p:cNvPr>
            <p:cNvSpPr txBox="1"/>
            <p:nvPr/>
          </p:nvSpPr>
          <p:spPr>
            <a:xfrm>
              <a:off x="10771587" y="6301971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62C27124-8669-4575-8B2A-3DC48F3B6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2288" y="4053594"/>
              <a:ext cx="443752" cy="434104"/>
            </a:xfrm>
            <a:prstGeom prst="rect">
              <a:avLst/>
            </a:prstGeom>
          </p:spPr>
        </p:pic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3B335893-58DD-4059-8A2F-E84E1D5C281E}"/>
              </a:ext>
            </a:extLst>
          </p:cNvPr>
          <p:cNvGrpSpPr/>
          <p:nvPr/>
        </p:nvGrpSpPr>
        <p:grpSpPr>
          <a:xfrm>
            <a:off x="8256738" y="3126450"/>
            <a:ext cx="3285565" cy="646331"/>
            <a:chOff x="8440269" y="5723751"/>
            <a:chExt cx="3285565" cy="646331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602929D4-BE4D-4E3B-9DC1-5B4E05FF2E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怎麼忍心讓你受折磨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是我給你自由過了火</a:t>
              </a: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A406CE1-6FCF-403D-81BA-AC900D38BA25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777568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群組 25">
            <a:extLst>
              <a:ext uri="{FF2B5EF4-FFF2-40B4-BE49-F238E27FC236}">
                <a16:creationId xmlns:a16="http://schemas.microsoft.com/office/drawing/2014/main" id="{BD4558B2-B152-4AF2-8212-53ABEBD70339}"/>
              </a:ext>
            </a:extLst>
          </p:cNvPr>
          <p:cNvGrpSpPr/>
          <p:nvPr/>
        </p:nvGrpSpPr>
        <p:grpSpPr>
          <a:xfrm>
            <a:off x="582705" y="2308505"/>
            <a:ext cx="10771093" cy="4185761"/>
            <a:chOff x="582705" y="2308505"/>
            <a:chExt cx="10771093" cy="4185761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25B7B46-9F15-481F-B3DD-3288C8CDF0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05" y="2308505"/>
              <a:ext cx="10771093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input = scanner.nextLine();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output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switch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回憶過去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痛苦的相思忘不了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想念你的笑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想念你的外套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怎麼忍心怪你犯了錯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怎麼忍心讓你受折磨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是我給你自由過了火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我願變成童話裡你愛的那個天使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張開雙手變成翅膀守護你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default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-&gt;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(input.isEmpty())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沒有輸入任何東西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yield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我不知道下一句是什麼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.println(output);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FA82-E5B1-49BD-A888-F42CEC389792}"/>
                </a:ext>
              </a:extLst>
            </p:cNvPr>
            <p:cNvSpPr txBox="1"/>
            <p:nvPr/>
          </p:nvSpPr>
          <p:spPr>
            <a:xfrm>
              <a:off x="10771587" y="618648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868122B-B178-49BC-B0EB-9F1D23C50A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6" y="2308505"/>
              <a:ext cx="443752" cy="43410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0A60615-CE6D-4DF4-9697-7C8E545BB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switch</a:t>
            </a:r>
            <a:r>
              <a:rPr lang="zh-TW" altLang="en-US"/>
              <a:t> 表達式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03C0E-EB15-432F-802E-AC47594F03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706" y="982942"/>
            <a:ext cx="10771094" cy="1401669"/>
          </a:xfrm>
        </p:spPr>
        <p:txBody>
          <a:bodyPr>
            <a:normAutofit/>
          </a:bodyPr>
          <a:lstStyle/>
          <a:p>
            <a:r>
              <a:rPr lang="en-US" altLang="zh-TW" sz="2400"/>
              <a:t>Java 14 </a:t>
            </a:r>
            <a:r>
              <a:rPr lang="zh-TW" altLang="en-US" sz="2400"/>
              <a:t>加入了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zh-TW" altLang="en-US" sz="2400">
                <a:solidFill>
                  <a:srgbClr val="CF8E6D"/>
                </a:solidFill>
              </a:rPr>
              <a:t> </a:t>
            </a:r>
            <a:r>
              <a:rPr lang="zh-TW" altLang="en-US" sz="2400"/>
              <a:t>表達式，格式與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r>
              <a:rPr lang="en-US" altLang="zh-TW" sz="2400"/>
              <a:t> </a:t>
            </a:r>
            <a:r>
              <a:rPr lang="zh-TW" altLang="en-US" sz="2400"/>
              <a:t>陳述式幾乎相同</a:t>
            </a:r>
            <a:endParaRPr lang="en-US" altLang="zh-TW" sz="2400"/>
          </a:p>
          <a:p>
            <a:r>
              <a:rPr lang="zh-TW" altLang="en-US" sz="2400"/>
              <a:t>但一定需要有 </a:t>
            </a:r>
            <a:r>
              <a:rPr lang="en-US" altLang="zh-TW" sz="2400">
                <a:solidFill>
                  <a:srgbClr val="CF8E6D"/>
                </a:solidFill>
              </a:rPr>
              <a:t>default</a:t>
            </a:r>
            <a:r>
              <a:rPr lang="zh-TW" altLang="en-US" sz="2400"/>
              <a:t>，且 </a:t>
            </a:r>
            <a:r>
              <a:rPr lang="en-US" altLang="zh-TW" sz="2400">
                <a:solidFill>
                  <a:srgbClr val="00B0F0"/>
                </a:solidFill>
              </a:rPr>
              <a:t>"-&gt;"</a:t>
            </a:r>
            <a:r>
              <a:rPr lang="en-US" altLang="zh-TW" sz="2400"/>
              <a:t> </a:t>
            </a:r>
            <a:r>
              <a:rPr lang="zh-TW" altLang="en-US" sz="2400"/>
              <a:t>後方是要回傳的值</a:t>
            </a:r>
            <a:endParaRPr lang="en-US" altLang="zh-TW" sz="2400"/>
          </a:p>
          <a:p>
            <a:r>
              <a:rPr lang="zh-TW" altLang="en-US" sz="2400"/>
              <a:t>而且若使用冒號或是區塊，需使用 </a:t>
            </a:r>
            <a:r>
              <a:rPr lang="en-US" altLang="zh-TW" sz="2400">
                <a:solidFill>
                  <a:srgbClr val="CF8E6D"/>
                </a:solidFill>
              </a:rPr>
              <a:t>yield </a:t>
            </a:r>
            <a:r>
              <a:rPr lang="zh-TW" altLang="en-US" sz="2400"/>
              <a:t>來回傳值，並且會終止 </a:t>
            </a:r>
            <a:r>
              <a:rPr lang="en-US" altLang="zh-TW" sz="2400">
                <a:solidFill>
                  <a:srgbClr val="CF8E6D"/>
                </a:solidFill>
              </a:rPr>
              <a:t>switch</a:t>
            </a:r>
            <a:endParaRPr lang="zh-TW" altLang="en-US" sz="2400">
              <a:solidFill>
                <a:srgbClr val="CF8E6D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3677C19-1C89-486A-8F03-472BB90F9FED}"/>
              </a:ext>
            </a:extLst>
          </p:cNvPr>
          <p:cNvGrpSpPr/>
          <p:nvPr/>
        </p:nvGrpSpPr>
        <p:grpSpPr>
          <a:xfrm>
            <a:off x="8068234" y="3326747"/>
            <a:ext cx="3285565" cy="646331"/>
            <a:chOff x="8440269" y="5723751"/>
            <a:chExt cx="3285565" cy="64633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40017EB-219B-4192-B3F5-B49C0DD3EC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5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現在是星期五晚上</a:t>
              </a:r>
              <a:endParaRPr lang="en-US" altLang="zh-TW">
                <a:solidFill>
                  <a:srgbClr val="92D050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我不知道下一句是什麼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FF7CBD1B-3CC3-494F-BA10-B2C9C967D79D}"/>
                </a:ext>
              </a:extLst>
            </p:cNvPr>
            <p:cNvSpPr txBox="1"/>
            <p:nvPr/>
          </p:nvSpPr>
          <p:spPr>
            <a:xfrm>
              <a:off x="10845465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BD7275FE-295E-47A1-A62F-9A7499408AD0}"/>
              </a:ext>
            </a:extLst>
          </p:cNvPr>
          <p:cNvGrpSpPr/>
          <p:nvPr/>
        </p:nvGrpSpPr>
        <p:grpSpPr>
          <a:xfrm>
            <a:off x="8068234" y="4956020"/>
            <a:ext cx="3285566" cy="646331"/>
            <a:chOff x="8440269" y="5723751"/>
            <a:chExt cx="3285566" cy="646331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C93BF6B6-BCAE-4944-96B6-D7411E578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0269" y="5723751"/>
              <a:ext cx="3285566" cy="646331"/>
            </a:xfrm>
            <a:prstGeom prst="rect">
              <a:avLst/>
            </a:prstGeom>
            <a:solidFill>
              <a:srgbClr val="1E1F22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沒有輸入任何東西</a:t>
              </a: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6542E36-A672-4E46-B8CE-E33904139DBC}"/>
                </a:ext>
              </a:extLst>
            </p:cNvPr>
            <p:cNvSpPr txBox="1"/>
            <p:nvPr/>
          </p:nvSpPr>
          <p:spPr>
            <a:xfrm>
              <a:off x="10845466" y="6062305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1638245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1078</TotalTime>
  <Words>1685</Words>
  <Application>Microsoft Office PowerPoint</Application>
  <PresentationFormat>寬螢幕</PresentationFormat>
  <Paragraphs>112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4" baseType="lpstr">
      <vt:lpstr>Arial</vt:lpstr>
      <vt:lpstr>Consolas</vt:lpstr>
      <vt:lpstr>TYIC</vt:lpstr>
      <vt:lpstr>流程控制</vt:lpstr>
      <vt:lpstr>流程控制(Flow Control)</vt:lpstr>
      <vt:lpstr>if...else</vt:lpstr>
      <vt:lpstr>if...else</vt:lpstr>
      <vt:lpstr>if...else</vt:lpstr>
      <vt:lpstr>switch 流程控制陳述式</vt:lpstr>
      <vt:lpstr>switch 流程控制陳述式</vt:lpstr>
      <vt:lpstr>switch 流程控制陳述式</vt:lpstr>
      <vt:lpstr>switch 表達式</vt:lpstr>
      <vt:lpstr>三元運算、if...else、switch</vt:lpstr>
      <vt:lpstr>for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06_流程控制</dc:title>
  <dc:creator>TYIC</dc:creator>
  <cp:lastModifiedBy>Jacky Chiu</cp:lastModifiedBy>
  <cp:revision>206</cp:revision>
  <dcterms:created xsi:type="dcterms:W3CDTF">2024-07-12T16:14:45Z</dcterms:created>
  <dcterms:modified xsi:type="dcterms:W3CDTF">2024-07-20T09:47:23Z</dcterms:modified>
</cp:coreProperties>
</file>