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304" r:id="rId14"/>
    <p:sldId id="300" r:id="rId15"/>
    <p:sldId id="302" r:id="rId16"/>
    <p:sldId id="301" r:id="rId17"/>
    <p:sldId id="268" r:id="rId18"/>
    <p:sldId id="269" r:id="rId19"/>
    <p:sldId id="303" r:id="rId20"/>
    <p:sldId id="270" r:id="rId21"/>
    <p:sldId id="271" r:id="rId22"/>
    <p:sldId id="272" r:id="rId23"/>
    <p:sldId id="273" r:id="rId24"/>
    <p:sldId id="27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8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  <a:srgbClr val="FFCC99"/>
    <a:srgbClr val="33CC33"/>
    <a:srgbClr val="53D2FF"/>
    <a:srgbClr val="F84D08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018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19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600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737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20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semantic-versioning" TargetMode="External"/><Relationship Id="rId2" Type="http://schemas.openxmlformats.org/officeDocument/2006/relationships/hyperlink" Target="https://fabricmc.net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0_in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0885-2813-4244-8138-14743C6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專案結構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377643F-C648-46CF-B768-76D2F204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87"/>
            <a:ext cx="7264086" cy="5618872"/>
          </a:xfrm>
        </p:spPr>
        <p:txBody>
          <a:bodyPr>
            <a:normAutofit/>
          </a:bodyPr>
          <a:lstStyle/>
          <a:p>
            <a:r>
              <a:rPr lang="zh-TW" altLang="en-US" sz="2400"/>
              <a:t>專案資料夾結構大致如右</a:t>
            </a:r>
            <a:endParaRPr lang="en-US" altLang="zh-TW" sz="2400"/>
          </a:p>
          <a:p>
            <a:r>
              <a:rPr lang="zh-TW" altLang="en-US" sz="2400"/>
              <a:t>其中的 </a:t>
            </a:r>
            <a:r>
              <a:rPr lang="en-US" altLang="zh-TW" sz="2400">
                <a:solidFill>
                  <a:srgbClr val="92D050"/>
                </a:solidFill>
              </a:rPr>
              <a:t>"./src" 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/>
              <a:t>為專案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的主要存放之處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/>
              <a:t>和 </a:t>
            </a:r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en-US" altLang="zh-TW" sz="2400">
                <a:solidFill>
                  <a:srgbClr val="00B0F0"/>
                </a:solidFill>
              </a:rPr>
              <a:t>(module)</a:t>
            </a:r>
          </a:p>
          <a:p>
            <a:r>
              <a:rPr lang="zh-TW" altLang="en-US" sz="2400"/>
              <a:t>每個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各自擁有自己的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為伺服端和客戶端通用程式碼</a:t>
            </a:r>
            <a:endParaRPr lang="en-US" altLang="zh-TW" sz="2400"/>
          </a:p>
          <a:p>
            <a:r>
              <a:rPr lang="zh-TW" altLang="en-US" sz="2400"/>
              <a:t>及所有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en-US" altLang="zh-TW" sz="2400">
                <a:solidFill>
                  <a:srgbClr val="00B0F0"/>
                </a:solidFill>
              </a:rPr>
              <a:t>(resource)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資料</a:t>
            </a:r>
            <a:r>
              <a:rPr lang="en-US" altLang="zh-TW" sz="2400">
                <a:solidFill>
                  <a:srgbClr val="00B0F0"/>
                </a:solidFill>
              </a:rPr>
              <a:t>(data)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為客戶端專屬程式碼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C000"/>
                </a:solidFill>
              </a:rPr>
              <a:t>resources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>
                <a:solidFill>
                  <a:srgbClr val="33CC33"/>
                </a:solidFill>
              </a:rPr>
              <a:t>深綠色</a:t>
            </a:r>
            <a:r>
              <a:rPr lang="zh-TW" altLang="en-US" sz="2400"/>
              <a:t>資料夾和檔案之後會提到</a:t>
            </a:r>
            <a:endParaRPr lang="en-US" altLang="zh-TW" sz="2400"/>
          </a:p>
          <a:p>
            <a:r>
              <a:rPr lang="zh-TW" altLang="en-US" sz="2400">
                <a:solidFill>
                  <a:srgbClr val="FF5001"/>
                </a:solidFill>
              </a:rPr>
              <a:t>紅色</a:t>
            </a:r>
            <a:r>
              <a:rPr lang="zh-TW" altLang="en-US" sz="2400"/>
              <a:t>資料夾和檔案基本上可以不用理會</a:t>
            </a:r>
            <a:endParaRPr lang="en-US" altLang="zh-TW" sz="2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B83A3-9244-4519-A268-03A661B17E0A}"/>
              </a:ext>
            </a:extLst>
          </p:cNvPr>
          <p:cNvSpPr txBox="1"/>
          <p:nvPr/>
        </p:nvSpPr>
        <p:spPr>
          <a:xfrm>
            <a:off x="8324850" y="834349"/>
            <a:ext cx="3200400" cy="56323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/>
              <a:t>.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.github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92D050"/>
                </a:solidFill>
              </a:rPr>
              <a:t>src</a:t>
            </a:r>
          </a:p>
          <a:p>
            <a:r>
              <a:rPr lang="en-US" altLang="zh-TW" sz="2000"/>
              <a:t>│   ├── </a:t>
            </a:r>
            <a:r>
              <a:rPr lang="en-US" altLang="zh-TW" sz="2000">
                <a:solidFill>
                  <a:srgbClr val="FFFF00"/>
                </a:solidFill>
              </a:rPr>
              <a:t>client</a:t>
            </a:r>
          </a:p>
          <a:p>
            <a:r>
              <a:rPr lang="en-US" altLang="zh-TW" sz="2000"/>
              <a:t>│   │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│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│   └── </a:t>
            </a:r>
            <a:r>
              <a:rPr lang="en-US" altLang="zh-TW" sz="2000">
                <a:solidFill>
                  <a:srgbClr val="FFFF00"/>
                </a:solidFill>
              </a:rPr>
              <a:t>main</a:t>
            </a:r>
          </a:p>
          <a:p>
            <a:r>
              <a:rPr lang="en-US" altLang="zh-TW" sz="2000"/>
              <a:t>│    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 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.gitattributes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.gitignore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build.gradle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gradle.properties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gradlew.bat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LICENSE</a:t>
            </a:r>
          </a:p>
          <a:p>
            <a:r>
              <a:rPr lang="en-US" altLang="zh-TW" sz="2000"/>
              <a:t>└── </a:t>
            </a:r>
            <a:r>
              <a:rPr lang="en-US" altLang="zh-TW" sz="2000">
                <a:solidFill>
                  <a:srgbClr val="FF5001"/>
                </a:solidFill>
              </a:rPr>
              <a:t>settings.gradle</a:t>
            </a:r>
          </a:p>
        </p:txBody>
      </p:sp>
    </p:spTree>
    <p:extLst>
      <p:ext uri="{BB962C8B-B14F-4D97-AF65-F5344CB8AC3E}">
        <p14:creationId xmlns:p14="http://schemas.microsoft.com/office/powerpoint/2010/main" val="14209441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3488-8814-4F4A-B733-41F061C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40B7676-1C66-4F29-92A2-3C80A5C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0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en-US" altLang="zh-TW" sz="2800">
                <a:solidFill>
                  <a:srgbClr val="00B0F0"/>
                </a:solidFill>
              </a:rPr>
              <a:t>(path)</a:t>
            </a:r>
            <a:r>
              <a:rPr lang="zh-TW" altLang="en-US" sz="2800"/>
              <a:t>是一種用</a:t>
            </a:r>
            <a:r>
              <a:rPr lang="zh-TW" altLang="en-US" sz="2800">
                <a:solidFill>
                  <a:srgbClr val="00B0F0"/>
                </a:solidFill>
              </a:rPr>
              <a:t>目錄</a:t>
            </a:r>
            <a:r>
              <a:rPr lang="zh-TW" altLang="en-US" sz="2800"/>
              <a:t>名稱和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名稱表示一個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的方式</a:t>
            </a:r>
            <a:endParaRPr lang="en-US" altLang="zh-TW" sz="2800"/>
          </a:p>
          <a:p>
            <a:r>
              <a:rPr lang="zh-TW" altLang="en-US" sz="2800"/>
              <a:t>分為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en-US" altLang="zh-TW" sz="2800">
                <a:solidFill>
                  <a:srgbClr val="00B0F0"/>
                </a:solidFill>
              </a:rPr>
              <a:t>(absolute path)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(relative path)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：一個完整的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無論在何處此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皆指向同一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en-US" altLang="zh-TW" sz="2800">
                <a:solidFill>
                  <a:srgbClr val="92D050"/>
                </a:solidFill>
              </a:rPr>
              <a:t>"D:\Riot Games\VALORANT\live\VALORANT.exe"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zh-TW" altLang="en-US" sz="2800"/>
              <a:t>：一個不完整的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會以當前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en-US" altLang="zh-TW" sz="2800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 sz="2800"/>
              <a:t>為起點去指向一個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zh-TW" altLang="en-US" sz="2800"/>
              <a:t>為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D:\Riot Games\VALORANT\live</a:t>
            </a:r>
            <a:r>
              <a:rPr lang="en-US" altLang="zh-TW" sz="2800"/>
              <a:t>"</a:t>
            </a: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./VALORANT.exe</a:t>
            </a:r>
            <a:r>
              <a:rPr lang="en-US" altLang="zh-TW" sz="2800"/>
              <a:t>" </a:t>
            </a:r>
            <a:r>
              <a:rPr lang="zh-TW" altLang="en-US" sz="2800"/>
              <a:t>與上方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所指檔案相同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44213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FE9-6440-4CCD-9022-AFF9473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EC6D-E6D7-4581-8C80-66BD0D81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中的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當前目錄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父目錄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在 </a:t>
            </a:r>
            <a:r>
              <a:rPr lang="en-US" altLang="zh-TW" sz="2800">
                <a:solidFill>
                  <a:srgbClr val="00B0F0"/>
                </a:solidFill>
              </a:rPr>
              <a:t>Linux</a:t>
            </a:r>
            <a:r>
              <a:rPr lang="en-US" altLang="zh-TW" sz="2800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zh-TW" altLang="en-US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r>
              <a:rPr lang="zh-TW" altLang="en-US" sz="2800"/>
              <a:t> 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反斜線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 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子目錄</a:t>
            </a:r>
            <a:r>
              <a:rPr lang="zh-TW" altLang="en-US"/>
              <a:t>，但也支援使用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因</a:t>
            </a:r>
            <a:r>
              <a:rPr lang="zh-TW" altLang="en-US" sz="2800">
                <a:solidFill>
                  <a:srgbClr val="92D050"/>
                </a:solidFill>
              </a:rPr>
              <a:t>反斜線</a:t>
            </a:r>
            <a:r>
              <a:rPr lang="zh-TW" altLang="en-US" sz="2800"/>
              <a:t>也用於跳脫字元，故有時會在路徑中以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\\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endParaRPr lang="en-US" altLang="zh-TW" sz="2800"/>
          </a:p>
          <a:p>
            <a:endParaRPr lang="en-US" altLang="zh-TW"/>
          </a:p>
          <a:p>
            <a:r>
              <a:rPr lang="zh-TW" altLang="en-US" sz="2800"/>
              <a:t>一般情況下，皆使用</a:t>
            </a:r>
            <a:r>
              <a:rPr lang="zh-TW" altLang="en-US" sz="2800">
                <a:solidFill>
                  <a:srgbClr val="92D050"/>
                </a:solidFill>
              </a:rPr>
              <a:t>斜線</a:t>
            </a:r>
            <a:r>
              <a:rPr lang="zh-TW" altLang="en-US" sz="2800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除非在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絕對路徑</a:t>
            </a:r>
            <a:r>
              <a:rPr lang="zh-TW" altLang="en-US"/>
              <a:t>中才使用</a:t>
            </a:r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</a:t>
            </a:r>
            <a:endParaRPr lang="en-US" altLang="zh-TW" sz="2800"/>
          </a:p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45349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247B-369C-4626-9806-1E763E1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145F-1A5A-492B-8F91-860DF44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62" y="1210236"/>
            <a:ext cx="7512409" cy="5145134"/>
          </a:xfrm>
        </p:spPr>
        <p:txBody>
          <a:bodyPr>
            <a:normAutofit/>
          </a:bodyPr>
          <a:lstStyle/>
          <a:p>
            <a:r>
              <a:rPr lang="zh-TW" altLang="en-US" sz="2200"/>
              <a:t>以右方</a:t>
            </a:r>
            <a:r>
              <a:rPr lang="zh-TW" altLang="en-US" sz="2200">
                <a:solidFill>
                  <a:srgbClr val="00B0F0"/>
                </a:solidFill>
              </a:rPr>
              <a:t>資料夾</a:t>
            </a:r>
            <a:r>
              <a:rPr lang="zh-TW" altLang="en-US" sz="2200"/>
              <a:t>結構為例，在 </a:t>
            </a:r>
            <a:r>
              <a:rPr lang="en-US" altLang="zh-TW" sz="2200">
                <a:solidFill>
                  <a:srgbClr val="00B0F0"/>
                </a:solidFill>
              </a:rPr>
              <a:t>Windows</a:t>
            </a:r>
            <a:r>
              <a:rPr lang="en-US" altLang="zh-TW" sz="2200"/>
              <a:t> </a:t>
            </a:r>
            <a:r>
              <a:rPr lang="zh-TW" altLang="en-US" sz="2200"/>
              <a:t>系統下</a:t>
            </a:r>
            <a:endParaRPr lang="en-US" altLang="zh-TW" sz="2200"/>
          </a:p>
          <a:p>
            <a:r>
              <a:rPr lang="zh-TW" altLang="en-US" sz="2200"/>
              <a:t>若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92D050"/>
                </a:solidFill>
              </a:rPr>
              <a:t>"C:\src"</a:t>
            </a:r>
            <a:r>
              <a:rPr lang="zh-TW" altLang="en-US" sz="2200"/>
              <a:t>，則：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"C:\src\main\resources\assets\tyicmod\icon.png"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</a:t>
            </a:r>
            <a:r>
              <a:rPr lang="en-US" altLang="zh-TW" sz="2200"/>
              <a:t> 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"./main/resources/assets/tyicmod/icon.png"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"./tyicmod/icon.png"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02EA3-D3D2-404F-B9B2-A01740EF35D5}"/>
              </a:ext>
            </a:extLst>
          </p:cNvPr>
          <p:cNvSpPr txBox="1"/>
          <p:nvPr/>
        </p:nvSpPr>
        <p:spPr>
          <a:xfrm>
            <a:off x="7876514" y="690706"/>
            <a:ext cx="4020694" cy="5693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src</a:t>
            </a:r>
            <a:endParaRPr lang="zh-TW" altLang="en-US" sz="1400"/>
          </a:p>
          <a:p>
            <a:r>
              <a:rPr lang="zh-TW" altLang="en-US" sz="1400"/>
              <a:t>├───client</a:t>
            </a:r>
          </a:p>
          <a:p>
            <a:r>
              <a:rPr lang="zh-TW" altLang="en-US" sz="1400"/>
              <a:t>│   ├───java</a:t>
            </a:r>
          </a:p>
          <a:p>
            <a:r>
              <a:rPr lang="zh-TW" altLang="en-US" sz="1400"/>
              <a:t>│   │   └───org</a:t>
            </a:r>
          </a:p>
          <a:p>
            <a:r>
              <a:rPr lang="zh-TW" altLang="en-US" sz="1400"/>
              <a:t>│   │       └───tyic</a:t>
            </a:r>
          </a:p>
          <a:p>
            <a:r>
              <a:rPr lang="zh-TW" altLang="en-US" sz="1400"/>
              <a:t>│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│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</a:t>
            </a:r>
          </a:p>
          <a:p>
            <a:r>
              <a:rPr lang="zh-TW" altLang="en-US" sz="1400"/>
              <a:t>│   └───resources</a:t>
            </a:r>
          </a:p>
          <a:p>
            <a:r>
              <a:rPr lang="zh-TW" altLang="en-US" sz="1400"/>
              <a:t>│           tyicmod.client.mixins.json</a:t>
            </a:r>
          </a:p>
          <a:p>
            <a:r>
              <a:rPr lang="zh-TW" altLang="en-US" sz="1400"/>
              <a:t>│</a:t>
            </a:r>
          </a:p>
          <a:p>
            <a:r>
              <a:rPr lang="zh-TW" altLang="en-US" sz="1400"/>
              <a:t>└───main</a:t>
            </a:r>
          </a:p>
          <a:p>
            <a:r>
              <a:rPr lang="zh-TW" altLang="en-US" sz="1400"/>
              <a:t>    ├───java</a:t>
            </a:r>
          </a:p>
          <a:p>
            <a:r>
              <a:rPr lang="zh-TW" altLang="en-US" sz="1400"/>
              <a:t>    │   └───org</a:t>
            </a:r>
          </a:p>
          <a:p>
            <a:r>
              <a:rPr lang="zh-TW" altLang="en-US" sz="1400"/>
              <a:t>    │       └───tyic</a:t>
            </a:r>
            <a:endParaRPr lang="en-US" altLang="zh-TW" sz="1400"/>
          </a:p>
          <a:p>
            <a:r>
              <a:rPr lang="zh-TW" altLang="en-US" sz="1400"/>
              <a:t> 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 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    │</a:t>
            </a:r>
          </a:p>
          <a:p>
            <a:r>
              <a:rPr lang="zh-TW" altLang="en-US" sz="1400"/>
              <a:t>    └───resources</a:t>
            </a:r>
          </a:p>
          <a:p>
            <a:r>
              <a:rPr lang="zh-TW" altLang="en-US" sz="1400"/>
              <a:t>        │   fabric.mod.json</a:t>
            </a:r>
          </a:p>
          <a:p>
            <a:r>
              <a:rPr lang="zh-TW" altLang="en-US" sz="1400"/>
              <a:t>        │   tyicmod.mixins.json</a:t>
            </a:r>
          </a:p>
          <a:p>
            <a:r>
              <a:rPr lang="zh-TW" altLang="en-US" sz="1400"/>
              <a:t>        │</a:t>
            </a:r>
          </a:p>
          <a:p>
            <a:r>
              <a:rPr lang="zh-TW" altLang="en-US" sz="1400"/>
              <a:t>        └───assets</a:t>
            </a:r>
          </a:p>
          <a:p>
            <a:r>
              <a:rPr lang="zh-TW" altLang="en-US" sz="1400"/>
              <a:t>            └───tyicmod</a:t>
            </a:r>
          </a:p>
          <a:p>
            <a:r>
              <a:rPr lang="zh-TW" altLang="en-US" sz="1400"/>
              <a:t>                    icon.png</a:t>
            </a:r>
          </a:p>
        </p:txBody>
      </p:sp>
    </p:spTree>
    <p:extLst>
      <p:ext uri="{BB962C8B-B14F-4D97-AF65-F5344CB8AC3E}">
        <p14:creationId xmlns:p14="http://schemas.microsoft.com/office/powerpoint/2010/main" val="493179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0D75E-1BC0-4C14-8610-628B91A6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gradle.properties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E9121-ECF0-4C18-B27E-EECF1985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249363"/>
            <a:ext cx="8396572" cy="535827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gradle.properties</a:t>
            </a:r>
            <a:r>
              <a:rPr lang="en-US" altLang="zh-TW"/>
              <a:t> </a:t>
            </a:r>
            <a:r>
              <a:rPr lang="zh-TW" altLang="en-US"/>
              <a:t>中的大部分欄位都很好理解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00B0F0"/>
                </a:solidFill>
              </a:rPr>
              <a:t>Minecraft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en-US" altLang="zh-TW"/>
              <a:t> </a:t>
            </a:r>
            <a:r>
              <a:rPr lang="zh-TW" altLang="en-US"/>
              <a:t>版本資訊</a:t>
            </a:r>
            <a:endParaRPr lang="en-US" altLang="zh-TW"/>
          </a:p>
          <a:p>
            <a:r>
              <a:rPr lang="zh-TW" altLang="en-US"/>
              <a:t>可在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https://fabricmc.net/develop/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/>
              <a:t>下方找到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mod_version </a:t>
            </a:r>
            <a:r>
              <a:rPr lang="zh-TW" altLang="en-US"/>
              <a:t>代表模組的版本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來表示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build</a:t>
            </a:r>
          </a:p>
          <a:p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表大版本號，增加表重大更新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表次版本號，增加表次要更新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表小版本號，增加表小更新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58FA7F3-42E9-47A6-8F48-9DF04880F903}"/>
              </a:ext>
            </a:extLst>
          </p:cNvPr>
          <p:cNvGrpSpPr/>
          <p:nvPr/>
        </p:nvGrpSpPr>
        <p:grpSpPr>
          <a:xfrm>
            <a:off x="6583879" y="2852764"/>
            <a:ext cx="5153975" cy="3754874"/>
            <a:chOff x="6199825" y="2254662"/>
            <a:chExt cx="5153975" cy="375487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263C081-A232-4AD8-9C0A-6B3F92DA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825" y="2254662"/>
              <a:ext cx="5153975" cy="37548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Done to increase the memory available to gradle.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org.gradle.jvmargs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-Xmx1G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org.gradle.parallel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Fabric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check these on https://fabricmc.net/develop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minecraft_version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yarn_mappings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1.21.4+build.8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loader_version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0.16.10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Mod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mod_version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1.0.0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maven_group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archives_base_name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Dependencies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fabric_version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0.115.1+1.21.4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DB67423-2E13-4F30-9377-726B509BB1F8}"/>
                </a:ext>
              </a:extLst>
            </p:cNvPr>
            <p:cNvSpPr txBox="1"/>
            <p:nvPr/>
          </p:nvSpPr>
          <p:spPr>
            <a:xfrm>
              <a:off x="9724828" y="573253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gradle.properties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0AF6DC-64DD-4F2E-B24B-0035A3F21184}"/>
              </a:ext>
            </a:extLst>
          </p:cNvPr>
          <p:cNvGrpSpPr/>
          <p:nvPr/>
        </p:nvGrpSpPr>
        <p:grpSpPr>
          <a:xfrm>
            <a:off x="9566208" y="1763713"/>
            <a:ext cx="2171646" cy="430305"/>
            <a:chOff x="8330299" y="5784663"/>
            <a:chExt cx="2171646" cy="430305"/>
          </a:xfrm>
        </p:grpSpPr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C2FFD9F3-5CBF-4CFE-B3DC-F579A65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0299" y="5784663"/>
              <a:ext cx="430305" cy="43030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10D496-66F3-446D-8F7D-7AFBB46AEF00}"/>
                </a:ext>
              </a:extLst>
            </p:cNvPr>
            <p:cNvSpPr txBox="1"/>
            <p:nvPr/>
          </p:nvSpPr>
          <p:spPr>
            <a:xfrm>
              <a:off x="8688561" y="5815149"/>
              <a:ext cx="18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小數點版本介紹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854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57"/>
            <a:ext cx="10515600" cy="5686252"/>
          </a:xfrm>
        </p:spPr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範例模組 </a:t>
            </a:r>
            <a:r>
              <a:rPr lang="en-US" altLang="zh-TW">
                <a:solidFill>
                  <a:srgbClr val="FFC000"/>
                </a:solidFill>
              </a:rPr>
              <a:t>Github</a:t>
            </a:r>
            <a:r>
              <a:rPr lang="zh-TW" altLang="en-US">
                <a:solidFill>
                  <a:srgbClr val="FFC000"/>
                </a:solidFill>
              </a:rPr>
              <a:t>：</a:t>
            </a:r>
            <a:r>
              <a:rPr lang="en-US" altLang="zh-TW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每個階段結束會開一個新的分支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可切換不同分支查看不同階段結束後的專案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55279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  <a:p>
            <a:r>
              <a:rPr lang="zh-TW" altLang="en-US"/>
              <a:t>但注意需安裝前置模組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515767"/>
            <a:ext cx="4190432" cy="2135706"/>
            <a:chOff x="2047875" y="4011597"/>
            <a:chExt cx="4190432" cy="213570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098"/>
            <a:stretch/>
          </p:blipFill>
          <p:spPr>
            <a:xfrm>
              <a:off x="2047875" y="4011597"/>
              <a:ext cx="4190432" cy="213570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66314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831025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5671-3E4C-438B-9AC8-08FD250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9861" cy="1325563"/>
          </a:xfrm>
        </p:spPr>
        <p:txBody>
          <a:bodyPr/>
          <a:lstStyle/>
          <a:p>
            <a:r>
              <a:rPr lang="en-US" altLang="zh-TW"/>
              <a:t>fabric.mod.json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076BA-938C-4D67-990C-4DE6035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7017"/>
            <a:ext cx="7255598" cy="41962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fabric.mod.json</a:t>
            </a:r>
          </a:p>
          <a:p>
            <a:r>
              <a:rPr lang="zh-TW" altLang="en-US"/>
              <a:t>為一個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檔案，用於控制模組資訊</a:t>
            </a:r>
            <a:endParaRPr lang="en-US" altLang="zh-TW"/>
          </a:p>
          <a:p>
            <a:r>
              <a:rPr lang="zh-TW" altLang="en-US"/>
              <a:t>其中大部分內容很容易理解</a:t>
            </a:r>
            <a:endParaRPr lang="en-US" altLang="zh-TW"/>
          </a:p>
          <a:p>
            <a:r>
              <a:rPr lang="zh-TW" altLang="en-US"/>
              <a:t>將游標移動至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上方也會顯示其註解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唯須注意，</a:t>
            </a:r>
            <a:r>
              <a:rPr lang="en-US" altLang="zh-TW">
                <a:solidFill>
                  <a:srgbClr val="92D050"/>
                </a:solidFill>
              </a:rPr>
              <a:t>depends</a:t>
            </a:r>
            <a:r>
              <a:rPr lang="en-US" altLang="zh-TW"/>
              <a:t> </a:t>
            </a:r>
            <a:r>
              <a:rPr lang="zh-TW" altLang="en-US"/>
              <a:t>的型別是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前置模組 </a:t>
            </a:r>
            <a:r>
              <a:rPr lang="en-US" altLang="zh-TW">
                <a:solidFill>
                  <a:srgbClr val="92D050"/>
                </a:solidFill>
              </a:rPr>
              <a:t>id</a:t>
            </a: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，表</a:t>
            </a:r>
            <a:r>
              <a:rPr lang="zh-TW" altLang="en-US">
                <a:solidFill>
                  <a:srgbClr val="00B0F0"/>
                </a:solidFill>
              </a:rPr>
              <a:t>前置模組</a:t>
            </a:r>
            <a:r>
              <a:rPr lang="zh-TW" altLang="en-US"/>
              <a:t>可接受版本範圍</a:t>
            </a:r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F8BE7-ACCE-496A-9430-BEA2DF974461}"/>
              </a:ext>
            </a:extLst>
          </p:cNvPr>
          <p:cNvGrpSpPr/>
          <p:nvPr/>
        </p:nvGrpSpPr>
        <p:grpSpPr>
          <a:xfrm>
            <a:off x="8093799" y="365125"/>
            <a:ext cx="3326552" cy="6186309"/>
            <a:chOff x="8418061" y="365125"/>
            <a:chExt cx="3326552" cy="6186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1EFEE0C-C65F-416C-9AFC-D7CD5B0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061" y="365125"/>
              <a:ext cx="3326552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"schemaVersion"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"${version}"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"authors"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"Me!"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"contact"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"homepage"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"https://fabricmc.net/"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"sources"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"license"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"CC0-1.0"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"icon"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"assets/tyicmod/icon.png"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"entrypoints"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"main"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"fabric-datagen"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.TyicModDataGenerator"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"mixins"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"config"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"tyicmod.client.mixins.json"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"depends"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"fabricloader"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"&gt;=0.16.10"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"~1.21.4"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"java"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"&gt;=21"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"fabric-api"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"suggests"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"another-mod"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1834233-D80C-4C92-AB16-BAE8AB5F7393}"/>
                </a:ext>
              </a:extLst>
            </p:cNvPr>
            <p:cNvSpPr txBox="1"/>
            <p:nvPr/>
          </p:nvSpPr>
          <p:spPr>
            <a:xfrm>
              <a:off x="11162402" y="62436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5901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162DE-808E-4987-B251-E6518A00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icon.png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093AA-805F-491C-8297-1FB97F3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375602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assets/modid/icon.png</a:t>
            </a:r>
          </a:p>
          <a:p>
            <a:r>
              <a:rPr lang="zh-TW" altLang="en-US"/>
              <a:t>為模組的圖標</a:t>
            </a:r>
            <a:endParaRPr lang="en-US" altLang="zh-TW"/>
          </a:p>
          <a:p>
            <a:r>
              <a:rPr lang="zh-TW" altLang="en-US"/>
              <a:t>可替換成其他 </a:t>
            </a:r>
            <a:r>
              <a:rPr lang="en-US" altLang="zh-TW"/>
              <a:t>png </a:t>
            </a:r>
            <a:r>
              <a:rPr lang="zh-TW" altLang="en-US"/>
              <a:t>格式圖片</a:t>
            </a:r>
            <a:endParaRPr lang="en-US" altLang="zh-TW"/>
          </a:p>
          <a:p>
            <a:r>
              <a:rPr lang="zh-TW" altLang="en-US"/>
              <a:t>但此圖片須為正方形</a:t>
            </a:r>
            <a:r>
              <a:rPr lang="en-US" altLang="zh-TW"/>
              <a:t>(1:1)</a:t>
            </a:r>
          </a:p>
          <a:p>
            <a:r>
              <a:rPr lang="zh-TW" altLang="en-US"/>
              <a:t>且解析度須為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預設為寫著模組名稱的自動生成圖片，如右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75F86F3-63EA-4162-90CD-26BE825B1DFA}"/>
              </a:ext>
            </a:extLst>
          </p:cNvPr>
          <p:cNvGrpSpPr/>
          <p:nvPr/>
        </p:nvGrpSpPr>
        <p:grpSpPr>
          <a:xfrm>
            <a:off x="8753474" y="3209923"/>
            <a:ext cx="2600326" cy="2600326"/>
            <a:chOff x="8753474" y="3209923"/>
            <a:chExt cx="2600326" cy="260032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09DF9CD-3AA0-480B-91C4-5B0748477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53474" y="3209923"/>
              <a:ext cx="2600326" cy="260032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32BF91D-AEAA-421A-B2AA-75D8DBA6D156}"/>
                </a:ext>
              </a:extLst>
            </p:cNvPr>
            <p:cNvSpPr txBox="1"/>
            <p:nvPr/>
          </p:nvSpPr>
          <p:spPr>
            <a:xfrm>
              <a:off x="10579229" y="5556333"/>
              <a:ext cx="774571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icon.png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3266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0B3A6-5BE7-4149-8EA6-E4E754F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7202B-05C4-4FD3-A2F9-85B1A7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>
                <a:solidFill>
                  <a:srgbClr val="FFFF00"/>
                </a:solidFill>
              </a:rPr>
              <a:t>！！！注意！！！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根據 </a:t>
            </a:r>
            <a:r>
              <a:rPr lang="en-US" altLang="zh-TW" sz="7000">
                <a:solidFill>
                  <a:srgbClr val="FFFF00"/>
                </a:solidFill>
              </a:rPr>
              <a:t>Minecraft EULA</a:t>
            </a: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不得發布完整未混淆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en-US" altLang="zh-TW" sz="7000">
                <a:solidFill>
                  <a:srgbClr val="FFFF00"/>
                </a:solidFill>
              </a:rPr>
              <a:t>Minecraft </a:t>
            </a:r>
            <a:r>
              <a:rPr lang="zh-TW" altLang="en-US" sz="7000">
                <a:solidFill>
                  <a:srgbClr val="FFFF00"/>
                </a:solidFill>
              </a:rPr>
              <a:t>原始碼</a:t>
            </a:r>
            <a:endParaRPr lang="en-US" altLang="zh-TW" sz="7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21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46E3-4AD5-4894-81D8-A26D460A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15287"/>
            <a:ext cx="7380473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C265-9531-4BD4-B7F6-FC24DEB0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7" y="1550798"/>
            <a:ext cx="7380472" cy="4098564"/>
          </a:xfrm>
        </p:spPr>
        <p:txBody>
          <a:bodyPr>
            <a:normAutofit/>
          </a:bodyPr>
          <a:lstStyle/>
          <a:p>
            <a:r>
              <a:rPr lang="zh-TW" altLang="en-US"/>
              <a:t>點擊畫面左方的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Project -&gt;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External Libraries</a:t>
            </a:r>
          </a:p>
          <a:p>
            <a:r>
              <a:rPr lang="zh-TW" altLang="en-US"/>
              <a:t>即可展開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en-US" altLang="zh-TW">
                <a:solidFill>
                  <a:srgbClr val="00B0F0"/>
                </a:solidFill>
              </a:rPr>
              <a:t>(library)</a:t>
            </a:r>
            <a:r>
              <a:rPr lang="zh-TW" altLang="en-US"/>
              <a:t>列表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FFFF00"/>
                </a:solidFill>
              </a:rPr>
              <a:t>net.minecraft</a:t>
            </a:r>
          </a:p>
          <a:p>
            <a:r>
              <a:rPr lang="zh-TW" altLang="en-US"/>
              <a:t>即為 </a:t>
            </a:r>
            <a:r>
              <a:rPr lang="en-US" altLang="zh-TW"/>
              <a:t>Minecraft </a:t>
            </a:r>
            <a:r>
              <a:rPr lang="zh-TW" altLang="en-US"/>
              <a:t>原始碼程式庫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common</a:t>
            </a:r>
            <a:r>
              <a:rPr lang="en-US" altLang="zh-TW"/>
              <a:t> </a:t>
            </a:r>
            <a:r>
              <a:rPr lang="zh-TW" altLang="en-US"/>
              <a:t>表通用，通用程式碼和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在此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clientOnly</a:t>
            </a:r>
            <a:r>
              <a:rPr lang="en-US" altLang="zh-TW"/>
              <a:t> </a:t>
            </a:r>
            <a:r>
              <a:rPr lang="zh-TW" altLang="en-US"/>
              <a:t>表客戶端獨有</a:t>
            </a:r>
            <a:endParaRPr lang="en-US" altLang="zh-TW"/>
          </a:p>
          <a:p>
            <a:r>
              <a:rPr lang="zh-TW" altLang="en-US"/>
              <a:t>主要為客戶端專屬程式碼及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BF3AC68-712B-44A7-A6D5-F3579F2C1D62}"/>
              </a:ext>
            </a:extLst>
          </p:cNvPr>
          <p:cNvGrpSpPr/>
          <p:nvPr/>
        </p:nvGrpSpPr>
        <p:grpSpPr>
          <a:xfrm>
            <a:off x="8247529" y="191968"/>
            <a:ext cx="3305766" cy="6450745"/>
            <a:chOff x="8247529" y="236793"/>
            <a:chExt cx="3305766" cy="64507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345A7F-8D03-4E09-BB52-C8E37BBC1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529" y="236793"/>
              <a:ext cx="3305766" cy="6450745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8ED6F19-4A59-4B86-959E-BD1A325EDAB5}"/>
                </a:ext>
              </a:extLst>
            </p:cNvPr>
            <p:cNvSpPr/>
            <p:nvPr/>
          </p:nvSpPr>
          <p:spPr>
            <a:xfrm>
              <a:off x="8256578" y="770460"/>
              <a:ext cx="317828" cy="35623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C2FF736-16A9-4863-9DCF-B685659916F4}"/>
                </a:ext>
              </a:extLst>
            </p:cNvPr>
            <p:cNvSpPr/>
            <p:nvPr/>
          </p:nvSpPr>
          <p:spPr>
            <a:xfrm>
              <a:off x="8666629" y="3492500"/>
              <a:ext cx="280147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A5881-6A1E-4FC5-A796-AC2DEB1C6F47}"/>
              </a:ext>
            </a:extLst>
          </p:cNvPr>
          <p:cNvGrpSpPr/>
          <p:nvPr/>
        </p:nvGrpSpPr>
        <p:grpSpPr>
          <a:xfrm>
            <a:off x="638705" y="5988281"/>
            <a:ext cx="7382744" cy="473197"/>
            <a:chOff x="638705" y="6022459"/>
            <a:chExt cx="7382744" cy="4731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0AB20A-3153-4986-B5C6-2D4E4F79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05" y="6022529"/>
              <a:ext cx="7382744" cy="473127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16CF228-7E07-40B9-B90B-11F15092AA69}"/>
                </a:ext>
              </a:extLst>
            </p:cNvPr>
            <p:cNvSpPr/>
            <p:nvPr/>
          </p:nvSpPr>
          <p:spPr>
            <a:xfrm>
              <a:off x="1640989" y="6022459"/>
              <a:ext cx="850751" cy="445016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E112C74-C338-49B0-80EE-7F6C04092890}"/>
                </a:ext>
              </a:extLst>
            </p:cNvPr>
            <p:cNvSpPr/>
            <p:nvPr/>
          </p:nvSpPr>
          <p:spPr>
            <a:xfrm>
              <a:off x="3093721" y="6022459"/>
              <a:ext cx="647223" cy="44501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490734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FFB8D-5551-4102-AF58-1E4915DC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Mincraft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7DEB-8F44-4C24-B6AB-ABAC5E1B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494"/>
            <a:ext cx="10515600" cy="514163"/>
          </a:xfrm>
        </p:spPr>
        <p:txBody>
          <a:bodyPr/>
          <a:lstStyle/>
          <a:p>
            <a:r>
              <a:rPr lang="zh-TW" altLang="en-US"/>
              <a:t>點開原始碼，上方可能會出現此藍條：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E19C092-61D4-4101-BE3F-5070F129B359}"/>
              </a:ext>
            </a:extLst>
          </p:cNvPr>
          <p:cNvSpPr txBox="1">
            <a:spLocks/>
          </p:cNvSpPr>
          <p:nvPr/>
        </p:nvSpPr>
        <p:spPr>
          <a:xfrm>
            <a:off x="838200" y="2174350"/>
            <a:ext cx="10515600" cy="102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  <a:r>
              <a:rPr lang="zh-TW" altLang="en-US"/>
              <a:t>，會彈出一個視窗選擇原始碼</a:t>
            </a:r>
            <a:endParaRPr lang="en-US" altLang="zh-TW"/>
          </a:p>
          <a:p>
            <a:r>
              <a:rPr lang="zh-TW" altLang="en-US"/>
              <a:t>若有以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檔案，請選擇並點擊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7FD5EC7-7BD4-43C7-B087-D69B7AEBB8B8}"/>
              </a:ext>
            </a:extLst>
          </p:cNvPr>
          <p:cNvGrpSpPr/>
          <p:nvPr/>
        </p:nvGrpSpPr>
        <p:grpSpPr>
          <a:xfrm>
            <a:off x="838200" y="1507657"/>
            <a:ext cx="10515600" cy="588392"/>
            <a:chOff x="838200" y="1507657"/>
            <a:chExt cx="10515600" cy="588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79AB62-BC43-409C-BAFF-920BB06B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07657"/>
              <a:ext cx="10515600" cy="588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98336F1-6CC6-42FB-9F8B-AC159764ACD2}"/>
                </a:ext>
              </a:extLst>
            </p:cNvPr>
            <p:cNvSpPr/>
            <p:nvPr/>
          </p:nvSpPr>
          <p:spPr>
            <a:xfrm>
              <a:off x="10384630" y="1854653"/>
              <a:ext cx="91440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899D047-4899-485A-9150-B7AF232801EE}"/>
              </a:ext>
            </a:extLst>
          </p:cNvPr>
          <p:cNvSpPr/>
          <p:nvPr/>
        </p:nvSpPr>
        <p:spPr>
          <a:xfrm>
            <a:off x="5960269" y="5231607"/>
            <a:ext cx="319087" cy="9132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773702-CEC2-46C3-B91E-5E3C893F2E60}"/>
              </a:ext>
            </a:extLst>
          </p:cNvPr>
          <p:cNvSpPr/>
          <p:nvPr/>
        </p:nvSpPr>
        <p:spPr>
          <a:xfrm>
            <a:off x="2440782" y="5207467"/>
            <a:ext cx="3990976" cy="13844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1A9566-C53A-45AD-A0E8-EFE46BD137D7}"/>
              </a:ext>
            </a:extLst>
          </p:cNvPr>
          <p:cNvGrpSpPr/>
          <p:nvPr/>
        </p:nvGrpSpPr>
        <p:grpSpPr>
          <a:xfrm>
            <a:off x="838200" y="3202781"/>
            <a:ext cx="10515600" cy="3344720"/>
            <a:chOff x="838200" y="3202781"/>
            <a:chExt cx="10515600" cy="334472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EC65081-3CF4-4664-88DF-D6FA6FF7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02781"/>
              <a:ext cx="10515600" cy="334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D7D36AF7-ADCB-4A51-8EF3-3F1C7D5A4429}"/>
                </a:ext>
              </a:extLst>
            </p:cNvPr>
            <p:cNvSpPr/>
            <p:nvPr/>
          </p:nvSpPr>
          <p:spPr>
            <a:xfrm>
              <a:off x="10223267" y="6256323"/>
              <a:ext cx="539984" cy="249251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18950842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D1890-340A-4405-97D7-47D98E0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8618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1EECC-4266-4AA6-B8E5-F535401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771"/>
            <a:ext cx="7000875" cy="3732212"/>
          </a:xfrm>
        </p:spPr>
        <p:txBody>
          <a:bodyPr/>
          <a:lstStyle/>
          <a:p>
            <a:r>
              <a:rPr lang="zh-TW" altLang="en-US"/>
              <a:t>若沒有以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則點擊 </a:t>
            </a:r>
            <a:r>
              <a:rPr lang="en-US" altLang="zh-TW">
                <a:solidFill>
                  <a:srgbClr val="92D050"/>
                </a:solidFill>
              </a:rPr>
              <a:t>Cancel</a:t>
            </a:r>
            <a:r>
              <a:rPr lang="en-US" altLang="zh-TW"/>
              <a:t> 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並執行 </a:t>
            </a:r>
            <a:r>
              <a:rPr lang="en-US" altLang="zh-TW">
                <a:solidFill>
                  <a:srgbClr val="92D050"/>
                </a:solidFill>
              </a:rPr>
              <a:t>genSources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再重新點擊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</a:p>
          <a:p>
            <a:r>
              <a:rPr lang="zh-TW" altLang="en-US"/>
              <a:t>選擇以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E7148E6-128D-45AE-B25A-995568E1211E}"/>
              </a:ext>
            </a:extLst>
          </p:cNvPr>
          <p:cNvGrpSpPr/>
          <p:nvPr/>
        </p:nvGrpSpPr>
        <p:grpSpPr>
          <a:xfrm>
            <a:off x="7839075" y="376530"/>
            <a:ext cx="3473006" cy="6126232"/>
            <a:chOff x="8086818" y="452730"/>
            <a:chExt cx="3473006" cy="61262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284F389-46CF-4F92-9A3C-CF784AE69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86818" y="452730"/>
              <a:ext cx="3457766" cy="61262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DACA032-C9A7-4643-9E05-089A6688791D}"/>
                </a:ext>
              </a:extLst>
            </p:cNvPr>
            <p:cNvSpPr/>
            <p:nvPr/>
          </p:nvSpPr>
          <p:spPr>
            <a:xfrm>
              <a:off x="8623231" y="4760456"/>
              <a:ext cx="676979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6128A79-ADE7-45F8-A58F-75561D1C6354}"/>
                </a:ext>
              </a:extLst>
            </p:cNvPr>
            <p:cNvSpPr/>
            <p:nvPr/>
          </p:nvSpPr>
          <p:spPr>
            <a:xfrm>
              <a:off x="11178255" y="1755140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303183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52" y="1679417"/>
            <a:ext cx="4521896" cy="4684490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D6AE2E-2166-4957-ACEF-47BE36B93B04}"/>
              </a:ext>
            </a:extLst>
          </p:cNvPr>
          <p:cNvGrpSpPr/>
          <p:nvPr/>
        </p:nvGrpSpPr>
        <p:grpSpPr>
          <a:xfrm>
            <a:off x="5087037" y="1481297"/>
            <a:ext cx="6731443" cy="5087441"/>
            <a:chOff x="5341990" y="1436032"/>
            <a:chExt cx="6731443" cy="508744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A28AD1B-21E5-4FEA-B9B3-B4A3F04B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0" y="1436032"/>
              <a:ext cx="6731443" cy="5087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E9B60A4-0CFB-4808-AA82-A8A8F9B195AF}"/>
                </a:ext>
              </a:extLst>
            </p:cNvPr>
            <p:cNvGrpSpPr/>
            <p:nvPr/>
          </p:nvGrpSpPr>
          <p:grpSpPr>
            <a:xfrm>
              <a:off x="5434222" y="3653966"/>
              <a:ext cx="2431551" cy="2869507"/>
              <a:chOff x="5434222" y="3506925"/>
              <a:chExt cx="2431551" cy="2869507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7B2998E2-FB4A-42DB-A97F-5F258DAFCDB9}"/>
                  </a:ext>
                </a:extLst>
              </p:cNvPr>
              <p:cNvSpPr/>
              <p:nvPr/>
            </p:nvSpPr>
            <p:spPr>
              <a:xfrm>
                <a:off x="5434222" y="3566085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889BEE9-EFF1-4DFE-9880-4F64D93663C2}"/>
                  </a:ext>
                </a:extLst>
              </p:cNvPr>
              <p:cNvSpPr txBox="1"/>
              <p:nvPr/>
            </p:nvSpPr>
            <p:spPr>
              <a:xfrm>
                <a:off x="6757777" y="35069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模組名稱</a:t>
                </a:r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CEFF2C0-0614-414B-B1B5-87144FBE7E5A}"/>
                  </a:ext>
                </a:extLst>
              </p:cNvPr>
              <p:cNvSpPr/>
              <p:nvPr/>
            </p:nvSpPr>
            <p:spPr>
              <a:xfrm>
                <a:off x="5434222" y="4910698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2DE7C76-ADD2-45F8-B304-D3D7DC148F12}"/>
                  </a:ext>
                </a:extLst>
              </p:cNvPr>
              <p:cNvSpPr txBox="1"/>
              <p:nvPr/>
            </p:nvSpPr>
            <p:spPr>
              <a:xfrm>
                <a:off x="6757777" y="485153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92D050"/>
                    </a:solidFill>
                  </a:rPr>
                  <a:t>套件名稱</a:t>
                </a:r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66A4BC78-6D5B-49CE-98EE-24E552AC6F01}"/>
                  </a:ext>
                </a:extLst>
              </p:cNvPr>
              <p:cNvSpPr/>
              <p:nvPr/>
            </p:nvSpPr>
            <p:spPr>
              <a:xfrm>
                <a:off x="5434222" y="6066260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443B220-13AA-4531-A394-52EBCD8524FA}"/>
                  </a:ext>
                </a:extLst>
              </p:cNvPr>
              <p:cNvSpPr txBox="1"/>
              <p:nvPr/>
            </p:nvSpPr>
            <p:spPr>
              <a:xfrm>
                <a:off x="6757777" y="6007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遊戲版本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3270-3F1E-45D2-BA29-844E5B74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搜尋程式庫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3979C-CF83-4B0B-B0A4-F746213C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45710"/>
            <a:ext cx="10836303" cy="3056062"/>
          </a:xfrm>
        </p:spPr>
        <p:txBody>
          <a:bodyPr/>
          <a:lstStyle/>
          <a:p>
            <a:r>
              <a:rPr lang="zh-TW" altLang="en-US"/>
              <a:t>連續按兩下 </a:t>
            </a:r>
            <a:r>
              <a:rPr lang="en-US" altLang="zh-TW">
                <a:solidFill>
                  <a:srgbClr val="92D050"/>
                </a:solidFill>
              </a:rPr>
              <a:t>Shift</a:t>
            </a:r>
            <a:r>
              <a:rPr lang="en-US" altLang="zh-TW"/>
              <a:t> </a:t>
            </a:r>
            <a:r>
              <a:rPr lang="zh-TW" altLang="en-US"/>
              <a:t>或點擊右上方的</a:t>
            </a:r>
            <a:r>
              <a:rPr lang="zh-TW" altLang="en-US">
                <a:solidFill>
                  <a:srgbClr val="92D050"/>
                </a:solidFill>
              </a:rPr>
              <a:t>放大鏡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即可使用 </a:t>
            </a:r>
            <a:r>
              <a:rPr lang="en-US" altLang="zh-TW">
                <a:solidFill>
                  <a:srgbClr val="00B0F0"/>
                </a:solidFill>
              </a:rPr>
              <a:t>Search Everywhere</a:t>
            </a:r>
          </a:p>
          <a:p>
            <a:r>
              <a:rPr lang="zh-TW" altLang="en-US"/>
              <a:t>記得需勾選 </a:t>
            </a:r>
            <a:r>
              <a:rPr lang="en-US" altLang="zh-TW">
                <a:solidFill>
                  <a:srgbClr val="FFC000"/>
                </a:solidFill>
              </a:rPr>
              <a:t>"Include non-project items"</a:t>
            </a:r>
          </a:p>
          <a:p>
            <a:r>
              <a:rPr lang="zh-TW" altLang="en-US"/>
              <a:t>或將搜尋範圍改成 </a:t>
            </a:r>
            <a:r>
              <a:rPr lang="en-US" altLang="zh-TW">
                <a:solidFill>
                  <a:srgbClr val="FFC000"/>
                </a:solidFill>
              </a:rPr>
              <a:t>"All Places"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才能確保搜尋的到</a:t>
            </a:r>
            <a:endParaRPr lang="en-US" altLang="zh-TW"/>
          </a:p>
          <a:p>
            <a:r>
              <a:rPr lang="zh-TW" altLang="en-US"/>
              <a:t>另需注意，可能很多個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zh-TW" altLang="en-US"/>
              <a:t>中有相同名稱的東西</a:t>
            </a:r>
            <a:endParaRPr lang="en-US" altLang="zh-TW"/>
          </a:p>
          <a:p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名稱或所處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來判斷，也可以直接試錯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B551AD-4B4E-422B-9440-5F5049D19703}"/>
              </a:ext>
            </a:extLst>
          </p:cNvPr>
          <p:cNvGrpSpPr/>
          <p:nvPr/>
        </p:nvGrpSpPr>
        <p:grpSpPr>
          <a:xfrm>
            <a:off x="7736940" y="1245710"/>
            <a:ext cx="3861363" cy="708349"/>
            <a:chOff x="7813140" y="1825625"/>
            <a:chExt cx="3861363" cy="7083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AD86F1-9BC4-4F9F-9829-E5E0CA401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3140" y="1825625"/>
              <a:ext cx="3861363" cy="708349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42B356-9548-4384-B173-F1FAA00520F6}"/>
                </a:ext>
              </a:extLst>
            </p:cNvPr>
            <p:cNvSpPr/>
            <p:nvPr/>
          </p:nvSpPr>
          <p:spPr>
            <a:xfrm>
              <a:off x="11034890" y="2227439"/>
              <a:ext cx="259380" cy="24984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D998DFE-F50F-44E6-ADD9-18AF01012B59}"/>
              </a:ext>
            </a:extLst>
          </p:cNvPr>
          <p:cNvGrpSpPr/>
          <p:nvPr/>
        </p:nvGrpSpPr>
        <p:grpSpPr>
          <a:xfrm>
            <a:off x="761999" y="4531803"/>
            <a:ext cx="5007003" cy="1875347"/>
            <a:chOff x="6591300" y="4531803"/>
            <a:chExt cx="5007003" cy="187534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48D67F-87D0-4E5C-AF82-03CA8187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1300" y="4531803"/>
              <a:ext cx="5007003" cy="1875347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5C5DCFA-A7CD-4E47-A6F9-510B22DD1913}"/>
                </a:ext>
              </a:extLst>
            </p:cNvPr>
            <p:cNvSpPr/>
            <p:nvPr/>
          </p:nvSpPr>
          <p:spPr>
            <a:xfrm>
              <a:off x="9492854" y="4552744"/>
              <a:ext cx="13808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06C99A-AD38-47B1-ACA1-5BAC711BC3C5}"/>
              </a:ext>
            </a:extLst>
          </p:cNvPr>
          <p:cNvGrpSpPr/>
          <p:nvPr/>
        </p:nvGrpSpPr>
        <p:grpSpPr>
          <a:xfrm>
            <a:off x="6535142" y="4531803"/>
            <a:ext cx="5063160" cy="1875347"/>
            <a:chOff x="6535142" y="4531803"/>
            <a:chExt cx="5063160" cy="18753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9A3AA76-AD40-4077-8BC2-EB1AB7747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35142" y="4531803"/>
              <a:ext cx="5063160" cy="1875347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E849625-4512-47F8-87CB-F2F3CA5938A0}"/>
                </a:ext>
              </a:extLst>
            </p:cNvPr>
            <p:cNvSpPr/>
            <p:nvPr/>
          </p:nvSpPr>
          <p:spPr>
            <a:xfrm>
              <a:off x="10312996" y="4552744"/>
              <a:ext cx="5807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5113176-894A-4365-B381-D827C2A0EA64}"/>
                </a:ext>
              </a:extLst>
            </p:cNvPr>
            <p:cNvSpPr/>
            <p:nvPr/>
          </p:nvSpPr>
          <p:spPr>
            <a:xfrm>
              <a:off x="7165938" y="5196437"/>
              <a:ext cx="880306" cy="12060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F997EEE-B844-4784-8FAF-0C058D5C249B}"/>
                </a:ext>
              </a:extLst>
            </p:cNvPr>
            <p:cNvSpPr/>
            <p:nvPr/>
          </p:nvSpPr>
          <p:spPr>
            <a:xfrm>
              <a:off x="7165938" y="5384007"/>
              <a:ext cx="735050" cy="120608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7D9956-5B6F-403C-8170-F1B9C63F97AC}"/>
                </a:ext>
              </a:extLst>
            </p:cNvPr>
            <p:cNvSpPr txBox="1"/>
            <p:nvPr/>
          </p:nvSpPr>
          <p:spPr>
            <a:xfrm>
              <a:off x="7064320" y="4950216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00B050"/>
                  </a:solidFill>
                </a:rPr>
                <a:t>與 </a:t>
              </a:r>
              <a:r>
                <a:rPr lang="en-US" altLang="zh-TW" sz="1000">
                  <a:solidFill>
                    <a:srgbClr val="00B050"/>
                  </a:solidFill>
                </a:rPr>
                <a:t>Minecraft </a:t>
              </a:r>
              <a:r>
                <a:rPr lang="zh-TW" altLang="en-US" sz="1000">
                  <a:solidFill>
                    <a:srgbClr val="00B050"/>
                  </a:solidFill>
                </a:rPr>
                <a:t>有關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B486CB-659A-4ED8-87B2-94A42F3EA830}"/>
                </a:ext>
              </a:extLst>
            </p:cNvPr>
            <p:cNvSpPr txBox="1"/>
            <p:nvPr/>
          </p:nvSpPr>
          <p:spPr>
            <a:xfrm>
              <a:off x="7877041" y="5317045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FF5001"/>
                  </a:solidFill>
                </a:rPr>
                <a:t>與 </a:t>
              </a:r>
              <a:r>
                <a:rPr lang="en-US" altLang="zh-TW" sz="1000">
                  <a:solidFill>
                    <a:srgbClr val="FF5001"/>
                  </a:solidFill>
                </a:rPr>
                <a:t>Minecraft </a:t>
              </a:r>
              <a:r>
                <a:rPr lang="zh-TW" altLang="en-US" sz="1000">
                  <a:solidFill>
                    <a:srgbClr val="FF5001"/>
                  </a:solidFill>
                </a:rPr>
                <a:t>無關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74739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3DD7E-DE35-4869-BFB1-FC49A5A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145A0-9977-40FC-990E-C9ED777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25"/>
            <a:ext cx="10515600" cy="374881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原始碼的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分別會有 </a:t>
            </a:r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ModNameClient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他們分別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net.fabricmc.api.ModInitializer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net.fabricmc.api.ClientModInitializer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並分別實現 </a:t>
            </a:r>
            <a:r>
              <a:rPr lang="en-US" altLang="zh-TW">
                <a:solidFill>
                  <a:srgbClr val="FFC000"/>
                </a:solidFill>
              </a:rPr>
              <a:t>onInitialize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onInitializeClient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當模組被載入時，便會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這兩個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進行模組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</a:t>
            </a:r>
            <a:r>
              <a:rPr lang="zh-TW" altLang="en-US">
                <a:solidFill>
                  <a:srgbClr val="FFC000"/>
                </a:solidFill>
              </a:rPr>
              <a:t>，簡稱 </a:t>
            </a:r>
            <a:r>
              <a:rPr lang="en-US" altLang="zh-TW">
                <a:solidFill>
                  <a:srgbClr val="FFC000"/>
                </a:solidFill>
              </a:rPr>
              <a:t>init)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5582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67C26-484B-4FA0-8BE7-499FEBF2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860"/>
            <a:ext cx="3704120" cy="1325563"/>
          </a:xfrm>
        </p:spPr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C94E82-D091-4B63-9AA6-E6A2C041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328"/>
            <a:ext cx="3704120" cy="2728258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還有兩個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MOD_ID 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會在之後使用到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202B3C-772D-440E-B91E-DDE82D95959A}"/>
              </a:ext>
            </a:extLst>
          </p:cNvPr>
          <p:cNvGrpSpPr/>
          <p:nvPr/>
        </p:nvGrpSpPr>
        <p:grpSpPr>
          <a:xfrm>
            <a:off x="838200" y="4508618"/>
            <a:ext cx="10515600" cy="1938992"/>
            <a:chOff x="3182973" y="4737193"/>
            <a:chExt cx="1051560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F5343AA-0275-4A8C-8CE8-DA1604B4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73" y="4737193"/>
              <a:ext cx="10515600" cy="193899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net.fabricmc.api.ClientModInitializer;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TyicModClient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ClientModInitializer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onInitializeClient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entrypoint is suitable for setting up client-specific logic, such as rendering.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92FBAB-657A-4798-B771-97BED31C37E9}"/>
                </a:ext>
              </a:extLst>
            </p:cNvPr>
            <p:cNvSpPr txBox="1"/>
            <p:nvPr/>
          </p:nvSpPr>
          <p:spPr>
            <a:xfrm>
              <a:off x="13116361" y="63684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D31E3E-7E0A-427B-A82F-C72516D29EEE}"/>
              </a:ext>
            </a:extLst>
          </p:cNvPr>
          <p:cNvGrpSpPr/>
          <p:nvPr/>
        </p:nvGrpSpPr>
        <p:grpSpPr>
          <a:xfrm>
            <a:off x="4542320" y="338134"/>
            <a:ext cx="6811480" cy="4524315"/>
            <a:chOff x="4542320" y="222677"/>
            <a:chExt cx="6811480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6488294-A67A-40E9-BAC4-52FB19CC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320" y="222677"/>
              <a:ext cx="6811480" cy="452431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org.slf4j.LoggerFactory;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logger is used to write text to the console and the log file.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It is considered best practice to use your mod id as the logger's name.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That way, it's clear which mod wrote info, warnings, and errors.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code runs as soon as Minecraft is in a mod-load-ready state.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However, some things (like resources) may still be uninitialized.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Proceed with mild caution.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 Fabric world!"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10AC6F-5110-482C-9A57-66682AAD0951}"/>
                </a:ext>
              </a:extLst>
            </p:cNvPr>
            <p:cNvSpPr txBox="1"/>
            <p:nvPr/>
          </p:nvSpPr>
          <p:spPr>
            <a:xfrm>
              <a:off x="10771589" y="4439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09279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06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https://github.com/TYSHIC/tyicmod/tree/00_init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112714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112714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066866" cy="1325563"/>
          </a:xfrm>
        </p:spPr>
        <p:txBody>
          <a:bodyPr/>
          <a:lstStyle/>
          <a:p>
            <a:r>
              <a:rPr lang="zh-TW" altLang="en-US"/>
              <a:t>解壓縮樣板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066868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083232" y="335845"/>
            <a:ext cx="4510363" cy="6186309"/>
            <a:chOff x="6966129" y="1215291"/>
            <a:chExt cx="4510363" cy="61863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6966129" y="1215291"/>
              <a:ext cx="4510363" cy="618630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200"/>
                <a:t>tyicmod</a:t>
              </a:r>
            </a:p>
            <a:p>
              <a:r>
                <a:rPr lang="en-US" altLang="zh-TW" sz="2200"/>
                <a:t>├── .github</a:t>
              </a:r>
            </a:p>
            <a:p>
              <a:r>
                <a:rPr lang="en-US" altLang="zh-TW" sz="2200"/>
                <a:t>├── gradle</a:t>
              </a:r>
            </a:p>
            <a:p>
              <a:r>
                <a:rPr lang="en-US" altLang="zh-TW" sz="2200"/>
                <a:t>├── src</a:t>
              </a:r>
            </a:p>
            <a:p>
              <a:r>
                <a:rPr lang="en-US" altLang="zh-TW" sz="2200"/>
                <a:t>│   ├── client</a:t>
              </a:r>
            </a:p>
            <a:p>
              <a:r>
                <a:rPr lang="en-US" altLang="zh-TW" sz="2200"/>
                <a:t>│   │   ├── java</a:t>
              </a:r>
            </a:p>
            <a:p>
              <a:r>
                <a:rPr lang="en-US" altLang="zh-TW" sz="2200"/>
                <a:t>│   │   └── resources</a:t>
              </a:r>
            </a:p>
            <a:p>
              <a:r>
                <a:rPr lang="en-US" altLang="zh-TW" sz="2200"/>
                <a:t>│   └── main</a:t>
              </a:r>
            </a:p>
            <a:p>
              <a:r>
                <a:rPr lang="en-US" altLang="zh-TW" sz="2200"/>
                <a:t>│       ├── java</a:t>
              </a:r>
            </a:p>
            <a:p>
              <a:r>
                <a:rPr lang="en-US" altLang="zh-TW" sz="2200"/>
                <a:t>│       └── resources</a:t>
              </a:r>
            </a:p>
            <a:p>
              <a:r>
                <a:rPr lang="en-US" altLang="zh-TW" sz="2200"/>
                <a:t>├── .gitattributes</a:t>
              </a:r>
            </a:p>
            <a:p>
              <a:r>
                <a:rPr lang="en-US" altLang="zh-TW" sz="2200"/>
                <a:t>├── .gitignore</a:t>
              </a:r>
            </a:p>
            <a:p>
              <a:r>
                <a:rPr lang="en-US" altLang="zh-TW" sz="2200"/>
                <a:t>├── build.gradle</a:t>
              </a:r>
            </a:p>
            <a:p>
              <a:r>
                <a:rPr lang="en-US" altLang="zh-TW" sz="2200"/>
                <a:t>├── gradle.properties</a:t>
              </a:r>
            </a:p>
            <a:p>
              <a:r>
                <a:rPr lang="en-US" altLang="zh-TW" sz="2200"/>
                <a:t>├── gradlew</a:t>
              </a:r>
            </a:p>
            <a:p>
              <a:r>
                <a:rPr lang="en-US" altLang="zh-TW" sz="2200"/>
                <a:t>├── gradlew.bat</a:t>
              </a:r>
            </a:p>
            <a:p>
              <a:r>
                <a:rPr lang="en-US" altLang="zh-TW" sz="2200"/>
                <a:t>├── LICENSE</a:t>
              </a:r>
            </a:p>
            <a:p>
              <a:r>
                <a:rPr lang="en-US" altLang="zh-TW" sz="2200"/>
                <a:t>└── settings.gradle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038130" y="1306619"/>
              <a:ext cx="1124373" cy="30197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234504" y="125754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27953"/>
            <a:ext cx="6066868" cy="2677656"/>
            <a:chOff x="838198" y="3335388"/>
            <a:chExt cx="6066868" cy="267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066868" cy="2677656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└── tyicmod</a:t>
              </a:r>
            </a:p>
            <a:p>
              <a:r>
                <a:rPr lang="en-US" altLang="zh-TW" sz="2400"/>
                <a:t>    ├── .github</a:t>
              </a:r>
            </a:p>
            <a:p>
              <a:r>
                <a:rPr lang="en-US" altLang="zh-TW" sz="2400"/>
                <a:t>    ├── gradle</a:t>
              </a:r>
            </a:p>
            <a:p>
              <a:r>
                <a:rPr lang="en-US" altLang="zh-TW" sz="2400"/>
                <a:t>    ├── src</a:t>
              </a:r>
            </a:p>
            <a:p>
              <a:r>
                <a:rPr lang="en-US" altLang="zh-TW" sz="2400"/>
                <a:t>    │   └── (...)</a:t>
              </a:r>
            </a:p>
            <a:p>
              <a:r>
                <a:rPr lang="en-US" altLang="zh-TW" sz="2400"/>
                <a:t>    └── 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596835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786197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914</TotalTime>
  <Words>3186</Words>
  <Application>Microsoft Office PowerPoint</Application>
  <PresentationFormat>寬螢幕</PresentationFormat>
  <Paragraphs>338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TYIC</vt:lpstr>
      <vt:lpstr>Java 專案：前置作業</vt:lpstr>
      <vt:lpstr>引言</vt:lpstr>
      <vt:lpstr>生成樣板</vt:lpstr>
      <vt:lpstr>生成樣板</vt:lpstr>
      <vt:lpstr>解壓縮樣板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專案結構</vt:lpstr>
      <vt:lpstr>路徑</vt:lpstr>
      <vt:lpstr>路徑</vt:lpstr>
      <vt:lpstr>路徑</vt:lpstr>
      <vt:lpstr>Gradle</vt:lpstr>
      <vt:lpstr>Gradle</vt:lpstr>
      <vt:lpstr>gradle.properties</vt:lpstr>
      <vt:lpstr>Gradle</vt:lpstr>
      <vt:lpstr>JSON</vt:lpstr>
      <vt:lpstr>JSON</vt:lpstr>
      <vt:lpstr>JSON</vt:lpstr>
      <vt:lpstr>fabric.mod.json</vt:lpstr>
      <vt:lpstr>icon.png</vt:lpstr>
      <vt:lpstr>Minecraft 原始碼</vt:lpstr>
      <vt:lpstr>Minecraft 原始碼</vt:lpstr>
      <vt:lpstr>Mincraft 原始碼</vt:lpstr>
      <vt:lpstr>Minecraft 原始碼</vt:lpstr>
      <vt:lpstr>搜尋程式庫</vt:lpstr>
      <vt:lpstr>初始化器</vt:lpstr>
      <vt:lpstr>初始化器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專案：前置作業</dc:title>
  <dc:creator>Myster;TYIC</dc:creator>
  <cp:lastModifiedBy>Myster</cp:lastModifiedBy>
  <cp:revision>806</cp:revision>
  <dcterms:created xsi:type="dcterms:W3CDTF">2025-02-01T15:36:10Z</dcterms:created>
  <dcterms:modified xsi:type="dcterms:W3CDTF">2025-02-24T15:02:09Z</dcterms:modified>
</cp:coreProperties>
</file>