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1E1F22"/>
    <a:srgbClr val="FFFA00"/>
    <a:srgbClr val="CF8E6D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363312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9968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0553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45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07C5-F147-4653-8FBB-447CBB3C6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202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FEF46-19AB-4F5D-BB37-4CE752C9D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</a:t>
            </a:r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A1129F-CA28-4208-823E-7401CEE5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6229349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D5692-94C8-4AF8-A9D4-7AEEF6E8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6EE14-1ADD-4DC0-8A1D-7DD21C8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23408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EB81A-039F-4B9A-9A3D-383FF13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8F68F4-C9B2-4E0B-BDA9-8040D499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NBT(named binary tag)</a:t>
            </a:r>
          </a:p>
          <a:p>
            <a:r>
              <a:rPr lang="zh-TW" altLang="en-US"/>
              <a:t>是 </a:t>
            </a:r>
            <a:r>
              <a:rPr lang="en-US" altLang="zh-TW"/>
              <a:t>Minecraft </a:t>
            </a:r>
            <a:r>
              <a:rPr lang="zh-TW" altLang="en-US"/>
              <a:t>中幾乎所有資料的儲存格式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 </a:t>
            </a:r>
            <a:r>
              <a:rPr lang="zh-TW" altLang="en-US"/>
              <a:t>最常見的形式是以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呈現的 </a:t>
            </a:r>
            <a:r>
              <a:rPr lang="en-US" altLang="zh-TW">
                <a:solidFill>
                  <a:srgbClr val="00B0F0"/>
                </a:solidFill>
              </a:rPr>
              <a:t>SNBT(stringified NBT)</a:t>
            </a:r>
          </a:p>
          <a:p>
            <a:r>
              <a:rPr lang="zh-TW" altLang="en-US"/>
              <a:t>兩者可以互相轉換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共有 </a:t>
            </a:r>
            <a:r>
              <a:rPr lang="en-US" altLang="zh-TW"/>
              <a:t>13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幾乎可以與 </a:t>
            </a:r>
            <a:r>
              <a:rPr lang="en-US" altLang="zh-TW"/>
              <a:t>Java 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對應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的寫法也與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zh-TW" altLang="en-US"/>
              <a:t> 非常相似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42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791C4-7CEB-4CFE-A1EA-0D03B839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74AE42-9B04-4485-A0CA-5A0C1D957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478589"/>
              </p:ext>
            </p:extLst>
          </p:nvPr>
        </p:nvGraphicFramePr>
        <p:xfrm>
          <a:off x="1345883" y="1259281"/>
          <a:ext cx="950023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180">
                  <a:extLst>
                    <a:ext uri="{9D8B030D-6E8A-4147-A177-3AD203B41FA5}">
                      <a16:colId xmlns:a16="http://schemas.microsoft.com/office/drawing/2014/main" val="3261269498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7604723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608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5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40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布林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(boolean)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boolean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可以分別與位元組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互通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5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短整數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(short)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short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666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4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-98765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4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單倍精度浮點數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float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2.718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f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9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雙倍精度浮點數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(double)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double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3.14159265358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字串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java.lang.String</a:t>
                      </a:r>
                      <a:endParaRPr lang="zh-TW" altLang="en-US" sz="2000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中可使用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一對</a:t>
                      </a:r>
                      <a:r>
                        <a:rPr lang="zh-TW" altLang="en-US" b="0">
                          <a:solidFill>
                            <a:srgbClr val="92D050"/>
                          </a:solidFill>
                        </a:rPr>
                        <a:t>單引號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('')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表示字串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tyic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9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209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18C3-5469-4DB1-8D60-ED282868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634131-9296-4B0A-BEBA-4EA2BE25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653899"/>
              </p:ext>
            </p:extLst>
          </p:nvPr>
        </p:nvGraphicFramePr>
        <p:xfrm>
          <a:off x="201137" y="1174957"/>
          <a:ext cx="1178972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80">
                  <a:extLst>
                    <a:ext uri="{9D8B030D-6E8A-4147-A177-3AD203B41FA5}">
                      <a16:colId xmlns:a16="http://schemas.microsoft.com/office/drawing/2014/main" val="1514405358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1653096678"/>
                    </a:ext>
                  </a:extLst>
                </a:gridCol>
                <a:gridCol w="4985067">
                  <a:extLst>
                    <a:ext uri="{9D8B030D-6E8A-4147-A177-3AD203B41FA5}">
                      <a16:colId xmlns:a16="http://schemas.microsoft.com/office/drawing/2014/main" val="5791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-10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8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1111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1314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-520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888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7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串列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(list)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java.util.List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串列中所有元素的型別需相同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須注意此與上方的任何陣列不相等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複合資料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(compound)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java.util.Map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String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?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,...}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鍵類似於字串，但可不加引號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值可以為任意型別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School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',"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Since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1941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S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911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3C205-1C37-488D-83B7-8756AD9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C580B-7005-4B95-9D84-CE4905A6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範例如下：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B27C76B-07A4-4A78-AE81-9A14A0FDB028}"/>
              </a:ext>
            </a:extLst>
          </p:cNvPr>
          <p:cNvGrpSpPr/>
          <p:nvPr/>
        </p:nvGrpSpPr>
        <p:grpSpPr>
          <a:xfrm>
            <a:off x="838199" y="2786125"/>
            <a:ext cx="10515599" cy="2677656"/>
            <a:chOff x="838199" y="2813020"/>
            <a:chExt cx="10515599" cy="2677656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8DD7BF-2D62-4B2F-9689-9A14D383598A}"/>
                </a:ext>
              </a:extLst>
            </p:cNvPr>
            <p:cNvSpPr txBox="1"/>
            <p:nvPr/>
          </p:nvSpPr>
          <p:spPr>
            <a:xfrm>
              <a:off x="838199" y="2813020"/>
              <a:ext cx="10515599" cy="2677656"/>
            </a:xfrm>
            <a:prstGeom prst="rect">
              <a:avLst/>
            </a:prstGeom>
            <a:solidFill>
              <a:srgbClr val="1E1F22"/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{</a:t>
              </a:r>
              <a:r>
                <a:rPr lang="zh-TW" altLang="en-US" sz="2400">
                  <a:solidFill>
                    <a:srgbClr val="00B0F0"/>
                  </a:solidFill>
                </a:rPr>
                <a:t>lit_total_time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1600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cooking_time_spent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159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x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-1530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y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79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z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-2005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Items</a:t>
              </a:r>
              <a:r>
                <a:rPr lang="zh-TW" altLang="en-US" sz="2400">
                  <a:solidFill>
                    <a:srgbClr val="FFFF00"/>
                  </a:solidFill>
                </a:rPr>
                <a:t>: [{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0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minecraft:raw_iron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63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minecraft:coal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</a:t>
              </a:r>
              <a:r>
                <a:rPr lang="zh-TW" altLang="en-US" sz="2400">
                  <a:solidFill>
                    <a:srgbClr val="FFFF00"/>
                  </a:solidFill>
                </a:rPr>
                <a:t>"}],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minecraft:furnace</a:t>
              </a:r>
              <a:r>
                <a:rPr lang="zh-TW" altLang="en-US" sz="2400">
                  <a:solidFill>
                    <a:srgbClr val="FFFF00"/>
                  </a:solidFill>
                </a:rPr>
                <a:t>", </a:t>
              </a:r>
              <a:r>
                <a:rPr lang="zh-TW" altLang="en-US" sz="2400">
                  <a:solidFill>
                    <a:srgbClr val="00B0F0"/>
                  </a:solidFill>
                </a:rPr>
                <a:t>lit_time_remaining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1042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RecipesUsed</a:t>
              </a:r>
              <a:r>
                <a:rPr lang="zh-TW" altLang="en-US" sz="2400">
                  <a:solidFill>
                    <a:srgbClr val="FFFF00"/>
                  </a:solidFill>
                </a:rPr>
                <a:t>: {"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minecraft:iron_ingot_from_smelting_raw_iron</a:t>
              </a:r>
              <a:r>
                <a:rPr lang="zh-TW" altLang="en-US" sz="2400">
                  <a:solidFill>
                    <a:srgbClr val="FFFF00"/>
                  </a:solidFill>
                </a:rPr>
                <a:t>":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}}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D6610A-4731-4289-8804-8A8B04963DE8}"/>
                </a:ext>
              </a:extLst>
            </p:cNvPr>
            <p:cNvSpPr txBox="1"/>
            <p:nvPr/>
          </p:nvSpPr>
          <p:spPr>
            <a:xfrm>
              <a:off x="10662583" y="51213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>
                  <a:solidFill>
                    <a:schemeClr val="accent2"/>
                  </a:solidFill>
                </a:rPr>
                <a:t>snbt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7172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908D6-8D5D-4023-B38D-DBD5295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7B5BD-7FA5-4D7F-B31E-F9662C0C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752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en-US" altLang="zh-TW">
                <a:solidFill>
                  <a:srgbClr val="00B0F0"/>
                </a:solidFill>
              </a:rPr>
              <a:t>(item stack component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data component)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固定</a:t>
            </a:r>
            <a:r>
              <a:rPr lang="en-US" altLang="zh-TW"/>
              <a:t>(</a:t>
            </a:r>
            <a:r>
              <a:rPr lang="zh-TW" altLang="en-US"/>
              <a:t>已知</a:t>
            </a:r>
            <a:r>
              <a:rPr lang="en-US" altLang="zh-TW"/>
              <a:t>)</a:t>
            </a:r>
            <a:r>
              <a:rPr lang="zh-TW" altLang="en-US"/>
              <a:t>會有的額外資料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界伏盒</a:t>
            </a:r>
            <a:r>
              <a:rPr lang="zh-TW" altLang="en-US"/>
              <a:t>內的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耐久度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最大耐久度</a:t>
            </a:r>
            <a:r>
              <a:rPr lang="zh-TW" altLang="en-US"/>
              <a:t>、其餘自訂資料等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需要被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則為符合指定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的任意值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字串型式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[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,...]</a:t>
            </a:r>
          </a:p>
          <a:p>
            <a:r>
              <a:rPr lang="zh-TW" altLang="en-US"/>
              <a:t>但其最終會被轉換為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複合資料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FFFF00"/>
                </a:solidFill>
              </a:rPr>
              <a:t>{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,...}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物品堆疊元件介面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net.minecraft.component.ComponentType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376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3B6AC-4226-40B5-B661-76E50339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5E568-A472-4E6A-8152-EF560F97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範例：製作一個物品「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對一個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右鍵後便會綁定該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再對</a:t>
            </a:r>
            <a:r>
              <a:rPr lang="zh-TW" altLang="en-US">
                <a:solidFill>
                  <a:srgbClr val="92D050"/>
                </a:solidFill>
              </a:rPr>
              <a:t>空氣</a:t>
            </a:r>
            <a:r>
              <a:rPr lang="zh-TW" altLang="en-US"/>
              <a:t>或其他非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右鍵後</a:t>
            </a:r>
            <a:endParaRPr lang="en-US" altLang="zh-TW"/>
          </a:p>
          <a:p>
            <a:r>
              <a:rPr lang="zh-TW" altLang="en-US"/>
              <a:t>便會點燃之前所綁定的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因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需紀錄所綁定的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故需要使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有能記錄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座標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</a:p>
        </p:txBody>
      </p:sp>
    </p:spTree>
    <p:extLst>
      <p:ext uri="{BB962C8B-B14F-4D97-AF65-F5344CB8AC3E}">
        <p14:creationId xmlns:p14="http://schemas.microsoft.com/office/powerpoint/2010/main" val="191903663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3BACD-E8A2-4118-8157-52BDFCD7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7A019-93CE-4313-8461-FE6842FF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493"/>
            <a:ext cx="10515600" cy="2033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ComponentType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建造者</a:t>
            </a:r>
            <a:r>
              <a:rPr lang="zh-TW" altLang="en-US"/>
              <a:t>由呼叫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>
                <a:solidFill>
                  <a:srgbClr val="FFC00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取得</a:t>
            </a:r>
            <a:endParaRPr lang="en-US" altLang="zh-TW"/>
          </a:p>
          <a:p>
            <a:r>
              <a:rPr lang="zh-TW" altLang="en-US"/>
              <a:t>並且需要設定</a:t>
            </a:r>
            <a:r>
              <a:rPr lang="zh-TW" altLang="en-US">
                <a:solidFill>
                  <a:srgbClr val="00B0F0"/>
                </a:solidFill>
              </a:rPr>
              <a:t>編解碼器</a:t>
            </a:r>
            <a:r>
              <a:rPr lang="en-US" altLang="zh-TW">
                <a:solidFill>
                  <a:srgbClr val="00B0F0"/>
                </a:solidFill>
              </a:rPr>
              <a:t>(codec)</a:t>
            </a:r>
          </a:p>
          <a:p>
            <a:r>
              <a:rPr lang="zh-TW" altLang="en-US"/>
              <a:t>以用於資料</a:t>
            </a:r>
            <a:r>
              <a:rPr lang="zh-TW" altLang="en-US">
                <a:solidFill>
                  <a:srgbClr val="00B0F0"/>
                </a:solidFill>
              </a:rPr>
              <a:t>序列化</a:t>
            </a:r>
            <a:r>
              <a:rPr lang="en-US" altLang="zh-TW">
                <a:solidFill>
                  <a:srgbClr val="00B0F0"/>
                </a:solidFill>
              </a:rPr>
              <a:t>(serialize)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反序列化</a:t>
            </a:r>
            <a:r>
              <a:rPr lang="en-US" altLang="zh-TW">
                <a:solidFill>
                  <a:srgbClr val="00B0F0"/>
                </a:solidFill>
              </a:rPr>
              <a:t>(deserialize)</a:t>
            </a:r>
          </a:p>
          <a:p>
            <a:r>
              <a:rPr lang="zh-TW" altLang="en-US"/>
              <a:t>大多數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中都有</a:t>
            </a:r>
            <a:r>
              <a:rPr lang="zh-TW" altLang="en-US">
                <a:solidFill>
                  <a:srgbClr val="00B0F0"/>
                </a:solidFill>
              </a:rPr>
              <a:t>靜態欄位 </a:t>
            </a:r>
            <a:r>
              <a:rPr lang="en-US" altLang="zh-TW">
                <a:solidFill>
                  <a:srgbClr val="92D050"/>
                </a:solidFill>
              </a:rPr>
              <a:t>CODEC</a:t>
            </a:r>
            <a:r>
              <a:rPr lang="en-US" altLang="zh-TW"/>
              <a:t> </a:t>
            </a:r>
            <a:r>
              <a:rPr lang="zh-TW" altLang="en-US"/>
              <a:t>可供使用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A2085FF-E1F2-45EA-8483-4541D4EA46CA}"/>
              </a:ext>
            </a:extLst>
          </p:cNvPr>
          <p:cNvGrpSpPr/>
          <p:nvPr/>
        </p:nvGrpSpPr>
        <p:grpSpPr>
          <a:xfrm>
            <a:off x="838200" y="3002560"/>
            <a:ext cx="10515600" cy="3539430"/>
            <a:chOff x="1438157" y="3065314"/>
            <a:chExt cx="10515600" cy="353943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44CD7C3-BC89-489E-8CEF-3C443EB0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57" y="3065314"/>
              <a:ext cx="10515600" cy="35394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ModDataComponentTypes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ComponentType&lt;BlockPos&gt;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"block_pos"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BlockPos.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CODEC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ComponentType&lt;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Codec&lt;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codec)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DATA_COMPONENT_TYPE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ComponentType.&lt;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().codec(codec).build());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data component types."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C7E08C1-2271-43BE-84CA-8F3F1DE1FC37}"/>
                </a:ext>
              </a:extLst>
            </p:cNvPr>
            <p:cNvSpPr txBox="1"/>
            <p:nvPr/>
          </p:nvSpPr>
          <p:spPr>
            <a:xfrm>
              <a:off x="9185049" y="6296967"/>
              <a:ext cx="2768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ModDataComponentTypes.java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4452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BE34E-6AB9-4F62-B404-FBDD8C61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B233F88-DADC-40B2-B858-FA1CAF6CE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en-US" altLang="zh-TW">
                <a:solidFill>
                  <a:srgbClr val="00B0F0"/>
                </a:solidFill>
              </a:rPr>
              <a:t>(block entity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tile entity)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之外的任意資料</a:t>
            </a:r>
            <a:endParaRPr lang="en-US" altLang="zh-TW"/>
          </a:p>
          <a:p>
            <a:r>
              <a:rPr lang="zh-TW" altLang="en-US"/>
              <a:t>並且每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en-US" altLang="zh-TW">
                <a:solidFill>
                  <a:srgbClr val="00B0F0"/>
                </a:solidFill>
              </a:rPr>
              <a:t>(tick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</a:rPr>
              <a:t>20</a:t>
            </a:r>
            <a:r>
              <a:rPr lang="zh-TW" altLang="en-US">
                <a:solidFill>
                  <a:srgbClr val="FFFF00"/>
                </a:solidFill>
              </a:rPr>
              <a:t> 刻 </a:t>
            </a:r>
            <a:r>
              <a:rPr lang="en-US" altLang="zh-TW">
                <a:solidFill>
                  <a:srgbClr val="FFFF00"/>
                </a:solidFill>
              </a:rPr>
              <a:t>= 1 </a:t>
            </a:r>
            <a:r>
              <a:rPr lang="zh-TW" altLang="en-US">
                <a:solidFill>
                  <a:srgbClr val="FFFF00"/>
                </a:solidFill>
              </a:rPr>
              <a:t>秒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皆會更新</a:t>
            </a:r>
            <a:endParaRPr lang="en-US" altLang="zh-TW"/>
          </a:p>
          <a:p>
            <a:r>
              <a:rPr lang="zh-TW" altLang="en-US"/>
              <a:t>因此常用於一些能存放東西的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，或每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都要執行功能的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儲物箱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熔爐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釀造台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日光感應器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海靈核心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方塊實體類別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net.minecraft.block.entity.BlockEntity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方塊實體類型類別</a:t>
            </a:r>
            <a:r>
              <a:rPr lang="zh-TW" altLang="en-US"/>
              <a:t>為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net.minecraft.block.entity.BlockEntityType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我們需要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方塊實體類型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972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662</TotalTime>
  <Words>981</Words>
  <Application>Microsoft Office PowerPoint</Application>
  <PresentationFormat>寬螢幕</PresentationFormat>
  <Paragraphs>113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Java 專案：NBT</vt:lpstr>
      <vt:lpstr>NBT</vt:lpstr>
      <vt:lpstr>SNBT</vt:lpstr>
      <vt:lpstr>SNBT</vt:lpstr>
      <vt:lpstr>SNBT</vt:lpstr>
      <vt:lpstr>物品堆疊元件</vt:lpstr>
      <vt:lpstr>物品堆疊元件</vt:lpstr>
      <vt:lpstr>物品堆疊元件</vt:lpstr>
      <vt:lpstr>方塊實體</vt:lpstr>
      <vt:lpstr>方塊實體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54_Java 專案：NBT</dc:title>
  <dc:creator>Myster;TYIC</dc:creator>
  <cp:lastModifiedBy>Myster</cp:lastModifiedBy>
  <cp:revision>262</cp:revision>
  <dcterms:created xsi:type="dcterms:W3CDTF">2025-02-20T16:36:06Z</dcterms:created>
  <dcterms:modified xsi:type="dcterms:W3CDTF">2025-02-24T16:57:59Z</dcterms:modified>
</cp:coreProperties>
</file>