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9_for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0_while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09_for/Main.java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1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2.java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3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11_continue/Main1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928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569197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⓪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lang="en-US" altLang="zh-TW" sz="2400">
                  <a:solidFill>
                    <a:srgbClr val="FFC00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➂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50208"/>
            <a:ext cx="10515600" cy="35778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皆可省略，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預設為真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92D050"/>
                </a:solidFill>
                <a:latin typeface="+mj-ea"/>
                <a:ea typeface="+mj-ea"/>
                <a:cs typeface="JetBrains Mono" panose="02000009000000000000" pitchFamily="49" charset="0"/>
              </a:rPr>
              <a:t>⓪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FFC000"/>
                </a:solidFill>
                <a:latin typeface="+mj-ea"/>
                <a:ea typeface="+mj-ea"/>
                <a:cs typeface="JetBrains Mono" panose="02000009000000000000" pitchFamily="49" charset="0"/>
              </a:rPr>
              <a:t>➂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55ECDA-815E-4003-8BFF-B68798FB1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4DA7382-80F8-4874-8D41-60D47A10D7D9}"/>
              </a:ext>
            </a:extLst>
          </p:cNvPr>
          <p:cNvGrpSpPr/>
          <p:nvPr/>
        </p:nvGrpSpPr>
        <p:grpSpPr>
          <a:xfrm>
            <a:off x="838200" y="1024039"/>
            <a:ext cx="8050006" cy="2893100"/>
            <a:chOff x="377072" y="3545156"/>
            <a:chExt cx="8050006" cy="289310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AFCA8131-BB06-47A7-95DB-73FC1E96F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8050006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7BC3E72F-C1DA-480D-9B79-3DA01831976A}"/>
                </a:ext>
              </a:extLst>
            </p:cNvPr>
            <p:cNvSpPr txBox="1"/>
            <p:nvPr/>
          </p:nvSpPr>
          <p:spPr>
            <a:xfrm>
              <a:off x="7793571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F3F7F62-A0A5-4F1F-B9B6-5194D1E37141}"/>
              </a:ext>
            </a:extLst>
          </p:cNvPr>
          <p:cNvSpPr/>
          <p:nvPr/>
        </p:nvSpPr>
        <p:spPr>
          <a:xfrm>
            <a:off x="1654459" y="2380175"/>
            <a:ext cx="4238341" cy="830997"/>
          </a:xfrm>
          <a:prstGeom prst="roundRect">
            <a:avLst>
              <a:gd name="adj" fmla="val 10374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C348BCA-41DF-41A5-8CB6-B7E3B46697AB}"/>
              </a:ext>
            </a:extLst>
          </p:cNvPr>
          <p:cNvSpPr txBox="1"/>
          <p:nvPr/>
        </p:nvSpPr>
        <p:spPr>
          <a:xfrm>
            <a:off x="5933551" y="2394212"/>
            <a:ext cx="2954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程式碼有許多行重複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適合使用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for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迴圈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14D4386-7D3D-44FE-9F46-1DC12459C1EA}"/>
              </a:ext>
            </a:extLst>
          </p:cNvPr>
          <p:cNvGrpSpPr/>
          <p:nvPr/>
        </p:nvGrpSpPr>
        <p:grpSpPr>
          <a:xfrm>
            <a:off x="838200" y="4465888"/>
            <a:ext cx="3821784" cy="1569661"/>
            <a:chOff x="7532016" y="3452824"/>
            <a:chExt cx="3821784" cy="156966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7F2F1438-F309-49A2-9BAB-EC50BA6F5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6A0B3F7-84FC-4699-8C6C-7ECB02E21410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F6533644-16EE-4EE7-B206-FD360D2594A2}"/>
              </a:ext>
            </a:extLst>
          </p:cNvPr>
          <p:cNvGrpSpPr/>
          <p:nvPr/>
        </p:nvGrpSpPr>
        <p:grpSpPr>
          <a:xfrm>
            <a:off x="4935070" y="4019612"/>
            <a:ext cx="6907660" cy="2462213"/>
            <a:chOff x="4935070" y="4019612"/>
            <a:chExt cx="6907660" cy="246221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83725812-3D36-418C-93F6-650FF74011F3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28" name="Rectangle 1">
                <a:extLst>
                  <a:ext uri="{FF2B5EF4-FFF2-40B4-BE49-F238E27FC236}">
                    <a16:creationId xmlns:a16="http://schemas.microsoft.com/office/drawing/2014/main" id="{F9C5EFB0-CF8F-4552-9E0D-DB8412A37D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A44D2EB1-C3FF-42E0-B00F-D17C70CBE579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32" name="圖片 31">
              <a:hlinkClick r:id="rId2"/>
              <a:extLst>
                <a:ext uri="{FF2B5EF4-FFF2-40B4-BE49-F238E27FC236}">
                  <a16:creationId xmlns:a16="http://schemas.microsoft.com/office/drawing/2014/main" id="{CC6CA7BA-B9B3-4BE6-BB45-959ABE86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58A7B2BF-E762-4B80-887E-7A506B004D1C}"/>
              </a:ext>
            </a:extLst>
          </p:cNvPr>
          <p:cNvSpPr/>
          <p:nvPr/>
        </p:nvSpPr>
        <p:spPr>
          <a:xfrm>
            <a:off x="6291737" y="451556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: 圓角 35">
            <a:extLst>
              <a:ext uri="{FF2B5EF4-FFF2-40B4-BE49-F238E27FC236}">
                <a16:creationId xmlns:a16="http://schemas.microsoft.com/office/drawing/2014/main" id="{2CE478E4-C322-45C1-8D59-A78BA7466C93}"/>
              </a:ext>
            </a:extLst>
          </p:cNvPr>
          <p:cNvSpPr/>
          <p:nvPr/>
        </p:nvSpPr>
        <p:spPr>
          <a:xfrm>
            <a:off x="1677319" y="1523808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B8163915-8E80-4AF1-ADAB-7AD8BD26C5C5}"/>
              </a:ext>
            </a:extLst>
          </p:cNvPr>
          <p:cNvCxnSpPr>
            <a:cxnSpLocks/>
            <a:stCxn id="36" idx="2"/>
            <a:endCxn id="35" idx="1"/>
          </p:cNvCxnSpPr>
          <p:nvPr/>
        </p:nvCxnSpPr>
        <p:spPr>
          <a:xfrm>
            <a:off x="2188892" y="1730842"/>
            <a:ext cx="4102845" cy="28882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B5F69231-DD7A-4189-BE86-F2B0CD1550D3}"/>
              </a:ext>
            </a:extLst>
          </p:cNvPr>
          <p:cNvSpPr/>
          <p:nvPr/>
        </p:nvSpPr>
        <p:spPr>
          <a:xfrm>
            <a:off x="8138762" y="4515568"/>
            <a:ext cx="37234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7439FE45-4177-4358-8D03-382BBD36FD2E}"/>
              </a:ext>
            </a:extLst>
          </p:cNvPr>
          <p:cNvSpPr/>
          <p:nvPr/>
        </p:nvSpPr>
        <p:spPr>
          <a:xfrm>
            <a:off x="4437859" y="2158258"/>
            <a:ext cx="347502" cy="127074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6F69A43-E37E-402F-B436-AD1D3D4F677D}"/>
              </a:ext>
            </a:extLst>
          </p:cNvPr>
          <p:cNvCxnSpPr>
            <a:cxnSpLocks/>
            <a:stCxn id="40" idx="3"/>
            <a:endCxn id="39" idx="1"/>
          </p:cNvCxnSpPr>
          <p:nvPr/>
        </p:nvCxnSpPr>
        <p:spPr>
          <a:xfrm>
            <a:off x="4785361" y="2793629"/>
            <a:ext cx="3353401" cy="1825456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05442575-E1E2-4C6B-B7A6-57BDAE1F3564}"/>
              </a:ext>
            </a:extLst>
          </p:cNvPr>
          <p:cNvSpPr/>
          <p:nvPr/>
        </p:nvSpPr>
        <p:spPr>
          <a:xfrm rot="3342049">
            <a:off x="9033287" y="2820028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93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0" grpId="0"/>
      <p:bldP spid="35" grpId="0" animBg="1"/>
      <p:bldP spid="36" grpId="0" animBg="1"/>
      <p:bldP spid="39" grpId="0" animBg="1"/>
      <p:bldP spid="40" grpId="0" animBg="1"/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FF06F1-7932-46C9-A282-7583ED97E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3476DD-0EEA-4083-8BA7-1C3056A00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311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也是用來重複執行某些程式碼</a:t>
            </a:r>
          </a:p>
          <a:p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05ED80A-9973-492B-9022-5C10E7D9D556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023DAC85-93A0-41AE-A62A-B89A3DFD3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AA415CC-BBF8-4658-B13C-096F2ADFABA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A725A592-6C94-403E-A257-EA091053A224}"/>
              </a:ext>
            </a:extLst>
          </p:cNvPr>
          <p:cNvSpPr txBox="1">
            <a:spLocks/>
          </p:cNvSpPr>
          <p:nvPr/>
        </p:nvSpPr>
        <p:spPr>
          <a:xfrm>
            <a:off x="838200" y="3620552"/>
            <a:ext cx="10515600" cy="2526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  <a:endParaRPr lang="en-US" altLang="zh-TW"/>
          </a:p>
          <a:p>
            <a:r>
              <a:rPr lang="zh-TW" altLang="en-US"/>
              <a:t>與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不同的是，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/>
              <a:t> 無法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不可省略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while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4592659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B9B6DD5B-D7B2-40D2-83CE-B62516E1B895}"/>
              </a:ext>
            </a:extLst>
          </p:cNvPr>
          <p:cNvGrpSpPr/>
          <p:nvPr/>
        </p:nvGrpSpPr>
        <p:grpSpPr>
          <a:xfrm>
            <a:off x="4827140" y="3574232"/>
            <a:ext cx="6907660" cy="3108543"/>
            <a:chOff x="4827140" y="3574232"/>
            <a:chExt cx="6907660" cy="310854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8CBFC75-97ED-4B68-8F46-0C0B7A921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140" y="3574232"/>
              <a:ext cx="6907660" cy="31085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&lt;=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i++;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5C971151-AAB8-4F99-9E38-656777C30DE7}"/>
                </a:ext>
              </a:extLst>
            </p:cNvPr>
            <p:cNvSpPr txBox="1"/>
            <p:nvPr/>
          </p:nvSpPr>
          <p:spPr>
            <a:xfrm>
              <a:off x="11101293" y="63442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33" name="圖片 32">
              <a:hlinkClick r:id="rId2"/>
              <a:extLst>
                <a:ext uri="{FF2B5EF4-FFF2-40B4-BE49-F238E27FC236}">
                  <a16:creationId xmlns:a16="http://schemas.microsoft.com/office/drawing/2014/main" id="{E51CC030-731E-4977-940E-FB142C44A4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91048" y="3582630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26739B3-D28E-41CC-8C0E-E34628F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750"/>
            <a:ext cx="10515600" cy="1325563"/>
          </a:xfrm>
        </p:spPr>
        <p:txBody>
          <a:bodyPr/>
          <a:lstStyle/>
          <a:p>
            <a:r>
              <a:rPr lang="en-US" altLang="zh-TW"/>
              <a:t>while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C77F1A9-6ADC-465A-80AB-FF243E1D9370}"/>
              </a:ext>
            </a:extLst>
          </p:cNvPr>
          <p:cNvGrpSpPr/>
          <p:nvPr/>
        </p:nvGrpSpPr>
        <p:grpSpPr>
          <a:xfrm>
            <a:off x="838200" y="1030162"/>
            <a:ext cx="6907660" cy="2462213"/>
            <a:chOff x="4935070" y="4019612"/>
            <a:chExt cx="6907660" cy="2462213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A167966-D2F6-415B-8C0E-8E16BBF2FDCF}"/>
                </a:ext>
              </a:extLst>
            </p:cNvPr>
            <p:cNvGrpSpPr/>
            <p:nvPr/>
          </p:nvGrpSpPr>
          <p:grpSpPr>
            <a:xfrm>
              <a:off x="4935070" y="4019612"/>
              <a:ext cx="6907660" cy="2462213"/>
              <a:chOff x="4935070" y="4019612"/>
              <a:chExt cx="6907660" cy="2462213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879F1F53-14F2-4B3C-AA48-3D59F2CEE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5070" y="4019612"/>
                <a:ext cx="6907660" cy="246221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i,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switch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case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default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-&gt;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6BC1B5F-7B34-4EEA-974F-2CDC23699990}"/>
                  </a:ext>
                </a:extLst>
              </p:cNvPr>
              <p:cNvSpPr txBox="1"/>
              <p:nvPr/>
            </p:nvSpPr>
            <p:spPr>
              <a:xfrm>
                <a:off x="11209223" y="6143271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4"/>
              <a:extLst>
                <a:ext uri="{FF2B5EF4-FFF2-40B4-BE49-F238E27FC236}">
                  <a16:creationId xmlns:a16="http://schemas.microsoft.com/office/drawing/2014/main" id="{5BECD5D3-56AF-4D44-9D6C-6E4ED9703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98978" y="4031784"/>
              <a:ext cx="443752" cy="434104"/>
            </a:xfrm>
            <a:prstGeom prst="rect">
              <a:avLst/>
            </a:prstGeom>
          </p:spPr>
        </p:pic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EBD72CD-5E67-457D-A012-F2C6E35FEB69}"/>
              </a:ext>
            </a:extLst>
          </p:cNvPr>
          <p:cNvSpPr/>
          <p:nvPr/>
        </p:nvSpPr>
        <p:spPr>
          <a:xfrm>
            <a:off x="5658749" y="4104677"/>
            <a:ext cx="1023145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F9044F08-2A32-41C0-849B-CD4CDC41C359}"/>
              </a:ext>
            </a:extLst>
          </p:cNvPr>
          <p:cNvSpPr/>
          <p:nvPr/>
        </p:nvSpPr>
        <p:spPr>
          <a:xfrm>
            <a:off x="2202420" y="1531136"/>
            <a:ext cx="1023145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E0566393-58CE-4ED5-90AD-11AAF1790E25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>
            <a:off x="2713993" y="1738170"/>
            <a:ext cx="2944756" cy="2447043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66A90D08-0129-4B44-BA61-B34D63B9B729}"/>
              </a:ext>
            </a:extLst>
          </p:cNvPr>
          <p:cNvSpPr/>
          <p:nvPr/>
        </p:nvSpPr>
        <p:spPr>
          <a:xfrm>
            <a:off x="6368706" y="4309328"/>
            <a:ext cx="631376" cy="161072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08FB6985-7B05-4D39-8A71-27310EC97D8D}"/>
              </a:ext>
            </a:extLst>
          </p:cNvPr>
          <p:cNvSpPr/>
          <p:nvPr/>
        </p:nvSpPr>
        <p:spPr>
          <a:xfrm>
            <a:off x="3277219" y="1531136"/>
            <a:ext cx="685182" cy="207034"/>
          </a:xfrm>
          <a:prstGeom prst="roundRect">
            <a:avLst>
              <a:gd name="adj" fmla="val 12665"/>
            </a:avLst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3DF9B2B-8120-4F13-AC32-33B3FEDE467A}"/>
              </a:ext>
            </a:extLst>
          </p:cNvPr>
          <p:cNvCxnSpPr>
            <a:cxnSpLocks/>
            <a:stCxn id="15" idx="3"/>
            <a:endCxn id="14" idx="0"/>
          </p:cNvCxnSpPr>
          <p:nvPr/>
        </p:nvCxnSpPr>
        <p:spPr>
          <a:xfrm>
            <a:off x="3962401" y="1634653"/>
            <a:ext cx="2721993" cy="2674675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F7539AAA-96D3-4BC4-8D41-7A3978D03A87}"/>
              </a:ext>
            </a:extLst>
          </p:cNvPr>
          <p:cNvSpPr/>
          <p:nvPr/>
        </p:nvSpPr>
        <p:spPr>
          <a:xfrm rot="3056419">
            <a:off x="7848196" y="2340605"/>
            <a:ext cx="1400175" cy="81036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B5535FBC-656F-45BE-AFC0-0CA899E06E57}"/>
              </a:ext>
            </a:extLst>
          </p:cNvPr>
          <p:cNvGrpSpPr/>
          <p:nvPr/>
        </p:nvGrpSpPr>
        <p:grpSpPr>
          <a:xfrm>
            <a:off x="838200" y="4309328"/>
            <a:ext cx="3821784" cy="1569661"/>
            <a:chOff x="7532016" y="3452824"/>
            <a:chExt cx="3821784" cy="1569661"/>
          </a:xfrm>
        </p:grpSpPr>
        <p:sp>
          <p:nvSpPr>
            <p:cNvPr id="28" name="Rectangle 1">
              <a:extLst>
                <a:ext uri="{FF2B5EF4-FFF2-40B4-BE49-F238E27FC236}">
                  <a16:creationId xmlns:a16="http://schemas.microsoft.com/office/drawing/2014/main" id="{1AF7C633-EF09-4530-8C8D-C0C446434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D17AF925-2F57-40F4-84C3-0EAFAC72E9B4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12612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4" grpId="0" animBg="1"/>
      <p:bldP spid="1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7F5028-2E83-426E-9647-20CC0EDD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do...while</a:t>
            </a:r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A89479A-D86D-4C15-B97C-12CFA46562D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513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do...while</a:t>
            </a:r>
            <a:r>
              <a:rPr lang="en-US" altLang="zh-TW"/>
              <a:t> </a:t>
            </a:r>
            <a:r>
              <a:rPr lang="zh-TW" altLang="en-US"/>
              <a:t>與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幾乎一樣，只是保證會執行一次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D37AE5B-FCED-4738-94DB-967235CDC833}"/>
              </a:ext>
            </a:extLst>
          </p:cNvPr>
          <p:cNvGrpSpPr/>
          <p:nvPr/>
        </p:nvGrpSpPr>
        <p:grpSpPr>
          <a:xfrm>
            <a:off x="838200" y="2338742"/>
            <a:ext cx="10515600" cy="1200329"/>
            <a:chOff x="838200" y="2642475"/>
            <a:chExt cx="10515600" cy="120032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E2274FCD-108F-44C6-86FD-74F7CD043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do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➁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while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en-US" altLang="zh-TW" sz="2400">
                  <a:solidFill>
                    <a:srgbClr val="00B0F0"/>
                  </a:solidFill>
                  <a:latin typeface="+mj-ea"/>
                  <a:ea typeface="+mj-ea"/>
                  <a:cs typeface="JetBrains Mono" panose="02000009000000000000" pitchFamily="49" charset="0"/>
                </a:rPr>
                <a:t>➀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5365A7E-768F-4FFC-91F5-8046647ED9D9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65D727DD-BA0A-4656-8FEA-F9E7371EF347}"/>
              </a:ext>
            </a:extLst>
          </p:cNvPr>
          <p:cNvSpPr txBox="1">
            <a:spLocks/>
          </p:cNvSpPr>
          <p:nvPr/>
        </p:nvSpPr>
        <p:spPr>
          <a:xfrm>
            <a:off x="838200" y="3711414"/>
            <a:ext cx="10515600" cy="20559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while</a:t>
            </a:r>
            <a:r>
              <a:rPr lang="en-US" altLang="zh-TW"/>
              <a:t> </a:t>
            </a:r>
            <a:r>
              <a:rPr lang="zh-TW" altLang="en-US"/>
              <a:t>迴圈，否則跳出</a:t>
            </a:r>
            <a:endParaRPr lang="en-US" altLang="zh-TW"/>
          </a:p>
          <a:p>
            <a:r>
              <a:rPr lang="zh-TW" altLang="en-US"/>
              <a:t>第一次迴圈不會判斷執行條件</a:t>
            </a:r>
            <a:endParaRPr lang="en-US" altLang="zh-TW"/>
          </a:p>
          <a:p>
            <a:r>
              <a:rPr lang="zh-TW" altLang="en-US"/>
              <a:t>執行順序：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solidFill>
                  <a:srgbClr val="00B0F0"/>
                </a:solidFill>
                <a:latin typeface="+mj-ea"/>
                <a:ea typeface="+mj-ea"/>
                <a:cs typeface="JetBrains Mono" panose="02000009000000000000" pitchFamily="49" charset="0"/>
              </a:rPr>
              <a:t>➀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zh-TW" altLang="en-US" sz="2800">
                <a:solidFill>
                  <a:srgbClr val="FFFF00"/>
                </a:solidFill>
                <a:latin typeface="+mj-ea"/>
                <a:ea typeface="+mj-ea"/>
                <a:cs typeface="JetBrains Mono" panose="02000009000000000000" pitchFamily="49" charset="0"/>
              </a:rPr>
              <a:t>➁</a:t>
            </a:r>
            <a:r>
              <a:rPr lang="en-US" altLang="zh-TW" sz="2800">
                <a:latin typeface="+mj-ea"/>
                <a:ea typeface="+mj-ea"/>
                <a:cs typeface="JetBrains Mono" panose="02000009000000000000" pitchFamily="49" charset="0"/>
              </a:rPr>
              <a:t>-&gt;</a:t>
            </a:r>
            <a:r>
              <a:rPr lang="en-US" altLang="zh-TW" sz="2800">
                <a:ea typeface="+mj-ea"/>
                <a:cs typeface="JetBrains Mono" panose="02000009000000000000" pitchFamily="49" charset="0"/>
              </a:rPr>
              <a:t>...</a:t>
            </a:r>
          </a:p>
          <a:p>
            <a:r>
              <a:rPr lang="zh-TW" altLang="en-US"/>
              <a:t>注意 </a:t>
            </a:r>
            <a:r>
              <a:rPr lang="en-US" altLang="zh-TW">
                <a:solidFill>
                  <a:srgbClr val="CF8E6D"/>
                </a:solidFill>
              </a:rPr>
              <a:t>do...while </a:t>
            </a:r>
            <a:r>
              <a:rPr lang="zh-TW" altLang="en-US"/>
              <a:t>後方有一個分號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589794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93C645-9D26-4A0C-BBD1-5C01FF9B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C9B029-E06D-4E6B-B299-6250615E6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59"/>
            <a:ext cx="10515600" cy="546383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CF8E6D"/>
                </a:solidFill>
              </a:rPr>
              <a:t>continue</a:t>
            </a:r>
            <a:r>
              <a:rPr lang="en-US" altLang="zh-TW"/>
              <a:t> </a:t>
            </a:r>
            <a:r>
              <a:rPr lang="zh-TW" altLang="en-US"/>
              <a:t>可以跳過該次迴圈，然後執行下次迴圈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D8752AC-AA55-4464-A6A0-2CAC4B020036}"/>
              </a:ext>
            </a:extLst>
          </p:cNvPr>
          <p:cNvGrpSpPr/>
          <p:nvPr/>
        </p:nvGrpSpPr>
        <p:grpSpPr>
          <a:xfrm>
            <a:off x="9745103" y="2996572"/>
            <a:ext cx="1608697" cy="2308324"/>
            <a:chOff x="9651139" y="2072238"/>
            <a:chExt cx="1608697" cy="2308324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11A136C3-6A15-4479-B6D3-2F826B39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2072238"/>
              <a:ext cx="1608697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DD5E692-7288-4C9A-8367-58EC28420224}"/>
                </a:ext>
              </a:extLst>
            </p:cNvPr>
            <p:cNvSpPr txBox="1"/>
            <p:nvPr/>
          </p:nvSpPr>
          <p:spPr>
            <a:xfrm>
              <a:off x="10087720" y="39804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C2FA52C-02AF-432F-BE4F-4384919894CD}"/>
              </a:ext>
            </a:extLst>
          </p:cNvPr>
          <p:cNvGrpSpPr/>
          <p:nvPr/>
        </p:nvGrpSpPr>
        <p:grpSpPr>
          <a:xfrm>
            <a:off x="838200" y="2072237"/>
            <a:ext cx="8510663" cy="4155989"/>
            <a:chOff x="838200" y="2072237"/>
            <a:chExt cx="8510663" cy="415598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A9749FCB-4CFD-46A0-A3EA-359895625213}"/>
                </a:ext>
              </a:extLst>
            </p:cNvPr>
            <p:cNvGrpSpPr/>
            <p:nvPr/>
          </p:nvGrpSpPr>
          <p:grpSpPr>
            <a:xfrm>
              <a:off x="838200" y="2073242"/>
              <a:ext cx="8510663" cy="4154984"/>
              <a:chOff x="838200" y="2073242"/>
              <a:chExt cx="8510663" cy="4154984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8F4F629-4D19-41C8-A546-668F2232C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073242"/>
                <a:ext cx="8510663" cy="4154984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&lt;= n; i++)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4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A958CC39-6C5F-4F0D-84BF-E0A48F55317D}"/>
                  </a:ext>
                </a:extLst>
              </p:cNvPr>
              <p:cNvSpPr txBox="1"/>
              <p:nvPr/>
            </p:nvSpPr>
            <p:spPr>
              <a:xfrm>
                <a:off x="8599940" y="5828116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38C90582-EF31-485F-9686-E6D4CA682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2072237"/>
              <a:ext cx="558526" cy="5463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36451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1860A4DC-9988-4DAC-90D7-FAE2607B2AAD}"/>
              </a:ext>
            </a:extLst>
          </p:cNvPr>
          <p:cNvGrpSpPr/>
          <p:nvPr/>
        </p:nvGrpSpPr>
        <p:grpSpPr>
          <a:xfrm>
            <a:off x="838200" y="2554183"/>
            <a:ext cx="7023076" cy="3139321"/>
            <a:chOff x="838200" y="2554183"/>
            <a:chExt cx="7023076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F0C7F5DE-37FB-4B7F-B480-51FC8242C0C1}"/>
                </a:ext>
              </a:extLst>
            </p:cNvPr>
            <p:cNvGrpSpPr/>
            <p:nvPr/>
          </p:nvGrpSpPr>
          <p:grpSpPr>
            <a:xfrm>
              <a:off x="838200" y="2554183"/>
              <a:ext cx="7023076" cy="3139321"/>
              <a:chOff x="838200" y="2890486"/>
              <a:chExt cx="7023076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1B2E85B0-E044-4DEB-9A15-AE55F4711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90486"/>
                <a:ext cx="7023076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i++)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&lt;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j++)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(j ==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"%c%d "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65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 i, j);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868CB25-89CD-4123-A461-574EC03BA41C}"/>
                  </a:ext>
                </a:extLst>
              </p:cNvPr>
              <p:cNvSpPr txBox="1"/>
              <p:nvPr/>
            </p:nvSpPr>
            <p:spPr>
              <a:xfrm>
                <a:off x="7227769" y="5691253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6321269-5642-4ADA-A95D-EB14708A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1164" y="2554184"/>
              <a:ext cx="480112" cy="46967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B3A848A-7C1D-4055-A6AA-9124C469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continue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955C05-06D1-4A2D-B4B0-2F6F26B33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322"/>
            <a:ext cx="10515600" cy="1064861"/>
          </a:xfrm>
        </p:spPr>
        <p:txBody>
          <a:bodyPr/>
          <a:lstStyle/>
          <a:p>
            <a:r>
              <a:rPr lang="zh-TW" altLang="en-US"/>
              <a:t>在巢狀迴圈</a:t>
            </a:r>
            <a:r>
              <a:rPr lang="en-US" altLang="zh-TW"/>
              <a:t>(nested loop)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CF8E6D"/>
                </a:solidFill>
              </a:rPr>
              <a:t>continue </a:t>
            </a:r>
            <a:r>
              <a:rPr lang="zh-TW" altLang="en-US"/>
              <a:t>只會跳過所在的最內層迴圈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B912BA4-D26B-4271-8935-341A63883A69}"/>
              </a:ext>
            </a:extLst>
          </p:cNvPr>
          <p:cNvGrpSpPr/>
          <p:nvPr/>
        </p:nvGrpSpPr>
        <p:grpSpPr>
          <a:xfrm>
            <a:off x="8437830" y="3128491"/>
            <a:ext cx="2915970" cy="1754326"/>
            <a:chOff x="8437830" y="2890486"/>
            <a:chExt cx="2915970" cy="1754326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294F8F59-110E-4914-89B4-643D7F4E4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7830" y="2890486"/>
              <a:ext cx="2915970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A4 A5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B4 B5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C4 C5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D4 D5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E4 E5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 F4 F5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839FFEE4-F62E-41A0-A89E-5A308C2CF402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5500235-445A-486E-8B30-BBE90732A35E}"/>
              </a:ext>
            </a:extLst>
          </p:cNvPr>
          <p:cNvSpPr/>
          <p:nvPr/>
        </p:nvSpPr>
        <p:spPr>
          <a:xfrm>
            <a:off x="4413248" y="3734046"/>
            <a:ext cx="1165225" cy="262123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DD55E04-1710-4954-895A-3A6EED2EA6D2}"/>
              </a:ext>
            </a:extLst>
          </p:cNvPr>
          <p:cNvSpPr/>
          <p:nvPr/>
        </p:nvSpPr>
        <p:spPr>
          <a:xfrm>
            <a:off x="2416175" y="3455160"/>
            <a:ext cx="5284788" cy="1094864"/>
          </a:xfrm>
          <a:prstGeom prst="roundRect">
            <a:avLst>
              <a:gd name="adj" fmla="val 6130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內容版面配置區 2">
            <a:extLst>
              <a:ext uri="{FF2B5EF4-FFF2-40B4-BE49-F238E27FC236}">
                <a16:creationId xmlns:a16="http://schemas.microsoft.com/office/drawing/2014/main" id="{74D5A6EB-819F-4B39-8DC9-D9F12C90D424}"/>
              </a:ext>
            </a:extLst>
          </p:cNvPr>
          <p:cNvSpPr txBox="1">
            <a:spLocks/>
          </p:cNvSpPr>
          <p:nvPr/>
        </p:nvSpPr>
        <p:spPr>
          <a:xfrm>
            <a:off x="838200" y="5746312"/>
            <a:ext cx="10515600" cy="571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若要跳過其他層迴圈，則須搭配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(label)</a:t>
            </a:r>
          </a:p>
        </p:txBody>
      </p:sp>
    </p:spTree>
    <p:extLst>
      <p:ext uri="{BB962C8B-B14F-4D97-AF65-F5344CB8AC3E}">
        <p14:creationId xmlns:p14="http://schemas.microsoft.com/office/powerpoint/2010/main" val="809968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2D4454-5C58-4A0F-8AEC-EC59EC63F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"/>
            <a:ext cx="10515600" cy="1325563"/>
          </a:xfrm>
        </p:spPr>
        <p:txBody>
          <a:bodyPr/>
          <a:lstStyle/>
          <a:p>
            <a:r>
              <a:rPr lang="en-US" altLang="zh-TW"/>
              <a:t>continue</a:t>
            </a:r>
            <a:r>
              <a:rPr lang="zh-TW" altLang="en-US"/>
              <a:t> 與標籤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57754E-8B4C-4C4D-9AA7-A2A921603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972336"/>
            <a:ext cx="2683598" cy="523220"/>
          </a:xfrm>
        </p:spPr>
        <p:txBody>
          <a:bodyPr/>
          <a:lstStyle/>
          <a:p>
            <a:r>
              <a:rPr lang="zh-TW" altLang="en-US"/>
              <a:t>標籤就是個標記</a:t>
            </a:r>
            <a:endParaRPr lang="en-US" altLang="zh-TW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C1D2B194-D704-46F7-A851-942BE91EBA81}"/>
              </a:ext>
            </a:extLst>
          </p:cNvPr>
          <p:cNvSpPr txBox="1">
            <a:spLocks/>
          </p:cNvSpPr>
          <p:nvPr/>
        </p:nvSpPr>
        <p:spPr>
          <a:xfrm>
            <a:off x="838200" y="1475164"/>
            <a:ext cx="5888525" cy="1016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若在巢狀迴圈中想指定跳過某個迴圈</a:t>
            </a:r>
            <a:endParaRPr lang="en-US" altLang="zh-TW"/>
          </a:p>
          <a:p>
            <a:r>
              <a:rPr lang="zh-TW" altLang="en-US"/>
              <a:t>就需要使用標籤標記迴圈，然後使用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A8C522-4827-4A5A-A928-E1237A6093DB}"/>
              </a:ext>
            </a:extLst>
          </p:cNvPr>
          <p:cNvGrpSpPr/>
          <p:nvPr/>
        </p:nvGrpSpPr>
        <p:grpSpPr>
          <a:xfrm>
            <a:off x="8292974" y="3554342"/>
            <a:ext cx="3060824" cy="1754326"/>
            <a:chOff x="8292976" y="2890486"/>
            <a:chExt cx="3060824" cy="1754326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CE3B1DF1-8596-4AD0-BF9C-54B4E9AF7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92976" y="2890486"/>
              <a:ext cx="3060824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A0 A2 A3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B0 B2 B3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C0 C2 C3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D0 D2 D3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E0 E2 E3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F0 F2 F3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D4D20D6-2708-414D-B37B-2C694C78A231}"/>
                </a:ext>
              </a:extLst>
            </p:cNvPr>
            <p:cNvSpPr txBox="1"/>
            <p:nvPr/>
          </p:nvSpPr>
          <p:spPr>
            <a:xfrm>
              <a:off x="10495873" y="4306258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55878C4-E068-4AD4-BE63-EF260A5BBDA5}"/>
              </a:ext>
            </a:extLst>
          </p:cNvPr>
          <p:cNvGrpSpPr/>
          <p:nvPr/>
        </p:nvGrpSpPr>
        <p:grpSpPr>
          <a:xfrm>
            <a:off x="838200" y="2463968"/>
            <a:ext cx="6866299" cy="4031873"/>
            <a:chOff x="838200" y="2463968"/>
            <a:chExt cx="6866299" cy="403187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FAC59C46-AE7A-468E-8080-3C0DFE45D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63968"/>
              <a:ext cx="6866299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label: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continue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label;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"%c%d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i, j);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81682939-ED63-41D4-918E-BA25116F1112}"/>
                </a:ext>
              </a:extLst>
            </p:cNvPr>
            <p:cNvSpPr txBox="1"/>
            <p:nvPr/>
          </p:nvSpPr>
          <p:spPr>
            <a:xfrm>
              <a:off x="7070992" y="615728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BB8EE92B-2E93-43DA-AD37-158062AD5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4387" y="2463968"/>
              <a:ext cx="480112" cy="469674"/>
            </a:xfrm>
            <a:prstGeom prst="rect">
              <a:avLst/>
            </a:prstGeom>
          </p:spPr>
        </p:pic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7462072D-CE36-45C4-A2EF-80AD40F6A76B}"/>
              </a:ext>
            </a:extLst>
          </p:cNvPr>
          <p:cNvSpPr/>
          <p:nvPr/>
        </p:nvSpPr>
        <p:spPr>
          <a:xfrm>
            <a:off x="3114393" y="4502296"/>
            <a:ext cx="1720158" cy="222582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FF3B9B5B-2F22-4502-8036-F1A3EA82BA8D}"/>
              </a:ext>
            </a:extLst>
          </p:cNvPr>
          <p:cNvSpPr/>
          <p:nvPr/>
        </p:nvSpPr>
        <p:spPr>
          <a:xfrm>
            <a:off x="1778000" y="3020417"/>
            <a:ext cx="5175250" cy="2456930"/>
          </a:xfrm>
          <a:prstGeom prst="roundRect">
            <a:avLst>
              <a:gd name="adj" fmla="val 459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657C820-3631-448E-851D-66D885750EF5}"/>
              </a:ext>
            </a:extLst>
          </p:cNvPr>
          <p:cNvGrpSpPr/>
          <p:nvPr/>
        </p:nvGrpSpPr>
        <p:grpSpPr>
          <a:xfrm>
            <a:off x="3521799" y="974332"/>
            <a:ext cx="7831999" cy="461665"/>
            <a:chOff x="3521799" y="974332"/>
            <a:chExt cx="78319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1F660FB3-7603-4680-9182-7B13F1E96C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799" y="974332"/>
              <a:ext cx="78319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n-ea"/>
                </a:rPr>
                <a:t>標籤名稱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: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FFC000"/>
                  </a:solidFill>
                  <a:latin typeface="+mn-ea"/>
                  <a:cs typeface="JetBrains Mono" panose="02000009000000000000" pitchFamily="49" charset="0"/>
                </a:rPr>
                <a:t>流程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n-ea"/>
                </a:rPr>
                <a:t>控制陳述式或區塊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FFC000"/>
                </a:solidFill>
                <a:effectLst/>
                <a:latin typeface="+mn-ea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687F611E-42C7-4C29-8E57-DF509BD173CF}"/>
                </a:ext>
              </a:extLst>
            </p:cNvPr>
            <p:cNvSpPr txBox="1"/>
            <p:nvPr/>
          </p:nvSpPr>
          <p:spPr>
            <a:xfrm>
              <a:off x="10720291" y="109744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0F895371-C059-4302-8CAD-D5250A903F1A}"/>
              </a:ext>
            </a:extLst>
          </p:cNvPr>
          <p:cNvGrpSpPr/>
          <p:nvPr/>
        </p:nvGrpSpPr>
        <p:grpSpPr>
          <a:xfrm>
            <a:off x="6726725" y="1964831"/>
            <a:ext cx="4627073" cy="461665"/>
            <a:chOff x="6726725" y="1964831"/>
            <a:chExt cx="462707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F892251-D2FD-4B53-BAC9-088141A54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6725" y="1964831"/>
              <a:ext cx="462707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+mj-lt"/>
                  <a:ea typeface="微軟正黑體 Light"/>
                </a:rPr>
                <a:t>continue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標籤名稱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lang="zh-TW" altLang="zh-TW" sz="2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95AC854-ED63-4D34-9477-D1DF0772BEF9}"/>
                </a:ext>
              </a:extLst>
            </p:cNvPr>
            <p:cNvSpPr txBox="1"/>
            <p:nvPr/>
          </p:nvSpPr>
          <p:spPr>
            <a:xfrm>
              <a:off x="10720290" y="20879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07277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DEC27-5145-4AD7-825F-88842CEA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878"/>
            <a:ext cx="10515600" cy="1325563"/>
          </a:xfrm>
        </p:spPr>
        <p:txBody>
          <a:bodyPr/>
          <a:lstStyle/>
          <a:p>
            <a:r>
              <a:rPr lang="en-US" altLang="zh-TW"/>
              <a:t>break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C91FA-7E66-4955-92E5-62B49F85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8362"/>
            <a:ext cx="10515600" cy="511261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break</a:t>
            </a:r>
            <a:r>
              <a:rPr lang="en-US" altLang="zh-TW"/>
              <a:t> </a:t>
            </a:r>
            <a:r>
              <a:rPr lang="zh-TW" altLang="en-US"/>
              <a:t>可以跳出迴圈，不再執行該迴圈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50CF1B4-D779-4980-B272-BAC8A703B1F6}"/>
              </a:ext>
            </a:extLst>
          </p:cNvPr>
          <p:cNvGrpSpPr/>
          <p:nvPr/>
        </p:nvGrpSpPr>
        <p:grpSpPr>
          <a:xfrm>
            <a:off x="838200" y="1829623"/>
            <a:ext cx="8510663" cy="4524315"/>
            <a:chOff x="838200" y="1888577"/>
            <a:chExt cx="8510663" cy="4524315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3D29604C-2AE6-40B5-BC9D-A7B472DEC37E}"/>
                </a:ext>
              </a:extLst>
            </p:cNvPr>
            <p:cNvGrpSpPr/>
            <p:nvPr/>
          </p:nvGrpSpPr>
          <p:grpSpPr>
            <a:xfrm>
              <a:off x="838200" y="1888577"/>
              <a:ext cx="8510663" cy="4524315"/>
              <a:chOff x="838200" y="1888577"/>
              <a:chExt cx="8510663" cy="4524315"/>
            </a:xfrm>
          </p:grpSpPr>
          <p:sp>
            <p:nvSpPr>
              <p:cNvPr id="8" name="Rectangle 1">
                <a:extLst>
                  <a:ext uri="{FF2B5EF4-FFF2-40B4-BE49-F238E27FC236}">
                    <a16:creationId xmlns:a16="http://schemas.microsoft.com/office/drawing/2014/main" id="{140F7C9B-78E5-454F-B2A4-5C6F14070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1888577"/>
                <a:ext cx="8510663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Main1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).nextInt();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while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(++i &gt; n) 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break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2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.println(i);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38BDE6B-55CC-43C6-B16F-68FB00318BFC}"/>
                  </a:ext>
                </a:extLst>
              </p:cNvPr>
              <p:cNvSpPr txBox="1"/>
              <p:nvPr/>
            </p:nvSpPr>
            <p:spPr>
              <a:xfrm>
                <a:off x="8599940" y="6012782"/>
                <a:ext cx="74892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2000">
                    <a:solidFill>
                      <a:schemeClr val="accent3"/>
                    </a:solidFill>
                    <a:latin typeface="+mj-lt"/>
                  </a:rPr>
                  <a:t>java</a:t>
                </a:r>
                <a:endParaRPr lang="zh-TW" altLang="en-US" sz="2000">
                  <a:solidFill>
                    <a:schemeClr val="accent3"/>
                  </a:solidFill>
                  <a:latin typeface="+mj-lt"/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337EB7BC-48F0-487B-A5B1-8C65CDC449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37" y="1888577"/>
              <a:ext cx="558526" cy="546383"/>
            </a:xfrm>
            <a:prstGeom prst="rect">
              <a:avLst/>
            </a:prstGeom>
          </p:spPr>
        </p:pic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27C8141-E8AF-4F88-88B4-4A1FD68D782B}"/>
              </a:ext>
            </a:extLst>
          </p:cNvPr>
          <p:cNvGrpSpPr/>
          <p:nvPr/>
        </p:nvGrpSpPr>
        <p:grpSpPr>
          <a:xfrm>
            <a:off x="9745103" y="2014288"/>
            <a:ext cx="1608697" cy="4154984"/>
            <a:chOff x="9651139" y="1148908"/>
            <a:chExt cx="1608697" cy="4154984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0B4B6BEA-C629-4198-9029-0C2C3546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51139" y="1148908"/>
              <a:ext cx="1608697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7C61691-F80B-4FD4-920D-B9C71E9DCEE0}"/>
                </a:ext>
              </a:extLst>
            </p:cNvPr>
            <p:cNvSpPr txBox="1"/>
            <p:nvPr/>
          </p:nvSpPr>
          <p:spPr>
            <a:xfrm>
              <a:off x="10087720" y="490378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3"/>
                  </a:solidFill>
                </a:rPr>
                <a:t>console</a:t>
              </a:r>
              <a:endParaRPr lang="zh-TW" altLang="en-US" sz="20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21800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7679"/>
            <a:ext cx="10515600" cy="3285881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</a:t>
            </a:r>
            <a:endParaRPr lang="en-US" altLang="zh-TW"/>
          </a:p>
          <a:p>
            <a:r>
              <a:rPr lang="zh-TW" altLang="en-US"/>
              <a:t>大部分流程控制陳述式的結尾不需要分號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4" y="1599545"/>
            <a:ext cx="10887635" cy="4770537"/>
            <a:chOff x="466164" y="1599545"/>
            <a:chExt cx="10887635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4" y="1599545"/>
              <a:ext cx="10887635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1072029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996" y="1603301"/>
              <a:ext cx="484195" cy="473668"/>
            </a:xfrm>
            <a:prstGeom prst="rect">
              <a:avLst/>
            </a:prstGeom>
          </p:spPr>
        </p:pic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7241986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7241986" y="5074851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7264399" y="2759316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7264403" y="2113581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7264403" y="1462113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F2B4081-72F4-4A27-818D-A56AD97690C6}"/>
              </a:ext>
            </a:extLst>
          </p:cNvPr>
          <p:cNvGrpSpPr/>
          <p:nvPr/>
        </p:nvGrpSpPr>
        <p:grpSpPr>
          <a:xfrm>
            <a:off x="7264399" y="3405647"/>
            <a:ext cx="3478306" cy="646331"/>
            <a:chOff x="8247530" y="3659080"/>
            <a:chExt cx="3478306" cy="646331"/>
          </a:xfrm>
        </p:grpSpPr>
        <p:sp>
          <p:nvSpPr>
            <p:cNvPr id="27" name="Rectangle 1">
              <a:extLst>
                <a:ext uri="{FF2B5EF4-FFF2-40B4-BE49-F238E27FC236}">
                  <a16:creationId xmlns:a16="http://schemas.microsoft.com/office/drawing/2014/main" id="{0F954C4D-EF63-4596-AD19-E473C0CDF8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51D121DB-0DAD-44C3-9743-B2A53AC7A883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478423"/>
            <a:chOff x="5318173" y="959802"/>
            <a:chExt cx="6035627" cy="547842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959802"/>
              <a:ext cx="6035627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zh-TW" altLang="zh-TW" sz="1400" b="0" i="0" kern="120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Consolas" panose="020B0609020204030204" pitchFamily="49" charset="0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609967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959802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405359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335893-58DD-4059-8A2F-E84E1D5C281E}"/>
              </a:ext>
            </a:extLst>
          </p:cNvPr>
          <p:cNvGrpSpPr/>
          <p:nvPr/>
        </p:nvGrpSpPr>
        <p:grpSpPr>
          <a:xfrm>
            <a:off x="8256738" y="3126450"/>
            <a:ext cx="3285565" cy="646331"/>
            <a:chOff x="8440269" y="5723751"/>
            <a:chExt cx="3285565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602929D4-BE4D-4E3B-9DC1-5B4E05FF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406CE1-6FCF-403D-81BA-AC900D38BA25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後方是要回傳的值，並且回傳值後須加分號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2091</TotalTime>
  <Words>3135</Words>
  <Application>Microsoft Office PowerPoint</Application>
  <PresentationFormat>寬螢幕</PresentationFormat>
  <Paragraphs>219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微軟正黑體</vt:lpstr>
      <vt:lpstr>微軟正黑體 Light</vt:lpstr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  <vt:lpstr>for</vt:lpstr>
      <vt:lpstr>while</vt:lpstr>
      <vt:lpstr>while</vt:lpstr>
      <vt:lpstr>do...while</vt:lpstr>
      <vt:lpstr>continue</vt:lpstr>
      <vt:lpstr>continue</vt:lpstr>
      <vt:lpstr>continue 與標籤</vt:lpstr>
      <vt:lpstr>break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375</cp:revision>
  <dcterms:created xsi:type="dcterms:W3CDTF">2024-07-12T16:14:45Z</dcterms:created>
  <dcterms:modified xsi:type="dcterms:W3CDTF">2024-07-26T15:43:41Z</dcterms:modified>
</cp:coreProperties>
</file>