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4"/>
  </p:notesMasterIdLst>
  <p:sldIdLst>
    <p:sldId id="261" r:id="rId2"/>
    <p:sldId id="268" r:id="rId3"/>
    <p:sldId id="273" r:id="rId4"/>
    <p:sldId id="260" r:id="rId5"/>
    <p:sldId id="262" r:id="rId6"/>
    <p:sldId id="263" r:id="rId7"/>
    <p:sldId id="264" r:id="rId8"/>
    <p:sldId id="265" r:id="rId9"/>
    <p:sldId id="267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51037-9A88-43F8-8062-A2DDD941B0DA}" type="datetimeFigureOut">
              <a:rPr lang="zh-TW" altLang="en-US" smtClean="0"/>
              <a:t>2024/7/6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631C-2D4E-4DBB-85B1-E5907F07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77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5631C-2D4E-4DBB-85B1-E5907F07B9E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642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2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461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8532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260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7585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0739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639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8994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7935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74955092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9803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34247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9503567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14584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00315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70130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62157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1779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24685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51040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36045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7C45-C2DB-4926-9E0B-D614978B79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320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1/Main.jav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1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767B1F-FF11-4B94-8217-4D14797E6B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編輯器與</a:t>
            </a:r>
            <a:br>
              <a:rPr lang="en-US" altLang="zh-TW"/>
            </a:br>
            <a:r>
              <a:rPr lang="zh-TW" altLang="en-US"/>
              <a:t>第一個</a:t>
            </a:r>
            <a:r>
              <a:rPr lang="en-US" altLang="zh-TW"/>
              <a:t> Java</a:t>
            </a:r>
            <a:r>
              <a:rPr lang="zh-TW" altLang="en-US"/>
              <a:t> 程式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E4E9DC-0C20-4E9F-8369-9BF2946E7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64689337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F3AB24B-3CA6-4811-804E-E905C0A0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347"/>
            <a:ext cx="10515600" cy="483009"/>
          </a:xfrm>
        </p:spPr>
        <p:txBody>
          <a:bodyPr>
            <a:normAutofit/>
          </a:bodyPr>
          <a:lstStyle/>
          <a:p>
            <a:r>
              <a:rPr lang="zh-TW" altLang="en-US"/>
              <a:t>請使用 </a:t>
            </a:r>
            <a:r>
              <a:rPr lang="en-US" altLang="zh-TW"/>
              <a:t>Notepad++ </a:t>
            </a:r>
            <a:r>
              <a:rPr lang="zh-TW" altLang="en-US"/>
              <a:t>「親手」打出下列的程式碼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C1814F8-3CC1-44F7-AF72-F152AE637EEE}"/>
              </a:ext>
            </a:extLst>
          </p:cNvPr>
          <p:cNvGrpSpPr/>
          <p:nvPr/>
        </p:nvGrpSpPr>
        <p:grpSpPr>
          <a:xfrm>
            <a:off x="802481" y="2185706"/>
            <a:ext cx="10587038" cy="4154984"/>
            <a:chOff x="802481" y="2185706"/>
            <a:chExt cx="10587038" cy="4154984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CB26EA14-F1AF-4F85-A5DD-5E14D4E66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481" y="2185706"/>
              <a:ext cx="10587038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類別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(class)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(main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56A8F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Java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5" name="圖片 4">
              <a:hlinkClick r:id="rId3"/>
              <a:extLst>
                <a:ext uri="{FF2B5EF4-FFF2-40B4-BE49-F238E27FC236}">
                  <a16:creationId xmlns:a16="http://schemas.microsoft.com/office/drawing/2014/main" id="{75A21D52-E8EF-46DA-955C-3E4B01D47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5310" y="2185706"/>
              <a:ext cx="584209" cy="571509"/>
            </a:xfrm>
            <a:prstGeom prst="rect">
              <a:avLst/>
            </a:prstGeom>
          </p:spPr>
        </p:pic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2F01F2E4-736E-45E5-A678-36FE233C3C11}"/>
                </a:ext>
              </a:extLst>
            </p:cNvPr>
            <p:cNvSpPr txBox="1"/>
            <p:nvPr/>
          </p:nvSpPr>
          <p:spPr>
            <a:xfrm>
              <a:off x="10698304" y="59713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901676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執行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B4A68A-EEAA-4220-82DB-398B567DD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175"/>
            <a:ext cx="10515600" cy="519223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bash/cmd/PowerShell </a:t>
            </a:r>
            <a:r>
              <a:rPr lang="zh-TW" altLang="en-US"/>
              <a:t>中，依序使用下列指令來執行：</a:t>
            </a:r>
            <a:endParaRPr lang="en-US" altLang="zh-TW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BE856424-8A99-4017-92D8-AD0C405A591C}"/>
              </a:ext>
            </a:extLst>
          </p:cNvPr>
          <p:cNvGrpSpPr/>
          <p:nvPr/>
        </p:nvGrpSpPr>
        <p:grpSpPr>
          <a:xfrm>
            <a:off x="838200" y="2308335"/>
            <a:ext cx="4191000" cy="885371"/>
            <a:chOff x="838200" y="2479785"/>
            <a:chExt cx="4191000" cy="885371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422DE6DC-888D-4CE1-AA97-0FB231523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479785"/>
              <a:ext cx="4191000" cy="88537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fr-FR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javac</a:t>
              </a:r>
              <a:r>
                <a:rPr kumimoji="0" lang="fr-FR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 </a:t>
              </a:r>
              <a:r>
                <a:rPr kumimoji="0" lang="fr-FR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Main.java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fr-FR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r>
                <a:rPr kumimoji="0" lang="fr-FR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 </a:t>
              </a:r>
              <a:r>
                <a:rPr kumimoji="0" lang="fr-FR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Main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C5C2F8A-BC69-47CD-856B-C3579132A857}"/>
                </a:ext>
              </a:extLst>
            </p:cNvPr>
            <p:cNvSpPr txBox="1"/>
            <p:nvPr/>
          </p:nvSpPr>
          <p:spPr>
            <a:xfrm>
              <a:off x="4337985" y="299582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bash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5" name="內容版面配置區 3">
            <a:extLst>
              <a:ext uri="{FF2B5EF4-FFF2-40B4-BE49-F238E27FC236}">
                <a16:creationId xmlns:a16="http://schemas.microsoft.com/office/drawing/2014/main" id="{31BCA3FC-A1B5-4E3F-B5C7-9A7B7291BEA2}"/>
              </a:ext>
            </a:extLst>
          </p:cNvPr>
          <p:cNvSpPr txBox="1">
            <a:spLocks/>
          </p:cNvSpPr>
          <p:nvPr/>
        </p:nvSpPr>
        <p:spPr>
          <a:xfrm>
            <a:off x="838200" y="3328643"/>
            <a:ext cx="10515600" cy="519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注意第二條指令後面沒有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".java"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喔！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C389A798-7938-4454-98D7-4FE19C1CBE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22" r="1289" b="5339"/>
          <a:stretch/>
        </p:blipFill>
        <p:spPr>
          <a:xfrm>
            <a:off x="838200" y="3847866"/>
            <a:ext cx="10515599" cy="1478949"/>
          </a:xfrm>
          <a:prstGeom prst="rect">
            <a:avLst/>
          </a:prstGeom>
        </p:spPr>
      </p:pic>
      <p:sp>
        <p:nvSpPr>
          <p:cNvPr id="20" name="內容版面配置區 3">
            <a:extLst>
              <a:ext uri="{FF2B5EF4-FFF2-40B4-BE49-F238E27FC236}">
                <a16:creationId xmlns:a16="http://schemas.microsoft.com/office/drawing/2014/main" id="{658C1E58-A47A-44FF-A838-A172BE8D6049}"/>
              </a:ext>
            </a:extLst>
          </p:cNvPr>
          <p:cNvSpPr txBox="1">
            <a:spLocks/>
          </p:cNvSpPr>
          <p:nvPr/>
        </p:nvSpPr>
        <p:spPr>
          <a:xfrm>
            <a:off x="838200" y="5422064"/>
            <a:ext cx="10587038" cy="8993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".\Main.java"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中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"."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指的是「當前資料夾」，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"\"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指的是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「資料夾內的東西」，所以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".\Main.java"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和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"Main.java"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等效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68407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開啟 </a:t>
            </a:r>
            <a:r>
              <a:rPr lang="en-US" altLang="zh-TW"/>
              <a:t>PowerShell/cmd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B4A68A-EEAA-4220-82DB-398B567DD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21"/>
            <a:ext cx="6985000" cy="1603375"/>
          </a:xfrm>
        </p:spPr>
        <p:txBody>
          <a:bodyPr>
            <a:normAutofit/>
          </a:bodyPr>
          <a:lstStyle/>
          <a:p>
            <a:r>
              <a:rPr lang="zh-TW" altLang="en-US"/>
              <a:t>在資料夾位置開啟 </a:t>
            </a:r>
            <a:r>
              <a:rPr lang="en-US" altLang="zh-TW"/>
              <a:t>PowerShell</a:t>
            </a:r>
            <a:r>
              <a:rPr lang="zh-TW" altLang="en-US"/>
              <a:t>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/>
              <a:t>shift + </a:t>
            </a:r>
            <a:r>
              <a:rPr lang="zh-TW" altLang="en-US"/>
              <a:t>右鍵 彈出選單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選擇「在這裡開啟 </a:t>
            </a:r>
            <a:r>
              <a:rPr lang="en-US" altLang="zh-TW"/>
              <a:t>PowerShell</a:t>
            </a:r>
            <a:r>
              <a:rPr lang="zh-TW" altLang="en-US"/>
              <a:t> 視窗」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EEAE90C-0EDC-4037-9B37-D7AD3BDD4154}"/>
              </a:ext>
            </a:extLst>
          </p:cNvPr>
          <p:cNvGrpSpPr/>
          <p:nvPr/>
        </p:nvGrpSpPr>
        <p:grpSpPr>
          <a:xfrm>
            <a:off x="8291759" y="1488486"/>
            <a:ext cx="3281405" cy="4910389"/>
            <a:chOff x="7773369" y="1350106"/>
            <a:chExt cx="2667372" cy="399153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F738BC1D-C416-4AD5-91F3-F1B78583D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3369" y="1350106"/>
              <a:ext cx="2667372" cy="3991532"/>
            </a:xfrm>
            <a:prstGeom prst="rect">
              <a:avLst/>
            </a:prstGeom>
          </p:spPr>
        </p:pic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BD2FB56C-6E98-487F-9692-661AF2CC171E}"/>
                </a:ext>
              </a:extLst>
            </p:cNvPr>
            <p:cNvSpPr/>
            <p:nvPr/>
          </p:nvSpPr>
          <p:spPr>
            <a:xfrm>
              <a:off x="8072471" y="3639127"/>
              <a:ext cx="1694887" cy="16625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8" name="內容版面配置區 3">
            <a:extLst>
              <a:ext uri="{FF2B5EF4-FFF2-40B4-BE49-F238E27FC236}">
                <a16:creationId xmlns:a16="http://schemas.microsoft.com/office/drawing/2014/main" id="{1F0E216D-6C12-47B5-9C9D-9129FB0EFF64}"/>
              </a:ext>
            </a:extLst>
          </p:cNvPr>
          <p:cNvSpPr txBox="1">
            <a:spLocks/>
          </p:cNvSpPr>
          <p:nvPr/>
        </p:nvSpPr>
        <p:spPr>
          <a:xfrm>
            <a:off x="838200" y="3170681"/>
            <a:ext cx="7167420" cy="1093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在資料夾位置開啟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cmd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在上方路徑欄輸入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"cmd"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然後按下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enter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7BD9747-19D3-47AD-9AB9-A5BEC6602F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" t="380" r="420" b="59436"/>
          <a:stretch/>
        </p:blipFill>
        <p:spPr>
          <a:xfrm>
            <a:off x="859631" y="4186238"/>
            <a:ext cx="6988969" cy="2212638"/>
          </a:xfrm>
          <a:prstGeom prst="rect">
            <a:avLst/>
          </a:prstGeom>
        </p:spPr>
      </p:pic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8A466E6A-91E9-4827-9885-50B79A9749FD}"/>
              </a:ext>
            </a:extLst>
          </p:cNvPr>
          <p:cNvSpPr/>
          <p:nvPr/>
        </p:nvSpPr>
        <p:spPr>
          <a:xfrm>
            <a:off x="2681779" y="4576489"/>
            <a:ext cx="2573711" cy="4492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002089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49BBE-F0BA-4F7D-9EA9-F6B7E306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介紹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EAE9083E-3CE9-4A71-9AC2-A7A0B6394D1D}"/>
              </a:ext>
            </a:extLst>
          </p:cNvPr>
          <p:cNvGrpSpPr/>
          <p:nvPr/>
        </p:nvGrpSpPr>
        <p:grpSpPr>
          <a:xfrm>
            <a:off x="1004513" y="1573367"/>
            <a:ext cx="10182974" cy="4689035"/>
            <a:chOff x="1161879" y="1720633"/>
            <a:chExt cx="10182974" cy="4689035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1BA32C1C-9AD4-486E-97F0-2ED23430CEF1}"/>
                </a:ext>
              </a:extLst>
            </p:cNvPr>
            <p:cNvGrpSpPr/>
            <p:nvPr/>
          </p:nvGrpSpPr>
          <p:grpSpPr>
            <a:xfrm>
              <a:off x="1161879" y="1720633"/>
              <a:ext cx="3142207" cy="4689035"/>
              <a:chOff x="1161879" y="1720633"/>
              <a:chExt cx="3142207" cy="4689035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FC8101E3-E152-4C40-8AFA-F659008C3E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5052" y="1720633"/>
                <a:ext cx="2995862" cy="3014330"/>
              </a:xfrm>
              <a:prstGeom prst="rect">
                <a:avLst/>
              </a:prstGeom>
            </p:spPr>
          </p:pic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035F00-734C-43B4-ABC2-CD998B66CDEA}"/>
                  </a:ext>
                </a:extLst>
              </p:cNvPr>
              <p:cNvSpPr txBox="1"/>
              <p:nvPr/>
            </p:nvSpPr>
            <p:spPr>
              <a:xfrm>
                <a:off x="1161879" y="5024673"/>
                <a:ext cx="3142207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之父：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詹姆斯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·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高斯林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(James Gosling)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08A3310E-CD36-48B7-B013-81BB308DCFF5}"/>
                </a:ext>
              </a:extLst>
            </p:cNvPr>
            <p:cNvGrpSpPr/>
            <p:nvPr/>
          </p:nvGrpSpPr>
          <p:grpSpPr>
            <a:xfrm>
              <a:off x="4957178" y="1720633"/>
              <a:ext cx="3416320" cy="4689035"/>
              <a:chOff x="5081413" y="1720633"/>
              <a:chExt cx="3416320" cy="4689035"/>
            </a:xfrm>
          </p:grpSpPr>
          <p:pic>
            <p:nvPicPr>
              <p:cNvPr id="15" name="圖形 14">
                <a:extLst>
                  <a:ext uri="{FF2B5EF4-FFF2-40B4-BE49-F238E27FC236}">
                    <a16:creationId xmlns:a16="http://schemas.microsoft.com/office/drawing/2014/main" id="{D4BCB6E8-1737-4760-9DFF-1AA273C763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21293" y="1720633"/>
                <a:ext cx="1648021" cy="3014330"/>
              </a:xfrm>
              <a:prstGeom prst="rect">
                <a:avLst/>
              </a:prstGeom>
            </p:spPr>
          </p:pic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91B2451-D664-4460-8EEC-71F1D0FCE5B7}"/>
                  </a:ext>
                </a:extLst>
              </p:cNvPr>
              <p:cNvSpPr txBox="1"/>
              <p:nvPr/>
            </p:nvSpPr>
            <p:spPr>
              <a:xfrm>
                <a:off x="5081413" y="5024673"/>
                <a:ext cx="3416320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名稱由來：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創始人想名字時拿著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印度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島的咖啡</a:t>
                </a:r>
              </a:p>
            </p:txBody>
          </p:sp>
        </p:grp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4E4C6B18-34C2-4383-966E-8B5764D28C0A}"/>
                </a:ext>
              </a:extLst>
            </p:cNvPr>
            <p:cNvGrpSpPr/>
            <p:nvPr/>
          </p:nvGrpSpPr>
          <p:grpSpPr>
            <a:xfrm>
              <a:off x="8738049" y="1720633"/>
              <a:ext cx="2606804" cy="4258147"/>
              <a:chOff x="8738049" y="1720633"/>
              <a:chExt cx="2606804" cy="4258147"/>
            </a:xfrm>
          </p:grpSpPr>
          <p:pic>
            <p:nvPicPr>
              <p:cNvPr id="17" name="圖形 16">
                <a:extLst>
                  <a:ext uri="{FF2B5EF4-FFF2-40B4-BE49-F238E27FC236}">
                    <a16:creationId xmlns:a16="http://schemas.microsoft.com/office/drawing/2014/main" id="{F7F0BAA8-BF5C-4067-8AB0-A8D2006D4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204549" y="1720633"/>
                <a:ext cx="1673804" cy="3014330"/>
              </a:xfrm>
              <a:prstGeom prst="rect">
                <a:avLst/>
              </a:prstGeom>
            </p:spPr>
          </p:pic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BC552CE7-9EDC-4886-958E-E285B2791740}"/>
                  </a:ext>
                </a:extLst>
              </p:cNvPr>
              <p:cNvSpPr txBox="1"/>
              <p:nvPr/>
            </p:nvSpPr>
            <p:spPr>
              <a:xfrm>
                <a:off x="8738049" y="5024673"/>
                <a:ext cx="260680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吉祥物：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名叫 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Duke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180208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49BBE-F0BA-4F7D-9EA9-F6B7E306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介紹</a:t>
            </a: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2B958523-A4D0-4A25-AB64-0F2C86C959A5}"/>
              </a:ext>
            </a:extLst>
          </p:cNvPr>
          <p:cNvGrpSpPr/>
          <p:nvPr/>
        </p:nvGrpSpPr>
        <p:grpSpPr>
          <a:xfrm>
            <a:off x="340155" y="2304912"/>
            <a:ext cx="11511690" cy="3769926"/>
            <a:chOff x="508294" y="2419212"/>
            <a:chExt cx="11511690" cy="3769926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5BDE1E55-4350-4576-B178-92B9A759D203}"/>
                </a:ext>
              </a:extLst>
            </p:cNvPr>
            <p:cNvGrpSpPr/>
            <p:nvPr/>
          </p:nvGrpSpPr>
          <p:grpSpPr>
            <a:xfrm>
              <a:off x="508294" y="2419212"/>
              <a:ext cx="3264904" cy="3769926"/>
              <a:chOff x="1119615" y="2492476"/>
              <a:chExt cx="3264904" cy="3769926"/>
            </a:xfrm>
          </p:grpSpPr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78383380-0A55-48E0-A14C-04259058408A}"/>
                  </a:ext>
                </a:extLst>
              </p:cNvPr>
              <p:cNvSpPr txBox="1"/>
              <p:nvPr/>
            </p:nvSpPr>
            <p:spPr>
              <a:xfrm>
                <a:off x="1269129" y="4877407"/>
                <a:ext cx="3036409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創造公司：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昇陽電腦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(Sun)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1995</a:t>
                </a:r>
                <a:r>
                  <a:rPr lang="zh-TW" altLang="en-US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年創造 </a:t>
                </a:r>
                <a:r>
                  <a:rPr lang="en-US" altLang="zh-TW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Java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4" name="圖形 3">
                <a:extLst>
                  <a:ext uri="{FF2B5EF4-FFF2-40B4-BE49-F238E27FC236}">
                    <a16:creationId xmlns:a16="http://schemas.microsoft.com/office/drawing/2014/main" id="{413A00C7-AF0C-44D2-ADB1-8E83D05125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119615" y="2492476"/>
                <a:ext cx="3264904" cy="1417323"/>
              </a:xfrm>
              <a:prstGeom prst="rect">
                <a:avLst/>
              </a:prstGeom>
            </p:spPr>
          </p:pic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4E1E2837-6AE5-46F0-9228-66953E110647}"/>
                </a:ext>
              </a:extLst>
            </p:cNvPr>
            <p:cNvGrpSpPr/>
            <p:nvPr/>
          </p:nvGrpSpPr>
          <p:grpSpPr>
            <a:xfrm>
              <a:off x="3995385" y="2421527"/>
              <a:ext cx="3819503" cy="3767611"/>
              <a:chOff x="4376106" y="2494791"/>
              <a:chExt cx="3819503" cy="3767611"/>
            </a:xfrm>
          </p:grpSpPr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CA3C3D37-E819-48BD-B1B3-D9D462C2F2E7}"/>
                  </a:ext>
                </a:extLst>
              </p:cNvPr>
              <p:cNvSpPr txBox="1"/>
              <p:nvPr/>
            </p:nvSpPr>
            <p:spPr>
              <a:xfrm>
                <a:off x="4507165" y="4877407"/>
                <a:ext cx="3557384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領導組織：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甲骨文公司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(Oracle)</a:t>
                </a:r>
              </a:p>
              <a:p>
                <a:pPr>
                  <a:defRPr/>
                </a:pPr>
                <a:r>
                  <a:rPr lang="en-US" altLang="zh-TW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2010 </a:t>
                </a:r>
                <a:r>
                  <a:rPr lang="zh-TW" altLang="en-US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收購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昇陽電腦</a:t>
                </a:r>
              </a:p>
            </p:txBody>
          </p:sp>
          <p:pic>
            <p:nvPicPr>
              <p:cNvPr id="7" name="圖形 6">
                <a:extLst>
                  <a:ext uri="{FF2B5EF4-FFF2-40B4-BE49-F238E27FC236}">
                    <a16:creationId xmlns:a16="http://schemas.microsoft.com/office/drawing/2014/main" id="{DBE28E99-0FCD-4D4A-B471-E117190893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376106" y="2494791"/>
                <a:ext cx="3819503" cy="1412692"/>
              </a:xfrm>
              <a:prstGeom prst="rect">
                <a:avLst/>
              </a:prstGeom>
            </p:spPr>
          </p:pic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CD8DCCA2-17CE-4C76-ABF3-6CDC8C28657F}"/>
                </a:ext>
              </a:extLst>
            </p:cNvPr>
            <p:cNvGrpSpPr/>
            <p:nvPr/>
          </p:nvGrpSpPr>
          <p:grpSpPr>
            <a:xfrm>
              <a:off x="7673922" y="2421527"/>
              <a:ext cx="4346062" cy="3767611"/>
              <a:chOff x="8075693" y="2494791"/>
              <a:chExt cx="4346062" cy="3767611"/>
            </a:xfrm>
          </p:grpSpPr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760EF96A-19D5-440A-A699-BDD627568934}"/>
                  </a:ext>
                </a:extLst>
              </p:cNvPr>
              <p:cNvSpPr txBox="1"/>
              <p:nvPr/>
            </p:nvSpPr>
            <p:spPr>
              <a:xfrm>
                <a:off x="8075693" y="4877407"/>
                <a:ext cx="4346062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和 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JavaScript 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的關係：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只是當時 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很熱門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JavaScript</a:t>
                </a:r>
                <a:r>
                  <a:rPr lang="zh-TW" altLang="en-US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 就借鑑名字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05A99B82-E274-4BA6-9AF2-D9E7853C5E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51878" y="2494791"/>
                <a:ext cx="1412692" cy="14126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082902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F3AB24B-3CA6-4811-804E-E905C0A0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347"/>
            <a:ext cx="10515600" cy="483009"/>
          </a:xfrm>
        </p:spPr>
        <p:txBody>
          <a:bodyPr/>
          <a:lstStyle/>
          <a:p>
            <a:r>
              <a:rPr lang="zh-TW" altLang="en-US"/>
              <a:t>學習一門程式語言，從 </a:t>
            </a:r>
            <a:r>
              <a:rPr lang="en-US" altLang="zh-TW"/>
              <a:t>Hello World! </a:t>
            </a:r>
            <a:r>
              <a:rPr lang="zh-TW" altLang="en-US"/>
              <a:t>開始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B63C456-8384-45FF-8D3B-B7B4E80ECA6B}"/>
              </a:ext>
            </a:extLst>
          </p:cNvPr>
          <p:cNvGrpSpPr/>
          <p:nvPr/>
        </p:nvGrpSpPr>
        <p:grpSpPr>
          <a:xfrm>
            <a:off x="802481" y="2185706"/>
            <a:ext cx="10587038" cy="4154984"/>
            <a:chOff x="802481" y="2185706"/>
            <a:chExt cx="10587038" cy="4154984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CB26EA14-F1AF-4F85-A5DD-5E14D4E66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481" y="2185706"/>
              <a:ext cx="10587038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類別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(class)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(main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56A8F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Java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5" name="圖片 4">
              <a:hlinkClick r:id="rId3"/>
              <a:extLst>
                <a:ext uri="{FF2B5EF4-FFF2-40B4-BE49-F238E27FC236}">
                  <a16:creationId xmlns:a16="http://schemas.microsoft.com/office/drawing/2014/main" id="{7DF2E5C9-EB5B-401A-92FD-4C3FD1EC6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5310" y="2185706"/>
              <a:ext cx="584209" cy="571509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0158CE3-16D4-4934-89F1-34B39570747F}"/>
                </a:ext>
              </a:extLst>
            </p:cNvPr>
            <p:cNvSpPr txBox="1"/>
            <p:nvPr/>
          </p:nvSpPr>
          <p:spPr>
            <a:xfrm>
              <a:off x="10698304" y="59713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80531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ED0327-D272-4615-9B52-D27F10169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2065" cy="673131"/>
          </a:xfrm>
        </p:spPr>
        <p:txBody>
          <a:bodyPr>
            <a:normAutofit/>
          </a:bodyPr>
          <a:lstStyle/>
          <a:p>
            <a:r>
              <a:rPr lang="zh-TW" altLang="en-US" sz="3600">
                <a:solidFill>
                  <a:srgbClr val="00B0F0"/>
                </a:solidFill>
              </a:rPr>
              <a:t>要寫在哪裡？用什麼寫？</a:t>
            </a:r>
            <a:endParaRPr lang="en-US" altLang="zh-TW" sz="3600">
              <a:solidFill>
                <a:srgbClr val="00B0F0"/>
              </a:solidFill>
            </a:endParaRPr>
          </a:p>
        </p:txBody>
      </p:sp>
      <p:sp>
        <p:nvSpPr>
          <p:cNvPr id="69" name="內容版面配置區 3">
            <a:extLst>
              <a:ext uri="{FF2B5EF4-FFF2-40B4-BE49-F238E27FC236}">
                <a16:creationId xmlns:a16="http://schemas.microsoft.com/office/drawing/2014/main" id="{24BE228B-E9C8-407B-9991-68DE6371316E}"/>
              </a:ext>
            </a:extLst>
          </p:cNvPr>
          <p:cNvSpPr txBox="1">
            <a:spLocks/>
          </p:cNvSpPr>
          <p:nvPr/>
        </p:nvSpPr>
        <p:spPr>
          <a:xfrm>
            <a:off x="838197" y="2486533"/>
            <a:ext cx="10994681" cy="1723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只要想辦法把程式寫在純文字檔案中即可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所以用「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Windows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記事本」把程式寫在「新增 文字文件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.txt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」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也完全是可以的喔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pic>
        <p:nvPicPr>
          <p:cNvPr id="71" name="圖片 70">
            <a:extLst>
              <a:ext uri="{FF2B5EF4-FFF2-40B4-BE49-F238E27FC236}">
                <a16:creationId xmlns:a16="http://schemas.microsoft.com/office/drawing/2014/main" id="{2FF2AE04-1E6F-4219-BF87-B4AA444BB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540" y="3492374"/>
            <a:ext cx="6550346" cy="318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11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9" name="手繪多邊形: 圖案 58">
            <a:extLst>
              <a:ext uri="{FF2B5EF4-FFF2-40B4-BE49-F238E27FC236}">
                <a16:creationId xmlns:a16="http://schemas.microsoft.com/office/drawing/2014/main" id="{B2F66653-5C5E-43AC-B919-CC11952AEAD2}"/>
              </a:ext>
            </a:extLst>
          </p:cNvPr>
          <p:cNvSpPr/>
          <p:nvPr/>
        </p:nvSpPr>
        <p:spPr>
          <a:xfrm>
            <a:off x="782750" y="1729431"/>
            <a:ext cx="5322305" cy="1170811"/>
          </a:xfrm>
          <a:custGeom>
            <a:avLst/>
            <a:gdLst>
              <a:gd name="connsiteX0" fmla="*/ 554771 w 5322305"/>
              <a:gd name="connsiteY0" fmla="*/ 0 h 1170811"/>
              <a:gd name="connsiteX1" fmla="*/ 622687 w 5322305"/>
              <a:gd name="connsiteY1" fmla="*/ 0 h 1170811"/>
              <a:gd name="connsiteX2" fmla="*/ 622687 w 5322305"/>
              <a:gd name="connsiteY2" fmla="*/ 17 h 1170811"/>
              <a:gd name="connsiteX3" fmla="*/ 1391398 w 5322305"/>
              <a:gd name="connsiteY3" fmla="*/ 17 h 1170811"/>
              <a:gd name="connsiteX4" fmla="*/ 1391495 w 5322305"/>
              <a:gd name="connsiteY4" fmla="*/ 0 h 1170811"/>
              <a:gd name="connsiteX5" fmla="*/ 1936363 w 5322305"/>
              <a:gd name="connsiteY5" fmla="*/ 0 h 1170811"/>
              <a:gd name="connsiteX6" fmla="*/ 2110971 w 5322305"/>
              <a:gd name="connsiteY6" fmla="*/ 0 h 1170811"/>
              <a:gd name="connsiteX7" fmla="*/ 2292774 w 5322305"/>
              <a:gd name="connsiteY7" fmla="*/ 0 h 1170811"/>
              <a:gd name="connsiteX8" fmla="*/ 2292774 w 5322305"/>
              <a:gd name="connsiteY8" fmla="*/ 17 h 1170811"/>
              <a:gd name="connsiteX9" fmla="*/ 2655838 w 5322305"/>
              <a:gd name="connsiteY9" fmla="*/ 17 h 1170811"/>
              <a:gd name="connsiteX10" fmla="*/ 2655838 w 5322305"/>
              <a:gd name="connsiteY10" fmla="*/ 17 h 1170811"/>
              <a:gd name="connsiteX11" fmla="*/ 3289156 w 5322305"/>
              <a:gd name="connsiteY11" fmla="*/ 17 h 1170811"/>
              <a:gd name="connsiteX12" fmla="*/ 3424550 w 5322305"/>
              <a:gd name="connsiteY12" fmla="*/ 17 h 1170811"/>
              <a:gd name="connsiteX13" fmla="*/ 3424553 w 5322305"/>
              <a:gd name="connsiteY13" fmla="*/ 17 h 1170811"/>
              <a:gd name="connsiteX14" fmla="*/ 4144122 w 5322305"/>
              <a:gd name="connsiteY14" fmla="*/ 17 h 1170811"/>
              <a:gd name="connsiteX15" fmla="*/ 4144122 w 5322305"/>
              <a:gd name="connsiteY15" fmla="*/ 17 h 1170811"/>
              <a:gd name="connsiteX16" fmla="*/ 5322305 w 5322305"/>
              <a:gd name="connsiteY16" fmla="*/ 17 h 1170811"/>
              <a:gd name="connsiteX17" fmla="*/ 5322305 w 5322305"/>
              <a:gd name="connsiteY17" fmla="*/ 1170796 h 1170811"/>
              <a:gd name="connsiteX18" fmla="*/ 4144122 w 5322305"/>
              <a:gd name="connsiteY18" fmla="*/ 1170796 h 1170811"/>
              <a:gd name="connsiteX19" fmla="*/ 4144122 w 5322305"/>
              <a:gd name="connsiteY19" fmla="*/ 1170797 h 1170811"/>
              <a:gd name="connsiteX20" fmla="*/ 3024662 w 5322305"/>
              <a:gd name="connsiteY20" fmla="*/ 1170797 h 1170811"/>
              <a:gd name="connsiteX21" fmla="*/ 3024662 w 5322305"/>
              <a:gd name="connsiteY21" fmla="*/ 1170796 h 1170811"/>
              <a:gd name="connsiteX22" fmla="*/ 3023961 w 5322305"/>
              <a:gd name="connsiteY22" fmla="*/ 1170796 h 1170811"/>
              <a:gd name="connsiteX23" fmla="*/ 2655838 w 5322305"/>
              <a:gd name="connsiteY23" fmla="*/ 1170796 h 1170811"/>
              <a:gd name="connsiteX24" fmla="*/ 2655838 w 5322305"/>
              <a:gd name="connsiteY24" fmla="*/ 1170797 h 1170811"/>
              <a:gd name="connsiteX25" fmla="*/ 2292774 w 5322305"/>
              <a:gd name="connsiteY25" fmla="*/ 1170797 h 1170811"/>
              <a:gd name="connsiteX26" fmla="*/ 2292774 w 5322305"/>
              <a:gd name="connsiteY26" fmla="*/ 1170811 h 1170811"/>
              <a:gd name="connsiteX27" fmla="*/ 2110971 w 5322305"/>
              <a:gd name="connsiteY27" fmla="*/ 1170811 h 1170811"/>
              <a:gd name="connsiteX28" fmla="*/ 1536378 w 5322305"/>
              <a:gd name="connsiteY28" fmla="*/ 1170811 h 1170811"/>
              <a:gd name="connsiteX29" fmla="*/ 991511 w 5322305"/>
              <a:gd name="connsiteY29" fmla="*/ 1170811 h 1170811"/>
              <a:gd name="connsiteX30" fmla="*/ 991511 w 5322305"/>
              <a:gd name="connsiteY30" fmla="*/ 1170796 h 1170811"/>
              <a:gd name="connsiteX31" fmla="*/ 990810 w 5322305"/>
              <a:gd name="connsiteY31" fmla="*/ 1170796 h 1170811"/>
              <a:gd name="connsiteX32" fmla="*/ 622687 w 5322305"/>
              <a:gd name="connsiteY32" fmla="*/ 1170796 h 1170811"/>
              <a:gd name="connsiteX33" fmla="*/ 622687 w 5322305"/>
              <a:gd name="connsiteY33" fmla="*/ 1170811 h 1170811"/>
              <a:gd name="connsiteX34" fmla="*/ 0 w 5322305"/>
              <a:gd name="connsiteY34" fmla="*/ 1170811 h 1170811"/>
              <a:gd name="connsiteX35" fmla="*/ 0 w 5322305"/>
              <a:gd name="connsiteY35" fmla="*/ 539875 h 1170811"/>
              <a:gd name="connsiteX36" fmla="*/ 9190 w 5322305"/>
              <a:gd name="connsiteY36" fmla="*/ 448706 h 1170811"/>
              <a:gd name="connsiteX37" fmla="*/ 447036 w 5322305"/>
              <a:gd name="connsiteY37" fmla="*/ 10860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322305" h="1170811">
                <a:moveTo>
                  <a:pt x="554771" y="0"/>
                </a:moveTo>
                <a:lnTo>
                  <a:pt x="622687" y="0"/>
                </a:lnTo>
                <a:lnTo>
                  <a:pt x="622687" y="17"/>
                </a:lnTo>
                <a:lnTo>
                  <a:pt x="1391398" y="17"/>
                </a:lnTo>
                <a:lnTo>
                  <a:pt x="1391495" y="0"/>
                </a:lnTo>
                <a:lnTo>
                  <a:pt x="1936363" y="0"/>
                </a:lnTo>
                <a:lnTo>
                  <a:pt x="2110971" y="0"/>
                </a:lnTo>
                <a:lnTo>
                  <a:pt x="2292774" y="0"/>
                </a:lnTo>
                <a:lnTo>
                  <a:pt x="2292774" y="17"/>
                </a:lnTo>
                <a:lnTo>
                  <a:pt x="2655838" y="17"/>
                </a:lnTo>
                <a:lnTo>
                  <a:pt x="2655838" y="17"/>
                </a:lnTo>
                <a:lnTo>
                  <a:pt x="3289156" y="17"/>
                </a:lnTo>
                <a:lnTo>
                  <a:pt x="3424550" y="17"/>
                </a:lnTo>
                <a:lnTo>
                  <a:pt x="3424553" y="17"/>
                </a:lnTo>
                <a:lnTo>
                  <a:pt x="4144122" y="17"/>
                </a:lnTo>
                <a:lnTo>
                  <a:pt x="4144122" y="17"/>
                </a:lnTo>
                <a:lnTo>
                  <a:pt x="5322305" y="17"/>
                </a:lnTo>
                <a:lnTo>
                  <a:pt x="5322305" y="1170796"/>
                </a:lnTo>
                <a:lnTo>
                  <a:pt x="4144122" y="1170796"/>
                </a:lnTo>
                <a:lnTo>
                  <a:pt x="4144122" y="1170797"/>
                </a:lnTo>
                <a:lnTo>
                  <a:pt x="3024662" y="1170797"/>
                </a:lnTo>
                <a:lnTo>
                  <a:pt x="3024662" y="1170796"/>
                </a:lnTo>
                <a:lnTo>
                  <a:pt x="3023961" y="1170796"/>
                </a:lnTo>
                <a:lnTo>
                  <a:pt x="2655838" y="1170796"/>
                </a:lnTo>
                <a:lnTo>
                  <a:pt x="2655838" y="1170797"/>
                </a:lnTo>
                <a:lnTo>
                  <a:pt x="2292774" y="1170797"/>
                </a:lnTo>
                <a:lnTo>
                  <a:pt x="2292774" y="1170811"/>
                </a:lnTo>
                <a:lnTo>
                  <a:pt x="2110971" y="1170811"/>
                </a:lnTo>
                <a:lnTo>
                  <a:pt x="1536378" y="1170811"/>
                </a:lnTo>
                <a:lnTo>
                  <a:pt x="991511" y="1170811"/>
                </a:lnTo>
                <a:lnTo>
                  <a:pt x="991511" y="1170796"/>
                </a:lnTo>
                <a:lnTo>
                  <a:pt x="990810" y="1170796"/>
                </a:lnTo>
                <a:lnTo>
                  <a:pt x="622687" y="1170796"/>
                </a:lnTo>
                <a:lnTo>
                  <a:pt x="622687" y="1170811"/>
                </a:lnTo>
                <a:lnTo>
                  <a:pt x="0" y="1170811"/>
                </a:lnTo>
                <a:lnTo>
                  <a:pt x="0" y="539875"/>
                </a:lnTo>
                <a:lnTo>
                  <a:pt x="9190" y="448706"/>
                </a:lnTo>
                <a:cubicBezTo>
                  <a:pt x="54163" y="228933"/>
                  <a:pt x="227263" y="55832"/>
                  <a:pt x="447036" y="1086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(text editor)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55" name="手繪多邊形: 圖案 54">
            <a:extLst>
              <a:ext uri="{FF2B5EF4-FFF2-40B4-BE49-F238E27FC236}">
                <a16:creationId xmlns:a16="http://schemas.microsoft.com/office/drawing/2014/main" id="{5F34081B-DB12-4B80-8E87-A2E7A2797FDB}"/>
              </a:ext>
            </a:extLst>
          </p:cNvPr>
          <p:cNvSpPr/>
          <p:nvPr/>
        </p:nvSpPr>
        <p:spPr>
          <a:xfrm>
            <a:off x="6093602" y="2892429"/>
            <a:ext cx="5322305" cy="3406416"/>
          </a:xfrm>
          <a:custGeom>
            <a:avLst/>
            <a:gdLst>
              <a:gd name="connsiteX0" fmla="*/ 0 w 5322305"/>
              <a:gd name="connsiteY0" fmla="*/ 0 h 3406416"/>
              <a:gd name="connsiteX1" fmla="*/ 5322305 w 5322305"/>
              <a:gd name="connsiteY1" fmla="*/ 0 h 3406416"/>
              <a:gd name="connsiteX2" fmla="*/ 5322305 w 5322305"/>
              <a:gd name="connsiteY2" fmla="*/ 2866540 h 3406416"/>
              <a:gd name="connsiteX3" fmla="*/ 5313115 w 5322305"/>
              <a:gd name="connsiteY3" fmla="*/ 2957709 h 3406416"/>
              <a:gd name="connsiteX4" fmla="*/ 4875269 w 5322305"/>
              <a:gd name="connsiteY4" fmla="*/ 3395555 h 3406416"/>
              <a:gd name="connsiteX5" fmla="*/ 4767524 w 5322305"/>
              <a:gd name="connsiteY5" fmla="*/ 3406416 h 3406416"/>
              <a:gd name="connsiteX6" fmla="*/ 0 w 5322305"/>
              <a:gd name="connsiteY6" fmla="*/ 3406416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2305" h="3406416">
                <a:moveTo>
                  <a:pt x="0" y="0"/>
                </a:moveTo>
                <a:lnTo>
                  <a:pt x="5322305" y="0"/>
                </a:lnTo>
                <a:lnTo>
                  <a:pt x="5322305" y="2866540"/>
                </a:lnTo>
                <a:lnTo>
                  <a:pt x="5313115" y="2957709"/>
                </a:lnTo>
                <a:cubicBezTo>
                  <a:pt x="5268142" y="3177482"/>
                  <a:pt x="5095042" y="3350583"/>
                  <a:pt x="4875269" y="3395555"/>
                </a:cubicBezTo>
                <a:lnTo>
                  <a:pt x="4767524" y="3406416"/>
                </a:lnTo>
                <a:lnTo>
                  <a:pt x="0" y="3406416"/>
                </a:lnTo>
                <a:close/>
              </a:path>
            </a:pathLst>
          </a:cu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通常是針對特定的程式語言設計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並且整合了許多東西，包含：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文字編輯器、除錯器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(debugger)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自動組建工具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(build automation)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，部分還有版本控制系統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(Version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Control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System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Spyder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Visual Studio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Code::Blocks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Dev-C++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Eclipse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IntellJ IDEA</a:t>
            </a:r>
          </a:p>
        </p:txBody>
      </p:sp>
      <p:sp>
        <p:nvSpPr>
          <p:cNvPr id="64" name="手繪多邊形: 圖案 63">
            <a:extLst>
              <a:ext uri="{FF2B5EF4-FFF2-40B4-BE49-F238E27FC236}">
                <a16:creationId xmlns:a16="http://schemas.microsoft.com/office/drawing/2014/main" id="{AA4EDEC6-8E80-411B-97A1-9C35C3D01867}"/>
              </a:ext>
            </a:extLst>
          </p:cNvPr>
          <p:cNvSpPr/>
          <p:nvPr/>
        </p:nvSpPr>
        <p:spPr>
          <a:xfrm flipH="1">
            <a:off x="776094" y="2899101"/>
            <a:ext cx="5324196" cy="3406416"/>
          </a:xfrm>
          <a:custGeom>
            <a:avLst/>
            <a:gdLst>
              <a:gd name="connsiteX0" fmla="*/ 5324196 w 5324196"/>
              <a:gd name="connsiteY0" fmla="*/ 0 h 3406416"/>
              <a:gd name="connsiteX1" fmla="*/ 2737726 w 5324196"/>
              <a:gd name="connsiteY1" fmla="*/ 0 h 3406416"/>
              <a:gd name="connsiteX2" fmla="*/ 2737726 w 5324196"/>
              <a:gd name="connsiteY2" fmla="*/ 1014 h 3406416"/>
              <a:gd name="connsiteX3" fmla="*/ 1509644 w 5324196"/>
              <a:gd name="connsiteY3" fmla="*/ 1014 h 3406416"/>
              <a:gd name="connsiteX4" fmla="*/ 1336745 w 5324196"/>
              <a:gd name="connsiteY4" fmla="*/ 1014 h 3406416"/>
              <a:gd name="connsiteX5" fmla="*/ 1891 w 5324196"/>
              <a:gd name="connsiteY5" fmla="*/ 1014 h 3406416"/>
              <a:gd name="connsiteX6" fmla="*/ 1891 w 5324196"/>
              <a:gd name="connsiteY6" fmla="*/ 2235620 h 3406416"/>
              <a:gd name="connsiteX7" fmla="*/ 0 w 5324196"/>
              <a:gd name="connsiteY7" fmla="*/ 2235620 h 3406416"/>
              <a:gd name="connsiteX8" fmla="*/ 0 w 5324196"/>
              <a:gd name="connsiteY8" fmla="*/ 3406399 h 3406416"/>
              <a:gd name="connsiteX9" fmla="*/ 1891 w 5324196"/>
              <a:gd name="connsiteY9" fmla="*/ 3406399 h 3406416"/>
              <a:gd name="connsiteX10" fmla="*/ 1891 w 5324196"/>
              <a:gd name="connsiteY10" fmla="*/ 3406414 h 3406416"/>
              <a:gd name="connsiteX11" fmla="*/ 1332361 w 5324196"/>
              <a:gd name="connsiteY11" fmla="*/ 3406414 h 3406416"/>
              <a:gd name="connsiteX12" fmla="*/ 1509644 w 5324196"/>
              <a:gd name="connsiteY12" fmla="*/ 3406414 h 3406416"/>
              <a:gd name="connsiteX13" fmla="*/ 2734876 w 5324196"/>
              <a:gd name="connsiteY13" fmla="*/ 3406414 h 3406416"/>
              <a:gd name="connsiteX14" fmla="*/ 2734876 w 5324196"/>
              <a:gd name="connsiteY14" fmla="*/ 3406416 h 3406416"/>
              <a:gd name="connsiteX15" fmla="*/ 3029531 w 5324196"/>
              <a:gd name="connsiteY15" fmla="*/ 3406416 h 3406416"/>
              <a:gd name="connsiteX16" fmla="*/ 3211334 w 5324196"/>
              <a:gd name="connsiteY16" fmla="*/ 3406416 h 3406416"/>
              <a:gd name="connsiteX17" fmla="*/ 3385942 w 5324196"/>
              <a:gd name="connsiteY17" fmla="*/ 3406416 h 3406416"/>
              <a:gd name="connsiteX18" fmla="*/ 3930810 w 5324196"/>
              <a:gd name="connsiteY18" fmla="*/ 3406416 h 3406416"/>
              <a:gd name="connsiteX19" fmla="*/ 4400049 w 5324196"/>
              <a:gd name="connsiteY19" fmla="*/ 3406416 h 3406416"/>
              <a:gd name="connsiteX20" fmla="*/ 4400461 w 5324196"/>
              <a:gd name="connsiteY20" fmla="*/ 3406399 h 3406416"/>
              <a:gd name="connsiteX21" fmla="*/ 4699618 w 5324196"/>
              <a:gd name="connsiteY21" fmla="*/ 3406399 h 3406416"/>
              <a:gd name="connsiteX22" fmla="*/ 4699618 w 5324196"/>
              <a:gd name="connsiteY22" fmla="*/ 3406416 h 3406416"/>
              <a:gd name="connsiteX23" fmla="*/ 4767534 w 5324196"/>
              <a:gd name="connsiteY23" fmla="*/ 3406416 h 3406416"/>
              <a:gd name="connsiteX24" fmla="*/ 4875269 w 5324196"/>
              <a:gd name="connsiteY24" fmla="*/ 3395556 h 3406416"/>
              <a:gd name="connsiteX25" fmla="*/ 5313115 w 5324196"/>
              <a:gd name="connsiteY25" fmla="*/ 2957710 h 3406416"/>
              <a:gd name="connsiteX26" fmla="*/ 5322305 w 5324196"/>
              <a:gd name="connsiteY26" fmla="*/ 2866541 h 3406416"/>
              <a:gd name="connsiteX27" fmla="*/ 5322305 w 5324196"/>
              <a:gd name="connsiteY27" fmla="*/ 2667054 h 3406416"/>
              <a:gd name="connsiteX28" fmla="*/ 5324196 w 5324196"/>
              <a:gd name="connsiteY28" fmla="*/ 2651735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324196" h="3406416">
                <a:moveTo>
                  <a:pt x="5324196" y="0"/>
                </a:moveTo>
                <a:lnTo>
                  <a:pt x="2737726" y="0"/>
                </a:lnTo>
                <a:lnTo>
                  <a:pt x="2737726" y="1014"/>
                </a:lnTo>
                <a:lnTo>
                  <a:pt x="1509644" y="1014"/>
                </a:lnTo>
                <a:lnTo>
                  <a:pt x="1336745" y="1014"/>
                </a:lnTo>
                <a:lnTo>
                  <a:pt x="1891" y="1014"/>
                </a:lnTo>
                <a:lnTo>
                  <a:pt x="1891" y="2235620"/>
                </a:lnTo>
                <a:lnTo>
                  <a:pt x="0" y="2235620"/>
                </a:lnTo>
                <a:lnTo>
                  <a:pt x="0" y="3406399"/>
                </a:lnTo>
                <a:lnTo>
                  <a:pt x="1891" y="3406399"/>
                </a:lnTo>
                <a:lnTo>
                  <a:pt x="1891" y="3406414"/>
                </a:lnTo>
                <a:lnTo>
                  <a:pt x="1332361" y="3406414"/>
                </a:lnTo>
                <a:lnTo>
                  <a:pt x="1509644" y="3406414"/>
                </a:lnTo>
                <a:lnTo>
                  <a:pt x="2734876" y="3406414"/>
                </a:lnTo>
                <a:lnTo>
                  <a:pt x="2734876" y="3406416"/>
                </a:lnTo>
                <a:lnTo>
                  <a:pt x="3029531" y="3406416"/>
                </a:lnTo>
                <a:lnTo>
                  <a:pt x="3211334" y="3406416"/>
                </a:lnTo>
                <a:lnTo>
                  <a:pt x="3385942" y="3406416"/>
                </a:lnTo>
                <a:lnTo>
                  <a:pt x="3930810" y="3406416"/>
                </a:lnTo>
                <a:lnTo>
                  <a:pt x="4400049" y="3406416"/>
                </a:lnTo>
                <a:lnTo>
                  <a:pt x="4400461" y="3406399"/>
                </a:lnTo>
                <a:lnTo>
                  <a:pt x="4699618" y="3406399"/>
                </a:lnTo>
                <a:lnTo>
                  <a:pt x="4699618" y="3406416"/>
                </a:lnTo>
                <a:lnTo>
                  <a:pt x="4767534" y="3406416"/>
                </a:lnTo>
                <a:lnTo>
                  <a:pt x="4875269" y="3395556"/>
                </a:lnTo>
                <a:cubicBezTo>
                  <a:pt x="5095042" y="3350584"/>
                  <a:pt x="5268142" y="3177483"/>
                  <a:pt x="5313115" y="2957710"/>
                </a:cubicBezTo>
                <a:lnTo>
                  <a:pt x="5322305" y="2866541"/>
                </a:lnTo>
                <a:lnTo>
                  <a:pt x="5322305" y="2667054"/>
                </a:lnTo>
                <a:lnTo>
                  <a:pt x="5324196" y="2651735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顧名思義，用來編輯文字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不限於程式語言，想寫什麼都可以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nano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emacs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notepad(Windows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有些還可以加入插件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(plugin)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實現有自動補全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(auto-complete)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Neovim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Notepad++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Python IDLE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Atom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VScode</a:t>
            </a:r>
          </a:p>
        </p:txBody>
      </p:sp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BAADF7A2-0A97-4D21-A287-49A9A78FB2EC}"/>
              </a:ext>
            </a:extLst>
          </p:cNvPr>
          <p:cNvSpPr/>
          <p:nvPr/>
        </p:nvSpPr>
        <p:spPr>
          <a:xfrm flipH="1">
            <a:off x="6093602" y="1729430"/>
            <a:ext cx="5322305" cy="1170811"/>
          </a:xfrm>
          <a:custGeom>
            <a:avLst/>
            <a:gdLst>
              <a:gd name="connsiteX0" fmla="*/ 4144122 w 5322305"/>
              <a:gd name="connsiteY0" fmla="*/ 0 h 1170811"/>
              <a:gd name="connsiteX1" fmla="*/ 3424647 w 5322305"/>
              <a:gd name="connsiteY1" fmla="*/ 0 h 1170811"/>
              <a:gd name="connsiteX2" fmla="*/ 3424550 w 5322305"/>
              <a:gd name="connsiteY2" fmla="*/ 17 h 1170811"/>
              <a:gd name="connsiteX3" fmla="*/ 3289156 w 5322305"/>
              <a:gd name="connsiteY3" fmla="*/ 17 h 1170811"/>
              <a:gd name="connsiteX4" fmla="*/ 2655838 w 5322305"/>
              <a:gd name="connsiteY4" fmla="*/ 17 h 1170811"/>
              <a:gd name="connsiteX5" fmla="*/ 2655838 w 5322305"/>
              <a:gd name="connsiteY5" fmla="*/ 0 h 1170811"/>
              <a:gd name="connsiteX6" fmla="*/ 2110971 w 5322305"/>
              <a:gd name="connsiteY6" fmla="*/ 0 h 1170811"/>
              <a:gd name="connsiteX7" fmla="*/ 1936363 w 5322305"/>
              <a:gd name="connsiteY7" fmla="*/ 0 h 1170811"/>
              <a:gd name="connsiteX8" fmla="*/ 1391495 w 5322305"/>
              <a:gd name="connsiteY8" fmla="*/ 0 h 1170811"/>
              <a:gd name="connsiteX9" fmla="*/ 1391398 w 5322305"/>
              <a:gd name="connsiteY9" fmla="*/ 17 h 1170811"/>
              <a:gd name="connsiteX10" fmla="*/ 622687 w 5322305"/>
              <a:gd name="connsiteY10" fmla="*/ 17 h 1170811"/>
              <a:gd name="connsiteX11" fmla="*/ 622687 w 5322305"/>
              <a:gd name="connsiteY11" fmla="*/ 0 h 1170811"/>
              <a:gd name="connsiteX12" fmla="*/ 554771 w 5322305"/>
              <a:gd name="connsiteY12" fmla="*/ 0 h 1170811"/>
              <a:gd name="connsiteX13" fmla="*/ 447036 w 5322305"/>
              <a:gd name="connsiteY13" fmla="*/ 10860 h 1170811"/>
              <a:gd name="connsiteX14" fmla="*/ 9190 w 5322305"/>
              <a:gd name="connsiteY14" fmla="*/ 448706 h 1170811"/>
              <a:gd name="connsiteX15" fmla="*/ 0 w 5322305"/>
              <a:gd name="connsiteY15" fmla="*/ 539875 h 1170811"/>
              <a:gd name="connsiteX16" fmla="*/ 0 w 5322305"/>
              <a:gd name="connsiteY16" fmla="*/ 1170811 h 1170811"/>
              <a:gd name="connsiteX17" fmla="*/ 622687 w 5322305"/>
              <a:gd name="connsiteY17" fmla="*/ 1170811 h 1170811"/>
              <a:gd name="connsiteX18" fmla="*/ 622687 w 5322305"/>
              <a:gd name="connsiteY18" fmla="*/ 1170796 h 1170811"/>
              <a:gd name="connsiteX19" fmla="*/ 990810 w 5322305"/>
              <a:gd name="connsiteY19" fmla="*/ 1170796 h 1170811"/>
              <a:gd name="connsiteX20" fmla="*/ 991511 w 5322305"/>
              <a:gd name="connsiteY20" fmla="*/ 1170796 h 1170811"/>
              <a:gd name="connsiteX21" fmla="*/ 991511 w 5322305"/>
              <a:gd name="connsiteY21" fmla="*/ 1170811 h 1170811"/>
              <a:gd name="connsiteX22" fmla="*/ 1536378 w 5322305"/>
              <a:gd name="connsiteY22" fmla="*/ 1170811 h 1170811"/>
              <a:gd name="connsiteX23" fmla="*/ 2110971 w 5322305"/>
              <a:gd name="connsiteY23" fmla="*/ 1170811 h 1170811"/>
              <a:gd name="connsiteX24" fmla="*/ 2655838 w 5322305"/>
              <a:gd name="connsiteY24" fmla="*/ 1170811 h 1170811"/>
              <a:gd name="connsiteX25" fmla="*/ 2655838 w 5322305"/>
              <a:gd name="connsiteY25" fmla="*/ 1170796 h 1170811"/>
              <a:gd name="connsiteX26" fmla="*/ 3023961 w 5322305"/>
              <a:gd name="connsiteY26" fmla="*/ 1170796 h 1170811"/>
              <a:gd name="connsiteX27" fmla="*/ 3024662 w 5322305"/>
              <a:gd name="connsiteY27" fmla="*/ 1170796 h 1170811"/>
              <a:gd name="connsiteX28" fmla="*/ 3024662 w 5322305"/>
              <a:gd name="connsiteY28" fmla="*/ 1170811 h 1170811"/>
              <a:gd name="connsiteX29" fmla="*/ 4144122 w 5322305"/>
              <a:gd name="connsiteY29" fmla="*/ 1170811 h 1170811"/>
              <a:gd name="connsiteX30" fmla="*/ 4144122 w 5322305"/>
              <a:gd name="connsiteY30" fmla="*/ 1170796 h 1170811"/>
              <a:gd name="connsiteX31" fmla="*/ 5322305 w 5322305"/>
              <a:gd name="connsiteY31" fmla="*/ 1170796 h 1170811"/>
              <a:gd name="connsiteX32" fmla="*/ 5322305 w 5322305"/>
              <a:gd name="connsiteY32" fmla="*/ 17 h 1170811"/>
              <a:gd name="connsiteX33" fmla="*/ 4144122 w 5322305"/>
              <a:gd name="connsiteY33" fmla="*/ 17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22305" h="1170811">
                <a:moveTo>
                  <a:pt x="4144122" y="0"/>
                </a:moveTo>
                <a:lnTo>
                  <a:pt x="3424647" y="0"/>
                </a:lnTo>
                <a:lnTo>
                  <a:pt x="3424550" y="17"/>
                </a:lnTo>
                <a:lnTo>
                  <a:pt x="3289156" y="17"/>
                </a:lnTo>
                <a:lnTo>
                  <a:pt x="2655838" y="17"/>
                </a:lnTo>
                <a:lnTo>
                  <a:pt x="2655838" y="0"/>
                </a:lnTo>
                <a:lnTo>
                  <a:pt x="2110971" y="0"/>
                </a:lnTo>
                <a:lnTo>
                  <a:pt x="1936363" y="0"/>
                </a:lnTo>
                <a:lnTo>
                  <a:pt x="1391495" y="0"/>
                </a:lnTo>
                <a:lnTo>
                  <a:pt x="1391398" y="17"/>
                </a:lnTo>
                <a:lnTo>
                  <a:pt x="622687" y="17"/>
                </a:lnTo>
                <a:lnTo>
                  <a:pt x="622687" y="0"/>
                </a:lnTo>
                <a:lnTo>
                  <a:pt x="554771" y="0"/>
                </a:lnTo>
                <a:lnTo>
                  <a:pt x="447036" y="10860"/>
                </a:lnTo>
                <a:cubicBezTo>
                  <a:pt x="227263" y="55832"/>
                  <a:pt x="54163" y="228933"/>
                  <a:pt x="9190" y="448706"/>
                </a:cubicBezTo>
                <a:lnTo>
                  <a:pt x="0" y="539875"/>
                </a:lnTo>
                <a:lnTo>
                  <a:pt x="0" y="1170811"/>
                </a:lnTo>
                <a:lnTo>
                  <a:pt x="622687" y="1170811"/>
                </a:lnTo>
                <a:lnTo>
                  <a:pt x="622687" y="1170796"/>
                </a:lnTo>
                <a:lnTo>
                  <a:pt x="990810" y="1170796"/>
                </a:lnTo>
                <a:lnTo>
                  <a:pt x="991511" y="1170796"/>
                </a:lnTo>
                <a:lnTo>
                  <a:pt x="991511" y="1170811"/>
                </a:lnTo>
                <a:lnTo>
                  <a:pt x="1536378" y="1170811"/>
                </a:lnTo>
                <a:lnTo>
                  <a:pt x="2110971" y="1170811"/>
                </a:lnTo>
                <a:lnTo>
                  <a:pt x="2655838" y="1170811"/>
                </a:lnTo>
                <a:lnTo>
                  <a:pt x="2655838" y="1170796"/>
                </a:lnTo>
                <a:lnTo>
                  <a:pt x="3023961" y="1170796"/>
                </a:lnTo>
                <a:lnTo>
                  <a:pt x="3024662" y="1170796"/>
                </a:lnTo>
                <a:lnTo>
                  <a:pt x="3024662" y="1170811"/>
                </a:lnTo>
                <a:lnTo>
                  <a:pt x="4144122" y="1170811"/>
                </a:lnTo>
                <a:lnTo>
                  <a:pt x="4144122" y="1170796"/>
                </a:lnTo>
                <a:lnTo>
                  <a:pt x="5322305" y="1170796"/>
                </a:lnTo>
                <a:lnTo>
                  <a:pt x="5322305" y="17"/>
                </a:lnTo>
                <a:lnTo>
                  <a:pt x="4144122" y="17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整合式開發環境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(Integrated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Development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Environment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IDE)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6EF49CE-180F-4BB6-8367-58B7A15F2BE7}"/>
              </a:ext>
            </a:extLst>
          </p:cNvPr>
          <p:cNvSpPr/>
          <p:nvPr/>
        </p:nvSpPr>
        <p:spPr>
          <a:xfrm>
            <a:off x="10221362" y="1186005"/>
            <a:ext cx="1693753" cy="883818"/>
          </a:xfrm>
          <a:prstGeom prst="roundRect">
            <a:avLst/>
          </a:prstGeom>
          <a:solidFill>
            <a:srgbClr val="CCEC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不易上手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7F73429-E3C6-4487-9677-2AAEDEA43F8F}"/>
              </a:ext>
            </a:extLst>
          </p:cNvPr>
          <p:cNvSpPr/>
          <p:nvPr/>
        </p:nvSpPr>
        <p:spPr>
          <a:xfrm>
            <a:off x="276885" y="1186005"/>
            <a:ext cx="1693753" cy="883818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功能少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易上手</a:t>
            </a:r>
          </a:p>
        </p:txBody>
      </p:sp>
    </p:spTree>
    <p:extLst>
      <p:ext uri="{BB962C8B-B14F-4D97-AF65-F5344CB8AC3E}">
        <p14:creationId xmlns:p14="http://schemas.microsoft.com/office/powerpoint/2010/main" val="2051606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9" name="手繪多邊形: 圖案 58">
            <a:extLst>
              <a:ext uri="{FF2B5EF4-FFF2-40B4-BE49-F238E27FC236}">
                <a16:creationId xmlns:a16="http://schemas.microsoft.com/office/drawing/2014/main" id="{B2F66653-5C5E-43AC-B919-CC11952AEAD2}"/>
              </a:ext>
            </a:extLst>
          </p:cNvPr>
          <p:cNvSpPr/>
          <p:nvPr/>
        </p:nvSpPr>
        <p:spPr>
          <a:xfrm>
            <a:off x="782750" y="1729431"/>
            <a:ext cx="5322305" cy="1170811"/>
          </a:xfrm>
          <a:custGeom>
            <a:avLst/>
            <a:gdLst>
              <a:gd name="connsiteX0" fmla="*/ 554771 w 5322305"/>
              <a:gd name="connsiteY0" fmla="*/ 0 h 1170811"/>
              <a:gd name="connsiteX1" fmla="*/ 622687 w 5322305"/>
              <a:gd name="connsiteY1" fmla="*/ 0 h 1170811"/>
              <a:gd name="connsiteX2" fmla="*/ 622687 w 5322305"/>
              <a:gd name="connsiteY2" fmla="*/ 17 h 1170811"/>
              <a:gd name="connsiteX3" fmla="*/ 1391398 w 5322305"/>
              <a:gd name="connsiteY3" fmla="*/ 17 h 1170811"/>
              <a:gd name="connsiteX4" fmla="*/ 1391495 w 5322305"/>
              <a:gd name="connsiteY4" fmla="*/ 0 h 1170811"/>
              <a:gd name="connsiteX5" fmla="*/ 1936363 w 5322305"/>
              <a:gd name="connsiteY5" fmla="*/ 0 h 1170811"/>
              <a:gd name="connsiteX6" fmla="*/ 2110971 w 5322305"/>
              <a:gd name="connsiteY6" fmla="*/ 0 h 1170811"/>
              <a:gd name="connsiteX7" fmla="*/ 2292774 w 5322305"/>
              <a:gd name="connsiteY7" fmla="*/ 0 h 1170811"/>
              <a:gd name="connsiteX8" fmla="*/ 2292774 w 5322305"/>
              <a:gd name="connsiteY8" fmla="*/ 17 h 1170811"/>
              <a:gd name="connsiteX9" fmla="*/ 2655838 w 5322305"/>
              <a:gd name="connsiteY9" fmla="*/ 17 h 1170811"/>
              <a:gd name="connsiteX10" fmla="*/ 2655838 w 5322305"/>
              <a:gd name="connsiteY10" fmla="*/ 17 h 1170811"/>
              <a:gd name="connsiteX11" fmla="*/ 3289156 w 5322305"/>
              <a:gd name="connsiteY11" fmla="*/ 17 h 1170811"/>
              <a:gd name="connsiteX12" fmla="*/ 3424550 w 5322305"/>
              <a:gd name="connsiteY12" fmla="*/ 17 h 1170811"/>
              <a:gd name="connsiteX13" fmla="*/ 3424553 w 5322305"/>
              <a:gd name="connsiteY13" fmla="*/ 17 h 1170811"/>
              <a:gd name="connsiteX14" fmla="*/ 4144122 w 5322305"/>
              <a:gd name="connsiteY14" fmla="*/ 17 h 1170811"/>
              <a:gd name="connsiteX15" fmla="*/ 4144122 w 5322305"/>
              <a:gd name="connsiteY15" fmla="*/ 17 h 1170811"/>
              <a:gd name="connsiteX16" fmla="*/ 5322305 w 5322305"/>
              <a:gd name="connsiteY16" fmla="*/ 17 h 1170811"/>
              <a:gd name="connsiteX17" fmla="*/ 5322305 w 5322305"/>
              <a:gd name="connsiteY17" fmla="*/ 1170796 h 1170811"/>
              <a:gd name="connsiteX18" fmla="*/ 4144122 w 5322305"/>
              <a:gd name="connsiteY18" fmla="*/ 1170796 h 1170811"/>
              <a:gd name="connsiteX19" fmla="*/ 4144122 w 5322305"/>
              <a:gd name="connsiteY19" fmla="*/ 1170797 h 1170811"/>
              <a:gd name="connsiteX20" fmla="*/ 3024662 w 5322305"/>
              <a:gd name="connsiteY20" fmla="*/ 1170797 h 1170811"/>
              <a:gd name="connsiteX21" fmla="*/ 3024662 w 5322305"/>
              <a:gd name="connsiteY21" fmla="*/ 1170796 h 1170811"/>
              <a:gd name="connsiteX22" fmla="*/ 3023961 w 5322305"/>
              <a:gd name="connsiteY22" fmla="*/ 1170796 h 1170811"/>
              <a:gd name="connsiteX23" fmla="*/ 2655838 w 5322305"/>
              <a:gd name="connsiteY23" fmla="*/ 1170796 h 1170811"/>
              <a:gd name="connsiteX24" fmla="*/ 2655838 w 5322305"/>
              <a:gd name="connsiteY24" fmla="*/ 1170797 h 1170811"/>
              <a:gd name="connsiteX25" fmla="*/ 2292774 w 5322305"/>
              <a:gd name="connsiteY25" fmla="*/ 1170797 h 1170811"/>
              <a:gd name="connsiteX26" fmla="*/ 2292774 w 5322305"/>
              <a:gd name="connsiteY26" fmla="*/ 1170811 h 1170811"/>
              <a:gd name="connsiteX27" fmla="*/ 2110971 w 5322305"/>
              <a:gd name="connsiteY27" fmla="*/ 1170811 h 1170811"/>
              <a:gd name="connsiteX28" fmla="*/ 1536378 w 5322305"/>
              <a:gd name="connsiteY28" fmla="*/ 1170811 h 1170811"/>
              <a:gd name="connsiteX29" fmla="*/ 991511 w 5322305"/>
              <a:gd name="connsiteY29" fmla="*/ 1170811 h 1170811"/>
              <a:gd name="connsiteX30" fmla="*/ 991511 w 5322305"/>
              <a:gd name="connsiteY30" fmla="*/ 1170796 h 1170811"/>
              <a:gd name="connsiteX31" fmla="*/ 990810 w 5322305"/>
              <a:gd name="connsiteY31" fmla="*/ 1170796 h 1170811"/>
              <a:gd name="connsiteX32" fmla="*/ 622687 w 5322305"/>
              <a:gd name="connsiteY32" fmla="*/ 1170796 h 1170811"/>
              <a:gd name="connsiteX33" fmla="*/ 622687 w 5322305"/>
              <a:gd name="connsiteY33" fmla="*/ 1170811 h 1170811"/>
              <a:gd name="connsiteX34" fmla="*/ 0 w 5322305"/>
              <a:gd name="connsiteY34" fmla="*/ 1170811 h 1170811"/>
              <a:gd name="connsiteX35" fmla="*/ 0 w 5322305"/>
              <a:gd name="connsiteY35" fmla="*/ 539875 h 1170811"/>
              <a:gd name="connsiteX36" fmla="*/ 9190 w 5322305"/>
              <a:gd name="connsiteY36" fmla="*/ 448706 h 1170811"/>
              <a:gd name="connsiteX37" fmla="*/ 447036 w 5322305"/>
              <a:gd name="connsiteY37" fmla="*/ 10860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322305" h="1170811">
                <a:moveTo>
                  <a:pt x="554771" y="0"/>
                </a:moveTo>
                <a:lnTo>
                  <a:pt x="622687" y="0"/>
                </a:lnTo>
                <a:lnTo>
                  <a:pt x="622687" y="17"/>
                </a:lnTo>
                <a:lnTo>
                  <a:pt x="1391398" y="17"/>
                </a:lnTo>
                <a:lnTo>
                  <a:pt x="1391495" y="0"/>
                </a:lnTo>
                <a:lnTo>
                  <a:pt x="1936363" y="0"/>
                </a:lnTo>
                <a:lnTo>
                  <a:pt x="2110971" y="0"/>
                </a:lnTo>
                <a:lnTo>
                  <a:pt x="2292774" y="0"/>
                </a:lnTo>
                <a:lnTo>
                  <a:pt x="2292774" y="17"/>
                </a:lnTo>
                <a:lnTo>
                  <a:pt x="2655838" y="17"/>
                </a:lnTo>
                <a:lnTo>
                  <a:pt x="2655838" y="17"/>
                </a:lnTo>
                <a:lnTo>
                  <a:pt x="3289156" y="17"/>
                </a:lnTo>
                <a:lnTo>
                  <a:pt x="3424550" y="17"/>
                </a:lnTo>
                <a:lnTo>
                  <a:pt x="3424553" y="17"/>
                </a:lnTo>
                <a:lnTo>
                  <a:pt x="4144122" y="17"/>
                </a:lnTo>
                <a:lnTo>
                  <a:pt x="4144122" y="17"/>
                </a:lnTo>
                <a:lnTo>
                  <a:pt x="5322305" y="17"/>
                </a:lnTo>
                <a:lnTo>
                  <a:pt x="5322305" y="1170796"/>
                </a:lnTo>
                <a:lnTo>
                  <a:pt x="4144122" y="1170796"/>
                </a:lnTo>
                <a:lnTo>
                  <a:pt x="4144122" y="1170797"/>
                </a:lnTo>
                <a:lnTo>
                  <a:pt x="3024662" y="1170797"/>
                </a:lnTo>
                <a:lnTo>
                  <a:pt x="3024662" y="1170796"/>
                </a:lnTo>
                <a:lnTo>
                  <a:pt x="3023961" y="1170796"/>
                </a:lnTo>
                <a:lnTo>
                  <a:pt x="2655838" y="1170796"/>
                </a:lnTo>
                <a:lnTo>
                  <a:pt x="2655838" y="1170797"/>
                </a:lnTo>
                <a:lnTo>
                  <a:pt x="2292774" y="1170797"/>
                </a:lnTo>
                <a:lnTo>
                  <a:pt x="2292774" y="1170811"/>
                </a:lnTo>
                <a:lnTo>
                  <a:pt x="2110971" y="1170811"/>
                </a:lnTo>
                <a:lnTo>
                  <a:pt x="1536378" y="1170811"/>
                </a:lnTo>
                <a:lnTo>
                  <a:pt x="991511" y="1170811"/>
                </a:lnTo>
                <a:lnTo>
                  <a:pt x="991511" y="1170796"/>
                </a:lnTo>
                <a:lnTo>
                  <a:pt x="990810" y="1170796"/>
                </a:lnTo>
                <a:lnTo>
                  <a:pt x="622687" y="1170796"/>
                </a:lnTo>
                <a:lnTo>
                  <a:pt x="622687" y="1170811"/>
                </a:lnTo>
                <a:lnTo>
                  <a:pt x="0" y="1170811"/>
                </a:lnTo>
                <a:lnTo>
                  <a:pt x="0" y="539875"/>
                </a:lnTo>
                <a:lnTo>
                  <a:pt x="9190" y="448706"/>
                </a:lnTo>
                <a:cubicBezTo>
                  <a:pt x="54163" y="228933"/>
                  <a:pt x="227263" y="55832"/>
                  <a:pt x="447036" y="1086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(text editor)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4" name="手繪多邊形: 圖案 63">
            <a:extLst>
              <a:ext uri="{FF2B5EF4-FFF2-40B4-BE49-F238E27FC236}">
                <a16:creationId xmlns:a16="http://schemas.microsoft.com/office/drawing/2014/main" id="{AA4EDEC6-8E80-411B-97A1-9C35C3D01867}"/>
              </a:ext>
            </a:extLst>
          </p:cNvPr>
          <p:cNvSpPr/>
          <p:nvPr/>
        </p:nvSpPr>
        <p:spPr>
          <a:xfrm flipH="1">
            <a:off x="776094" y="2899101"/>
            <a:ext cx="5324196" cy="3406416"/>
          </a:xfrm>
          <a:custGeom>
            <a:avLst/>
            <a:gdLst>
              <a:gd name="connsiteX0" fmla="*/ 5324196 w 5324196"/>
              <a:gd name="connsiteY0" fmla="*/ 0 h 3406416"/>
              <a:gd name="connsiteX1" fmla="*/ 2737726 w 5324196"/>
              <a:gd name="connsiteY1" fmla="*/ 0 h 3406416"/>
              <a:gd name="connsiteX2" fmla="*/ 2737726 w 5324196"/>
              <a:gd name="connsiteY2" fmla="*/ 1014 h 3406416"/>
              <a:gd name="connsiteX3" fmla="*/ 1509644 w 5324196"/>
              <a:gd name="connsiteY3" fmla="*/ 1014 h 3406416"/>
              <a:gd name="connsiteX4" fmla="*/ 1336745 w 5324196"/>
              <a:gd name="connsiteY4" fmla="*/ 1014 h 3406416"/>
              <a:gd name="connsiteX5" fmla="*/ 1891 w 5324196"/>
              <a:gd name="connsiteY5" fmla="*/ 1014 h 3406416"/>
              <a:gd name="connsiteX6" fmla="*/ 1891 w 5324196"/>
              <a:gd name="connsiteY6" fmla="*/ 2235620 h 3406416"/>
              <a:gd name="connsiteX7" fmla="*/ 0 w 5324196"/>
              <a:gd name="connsiteY7" fmla="*/ 2235620 h 3406416"/>
              <a:gd name="connsiteX8" fmla="*/ 0 w 5324196"/>
              <a:gd name="connsiteY8" fmla="*/ 3406399 h 3406416"/>
              <a:gd name="connsiteX9" fmla="*/ 1891 w 5324196"/>
              <a:gd name="connsiteY9" fmla="*/ 3406399 h 3406416"/>
              <a:gd name="connsiteX10" fmla="*/ 1891 w 5324196"/>
              <a:gd name="connsiteY10" fmla="*/ 3406414 h 3406416"/>
              <a:gd name="connsiteX11" fmla="*/ 1332361 w 5324196"/>
              <a:gd name="connsiteY11" fmla="*/ 3406414 h 3406416"/>
              <a:gd name="connsiteX12" fmla="*/ 1509644 w 5324196"/>
              <a:gd name="connsiteY12" fmla="*/ 3406414 h 3406416"/>
              <a:gd name="connsiteX13" fmla="*/ 2734876 w 5324196"/>
              <a:gd name="connsiteY13" fmla="*/ 3406414 h 3406416"/>
              <a:gd name="connsiteX14" fmla="*/ 2734876 w 5324196"/>
              <a:gd name="connsiteY14" fmla="*/ 3406416 h 3406416"/>
              <a:gd name="connsiteX15" fmla="*/ 3029531 w 5324196"/>
              <a:gd name="connsiteY15" fmla="*/ 3406416 h 3406416"/>
              <a:gd name="connsiteX16" fmla="*/ 3211334 w 5324196"/>
              <a:gd name="connsiteY16" fmla="*/ 3406416 h 3406416"/>
              <a:gd name="connsiteX17" fmla="*/ 3385942 w 5324196"/>
              <a:gd name="connsiteY17" fmla="*/ 3406416 h 3406416"/>
              <a:gd name="connsiteX18" fmla="*/ 3930810 w 5324196"/>
              <a:gd name="connsiteY18" fmla="*/ 3406416 h 3406416"/>
              <a:gd name="connsiteX19" fmla="*/ 4400049 w 5324196"/>
              <a:gd name="connsiteY19" fmla="*/ 3406416 h 3406416"/>
              <a:gd name="connsiteX20" fmla="*/ 4400461 w 5324196"/>
              <a:gd name="connsiteY20" fmla="*/ 3406399 h 3406416"/>
              <a:gd name="connsiteX21" fmla="*/ 4699618 w 5324196"/>
              <a:gd name="connsiteY21" fmla="*/ 3406399 h 3406416"/>
              <a:gd name="connsiteX22" fmla="*/ 4699618 w 5324196"/>
              <a:gd name="connsiteY22" fmla="*/ 3406416 h 3406416"/>
              <a:gd name="connsiteX23" fmla="*/ 4767534 w 5324196"/>
              <a:gd name="connsiteY23" fmla="*/ 3406416 h 3406416"/>
              <a:gd name="connsiteX24" fmla="*/ 4875269 w 5324196"/>
              <a:gd name="connsiteY24" fmla="*/ 3395556 h 3406416"/>
              <a:gd name="connsiteX25" fmla="*/ 5313115 w 5324196"/>
              <a:gd name="connsiteY25" fmla="*/ 2957710 h 3406416"/>
              <a:gd name="connsiteX26" fmla="*/ 5322305 w 5324196"/>
              <a:gd name="connsiteY26" fmla="*/ 2866541 h 3406416"/>
              <a:gd name="connsiteX27" fmla="*/ 5322305 w 5324196"/>
              <a:gd name="connsiteY27" fmla="*/ 2667054 h 3406416"/>
              <a:gd name="connsiteX28" fmla="*/ 5324196 w 5324196"/>
              <a:gd name="connsiteY28" fmla="*/ 2651735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324196" h="3406416">
                <a:moveTo>
                  <a:pt x="5324196" y="0"/>
                </a:moveTo>
                <a:lnTo>
                  <a:pt x="2737726" y="0"/>
                </a:lnTo>
                <a:lnTo>
                  <a:pt x="2737726" y="1014"/>
                </a:lnTo>
                <a:lnTo>
                  <a:pt x="1509644" y="1014"/>
                </a:lnTo>
                <a:lnTo>
                  <a:pt x="1336745" y="1014"/>
                </a:lnTo>
                <a:lnTo>
                  <a:pt x="1891" y="1014"/>
                </a:lnTo>
                <a:lnTo>
                  <a:pt x="1891" y="2235620"/>
                </a:lnTo>
                <a:lnTo>
                  <a:pt x="0" y="2235620"/>
                </a:lnTo>
                <a:lnTo>
                  <a:pt x="0" y="3406399"/>
                </a:lnTo>
                <a:lnTo>
                  <a:pt x="1891" y="3406399"/>
                </a:lnTo>
                <a:lnTo>
                  <a:pt x="1891" y="3406414"/>
                </a:lnTo>
                <a:lnTo>
                  <a:pt x="1332361" y="3406414"/>
                </a:lnTo>
                <a:lnTo>
                  <a:pt x="1509644" y="3406414"/>
                </a:lnTo>
                <a:lnTo>
                  <a:pt x="2734876" y="3406414"/>
                </a:lnTo>
                <a:lnTo>
                  <a:pt x="2734876" y="3406416"/>
                </a:lnTo>
                <a:lnTo>
                  <a:pt x="3029531" y="3406416"/>
                </a:lnTo>
                <a:lnTo>
                  <a:pt x="3211334" y="3406416"/>
                </a:lnTo>
                <a:lnTo>
                  <a:pt x="3385942" y="3406416"/>
                </a:lnTo>
                <a:lnTo>
                  <a:pt x="3930810" y="3406416"/>
                </a:lnTo>
                <a:lnTo>
                  <a:pt x="4400049" y="3406416"/>
                </a:lnTo>
                <a:lnTo>
                  <a:pt x="4400461" y="3406399"/>
                </a:lnTo>
                <a:lnTo>
                  <a:pt x="4699618" y="3406399"/>
                </a:lnTo>
                <a:lnTo>
                  <a:pt x="4699618" y="3406416"/>
                </a:lnTo>
                <a:lnTo>
                  <a:pt x="4767534" y="3406416"/>
                </a:lnTo>
                <a:lnTo>
                  <a:pt x="4875269" y="3395556"/>
                </a:lnTo>
                <a:cubicBezTo>
                  <a:pt x="5095042" y="3350584"/>
                  <a:pt x="5268142" y="3177483"/>
                  <a:pt x="5313115" y="2957710"/>
                </a:cubicBezTo>
                <a:lnTo>
                  <a:pt x="5322305" y="2866541"/>
                </a:lnTo>
                <a:lnTo>
                  <a:pt x="5322305" y="2667054"/>
                </a:lnTo>
                <a:lnTo>
                  <a:pt x="5324196" y="2651735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顧名思義，用來編輯文字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不限於程式語言，想寫什麼都可以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nano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emacs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notepad(Windows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有些還可以加入插件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(plugin)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實現有自動補全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(auto-complete)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Neovim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Notepad++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Python IDLE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Atom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VScode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7F73429-E3C6-4487-9677-2AAEDEA43F8F}"/>
              </a:ext>
            </a:extLst>
          </p:cNvPr>
          <p:cNvSpPr/>
          <p:nvPr/>
        </p:nvSpPr>
        <p:spPr>
          <a:xfrm>
            <a:off x="276885" y="1186005"/>
            <a:ext cx="1693753" cy="883818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功能少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易上手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B99904-FBBB-4D54-8F74-CEC9E926EE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302"/>
          <a:stretch/>
        </p:blipFill>
        <p:spPr>
          <a:xfrm>
            <a:off x="6678583" y="1349189"/>
            <a:ext cx="5006276" cy="235930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1328C0B-D208-4786-B17A-2E8D13BE8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818" y="3816093"/>
            <a:ext cx="5006276" cy="2951567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3CAC09E7-9B13-40DC-8EC7-33A125D44853}"/>
              </a:ext>
            </a:extLst>
          </p:cNvPr>
          <p:cNvSpPr/>
          <p:nvPr/>
        </p:nvSpPr>
        <p:spPr>
          <a:xfrm>
            <a:off x="2688879" y="5567882"/>
            <a:ext cx="1095470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ADB14E2-EE2B-4C2C-A24C-97E3078BEDFF}"/>
              </a:ext>
            </a:extLst>
          </p:cNvPr>
          <p:cNvSpPr/>
          <p:nvPr/>
        </p:nvSpPr>
        <p:spPr>
          <a:xfrm>
            <a:off x="4600739" y="5936699"/>
            <a:ext cx="1095470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282E3E2-18BD-4929-A227-AD00F83AC6AE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3784349" y="2528843"/>
            <a:ext cx="2894234" cy="31793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C9F2006-9565-41F1-8391-396D103DB0EA}"/>
              </a:ext>
            </a:extLst>
          </p:cNvPr>
          <p:cNvCxnSpPr>
            <a:stCxn id="13" idx="3"/>
            <a:endCxn id="6" idx="1"/>
          </p:cNvCxnSpPr>
          <p:nvPr/>
        </p:nvCxnSpPr>
        <p:spPr>
          <a:xfrm flipV="1">
            <a:off x="5696209" y="5291877"/>
            <a:ext cx="977609" cy="785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336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5" name="手繪多邊形: 圖案 54">
            <a:extLst>
              <a:ext uri="{FF2B5EF4-FFF2-40B4-BE49-F238E27FC236}">
                <a16:creationId xmlns:a16="http://schemas.microsoft.com/office/drawing/2014/main" id="{5F34081B-DB12-4B80-8E87-A2E7A2797FDB}"/>
              </a:ext>
            </a:extLst>
          </p:cNvPr>
          <p:cNvSpPr/>
          <p:nvPr/>
        </p:nvSpPr>
        <p:spPr>
          <a:xfrm>
            <a:off x="6093602" y="2899101"/>
            <a:ext cx="5322305" cy="3406416"/>
          </a:xfrm>
          <a:custGeom>
            <a:avLst/>
            <a:gdLst>
              <a:gd name="connsiteX0" fmla="*/ 0 w 5322305"/>
              <a:gd name="connsiteY0" fmla="*/ 0 h 3406416"/>
              <a:gd name="connsiteX1" fmla="*/ 5322305 w 5322305"/>
              <a:gd name="connsiteY1" fmla="*/ 0 h 3406416"/>
              <a:gd name="connsiteX2" fmla="*/ 5322305 w 5322305"/>
              <a:gd name="connsiteY2" fmla="*/ 2866540 h 3406416"/>
              <a:gd name="connsiteX3" fmla="*/ 5313115 w 5322305"/>
              <a:gd name="connsiteY3" fmla="*/ 2957709 h 3406416"/>
              <a:gd name="connsiteX4" fmla="*/ 4875269 w 5322305"/>
              <a:gd name="connsiteY4" fmla="*/ 3395555 h 3406416"/>
              <a:gd name="connsiteX5" fmla="*/ 4767524 w 5322305"/>
              <a:gd name="connsiteY5" fmla="*/ 3406416 h 3406416"/>
              <a:gd name="connsiteX6" fmla="*/ 0 w 5322305"/>
              <a:gd name="connsiteY6" fmla="*/ 3406416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2305" h="3406416">
                <a:moveTo>
                  <a:pt x="0" y="0"/>
                </a:moveTo>
                <a:lnTo>
                  <a:pt x="5322305" y="0"/>
                </a:lnTo>
                <a:lnTo>
                  <a:pt x="5322305" y="2866540"/>
                </a:lnTo>
                <a:lnTo>
                  <a:pt x="5313115" y="2957709"/>
                </a:lnTo>
                <a:cubicBezTo>
                  <a:pt x="5268142" y="3177482"/>
                  <a:pt x="5095042" y="3350583"/>
                  <a:pt x="4875269" y="3395555"/>
                </a:cubicBezTo>
                <a:lnTo>
                  <a:pt x="4767524" y="3406416"/>
                </a:lnTo>
                <a:lnTo>
                  <a:pt x="0" y="3406416"/>
                </a:lnTo>
                <a:close/>
              </a:path>
            </a:pathLst>
          </a:cu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通常是針對特定的程式語言設計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並且整合了許多東西，包含：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文字編輯器、除錯器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(debugger)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自動組建工具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(build automation)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，部分還有版本控制系統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(Version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Control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System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PyCharm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Visual Studio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Code::Blocks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Dev-C++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Eclipse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IntellJ IDEA</a:t>
            </a:r>
          </a:p>
        </p:txBody>
      </p:sp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BAADF7A2-0A97-4D21-A287-49A9A78FB2EC}"/>
              </a:ext>
            </a:extLst>
          </p:cNvPr>
          <p:cNvSpPr/>
          <p:nvPr/>
        </p:nvSpPr>
        <p:spPr>
          <a:xfrm flipH="1">
            <a:off x="6093602" y="1729430"/>
            <a:ext cx="5322305" cy="1170811"/>
          </a:xfrm>
          <a:custGeom>
            <a:avLst/>
            <a:gdLst>
              <a:gd name="connsiteX0" fmla="*/ 4144122 w 5322305"/>
              <a:gd name="connsiteY0" fmla="*/ 0 h 1170811"/>
              <a:gd name="connsiteX1" fmla="*/ 3424647 w 5322305"/>
              <a:gd name="connsiteY1" fmla="*/ 0 h 1170811"/>
              <a:gd name="connsiteX2" fmla="*/ 3424550 w 5322305"/>
              <a:gd name="connsiteY2" fmla="*/ 17 h 1170811"/>
              <a:gd name="connsiteX3" fmla="*/ 3289156 w 5322305"/>
              <a:gd name="connsiteY3" fmla="*/ 17 h 1170811"/>
              <a:gd name="connsiteX4" fmla="*/ 2655838 w 5322305"/>
              <a:gd name="connsiteY4" fmla="*/ 17 h 1170811"/>
              <a:gd name="connsiteX5" fmla="*/ 2655838 w 5322305"/>
              <a:gd name="connsiteY5" fmla="*/ 0 h 1170811"/>
              <a:gd name="connsiteX6" fmla="*/ 2110971 w 5322305"/>
              <a:gd name="connsiteY6" fmla="*/ 0 h 1170811"/>
              <a:gd name="connsiteX7" fmla="*/ 1936363 w 5322305"/>
              <a:gd name="connsiteY7" fmla="*/ 0 h 1170811"/>
              <a:gd name="connsiteX8" fmla="*/ 1391495 w 5322305"/>
              <a:gd name="connsiteY8" fmla="*/ 0 h 1170811"/>
              <a:gd name="connsiteX9" fmla="*/ 1391398 w 5322305"/>
              <a:gd name="connsiteY9" fmla="*/ 17 h 1170811"/>
              <a:gd name="connsiteX10" fmla="*/ 622687 w 5322305"/>
              <a:gd name="connsiteY10" fmla="*/ 17 h 1170811"/>
              <a:gd name="connsiteX11" fmla="*/ 622687 w 5322305"/>
              <a:gd name="connsiteY11" fmla="*/ 0 h 1170811"/>
              <a:gd name="connsiteX12" fmla="*/ 554771 w 5322305"/>
              <a:gd name="connsiteY12" fmla="*/ 0 h 1170811"/>
              <a:gd name="connsiteX13" fmla="*/ 447036 w 5322305"/>
              <a:gd name="connsiteY13" fmla="*/ 10860 h 1170811"/>
              <a:gd name="connsiteX14" fmla="*/ 9190 w 5322305"/>
              <a:gd name="connsiteY14" fmla="*/ 448706 h 1170811"/>
              <a:gd name="connsiteX15" fmla="*/ 0 w 5322305"/>
              <a:gd name="connsiteY15" fmla="*/ 539875 h 1170811"/>
              <a:gd name="connsiteX16" fmla="*/ 0 w 5322305"/>
              <a:gd name="connsiteY16" fmla="*/ 1170811 h 1170811"/>
              <a:gd name="connsiteX17" fmla="*/ 622687 w 5322305"/>
              <a:gd name="connsiteY17" fmla="*/ 1170811 h 1170811"/>
              <a:gd name="connsiteX18" fmla="*/ 622687 w 5322305"/>
              <a:gd name="connsiteY18" fmla="*/ 1170796 h 1170811"/>
              <a:gd name="connsiteX19" fmla="*/ 990810 w 5322305"/>
              <a:gd name="connsiteY19" fmla="*/ 1170796 h 1170811"/>
              <a:gd name="connsiteX20" fmla="*/ 991511 w 5322305"/>
              <a:gd name="connsiteY20" fmla="*/ 1170796 h 1170811"/>
              <a:gd name="connsiteX21" fmla="*/ 991511 w 5322305"/>
              <a:gd name="connsiteY21" fmla="*/ 1170811 h 1170811"/>
              <a:gd name="connsiteX22" fmla="*/ 1536378 w 5322305"/>
              <a:gd name="connsiteY22" fmla="*/ 1170811 h 1170811"/>
              <a:gd name="connsiteX23" fmla="*/ 2110971 w 5322305"/>
              <a:gd name="connsiteY23" fmla="*/ 1170811 h 1170811"/>
              <a:gd name="connsiteX24" fmla="*/ 2655838 w 5322305"/>
              <a:gd name="connsiteY24" fmla="*/ 1170811 h 1170811"/>
              <a:gd name="connsiteX25" fmla="*/ 2655838 w 5322305"/>
              <a:gd name="connsiteY25" fmla="*/ 1170796 h 1170811"/>
              <a:gd name="connsiteX26" fmla="*/ 3023961 w 5322305"/>
              <a:gd name="connsiteY26" fmla="*/ 1170796 h 1170811"/>
              <a:gd name="connsiteX27" fmla="*/ 3024662 w 5322305"/>
              <a:gd name="connsiteY27" fmla="*/ 1170796 h 1170811"/>
              <a:gd name="connsiteX28" fmla="*/ 3024662 w 5322305"/>
              <a:gd name="connsiteY28" fmla="*/ 1170811 h 1170811"/>
              <a:gd name="connsiteX29" fmla="*/ 4144122 w 5322305"/>
              <a:gd name="connsiteY29" fmla="*/ 1170811 h 1170811"/>
              <a:gd name="connsiteX30" fmla="*/ 4144122 w 5322305"/>
              <a:gd name="connsiteY30" fmla="*/ 1170796 h 1170811"/>
              <a:gd name="connsiteX31" fmla="*/ 5322305 w 5322305"/>
              <a:gd name="connsiteY31" fmla="*/ 1170796 h 1170811"/>
              <a:gd name="connsiteX32" fmla="*/ 5322305 w 5322305"/>
              <a:gd name="connsiteY32" fmla="*/ 17 h 1170811"/>
              <a:gd name="connsiteX33" fmla="*/ 4144122 w 5322305"/>
              <a:gd name="connsiteY33" fmla="*/ 17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22305" h="1170811">
                <a:moveTo>
                  <a:pt x="4144122" y="0"/>
                </a:moveTo>
                <a:lnTo>
                  <a:pt x="3424647" y="0"/>
                </a:lnTo>
                <a:lnTo>
                  <a:pt x="3424550" y="17"/>
                </a:lnTo>
                <a:lnTo>
                  <a:pt x="3289156" y="17"/>
                </a:lnTo>
                <a:lnTo>
                  <a:pt x="2655838" y="17"/>
                </a:lnTo>
                <a:lnTo>
                  <a:pt x="2655838" y="0"/>
                </a:lnTo>
                <a:lnTo>
                  <a:pt x="2110971" y="0"/>
                </a:lnTo>
                <a:lnTo>
                  <a:pt x="1936363" y="0"/>
                </a:lnTo>
                <a:lnTo>
                  <a:pt x="1391495" y="0"/>
                </a:lnTo>
                <a:lnTo>
                  <a:pt x="1391398" y="17"/>
                </a:lnTo>
                <a:lnTo>
                  <a:pt x="622687" y="17"/>
                </a:lnTo>
                <a:lnTo>
                  <a:pt x="622687" y="0"/>
                </a:lnTo>
                <a:lnTo>
                  <a:pt x="554771" y="0"/>
                </a:lnTo>
                <a:lnTo>
                  <a:pt x="447036" y="10860"/>
                </a:lnTo>
                <a:cubicBezTo>
                  <a:pt x="227263" y="55832"/>
                  <a:pt x="54163" y="228933"/>
                  <a:pt x="9190" y="448706"/>
                </a:cubicBezTo>
                <a:lnTo>
                  <a:pt x="0" y="539875"/>
                </a:lnTo>
                <a:lnTo>
                  <a:pt x="0" y="1170811"/>
                </a:lnTo>
                <a:lnTo>
                  <a:pt x="622687" y="1170811"/>
                </a:lnTo>
                <a:lnTo>
                  <a:pt x="622687" y="1170796"/>
                </a:lnTo>
                <a:lnTo>
                  <a:pt x="990810" y="1170796"/>
                </a:lnTo>
                <a:lnTo>
                  <a:pt x="991511" y="1170796"/>
                </a:lnTo>
                <a:lnTo>
                  <a:pt x="991511" y="1170811"/>
                </a:lnTo>
                <a:lnTo>
                  <a:pt x="1536378" y="1170811"/>
                </a:lnTo>
                <a:lnTo>
                  <a:pt x="2110971" y="1170811"/>
                </a:lnTo>
                <a:lnTo>
                  <a:pt x="2655838" y="1170811"/>
                </a:lnTo>
                <a:lnTo>
                  <a:pt x="2655838" y="1170796"/>
                </a:lnTo>
                <a:lnTo>
                  <a:pt x="3023961" y="1170796"/>
                </a:lnTo>
                <a:lnTo>
                  <a:pt x="3024662" y="1170796"/>
                </a:lnTo>
                <a:lnTo>
                  <a:pt x="3024662" y="1170811"/>
                </a:lnTo>
                <a:lnTo>
                  <a:pt x="4144122" y="1170811"/>
                </a:lnTo>
                <a:lnTo>
                  <a:pt x="4144122" y="1170796"/>
                </a:lnTo>
                <a:lnTo>
                  <a:pt x="5322305" y="1170796"/>
                </a:lnTo>
                <a:lnTo>
                  <a:pt x="5322305" y="17"/>
                </a:lnTo>
                <a:lnTo>
                  <a:pt x="4144122" y="17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整合式開發環境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(Integrated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Development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Environment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IDE)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6EF49CE-180F-4BB6-8367-58B7A15F2BE7}"/>
              </a:ext>
            </a:extLst>
          </p:cNvPr>
          <p:cNvSpPr/>
          <p:nvPr/>
        </p:nvSpPr>
        <p:spPr>
          <a:xfrm>
            <a:off x="10221362" y="1186005"/>
            <a:ext cx="1693753" cy="883818"/>
          </a:xfrm>
          <a:prstGeom prst="roundRect">
            <a:avLst/>
          </a:prstGeom>
          <a:solidFill>
            <a:srgbClr val="CCEC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不易上手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6339B5-9A0F-43F2-935C-CA8DBB53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0" y="2069823"/>
            <a:ext cx="5645357" cy="3367127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4E982B2-4371-4C2C-AD4E-69702C040AEF}"/>
              </a:ext>
            </a:extLst>
          </p:cNvPr>
          <p:cNvSpPr/>
          <p:nvPr/>
        </p:nvSpPr>
        <p:spPr>
          <a:xfrm>
            <a:off x="8446883" y="5929742"/>
            <a:ext cx="2100404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68FBF13-DC69-4651-B36F-3609966D2281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5821377" y="3753387"/>
            <a:ext cx="2625506" cy="23214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8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761F458B-06C0-4585-99E3-9A4CE4E0E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35836" cy="1198454"/>
          </a:xfrm>
        </p:spPr>
        <p:txBody>
          <a:bodyPr>
            <a:normAutofit/>
          </a:bodyPr>
          <a:lstStyle/>
          <a:p>
            <a:r>
              <a:rPr lang="zh-TW" altLang="en-US"/>
              <a:t>讓我們用 </a:t>
            </a:r>
            <a:r>
              <a:rPr lang="en-US" altLang="zh-TW"/>
              <a:t>Notepad++</a:t>
            </a:r>
            <a:r>
              <a:rPr lang="zh-TW" altLang="en-US"/>
              <a:t> 撰寫我們的第一個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  <a:endParaRPr lang="en-US" altLang="zh-TW"/>
          </a:p>
          <a:p>
            <a:r>
              <a:rPr lang="en-US" altLang="zh-TW"/>
              <a:t>Notepad++ </a:t>
            </a:r>
            <a:r>
              <a:rPr lang="zh-TW" altLang="en-US"/>
              <a:t>是個體積小、易使用的文字編輯器</a:t>
            </a:r>
          </a:p>
        </p:txBody>
      </p: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872F9939-2B76-4F08-9AFB-E02C71810502}"/>
              </a:ext>
            </a:extLst>
          </p:cNvPr>
          <p:cNvGrpSpPr/>
          <p:nvPr/>
        </p:nvGrpSpPr>
        <p:grpSpPr>
          <a:xfrm>
            <a:off x="6536080" y="3281458"/>
            <a:ext cx="5052707" cy="2244224"/>
            <a:chOff x="852793" y="2817093"/>
            <a:chExt cx="5052707" cy="2244224"/>
          </a:xfrm>
        </p:grpSpPr>
        <p:sp>
          <p:nvSpPr>
            <p:cNvPr id="84" name="手繪多邊形: 圖案 83">
              <a:extLst>
                <a:ext uri="{FF2B5EF4-FFF2-40B4-BE49-F238E27FC236}">
                  <a16:creationId xmlns:a16="http://schemas.microsoft.com/office/drawing/2014/main" id="{6DAF2514-A196-4C0D-B023-ED2D11CFF0E1}"/>
                </a:ext>
              </a:extLst>
            </p:cNvPr>
            <p:cNvSpPr/>
            <p:nvPr/>
          </p:nvSpPr>
          <p:spPr>
            <a:xfrm>
              <a:off x="853441" y="3387023"/>
              <a:ext cx="5052059" cy="1674294"/>
            </a:xfrm>
            <a:custGeom>
              <a:avLst/>
              <a:gdLst>
                <a:gd name="connsiteX0" fmla="*/ 3221956 w 5052059"/>
                <a:gd name="connsiteY0" fmla="*/ 0 h 1674294"/>
                <a:gd name="connsiteX1" fmla="*/ 3933294 w 5052059"/>
                <a:gd name="connsiteY1" fmla="*/ 0 h 1674294"/>
                <a:gd name="connsiteX2" fmla="*/ 3947159 w 5052059"/>
                <a:gd name="connsiteY2" fmla="*/ 0 h 1674294"/>
                <a:gd name="connsiteX3" fmla="*/ 4210999 w 5052059"/>
                <a:gd name="connsiteY3" fmla="*/ 0 h 1674294"/>
                <a:gd name="connsiteX4" fmla="*/ 4740598 w 5052059"/>
                <a:gd name="connsiteY4" fmla="*/ 0 h 1674294"/>
                <a:gd name="connsiteX5" fmla="*/ 5052058 w 5052059"/>
                <a:gd name="connsiteY5" fmla="*/ 366571 h 1674294"/>
                <a:gd name="connsiteX6" fmla="*/ 5052058 w 5052059"/>
                <a:gd name="connsiteY6" fmla="*/ 1190043 h 1674294"/>
                <a:gd name="connsiteX7" fmla="*/ 5052059 w 5052059"/>
                <a:gd name="connsiteY7" fmla="*/ 1190043 h 1674294"/>
                <a:gd name="connsiteX8" fmla="*/ 5052059 w 5052059"/>
                <a:gd name="connsiteY8" fmla="*/ 1307723 h 1674294"/>
                <a:gd name="connsiteX9" fmla="*/ 4740599 w 5052059"/>
                <a:gd name="connsiteY9" fmla="*/ 1674294 h 1674294"/>
                <a:gd name="connsiteX10" fmla="*/ 4211000 w 5052059"/>
                <a:gd name="connsiteY10" fmla="*/ 1674294 h 1674294"/>
                <a:gd name="connsiteX11" fmla="*/ 3947159 w 5052059"/>
                <a:gd name="connsiteY11" fmla="*/ 1674294 h 1674294"/>
                <a:gd name="connsiteX12" fmla="*/ 3933294 w 5052059"/>
                <a:gd name="connsiteY12" fmla="*/ 1674294 h 1674294"/>
                <a:gd name="connsiteX13" fmla="*/ 841061 w 5052059"/>
                <a:gd name="connsiteY13" fmla="*/ 1674294 h 1674294"/>
                <a:gd name="connsiteX14" fmla="*/ 311462 w 5052059"/>
                <a:gd name="connsiteY14" fmla="*/ 1674294 h 1674294"/>
                <a:gd name="connsiteX15" fmla="*/ 2 w 5052059"/>
                <a:gd name="connsiteY15" fmla="*/ 1307723 h 1674294"/>
                <a:gd name="connsiteX16" fmla="*/ 2 w 5052059"/>
                <a:gd name="connsiteY16" fmla="*/ 1212137 h 1674294"/>
                <a:gd name="connsiteX17" fmla="*/ 1 w 5052059"/>
                <a:gd name="connsiteY17" fmla="*/ 1212137 h 1674294"/>
                <a:gd name="connsiteX18" fmla="*/ 1 w 5052059"/>
                <a:gd name="connsiteY18" fmla="*/ 377589 h 1674294"/>
                <a:gd name="connsiteX19" fmla="*/ 0 w 5052059"/>
                <a:gd name="connsiteY19" fmla="*/ 377589 h 1674294"/>
                <a:gd name="connsiteX20" fmla="*/ 0 w 5052059"/>
                <a:gd name="connsiteY20" fmla="*/ 1536 h 1674294"/>
                <a:gd name="connsiteX21" fmla="*/ 3221956 w 5052059"/>
                <a:gd name="connsiteY21" fmla="*/ 1536 h 167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52059" h="1674294">
                  <a:moveTo>
                    <a:pt x="3221956" y="0"/>
                  </a:moveTo>
                  <a:lnTo>
                    <a:pt x="3933294" y="0"/>
                  </a:lnTo>
                  <a:lnTo>
                    <a:pt x="3947159" y="0"/>
                  </a:lnTo>
                  <a:lnTo>
                    <a:pt x="4210999" y="0"/>
                  </a:lnTo>
                  <a:lnTo>
                    <a:pt x="4740598" y="0"/>
                  </a:lnTo>
                  <a:cubicBezTo>
                    <a:pt x="4912613" y="0"/>
                    <a:pt x="5052058" y="164120"/>
                    <a:pt x="5052058" y="366571"/>
                  </a:cubicBezTo>
                  <a:lnTo>
                    <a:pt x="5052058" y="1190043"/>
                  </a:lnTo>
                  <a:lnTo>
                    <a:pt x="5052059" y="1190043"/>
                  </a:lnTo>
                  <a:lnTo>
                    <a:pt x="5052059" y="1307723"/>
                  </a:lnTo>
                  <a:cubicBezTo>
                    <a:pt x="5052059" y="1510174"/>
                    <a:pt x="4912614" y="1674294"/>
                    <a:pt x="4740599" y="1674294"/>
                  </a:cubicBezTo>
                  <a:lnTo>
                    <a:pt x="4211000" y="1674294"/>
                  </a:lnTo>
                  <a:lnTo>
                    <a:pt x="3947159" y="1674294"/>
                  </a:lnTo>
                  <a:lnTo>
                    <a:pt x="3933294" y="1674294"/>
                  </a:lnTo>
                  <a:lnTo>
                    <a:pt x="841061" y="1674294"/>
                  </a:lnTo>
                  <a:lnTo>
                    <a:pt x="311462" y="1674294"/>
                  </a:lnTo>
                  <a:cubicBezTo>
                    <a:pt x="139447" y="1674294"/>
                    <a:pt x="2" y="1510174"/>
                    <a:pt x="2" y="1307723"/>
                  </a:cubicBezTo>
                  <a:lnTo>
                    <a:pt x="2" y="1212137"/>
                  </a:lnTo>
                  <a:lnTo>
                    <a:pt x="1" y="1212137"/>
                  </a:lnTo>
                  <a:lnTo>
                    <a:pt x="1" y="377589"/>
                  </a:lnTo>
                  <a:lnTo>
                    <a:pt x="0" y="377589"/>
                  </a:lnTo>
                  <a:lnTo>
                    <a:pt x="0" y="1536"/>
                  </a:lnTo>
                  <a:lnTo>
                    <a:pt x="3221956" y="1536"/>
                  </a:lnTo>
                  <a:close/>
                </a:path>
              </a:pathLst>
            </a:custGeom>
            <a:solidFill>
              <a:srgbClr val="CCFFCC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22A283F-DC82-4411-9FBD-BB342F21DD80}"/>
                </a:ext>
              </a:extLst>
            </p:cNvPr>
            <p:cNvSpPr txBox="1"/>
            <p:nvPr/>
          </p:nvSpPr>
          <p:spPr>
            <a:xfrm>
              <a:off x="2862476" y="3429000"/>
              <a:ext cx="304302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作者：侯今吾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(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台灣人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自由開源軟體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曾被票選為最佳開發工具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使用 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C++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 編寫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sng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作者言論很火爆</a:t>
              </a:r>
              <a:endParaRPr kumimoji="0" lang="en-US" altLang="zh-TW" sz="2400" b="0" i="0" u="none" strike="sng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1026" name="Picture 2" descr="undefined">
              <a:extLst>
                <a:ext uri="{FF2B5EF4-FFF2-40B4-BE49-F238E27FC236}">
                  <a16:creationId xmlns:a16="http://schemas.microsoft.com/office/drawing/2014/main" id="{6D3BF477-9005-433A-BE74-846AA07636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101" y="3532880"/>
              <a:ext cx="1867135" cy="1423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87CE8732-8389-421C-BBF9-FBE8820B0C2D}"/>
                </a:ext>
              </a:extLst>
            </p:cNvPr>
            <p:cNvSpPr/>
            <p:nvPr/>
          </p:nvSpPr>
          <p:spPr>
            <a:xfrm>
              <a:off x="852793" y="2817093"/>
              <a:ext cx="2879446" cy="568797"/>
            </a:xfrm>
            <a:custGeom>
              <a:avLst/>
              <a:gdLst>
                <a:gd name="connsiteX0" fmla="*/ 383043 w 2879446"/>
                <a:gd name="connsiteY0" fmla="*/ 0 h 568797"/>
                <a:gd name="connsiteX1" fmla="*/ 958313 w 2879446"/>
                <a:gd name="connsiteY1" fmla="*/ 0 h 568797"/>
                <a:gd name="connsiteX2" fmla="*/ 1921134 w 2879446"/>
                <a:gd name="connsiteY2" fmla="*/ 0 h 568797"/>
                <a:gd name="connsiteX3" fmla="*/ 2496404 w 2879446"/>
                <a:gd name="connsiteY3" fmla="*/ 0 h 568797"/>
                <a:gd name="connsiteX4" fmla="*/ 2496715 w 2879446"/>
                <a:gd name="connsiteY4" fmla="*/ 39 h 568797"/>
                <a:gd name="connsiteX5" fmla="*/ 2567986 w 2879446"/>
                <a:gd name="connsiteY5" fmla="*/ 39 h 568797"/>
                <a:gd name="connsiteX6" fmla="*/ 2879446 w 2879446"/>
                <a:gd name="connsiteY6" fmla="*/ 366610 h 568797"/>
                <a:gd name="connsiteX7" fmla="*/ 2879446 w 2879446"/>
                <a:gd name="connsiteY7" fmla="*/ 476868 h 568797"/>
                <a:gd name="connsiteX8" fmla="*/ 2879446 w 2879446"/>
                <a:gd name="connsiteY8" fmla="*/ 477293 h 568797"/>
                <a:gd name="connsiteX9" fmla="*/ 2879446 w 2879446"/>
                <a:gd name="connsiteY9" fmla="*/ 477294 h 568797"/>
                <a:gd name="connsiteX10" fmla="*/ 2879446 w 2879446"/>
                <a:gd name="connsiteY10" fmla="*/ 497662 h 568797"/>
                <a:gd name="connsiteX11" fmla="*/ 2879446 w 2879446"/>
                <a:gd name="connsiteY11" fmla="*/ 568797 h 568797"/>
                <a:gd name="connsiteX12" fmla="*/ 0 w 2879446"/>
                <a:gd name="connsiteY12" fmla="*/ 568797 h 568797"/>
                <a:gd name="connsiteX13" fmla="*/ 0 w 2879446"/>
                <a:gd name="connsiteY13" fmla="*/ 498455 h 568797"/>
                <a:gd name="connsiteX14" fmla="*/ 0 w 2879446"/>
                <a:gd name="connsiteY14" fmla="*/ 477294 h 568797"/>
                <a:gd name="connsiteX15" fmla="*/ 0 w 2879446"/>
                <a:gd name="connsiteY15" fmla="*/ 477293 h 568797"/>
                <a:gd name="connsiteX16" fmla="*/ 0 w 2879446"/>
                <a:gd name="connsiteY16" fmla="*/ 476868 h 568797"/>
                <a:gd name="connsiteX17" fmla="*/ 0 w 2879446"/>
                <a:gd name="connsiteY17" fmla="*/ 367403 h 568797"/>
                <a:gd name="connsiteX18" fmla="*/ 311460 w 2879446"/>
                <a:gd name="connsiteY18" fmla="*/ 832 h 568797"/>
                <a:gd name="connsiteX19" fmla="*/ 376414 w 2879446"/>
                <a:gd name="connsiteY19" fmla="*/ 832 h 56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79446" h="568797">
                  <a:moveTo>
                    <a:pt x="383043" y="0"/>
                  </a:moveTo>
                  <a:lnTo>
                    <a:pt x="958313" y="0"/>
                  </a:lnTo>
                  <a:lnTo>
                    <a:pt x="1921134" y="0"/>
                  </a:lnTo>
                  <a:lnTo>
                    <a:pt x="2496404" y="0"/>
                  </a:lnTo>
                  <a:lnTo>
                    <a:pt x="2496715" y="39"/>
                  </a:lnTo>
                  <a:lnTo>
                    <a:pt x="2567986" y="39"/>
                  </a:lnTo>
                  <a:cubicBezTo>
                    <a:pt x="2740001" y="39"/>
                    <a:pt x="2879446" y="164159"/>
                    <a:pt x="2879446" y="366610"/>
                  </a:cubicBezTo>
                  <a:lnTo>
                    <a:pt x="2879446" y="476868"/>
                  </a:lnTo>
                  <a:lnTo>
                    <a:pt x="2879446" y="477293"/>
                  </a:lnTo>
                  <a:lnTo>
                    <a:pt x="2879446" y="477294"/>
                  </a:lnTo>
                  <a:lnTo>
                    <a:pt x="2879446" y="497662"/>
                  </a:lnTo>
                  <a:lnTo>
                    <a:pt x="2879446" y="568797"/>
                  </a:lnTo>
                  <a:lnTo>
                    <a:pt x="0" y="568797"/>
                  </a:lnTo>
                  <a:lnTo>
                    <a:pt x="0" y="498455"/>
                  </a:lnTo>
                  <a:lnTo>
                    <a:pt x="0" y="477294"/>
                  </a:lnTo>
                  <a:lnTo>
                    <a:pt x="0" y="477293"/>
                  </a:lnTo>
                  <a:lnTo>
                    <a:pt x="0" y="476868"/>
                  </a:lnTo>
                  <a:lnTo>
                    <a:pt x="0" y="367403"/>
                  </a:lnTo>
                  <a:cubicBezTo>
                    <a:pt x="0" y="164952"/>
                    <a:pt x="139445" y="832"/>
                    <a:pt x="311460" y="832"/>
                  </a:cubicBezTo>
                  <a:lnTo>
                    <a:pt x="376414" y="832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0F4D5B10-6017-4D5C-B794-9BA4DFCA78F5}"/>
                </a:ext>
              </a:extLst>
            </p:cNvPr>
            <p:cNvSpPr txBox="1"/>
            <p:nvPr/>
          </p:nvSpPr>
          <p:spPr>
            <a:xfrm>
              <a:off x="853032" y="2870659"/>
              <a:ext cx="2878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Notepad++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 小百科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pic>
        <p:nvPicPr>
          <p:cNvPr id="52" name="圖片 51">
            <a:extLst>
              <a:ext uri="{FF2B5EF4-FFF2-40B4-BE49-F238E27FC236}">
                <a16:creationId xmlns:a16="http://schemas.microsoft.com/office/drawing/2014/main" id="{95A05459-FEDF-40B0-A3A0-E12E1FCF3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37991"/>
            <a:ext cx="5420605" cy="273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6513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2E5EBF5-EAA2-4FAB-A3C0-6E914B17EAE8}" vid="{2D8CCBD1-B73A-4486-8538-2045EDEC74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250</TotalTime>
  <Words>823</Words>
  <Application>Microsoft Office PowerPoint</Application>
  <PresentationFormat>寬螢幕</PresentationFormat>
  <Paragraphs>124</Paragraphs>
  <Slides>12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Arial</vt:lpstr>
      <vt:lpstr>Calibri</vt:lpstr>
      <vt:lpstr>Consolas</vt:lpstr>
      <vt:lpstr>TYIC</vt:lpstr>
      <vt:lpstr>編輯器與 第一個 Java 程式</vt:lpstr>
      <vt:lpstr>Java 介紹</vt:lpstr>
      <vt:lpstr>Java 介紹</vt:lpstr>
      <vt:lpstr>第一個 Java 程式</vt:lpstr>
      <vt:lpstr>編輯器</vt:lpstr>
      <vt:lpstr>編輯器</vt:lpstr>
      <vt:lpstr>編輯器</vt:lpstr>
      <vt:lpstr>編輯器</vt:lpstr>
      <vt:lpstr>第一個 Java 程式</vt:lpstr>
      <vt:lpstr>第一個 Java 程式</vt:lpstr>
      <vt:lpstr>執行</vt:lpstr>
      <vt:lpstr>開啟 PowerShell/cmd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03_編輯器與第一個 Java 程式</dc:title>
  <dc:creator>TYIC</dc:creator>
  <cp:lastModifiedBy>Jacky Chiu</cp:lastModifiedBy>
  <cp:revision>25</cp:revision>
  <dcterms:created xsi:type="dcterms:W3CDTF">2024-07-05T16:42:16Z</dcterms:created>
  <dcterms:modified xsi:type="dcterms:W3CDTF">2024-07-06T13:21:39Z</dcterms:modified>
</cp:coreProperties>
</file>