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FCC66"/>
    <a:srgbClr val="808080"/>
    <a:srgbClr val="CCFFFF"/>
    <a:srgbClr val="CCECFF"/>
    <a:srgbClr val="9999FF"/>
    <a:srgbClr val="00CCFF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9447" cy="53657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DCF10830-2D65-4BD9-A564-43AF1CF515F1}"/>
              </a:ext>
            </a:extLst>
          </p:cNvPr>
          <p:cNvGrpSpPr/>
          <p:nvPr/>
        </p:nvGrpSpPr>
        <p:grpSpPr>
          <a:xfrm>
            <a:off x="622454" y="2572539"/>
            <a:ext cx="10911778" cy="3535036"/>
            <a:chOff x="622454" y="2572539"/>
            <a:chExt cx="10911778" cy="3535036"/>
          </a:xfrm>
        </p:grpSpPr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73589AF9-CC09-41BE-BDBA-08AF11CD3FC7}"/>
                </a:ext>
              </a:extLst>
            </p:cNvPr>
            <p:cNvSpPr/>
            <p:nvPr/>
          </p:nvSpPr>
          <p:spPr>
            <a:xfrm>
              <a:off x="661988" y="2572539"/>
              <a:ext cx="10868024" cy="792163"/>
            </a:xfrm>
            <a:custGeom>
              <a:avLst/>
              <a:gdLst>
                <a:gd name="connsiteX0" fmla="*/ 589184 w 10868024"/>
                <a:gd name="connsiteY0" fmla="*/ 0 h 792163"/>
                <a:gd name="connsiteX1" fmla="*/ 10278840 w 10868024"/>
                <a:gd name="connsiteY1" fmla="*/ 0 h 792163"/>
                <a:gd name="connsiteX2" fmla="*/ 10868024 w 10868024"/>
                <a:gd name="connsiteY2" fmla="*/ 589184 h 792163"/>
                <a:gd name="connsiteX3" fmla="*/ 10868024 w 10868024"/>
                <a:gd name="connsiteY3" fmla="*/ 792163 h 792163"/>
                <a:gd name="connsiteX4" fmla="*/ 0 w 10868024"/>
                <a:gd name="connsiteY4" fmla="*/ 792163 h 792163"/>
                <a:gd name="connsiteX5" fmla="*/ 0 w 10868024"/>
                <a:gd name="connsiteY5" fmla="*/ 589184 h 792163"/>
                <a:gd name="connsiteX6" fmla="*/ 589184 w 10868024"/>
                <a:gd name="connsiteY6" fmla="*/ 0 h 79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8024" h="792163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92163"/>
                  </a:lnTo>
                  <a:lnTo>
                    <a:pt x="0" y="792163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98E980D0-7C34-404C-ADDE-822B1796FD7B}"/>
                </a:ext>
              </a:extLst>
            </p:cNvPr>
            <p:cNvSpPr/>
            <p:nvPr/>
          </p:nvSpPr>
          <p:spPr>
            <a:xfrm>
              <a:off x="661988" y="514555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5051FFF-845C-46FE-B8D9-3A08A5D95BD0}"/>
                </a:ext>
              </a:extLst>
            </p:cNvPr>
            <p:cNvSpPr/>
            <p:nvPr/>
          </p:nvSpPr>
          <p:spPr>
            <a:xfrm>
              <a:off x="661988" y="335612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98CE14D-9995-4182-98FB-01A672436E7D}"/>
                </a:ext>
              </a:extLst>
            </p:cNvPr>
            <p:cNvCxnSpPr>
              <a:cxnSpLocks/>
              <a:stCxn id="118" idx="4"/>
            </p:cNvCxnSpPr>
            <p:nvPr/>
          </p:nvCxnSpPr>
          <p:spPr>
            <a:xfrm flipV="1">
              <a:off x="661988" y="336470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9566228-4F23-47AA-8545-8DE767B9D194}"/>
                </a:ext>
              </a:extLst>
            </p:cNvPr>
            <p:cNvSpPr txBox="1"/>
            <p:nvPr/>
          </p:nvSpPr>
          <p:spPr>
            <a:xfrm>
              <a:off x="10160138" y="2737787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5BC2F0B-CC22-4FAF-98BA-D7AD9B5227DB}"/>
                </a:ext>
              </a:extLst>
            </p:cNvPr>
            <p:cNvSpPr txBox="1"/>
            <p:nvPr/>
          </p:nvSpPr>
          <p:spPr>
            <a:xfrm>
              <a:off x="849573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C12D8A6-296E-4B53-8D21-5F8079584D09}"/>
                </a:ext>
              </a:extLst>
            </p:cNvPr>
            <p:cNvSpPr txBox="1"/>
            <p:nvPr/>
          </p:nvSpPr>
          <p:spPr>
            <a:xfrm>
              <a:off x="2121515" y="2737787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C44857B-1735-4D86-B35D-EE90F0166968}"/>
                </a:ext>
              </a:extLst>
            </p:cNvPr>
            <p:cNvSpPr txBox="1"/>
            <p:nvPr/>
          </p:nvSpPr>
          <p:spPr>
            <a:xfrm>
              <a:off x="3584664" y="273778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96B8A9D-BDA4-4889-AE53-695E98A3968C}"/>
                </a:ext>
              </a:extLst>
            </p:cNvPr>
            <p:cNvSpPr txBox="1"/>
            <p:nvPr/>
          </p:nvSpPr>
          <p:spPr>
            <a:xfrm>
              <a:off x="4786385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E61E67B-0847-48FB-8D05-194041FD18D7}"/>
                </a:ext>
              </a:extLst>
            </p:cNvPr>
            <p:cNvSpPr txBox="1"/>
            <p:nvPr/>
          </p:nvSpPr>
          <p:spPr>
            <a:xfrm>
              <a:off x="6132697" y="2737787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8B72A40-1838-4167-B67B-19E0521CBBD5}"/>
                </a:ext>
              </a:extLst>
            </p:cNvPr>
            <p:cNvSpPr txBox="1"/>
            <p:nvPr/>
          </p:nvSpPr>
          <p:spPr>
            <a:xfrm>
              <a:off x="7554900" y="2737787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3C734835-B9D7-4D2C-9B3E-2B01FF965B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0E4961E-F4B3-44CC-9FA3-AE5FCB84280B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085EAB36-C14E-42CD-8E63-EDBB68158011}"/>
                </a:ext>
              </a:extLst>
            </p:cNvPr>
            <p:cNvCxnSpPr>
              <a:cxnSpLocks/>
            </p:cNvCxnSpPr>
            <p:nvPr/>
          </p:nvCxnSpPr>
          <p:spPr>
            <a:xfrm>
              <a:off x="3290329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5ED984F-77F0-49F0-AD59-EE9F91D99367}"/>
                </a:ext>
              </a:extLst>
            </p:cNvPr>
            <p:cNvCxnSpPr>
              <a:cxnSpLocks/>
            </p:cNvCxnSpPr>
            <p:nvPr/>
          </p:nvCxnSpPr>
          <p:spPr>
            <a:xfrm>
              <a:off x="457478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9CAB6E26-1F39-4F06-AE9F-2CB2DE3894BF}"/>
                </a:ext>
              </a:extLst>
            </p:cNvPr>
            <p:cNvCxnSpPr>
              <a:cxnSpLocks/>
            </p:cNvCxnSpPr>
            <p:nvPr/>
          </p:nvCxnSpPr>
          <p:spPr>
            <a:xfrm>
              <a:off x="586779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B4A3F1A-F844-4C08-85B3-EABBAB667CED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56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E8A6424D-FE90-4D9B-BDCD-60540DAD4515}"/>
                </a:ext>
              </a:extLst>
            </p:cNvPr>
            <p:cNvCxnSpPr>
              <a:cxnSpLocks/>
            </p:cNvCxnSpPr>
            <p:nvPr/>
          </p:nvCxnSpPr>
          <p:spPr>
            <a:xfrm>
              <a:off x="884648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056436B-6212-4FED-B3E4-C1F29E362E91}"/>
                </a:ext>
              </a:extLst>
            </p:cNvPr>
            <p:cNvSpPr txBox="1"/>
            <p:nvPr/>
          </p:nvSpPr>
          <p:spPr>
            <a:xfrm>
              <a:off x="9047063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63E2CD2-F316-4C14-9154-AB793123FBC5}"/>
                </a:ext>
              </a:extLst>
            </p:cNvPr>
            <p:cNvSpPr txBox="1"/>
            <p:nvPr/>
          </p:nvSpPr>
          <p:spPr>
            <a:xfrm>
              <a:off x="10127524" y="339122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  <a:r>
                <a:rPr lang="zh-TW" altLang="en-US">
                  <a:solidFill>
                    <a:schemeClr val="bg1"/>
                  </a:solidFill>
                </a:rPr>
                <a:t>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B2BE42A-8D24-4FB1-817A-2C5AE6FBBF91}"/>
                </a:ext>
              </a:extLst>
            </p:cNvPr>
            <p:cNvSpPr txBox="1"/>
            <p:nvPr/>
          </p:nvSpPr>
          <p:spPr>
            <a:xfrm>
              <a:off x="622454" y="336939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49DB971-EDC6-4A3E-A109-96930EDD6D87}"/>
                </a:ext>
              </a:extLst>
            </p:cNvPr>
            <p:cNvSpPr txBox="1"/>
            <p:nvPr/>
          </p:nvSpPr>
          <p:spPr>
            <a:xfrm>
              <a:off x="1951549" y="336939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0A78537-10C3-4141-92B4-5ACAB58419A5}"/>
                </a:ext>
              </a:extLst>
            </p:cNvPr>
            <p:cNvSpPr txBox="1"/>
            <p:nvPr/>
          </p:nvSpPr>
          <p:spPr>
            <a:xfrm>
              <a:off x="3266564" y="3369390"/>
              <a:ext cx="13451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EC816816-7C3F-4CA7-9D67-1A9FC9B43732}"/>
                </a:ext>
              </a:extLst>
            </p:cNvPr>
            <p:cNvSpPr txBox="1"/>
            <p:nvPr/>
          </p:nvSpPr>
          <p:spPr>
            <a:xfrm>
              <a:off x="4541411" y="3369390"/>
              <a:ext cx="13602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A0C8705-37C7-4B59-A2C4-7C73DE823991}"/>
                </a:ext>
              </a:extLst>
            </p:cNvPr>
            <p:cNvSpPr txBox="1"/>
            <p:nvPr/>
          </p:nvSpPr>
          <p:spPr>
            <a:xfrm>
              <a:off x="5870477" y="3369390"/>
              <a:ext cx="1583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小數後方加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3.4E-38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5FF68E4B-856B-4F3E-8242-8568DB53DBD1}"/>
                </a:ext>
              </a:extLst>
            </p:cNvPr>
            <p:cNvSpPr txBox="1"/>
            <p:nvPr/>
          </p:nvSpPr>
          <p:spPr>
            <a:xfrm>
              <a:off x="7454028" y="336939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1.7E-308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7719EA96-60BA-452F-B5FF-BDF5E03DD930}"/>
                </a:ext>
              </a:extLst>
            </p:cNvPr>
            <p:cNvSpPr txBox="1"/>
            <p:nvPr/>
          </p:nvSpPr>
          <p:spPr>
            <a:xfrm>
              <a:off x="8828465" y="336939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用一對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 </a:t>
              </a:r>
              <a:r>
                <a:rPr lang="en-US" altLang="zh-TW">
                  <a:solidFill>
                    <a:schemeClr val="bg1"/>
                  </a:solidFill>
                </a:rPr>
                <a:t>''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單引號裡面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只能放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一個字</a:t>
              </a: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8FD7330A-043E-4951-9FDE-8E012B446731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661988" y="5123716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B05193D1-8405-4F4F-80A2-E4FF4E335AB5}"/>
                </a:ext>
              </a:extLst>
            </p:cNvPr>
            <p:cNvSpPr txBox="1"/>
            <p:nvPr/>
          </p:nvSpPr>
          <p:spPr>
            <a:xfrm>
              <a:off x="10321017" y="52024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BBCF9262-8877-41EA-BC8B-5F1AFF59A95D}"/>
                </a:ext>
              </a:extLst>
            </p:cNvPr>
            <p:cNvSpPr txBox="1"/>
            <p:nvPr/>
          </p:nvSpPr>
          <p:spPr>
            <a:xfrm>
              <a:off x="1036430" y="520249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7D804000-98FE-4106-B980-75044B9DFF3A}"/>
                </a:ext>
              </a:extLst>
            </p:cNvPr>
            <p:cNvSpPr txBox="1"/>
            <p:nvPr/>
          </p:nvSpPr>
          <p:spPr>
            <a:xfrm>
              <a:off x="2121300" y="522438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D802C867-B86E-460B-AF04-ED3460236007}"/>
                </a:ext>
              </a:extLst>
            </p:cNvPr>
            <p:cNvSpPr txBox="1"/>
            <p:nvPr/>
          </p:nvSpPr>
          <p:spPr>
            <a:xfrm>
              <a:off x="3429020" y="521012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D6626FDB-BF8F-4CF9-8DB3-B47FC7F094B9}"/>
                </a:ext>
              </a:extLst>
            </p:cNvPr>
            <p:cNvSpPr txBox="1"/>
            <p:nvPr/>
          </p:nvSpPr>
          <p:spPr>
            <a:xfrm>
              <a:off x="4612285" y="5226222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999999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-77777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C03C26D6-AADA-4E47-8889-9BF873B4DE51}"/>
                </a:ext>
              </a:extLst>
            </p:cNvPr>
            <p:cNvSpPr txBox="1"/>
            <p:nvPr/>
          </p:nvSpPr>
          <p:spPr>
            <a:xfrm>
              <a:off x="5977390" y="5224381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6.0734f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-2.887f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8A3F89D-5D1A-41E8-AA17-CAB626522B86}"/>
                </a:ext>
              </a:extLst>
            </p:cNvPr>
            <p:cNvSpPr txBox="1"/>
            <p:nvPr/>
          </p:nvSpPr>
          <p:spPr>
            <a:xfrm>
              <a:off x="7454371" y="5213015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-2284.1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3.55555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CDDAB0B-B855-4E58-BCB2-4F7E88F4487C}"/>
                </a:ext>
              </a:extLst>
            </p:cNvPr>
            <p:cNvSpPr txBox="1"/>
            <p:nvPr/>
          </p:nvSpPr>
          <p:spPr>
            <a:xfrm>
              <a:off x="9167289" y="521942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'c'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4"/>
            <a:ext cx="10515600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808562"/>
            <a:ext cx="10121153" cy="646331"/>
            <a:chOff x="903194" y="1808562"/>
            <a:chExt cx="10121153" cy="646331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808562"/>
              <a:ext cx="10121153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初始值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208052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83323"/>
            <a:ext cx="10515600" cy="213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第一種是只有宣告變數，沒有初始化數變，沒有初始化前為</a:t>
            </a:r>
            <a:r>
              <a:rPr lang="en-US" altLang="zh-TW"/>
              <a:t>null</a:t>
            </a:r>
          </a:p>
          <a:p>
            <a:r>
              <a:rPr lang="zh-TW" altLang="en-US"/>
              <a:t>第二種是宣告變數，並且初始化變數的值為初始值</a:t>
            </a:r>
            <a:endParaRPr lang="en-US" altLang="zh-TW"/>
          </a:p>
          <a:p>
            <a:r>
              <a:rPr lang="zh-TW" altLang="en-US"/>
              <a:t>兩種都是陳述式，所以皆需單獨一行，且結尾需有一個分號</a:t>
            </a:r>
            <a:endParaRPr lang="en-US" altLang="zh-TW"/>
          </a:p>
          <a:p>
            <a:r>
              <a:rPr lang="zh-TW" altLang="en-US"/>
              <a:t>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903194" y="4595027"/>
            <a:ext cx="10121153" cy="1754326"/>
            <a:chOff x="903194" y="4576555"/>
            <a:chExt cx="10121153" cy="1754326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4576555"/>
              <a:ext cx="10121153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333132" y="59615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1557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564"/>
            <a:ext cx="10515600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808562"/>
            <a:ext cx="10121153" cy="646331"/>
            <a:chOff x="903194" y="1808562"/>
            <a:chExt cx="10121153" cy="646331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808562"/>
              <a:ext cx="10121153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初始值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208052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83323"/>
            <a:ext cx="10515600" cy="2134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第一種是只有宣告變數，沒有初始化數變，沒有初始化前為</a:t>
            </a:r>
            <a:r>
              <a:rPr lang="en-US" altLang="zh-TW"/>
              <a:t>null</a:t>
            </a:r>
          </a:p>
          <a:p>
            <a:r>
              <a:rPr lang="zh-TW" altLang="en-US"/>
              <a:t>第二種是宣告變數，並且初始化變數的值為初始值</a:t>
            </a:r>
            <a:endParaRPr lang="en-US" altLang="zh-TW"/>
          </a:p>
          <a:p>
            <a:r>
              <a:rPr lang="zh-TW" altLang="en-US"/>
              <a:t>兩種都是陳述式，所以皆需單獨一行，且結尾需有一個分號</a:t>
            </a:r>
            <a:endParaRPr lang="en-US" altLang="zh-TW"/>
          </a:p>
          <a:p>
            <a:r>
              <a:rPr lang="zh-TW" altLang="en-US"/>
              <a:t>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903194" y="4595027"/>
            <a:ext cx="10121153" cy="1754326"/>
            <a:chOff x="903194" y="4576555"/>
            <a:chExt cx="10121153" cy="1754326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4576555"/>
              <a:ext cx="10121153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333132" y="59615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572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中有各式各樣的運算。顯然的，數學運算只有數字才能用</a:t>
            </a:r>
            <a:endParaRPr lang="en-US" altLang="zh-TW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A354419-904C-4F0D-BE0A-31B85EB3FB89}"/>
              </a:ext>
            </a:extLst>
          </p:cNvPr>
          <p:cNvGrpSpPr/>
          <p:nvPr/>
        </p:nvGrpSpPr>
        <p:grpSpPr>
          <a:xfrm>
            <a:off x="622454" y="2572539"/>
            <a:ext cx="10911778" cy="3535036"/>
            <a:chOff x="622454" y="2572539"/>
            <a:chExt cx="10911778" cy="3535036"/>
          </a:xfrm>
        </p:grpSpPr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9C17FDA4-F91B-485E-9F44-2C5828704BED}"/>
                </a:ext>
              </a:extLst>
            </p:cNvPr>
            <p:cNvSpPr/>
            <p:nvPr/>
          </p:nvSpPr>
          <p:spPr>
            <a:xfrm>
              <a:off x="661988" y="2572539"/>
              <a:ext cx="10868024" cy="792163"/>
            </a:xfrm>
            <a:custGeom>
              <a:avLst/>
              <a:gdLst>
                <a:gd name="connsiteX0" fmla="*/ 589184 w 10868024"/>
                <a:gd name="connsiteY0" fmla="*/ 0 h 792163"/>
                <a:gd name="connsiteX1" fmla="*/ 10278840 w 10868024"/>
                <a:gd name="connsiteY1" fmla="*/ 0 h 792163"/>
                <a:gd name="connsiteX2" fmla="*/ 10868024 w 10868024"/>
                <a:gd name="connsiteY2" fmla="*/ 589184 h 792163"/>
                <a:gd name="connsiteX3" fmla="*/ 10868024 w 10868024"/>
                <a:gd name="connsiteY3" fmla="*/ 792163 h 792163"/>
                <a:gd name="connsiteX4" fmla="*/ 0 w 10868024"/>
                <a:gd name="connsiteY4" fmla="*/ 792163 h 792163"/>
                <a:gd name="connsiteX5" fmla="*/ 0 w 10868024"/>
                <a:gd name="connsiteY5" fmla="*/ 589184 h 792163"/>
                <a:gd name="connsiteX6" fmla="*/ 589184 w 10868024"/>
                <a:gd name="connsiteY6" fmla="*/ 0 h 79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8024" h="792163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92163"/>
                  </a:lnTo>
                  <a:lnTo>
                    <a:pt x="0" y="792163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4" name="手繪多邊形: 圖案 43">
              <a:extLst>
                <a:ext uri="{FF2B5EF4-FFF2-40B4-BE49-F238E27FC236}">
                  <a16:creationId xmlns:a16="http://schemas.microsoft.com/office/drawing/2014/main" id="{84D25046-695C-4581-BFAF-591D6A05F10B}"/>
                </a:ext>
              </a:extLst>
            </p:cNvPr>
            <p:cNvSpPr/>
            <p:nvPr/>
          </p:nvSpPr>
          <p:spPr>
            <a:xfrm>
              <a:off x="661988" y="514555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987BAFC-0A0F-4814-AF93-E08FE79B6B28}"/>
                </a:ext>
              </a:extLst>
            </p:cNvPr>
            <p:cNvSpPr/>
            <p:nvPr/>
          </p:nvSpPr>
          <p:spPr>
            <a:xfrm>
              <a:off x="661988" y="335612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C2DB7D9A-DC66-446C-A0C6-19592F8EF0A7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flipV="1">
              <a:off x="661988" y="336470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5CD11FC-8CC8-49CE-9FC2-AB8774B83D8C}"/>
                </a:ext>
              </a:extLst>
            </p:cNvPr>
            <p:cNvSpPr txBox="1"/>
            <p:nvPr/>
          </p:nvSpPr>
          <p:spPr>
            <a:xfrm>
              <a:off x="10160138" y="2737787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9FB3A4-46BB-44EC-BE69-D28EBA7D3BAD}"/>
                </a:ext>
              </a:extLst>
            </p:cNvPr>
            <p:cNvSpPr txBox="1"/>
            <p:nvPr/>
          </p:nvSpPr>
          <p:spPr>
            <a:xfrm>
              <a:off x="849573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488CDBC3-DECD-44D1-86DC-9A3BDBF1DA1A}"/>
                </a:ext>
              </a:extLst>
            </p:cNvPr>
            <p:cNvSpPr txBox="1"/>
            <p:nvPr/>
          </p:nvSpPr>
          <p:spPr>
            <a:xfrm>
              <a:off x="2121515" y="2737787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4406B50-4733-42CE-AB1F-9F695CEEE5CD}"/>
                </a:ext>
              </a:extLst>
            </p:cNvPr>
            <p:cNvSpPr txBox="1"/>
            <p:nvPr/>
          </p:nvSpPr>
          <p:spPr>
            <a:xfrm>
              <a:off x="3584664" y="273778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5A0DE2E-FA85-4569-A7A6-410755BB29B2}"/>
                </a:ext>
              </a:extLst>
            </p:cNvPr>
            <p:cNvSpPr txBox="1"/>
            <p:nvPr/>
          </p:nvSpPr>
          <p:spPr>
            <a:xfrm>
              <a:off x="4786385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FD97953-916C-46FE-A127-994EFCCE9B38}"/>
                </a:ext>
              </a:extLst>
            </p:cNvPr>
            <p:cNvSpPr txBox="1"/>
            <p:nvPr/>
          </p:nvSpPr>
          <p:spPr>
            <a:xfrm>
              <a:off x="6132697" y="2737787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5593F36-4006-469A-B31C-D8B891EC13D4}"/>
                </a:ext>
              </a:extLst>
            </p:cNvPr>
            <p:cNvSpPr txBox="1"/>
            <p:nvPr/>
          </p:nvSpPr>
          <p:spPr>
            <a:xfrm>
              <a:off x="7554900" y="2737787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F875CE75-4D63-4708-BBCB-71162056BA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4416829A-3D3C-4368-AECF-7930E84F3000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94EB899-E68C-48D1-BA91-A534D9D3DBC3}"/>
                </a:ext>
              </a:extLst>
            </p:cNvPr>
            <p:cNvCxnSpPr>
              <a:cxnSpLocks/>
            </p:cNvCxnSpPr>
            <p:nvPr/>
          </p:nvCxnSpPr>
          <p:spPr>
            <a:xfrm>
              <a:off x="3290329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51EC9533-3BD5-446B-970F-EC17F8783F74}"/>
                </a:ext>
              </a:extLst>
            </p:cNvPr>
            <p:cNvCxnSpPr>
              <a:cxnSpLocks/>
            </p:cNvCxnSpPr>
            <p:nvPr/>
          </p:nvCxnSpPr>
          <p:spPr>
            <a:xfrm>
              <a:off x="457478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D8298EBB-6630-4290-A4CD-1A145105A17D}"/>
                </a:ext>
              </a:extLst>
            </p:cNvPr>
            <p:cNvCxnSpPr>
              <a:cxnSpLocks/>
            </p:cNvCxnSpPr>
            <p:nvPr/>
          </p:nvCxnSpPr>
          <p:spPr>
            <a:xfrm>
              <a:off x="586779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96ADA6A2-F797-465B-BF36-2A814E4C4EFC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56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E492E0B-97DA-48A0-B9D5-CEFD4C628365}"/>
                </a:ext>
              </a:extLst>
            </p:cNvPr>
            <p:cNvCxnSpPr>
              <a:cxnSpLocks/>
            </p:cNvCxnSpPr>
            <p:nvPr/>
          </p:nvCxnSpPr>
          <p:spPr>
            <a:xfrm>
              <a:off x="8846481" y="2572539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BA498A35-2136-446E-9589-0D1F0459878C}"/>
                </a:ext>
              </a:extLst>
            </p:cNvPr>
            <p:cNvSpPr txBox="1"/>
            <p:nvPr/>
          </p:nvSpPr>
          <p:spPr>
            <a:xfrm>
              <a:off x="9047063" y="2737787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98E29022-6915-41EB-8796-B0A43A15E3AE}"/>
                </a:ext>
              </a:extLst>
            </p:cNvPr>
            <p:cNvSpPr txBox="1"/>
            <p:nvPr/>
          </p:nvSpPr>
          <p:spPr>
            <a:xfrm>
              <a:off x="10127524" y="339122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  <a:r>
                <a:rPr lang="zh-TW" altLang="en-US">
                  <a:solidFill>
                    <a:schemeClr val="bg1"/>
                  </a:solidFill>
                </a:rPr>
                <a:t>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CFD4E34-B17D-4169-9682-922B69053CC8}"/>
                </a:ext>
              </a:extLst>
            </p:cNvPr>
            <p:cNvSpPr txBox="1"/>
            <p:nvPr/>
          </p:nvSpPr>
          <p:spPr>
            <a:xfrm>
              <a:off x="622454" y="336939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8DB43BF-10C1-4156-B0C9-C78FF90E6966}"/>
                </a:ext>
              </a:extLst>
            </p:cNvPr>
            <p:cNvSpPr txBox="1"/>
            <p:nvPr/>
          </p:nvSpPr>
          <p:spPr>
            <a:xfrm>
              <a:off x="1951549" y="336939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88ADB28C-0079-4A30-94CE-7F4975B0360D}"/>
                </a:ext>
              </a:extLst>
            </p:cNvPr>
            <p:cNvSpPr txBox="1"/>
            <p:nvPr/>
          </p:nvSpPr>
          <p:spPr>
            <a:xfrm>
              <a:off x="3266564" y="3369390"/>
              <a:ext cx="13451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1486E165-DB3B-4B9D-80B7-9CE447268847}"/>
                </a:ext>
              </a:extLst>
            </p:cNvPr>
            <p:cNvSpPr txBox="1"/>
            <p:nvPr/>
          </p:nvSpPr>
          <p:spPr>
            <a:xfrm>
              <a:off x="4541411" y="3369390"/>
              <a:ext cx="13602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8D89D2F7-F841-420E-BDFD-E49157AA91BC}"/>
                </a:ext>
              </a:extLst>
            </p:cNvPr>
            <p:cNvSpPr txBox="1"/>
            <p:nvPr/>
          </p:nvSpPr>
          <p:spPr>
            <a:xfrm>
              <a:off x="5870477" y="3369390"/>
              <a:ext cx="1583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小數後方加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3.4E-38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DA72D7BD-24B8-4477-A12F-971AF219C7CB}"/>
                </a:ext>
              </a:extLst>
            </p:cNvPr>
            <p:cNvSpPr txBox="1"/>
            <p:nvPr/>
          </p:nvSpPr>
          <p:spPr>
            <a:xfrm>
              <a:off x="7454028" y="336939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1.7E-308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D0705C0A-D87C-42E6-9AC4-AD3B2FFC9625}"/>
                </a:ext>
              </a:extLst>
            </p:cNvPr>
            <p:cNvSpPr txBox="1"/>
            <p:nvPr/>
          </p:nvSpPr>
          <p:spPr>
            <a:xfrm>
              <a:off x="8828465" y="336939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用一對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 </a:t>
              </a:r>
              <a:r>
                <a:rPr lang="en-US" altLang="zh-TW">
                  <a:solidFill>
                    <a:schemeClr val="bg1"/>
                  </a:solidFill>
                </a:rPr>
                <a:t>''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單引號裡面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只能放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一個字</a:t>
              </a:r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3E78C424-BFBD-4581-B5FA-F9ECBA776439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61988" y="5123716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AF3EAB6-4C9D-408F-98DD-0BAE648AF823}"/>
                </a:ext>
              </a:extLst>
            </p:cNvPr>
            <p:cNvSpPr txBox="1"/>
            <p:nvPr/>
          </p:nvSpPr>
          <p:spPr>
            <a:xfrm>
              <a:off x="10321017" y="52024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5F47EDDA-96C5-49D6-B40B-7764E3304173}"/>
                </a:ext>
              </a:extLst>
            </p:cNvPr>
            <p:cNvSpPr txBox="1"/>
            <p:nvPr/>
          </p:nvSpPr>
          <p:spPr>
            <a:xfrm>
              <a:off x="1036430" y="520249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F366517C-AD0B-457B-954B-6A866825EBE1}"/>
                </a:ext>
              </a:extLst>
            </p:cNvPr>
            <p:cNvSpPr txBox="1"/>
            <p:nvPr/>
          </p:nvSpPr>
          <p:spPr>
            <a:xfrm>
              <a:off x="2121300" y="522438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73A6C0BC-DC89-4AA3-A968-1F37CDE8D189}"/>
                </a:ext>
              </a:extLst>
            </p:cNvPr>
            <p:cNvSpPr txBox="1"/>
            <p:nvPr/>
          </p:nvSpPr>
          <p:spPr>
            <a:xfrm>
              <a:off x="3429020" y="521012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35D9C737-559D-4C37-8C8C-E19E9FF4FD23}"/>
                </a:ext>
              </a:extLst>
            </p:cNvPr>
            <p:cNvSpPr txBox="1"/>
            <p:nvPr/>
          </p:nvSpPr>
          <p:spPr>
            <a:xfrm>
              <a:off x="4612285" y="5226222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999999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-77777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9792D90E-7F92-4C64-A750-F42DF31CCC4B}"/>
                </a:ext>
              </a:extLst>
            </p:cNvPr>
            <p:cNvSpPr txBox="1"/>
            <p:nvPr/>
          </p:nvSpPr>
          <p:spPr>
            <a:xfrm>
              <a:off x="5977390" y="5224381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6.0734f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-2.887f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8C7C524-FCDF-496A-ADF0-B57363440779}"/>
                </a:ext>
              </a:extLst>
            </p:cNvPr>
            <p:cNvSpPr txBox="1"/>
            <p:nvPr/>
          </p:nvSpPr>
          <p:spPr>
            <a:xfrm>
              <a:off x="7454371" y="5213015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-2284.1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3.55555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F7CFD9A3-11E6-43C9-8222-7259DC114AA9}"/>
                </a:ext>
              </a:extLst>
            </p:cNvPr>
            <p:cNvSpPr txBox="1"/>
            <p:nvPr/>
          </p:nvSpPr>
          <p:spPr>
            <a:xfrm>
              <a:off x="9167289" y="521942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'c'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81" name="手繪多邊形: 圖案 80">
            <a:extLst>
              <a:ext uri="{FF2B5EF4-FFF2-40B4-BE49-F238E27FC236}">
                <a16:creationId xmlns:a16="http://schemas.microsoft.com/office/drawing/2014/main" id="{042EEC82-6C7F-4D87-8B51-8F9A5277F3EB}"/>
              </a:ext>
            </a:extLst>
          </p:cNvPr>
          <p:cNvSpPr/>
          <p:nvPr/>
        </p:nvSpPr>
        <p:spPr>
          <a:xfrm>
            <a:off x="661989" y="2572539"/>
            <a:ext cx="8184493" cy="3535036"/>
          </a:xfrm>
          <a:custGeom>
            <a:avLst/>
            <a:gdLst>
              <a:gd name="connsiteX0" fmla="*/ 589184 w 8184493"/>
              <a:gd name="connsiteY0" fmla="*/ 0 h 3535036"/>
              <a:gd name="connsiteX1" fmla="*/ 8184493 w 8184493"/>
              <a:gd name="connsiteY1" fmla="*/ 0 h 3535036"/>
              <a:gd name="connsiteX2" fmla="*/ 8184493 w 8184493"/>
              <a:gd name="connsiteY2" fmla="*/ 3535036 h 3535036"/>
              <a:gd name="connsiteX3" fmla="*/ 589184 w 8184493"/>
              <a:gd name="connsiteY3" fmla="*/ 3535036 h 3535036"/>
              <a:gd name="connsiteX4" fmla="*/ 0 w 8184493"/>
              <a:gd name="connsiteY4" fmla="*/ 2945852 h 3535036"/>
              <a:gd name="connsiteX5" fmla="*/ 0 w 8184493"/>
              <a:gd name="connsiteY5" fmla="*/ 589184 h 3535036"/>
              <a:gd name="connsiteX6" fmla="*/ 589184 w 8184493"/>
              <a:gd name="connsiteY6" fmla="*/ 0 h 353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84493" h="3535036">
                <a:moveTo>
                  <a:pt x="589184" y="0"/>
                </a:moveTo>
                <a:lnTo>
                  <a:pt x="8184493" y="0"/>
                </a:lnTo>
                <a:lnTo>
                  <a:pt x="8184493" y="3535036"/>
                </a:lnTo>
                <a:lnTo>
                  <a:pt x="589184" y="3535036"/>
                </a:lnTo>
                <a:cubicBezTo>
                  <a:pt x="263787" y="3535036"/>
                  <a:pt x="0" y="3271249"/>
                  <a:pt x="0" y="2945852"/>
                </a:cubicBez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30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作為開頭的行表示是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程式執行會忽略這一行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關鍵字</a:t>
            </a:r>
            <a:r>
              <a:rPr lang="en-US" altLang="zh-TW">
                <a:solidFill>
                  <a:srgbClr val="CF8E6D"/>
                </a:solidFill>
              </a:rPr>
              <a:t>(Keyword)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關鍵字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 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 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程式碼中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每一個陳述式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(statement)</a:t>
            </a:r>
            <a:r>
              <a:rPr lang="zh-TW" altLang="en-US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後方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都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要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一個分號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，</a:t>
            </a:r>
            <a:r>
              <a:rPr lang="zh-TW" altLang="en-US">
                <a:effectLst/>
              </a:rPr>
              <a:t>且一定要單獨一行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在此程式中，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第 </a:t>
            </a:r>
            <a:r>
              <a:rPr lang="en-US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8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行就是一個陳述式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92EBB9A-A5C4-4716-A853-211ACB6BF379}"/>
              </a:ext>
            </a:extLst>
          </p:cNvPr>
          <p:cNvSpPr/>
          <p:nvPr/>
        </p:nvSpPr>
        <p:spPr>
          <a:xfrm>
            <a:off x="7071809" y="5262563"/>
            <a:ext cx="129092" cy="2352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AE8B91D-7C2E-490F-84A5-B8CC903EC771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</a:t>
            </a:r>
            <a:r>
              <a:rPr lang="zh-TW" altLang="en-US"/>
              <a:t> 是一個用來輸出東西的方法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不只能輸出文字，還可以輸出其他東西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528E7CFD-9F78-483D-9F76-3CC787BB9F97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838200" y="344743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這與資料型別</a:t>
            </a:r>
            <a:r>
              <a:rPr lang="en-US" altLang="zh-TW"/>
              <a:t>(Data</a:t>
            </a:r>
            <a:r>
              <a:rPr lang="zh-TW" altLang="en-US"/>
              <a:t> </a:t>
            </a:r>
            <a:r>
              <a:rPr lang="en-US" altLang="zh-TW"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708</TotalTime>
  <Words>1739</Words>
  <Application>Microsoft Office PowerPoint</Application>
  <PresentationFormat>寬螢幕</PresentationFormat>
  <Paragraphs>239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Consolas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第一個 Java 程式</vt:lpstr>
      <vt:lpstr>基本輸出</vt:lpstr>
      <vt:lpstr>基本輸出</vt:lpstr>
      <vt:lpstr>基本資料型別(primitive data types)</vt:lpstr>
      <vt:lpstr>變數(Variable)</vt:lpstr>
      <vt:lpstr>變數(Variable)</vt:lpstr>
      <vt:lpstr>數學運算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358</cp:revision>
  <dcterms:created xsi:type="dcterms:W3CDTF">2024-07-05T16:51:58Z</dcterms:created>
  <dcterms:modified xsi:type="dcterms:W3CDTF">2024-07-06T14:23:44Z</dcterms:modified>
</cp:coreProperties>
</file>